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99"/>
  </p:notesMasterIdLst>
  <p:sldIdLst>
    <p:sldId id="427" r:id="rId2"/>
    <p:sldId id="433" r:id="rId3"/>
    <p:sldId id="434" r:id="rId4"/>
    <p:sldId id="435" r:id="rId5"/>
    <p:sldId id="536" r:id="rId6"/>
    <p:sldId id="537" r:id="rId7"/>
    <p:sldId id="538" r:id="rId8"/>
    <p:sldId id="439" r:id="rId9"/>
    <p:sldId id="440" r:id="rId10"/>
    <p:sldId id="441" r:id="rId11"/>
    <p:sldId id="543" r:id="rId12"/>
    <p:sldId id="442" r:id="rId13"/>
    <p:sldId id="443" r:id="rId14"/>
    <p:sldId id="444" r:id="rId15"/>
    <p:sldId id="445" r:id="rId16"/>
    <p:sldId id="446" r:id="rId17"/>
    <p:sldId id="447" r:id="rId18"/>
    <p:sldId id="448" r:id="rId19"/>
    <p:sldId id="449" r:id="rId20"/>
    <p:sldId id="450" r:id="rId21"/>
    <p:sldId id="451" r:id="rId22"/>
    <p:sldId id="452" r:id="rId23"/>
    <p:sldId id="453" r:id="rId24"/>
    <p:sldId id="454" r:id="rId25"/>
    <p:sldId id="455" r:id="rId26"/>
    <p:sldId id="456" r:id="rId27"/>
    <p:sldId id="457" r:id="rId28"/>
    <p:sldId id="458" r:id="rId29"/>
    <p:sldId id="459" r:id="rId30"/>
    <p:sldId id="460" r:id="rId31"/>
    <p:sldId id="461" r:id="rId32"/>
    <p:sldId id="462" r:id="rId33"/>
    <p:sldId id="463" r:id="rId34"/>
    <p:sldId id="465" r:id="rId35"/>
    <p:sldId id="539" r:id="rId36"/>
    <p:sldId id="466" r:id="rId37"/>
    <p:sldId id="467" r:id="rId38"/>
    <p:sldId id="468" r:id="rId39"/>
    <p:sldId id="469" r:id="rId40"/>
    <p:sldId id="470" r:id="rId41"/>
    <p:sldId id="540" r:id="rId42"/>
    <p:sldId id="472" r:id="rId43"/>
    <p:sldId id="473" r:id="rId44"/>
    <p:sldId id="474" r:id="rId45"/>
    <p:sldId id="475" r:id="rId46"/>
    <p:sldId id="476" r:id="rId47"/>
    <p:sldId id="477" r:id="rId48"/>
    <p:sldId id="478" r:id="rId49"/>
    <p:sldId id="479" r:id="rId50"/>
    <p:sldId id="480" r:id="rId51"/>
    <p:sldId id="481" r:id="rId52"/>
    <p:sldId id="482" r:id="rId53"/>
    <p:sldId id="483" r:id="rId54"/>
    <p:sldId id="484" r:id="rId55"/>
    <p:sldId id="485" r:id="rId56"/>
    <p:sldId id="541" r:id="rId57"/>
    <p:sldId id="542" r:id="rId58"/>
    <p:sldId id="489" r:id="rId59"/>
    <p:sldId id="491" r:id="rId60"/>
    <p:sldId id="492" r:id="rId61"/>
    <p:sldId id="493" r:id="rId62"/>
    <p:sldId id="494" r:id="rId63"/>
    <p:sldId id="495" r:id="rId64"/>
    <p:sldId id="497" r:id="rId65"/>
    <p:sldId id="498" r:id="rId66"/>
    <p:sldId id="499" r:id="rId67"/>
    <p:sldId id="500" r:id="rId68"/>
    <p:sldId id="501" r:id="rId69"/>
    <p:sldId id="502" r:id="rId70"/>
    <p:sldId id="503" r:id="rId71"/>
    <p:sldId id="504" r:id="rId72"/>
    <p:sldId id="505" r:id="rId73"/>
    <p:sldId id="506" r:id="rId74"/>
    <p:sldId id="507" r:id="rId75"/>
    <p:sldId id="509" r:id="rId76"/>
    <p:sldId id="510" r:id="rId77"/>
    <p:sldId id="511" r:id="rId78"/>
    <p:sldId id="512" r:id="rId79"/>
    <p:sldId id="514" r:id="rId80"/>
    <p:sldId id="515" r:id="rId81"/>
    <p:sldId id="517" r:id="rId82"/>
    <p:sldId id="519" r:id="rId83"/>
    <p:sldId id="520" r:id="rId84"/>
    <p:sldId id="521" r:id="rId85"/>
    <p:sldId id="522" r:id="rId86"/>
    <p:sldId id="523" r:id="rId87"/>
    <p:sldId id="524" r:id="rId88"/>
    <p:sldId id="525" r:id="rId89"/>
    <p:sldId id="526" r:id="rId90"/>
    <p:sldId id="528" r:id="rId91"/>
    <p:sldId id="529" r:id="rId92"/>
    <p:sldId id="530" r:id="rId93"/>
    <p:sldId id="531" r:id="rId94"/>
    <p:sldId id="532" r:id="rId95"/>
    <p:sldId id="533" r:id="rId96"/>
    <p:sldId id="534" r:id="rId97"/>
    <p:sldId id="535" r:id="rId98"/>
  </p:sldIdLst>
  <p:sldSz cx="12192000" cy="6858000"/>
  <p:notesSz cx="6858000" cy="9144000"/>
  <p:defaultTex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521415D9-36F7-43E2-AB2F-B90AF26B5E84}">
      <p14:sectionLst xmlns:p14="http://schemas.microsoft.com/office/powerpoint/2010/main">
        <p14:section name="Sección predeterminada" id="{C3E358BD-D5BA-4167-82A1-C71B35BD2D0F}">
          <p14:sldIdLst>
            <p14:sldId id="427"/>
            <p14:sldId id="433"/>
            <p14:sldId id="434"/>
            <p14:sldId id="435"/>
            <p14:sldId id="536"/>
            <p14:sldId id="537"/>
            <p14:sldId id="538"/>
            <p14:sldId id="439"/>
            <p14:sldId id="440"/>
            <p14:sldId id="441"/>
            <p14:sldId id="543"/>
            <p14:sldId id="442"/>
            <p14:sldId id="443"/>
            <p14:sldId id="444"/>
            <p14:sldId id="445"/>
            <p14:sldId id="446"/>
            <p14:sldId id="447"/>
            <p14:sldId id="448"/>
            <p14:sldId id="449"/>
            <p14:sldId id="450"/>
            <p14:sldId id="451"/>
            <p14:sldId id="452"/>
            <p14:sldId id="453"/>
            <p14:sldId id="454"/>
            <p14:sldId id="455"/>
            <p14:sldId id="456"/>
            <p14:sldId id="457"/>
            <p14:sldId id="458"/>
            <p14:sldId id="459"/>
            <p14:sldId id="460"/>
            <p14:sldId id="461"/>
            <p14:sldId id="462"/>
            <p14:sldId id="463"/>
            <p14:sldId id="465"/>
            <p14:sldId id="539"/>
            <p14:sldId id="466"/>
            <p14:sldId id="467"/>
            <p14:sldId id="468"/>
            <p14:sldId id="469"/>
            <p14:sldId id="470"/>
            <p14:sldId id="540"/>
            <p14:sldId id="472"/>
            <p14:sldId id="473"/>
            <p14:sldId id="474"/>
            <p14:sldId id="475"/>
            <p14:sldId id="476"/>
            <p14:sldId id="477"/>
            <p14:sldId id="478"/>
            <p14:sldId id="479"/>
            <p14:sldId id="480"/>
            <p14:sldId id="481"/>
            <p14:sldId id="482"/>
            <p14:sldId id="483"/>
            <p14:sldId id="484"/>
            <p14:sldId id="485"/>
            <p14:sldId id="541"/>
            <p14:sldId id="542"/>
            <p14:sldId id="489"/>
            <p14:sldId id="491"/>
            <p14:sldId id="492"/>
            <p14:sldId id="493"/>
            <p14:sldId id="494"/>
            <p14:sldId id="495"/>
            <p14:sldId id="497"/>
            <p14:sldId id="498"/>
            <p14:sldId id="499"/>
            <p14:sldId id="500"/>
            <p14:sldId id="501"/>
            <p14:sldId id="502"/>
            <p14:sldId id="503"/>
            <p14:sldId id="504"/>
            <p14:sldId id="505"/>
            <p14:sldId id="506"/>
            <p14:sldId id="507"/>
            <p14:sldId id="509"/>
            <p14:sldId id="510"/>
            <p14:sldId id="511"/>
            <p14:sldId id="512"/>
            <p14:sldId id="514"/>
            <p14:sldId id="515"/>
            <p14:sldId id="517"/>
            <p14:sldId id="519"/>
            <p14:sldId id="520"/>
            <p14:sldId id="521"/>
            <p14:sldId id="522"/>
            <p14:sldId id="523"/>
            <p14:sldId id="524"/>
          </p14:sldIdLst>
        </p14:section>
        <p14:section name="Sección sin título" id="{ECEE8336-FD0F-4F33-BC98-3264940DBE80}">
          <p14:sldIdLst>
            <p14:sldId id="525"/>
            <p14:sldId id="526"/>
            <p14:sldId id="528"/>
            <p14:sldId id="529"/>
            <p14:sldId id="530"/>
            <p14:sldId id="531"/>
            <p14:sldId id="532"/>
            <p14:sldId id="533"/>
            <p14:sldId id="534"/>
            <p14:sldId id="535"/>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99"/>
    <a:srgbClr val="FFFF66"/>
    <a:srgbClr val="00FF99"/>
    <a:srgbClr val="FF9999"/>
    <a:srgbClr val="000000"/>
    <a:srgbClr val="33CCFF"/>
    <a:srgbClr val="006666"/>
    <a:srgbClr val="FF0000"/>
    <a:srgbClr val="003366"/>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576" autoAdjust="0"/>
    <p:restoredTop sz="94660"/>
  </p:normalViewPr>
  <p:slideViewPr>
    <p:cSldViewPr snapToGrid="0">
      <p:cViewPr varScale="1">
        <p:scale>
          <a:sx n="53" d="100"/>
          <a:sy n="53" d="100"/>
        </p:scale>
        <p:origin x="60" y="408"/>
      </p:cViewPr>
      <p:guideLst>
        <p:guide orient="horz" pos="2160"/>
        <p:guide pos="3840"/>
      </p:guideLst>
    </p:cSldViewPr>
  </p:slideViewPr>
  <p:notesTextViewPr>
    <p:cViewPr>
      <p:scale>
        <a:sx n="100" d="100"/>
        <a:sy n="100" d="100"/>
      </p:scale>
      <p:origin x="0" y="0"/>
    </p:cViewPr>
  </p:notesTextViewPr>
  <p:sorterViewPr>
    <p:cViewPr>
      <p:scale>
        <a:sx n="79" d="100"/>
        <a:sy n="79" d="100"/>
      </p:scale>
      <p:origin x="0" y="-17236"/>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theme" Target="theme/theme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notesMaster" Target="notesMasters/notesMaster1.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A6E6DF-95FE-40E2-913E-08B3C215EC94}" type="datetimeFigureOut">
              <a:rPr lang="es-MX" smtClean="0"/>
              <a:t>16/07/2024</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4DF2FC-2B49-4210-BA39-BD13619660CF}" type="slidenum">
              <a:rPr lang="es-MX" smtClean="0"/>
              <a:t>‹Nº›</a:t>
            </a:fld>
            <a:endParaRPr lang="es-MX"/>
          </a:p>
        </p:txBody>
      </p:sp>
    </p:spTree>
    <p:extLst>
      <p:ext uri="{BB962C8B-B14F-4D97-AF65-F5344CB8AC3E}">
        <p14:creationId xmlns:p14="http://schemas.microsoft.com/office/powerpoint/2010/main" val="12062535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1"/>
            <a:ext cx="12192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es-ES" sz="1800">
                <a:latin typeface="Arial" charset="0"/>
              </a:endParaRPr>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es-ES" sz="1800">
                <a:latin typeface="Arial" charset="0"/>
              </a:endParaRPr>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es-ES" sz="1800">
                <a:latin typeface="Arial" charset="0"/>
              </a:endParaRPr>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es-ES" sz="1800">
                <a:latin typeface="Arial" charset="0"/>
              </a:endParaRPr>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es-ES" sz="1800">
                <a:latin typeface="Arial" charset="0"/>
              </a:endParaRPr>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es-ES" sz="1800">
                <a:latin typeface="Arial" charset="0"/>
              </a:endParaRPr>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es-ES" sz="1800">
                <a:latin typeface="Arial" charset="0"/>
              </a:endParaRPr>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s-ES" sz="1800">
                <a:latin typeface="Arial" charset="0"/>
              </a:endParaRPr>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es-ES" sz="1800">
                <a:latin typeface="Arial" charset="0"/>
              </a:endParaRPr>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es-ES" sz="1800">
                <a:latin typeface="Arial" charset="0"/>
              </a:endParaRPr>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es-ES" sz="1800">
                <a:latin typeface="Arial" charset="0"/>
              </a:endParaRPr>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sz="1800">
                <a:latin typeface="Arial" charset="0"/>
              </a:endParaRPr>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es-ES" sz="1800">
                <a:latin typeface="Arial" charset="0"/>
              </a:endParaRPr>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es-ES" sz="1800">
                <a:latin typeface="Arial" charset="0"/>
              </a:endParaRPr>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ES" sz="1800">
                <a:latin typeface="Arial" charset="0"/>
              </a:endParaRPr>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grpSp>
          <p:nvGrpSpPr>
            <p:cNvPr id="41" name="Group 39"/>
            <p:cNvGrpSpPr>
              <a:grpSpLocks/>
            </p:cNvGrpSpPr>
            <p:nvPr/>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es-ES" sz="1800">
                  <a:latin typeface="Arial" charset="0"/>
                </a:endParaRPr>
              </a:p>
            </p:txBody>
          </p:sp>
        </p:grpSp>
      </p:grpSp>
      <p:sp>
        <p:nvSpPr>
          <p:cNvPr id="64554" name="Rectangle 42"/>
          <p:cNvSpPr>
            <a:spLocks noGrp="1" noChangeArrowheads="1"/>
          </p:cNvSpPr>
          <p:nvPr>
            <p:ph type="ctrTitle" sz="quarter"/>
          </p:nvPr>
        </p:nvSpPr>
        <p:spPr>
          <a:xfrm>
            <a:off x="609600" y="1600200"/>
            <a:ext cx="10972800" cy="1828800"/>
          </a:xfrm>
        </p:spPr>
        <p:txBody>
          <a:bodyPr/>
          <a:lstStyle>
            <a:lvl1pPr>
              <a:defRPr sz="4800"/>
            </a:lvl1pPr>
          </a:lstStyle>
          <a:p>
            <a:r>
              <a:rPr lang="es-ES"/>
              <a:t>Haga clic para modificar el estilo de título del patrón</a:t>
            </a:r>
          </a:p>
        </p:txBody>
      </p:sp>
      <p:sp>
        <p:nvSpPr>
          <p:cNvPr id="64555" name="Rectangle 43"/>
          <p:cNvSpPr>
            <a:spLocks noGrp="1" noChangeArrowheads="1"/>
          </p:cNvSpPr>
          <p:nvPr>
            <p:ph type="subTitle" sz="quarter" idx="1"/>
          </p:nvPr>
        </p:nvSpPr>
        <p:spPr>
          <a:xfrm>
            <a:off x="1828800" y="3886200"/>
            <a:ext cx="8534400" cy="1752600"/>
          </a:xfrm>
        </p:spPr>
        <p:txBody>
          <a:bodyPr/>
          <a:lstStyle>
            <a:lvl1pPr marL="0" indent="0" algn="ctr">
              <a:buFont typeface="Wingdings" pitchFamily="2" charset="2"/>
              <a:buNone/>
              <a:defRPr sz="3600"/>
            </a:lvl1pPr>
          </a:lstStyle>
          <a:p>
            <a:r>
              <a:rPr lang="es-ES"/>
              <a:t>Haga clic para editar el estilo de subtítulo del patrón</a:t>
            </a:r>
          </a:p>
        </p:txBody>
      </p:sp>
      <p:sp>
        <p:nvSpPr>
          <p:cNvPr id="44" name="Rectangle 44"/>
          <p:cNvSpPr>
            <a:spLocks noGrp="1" noChangeArrowheads="1"/>
          </p:cNvSpPr>
          <p:nvPr>
            <p:ph type="dt" sz="quarter" idx="10"/>
          </p:nvPr>
        </p:nvSpPr>
        <p:spPr/>
        <p:txBody>
          <a:bodyPr/>
          <a:lstStyle>
            <a:lvl1pPr>
              <a:defRPr smtClean="0"/>
            </a:lvl1pPr>
          </a:lstStyle>
          <a:p>
            <a:pPr>
              <a:defRPr/>
            </a:pPr>
            <a:endParaRPr lang="es-ES"/>
          </a:p>
        </p:txBody>
      </p:sp>
      <p:sp>
        <p:nvSpPr>
          <p:cNvPr id="45" name="Rectangle 45"/>
          <p:cNvSpPr>
            <a:spLocks noGrp="1" noChangeArrowheads="1"/>
          </p:cNvSpPr>
          <p:nvPr>
            <p:ph type="ftr" sz="quarter" idx="11"/>
          </p:nvPr>
        </p:nvSpPr>
        <p:spPr/>
        <p:txBody>
          <a:bodyPr/>
          <a:lstStyle>
            <a:lvl1pPr>
              <a:defRPr smtClean="0"/>
            </a:lvl1pPr>
          </a:lstStyle>
          <a:p>
            <a:pPr>
              <a:defRPr/>
            </a:pPr>
            <a:endParaRPr lang="es-ES"/>
          </a:p>
        </p:txBody>
      </p:sp>
      <p:sp>
        <p:nvSpPr>
          <p:cNvPr id="46" name="Rectangle 46"/>
          <p:cNvSpPr>
            <a:spLocks noGrp="1" noChangeArrowheads="1"/>
          </p:cNvSpPr>
          <p:nvPr>
            <p:ph type="sldNum" sz="quarter" idx="12"/>
          </p:nvPr>
        </p:nvSpPr>
        <p:spPr/>
        <p:txBody>
          <a:bodyPr/>
          <a:lstStyle>
            <a:lvl1pPr>
              <a:defRPr/>
            </a:lvl1pPr>
          </a:lstStyle>
          <a:p>
            <a:pPr>
              <a:defRPr/>
            </a:pPr>
            <a:fld id="{B33AD56E-E6F0-4EF7-A8BA-36FFC79CB6FC}" type="slidenum">
              <a:rPr lang="es-ES" smtClean="0"/>
              <a:pPr>
                <a:defRPr/>
              </a:pPr>
              <a:t>‹Nº›</a:t>
            </a:fld>
            <a:endParaRPr lang="es-ES"/>
          </a:p>
        </p:txBody>
      </p:sp>
    </p:spTree>
    <p:extLst>
      <p:ext uri="{BB962C8B-B14F-4D97-AF65-F5344CB8AC3E}">
        <p14:creationId xmlns:p14="http://schemas.microsoft.com/office/powerpoint/2010/main" val="2950202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4"/>
          <p:cNvSpPr>
            <a:spLocks noGrp="1" noChangeArrowheads="1"/>
          </p:cNvSpPr>
          <p:nvPr>
            <p:ph type="dt" sz="half" idx="10"/>
          </p:nvPr>
        </p:nvSpPr>
        <p:spPr>
          <a:ln/>
        </p:spPr>
        <p:txBody>
          <a:bodyPr/>
          <a:lstStyle>
            <a:lvl1pPr>
              <a:defRPr/>
            </a:lvl1pPr>
          </a:lstStyle>
          <a:p>
            <a:pPr>
              <a:defRPr/>
            </a:pPr>
            <a:endParaRPr lang="es-ES"/>
          </a:p>
        </p:txBody>
      </p:sp>
      <p:sp>
        <p:nvSpPr>
          <p:cNvPr id="5" name="Rectangle 45"/>
          <p:cNvSpPr>
            <a:spLocks noGrp="1" noChangeArrowheads="1"/>
          </p:cNvSpPr>
          <p:nvPr>
            <p:ph type="ftr" sz="quarter" idx="11"/>
          </p:nvPr>
        </p:nvSpPr>
        <p:spPr>
          <a:ln/>
        </p:spPr>
        <p:txBody>
          <a:bodyPr/>
          <a:lstStyle>
            <a:lvl1pPr>
              <a:defRPr/>
            </a:lvl1pPr>
          </a:lstStyle>
          <a:p>
            <a:pPr>
              <a:defRPr/>
            </a:pPr>
            <a:endParaRPr lang="es-ES"/>
          </a:p>
        </p:txBody>
      </p:sp>
      <p:sp>
        <p:nvSpPr>
          <p:cNvPr id="6" name="Rectangle 46"/>
          <p:cNvSpPr>
            <a:spLocks noGrp="1" noChangeArrowheads="1"/>
          </p:cNvSpPr>
          <p:nvPr>
            <p:ph type="sldNum" sz="quarter" idx="12"/>
          </p:nvPr>
        </p:nvSpPr>
        <p:spPr>
          <a:ln/>
        </p:spPr>
        <p:txBody>
          <a:bodyPr/>
          <a:lstStyle>
            <a:lvl1pPr>
              <a:defRPr/>
            </a:lvl1pPr>
          </a:lstStyle>
          <a:p>
            <a:pPr>
              <a:defRPr/>
            </a:pPr>
            <a:fld id="{A2FA31EB-763C-4BBC-B610-ACDB941514F4}" type="slidenum">
              <a:rPr lang="es-ES" smtClean="0"/>
              <a:pPr>
                <a:defRPr/>
              </a:pPr>
              <a:t>‹Nº›</a:t>
            </a:fld>
            <a:endParaRPr lang="es-ES"/>
          </a:p>
        </p:txBody>
      </p:sp>
    </p:spTree>
    <p:extLst>
      <p:ext uri="{BB962C8B-B14F-4D97-AF65-F5344CB8AC3E}">
        <p14:creationId xmlns:p14="http://schemas.microsoft.com/office/powerpoint/2010/main" val="3218869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7813"/>
            <a:ext cx="2743200" cy="5853112"/>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609600" y="277813"/>
            <a:ext cx="8026400" cy="5853112"/>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4"/>
          <p:cNvSpPr>
            <a:spLocks noGrp="1" noChangeArrowheads="1"/>
          </p:cNvSpPr>
          <p:nvPr>
            <p:ph type="dt" sz="half" idx="10"/>
          </p:nvPr>
        </p:nvSpPr>
        <p:spPr>
          <a:ln/>
        </p:spPr>
        <p:txBody>
          <a:bodyPr/>
          <a:lstStyle>
            <a:lvl1pPr>
              <a:defRPr/>
            </a:lvl1pPr>
          </a:lstStyle>
          <a:p>
            <a:pPr>
              <a:defRPr/>
            </a:pPr>
            <a:endParaRPr lang="es-ES"/>
          </a:p>
        </p:txBody>
      </p:sp>
      <p:sp>
        <p:nvSpPr>
          <p:cNvPr id="5" name="Rectangle 45"/>
          <p:cNvSpPr>
            <a:spLocks noGrp="1" noChangeArrowheads="1"/>
          </p:cNvSpPr>
          <p:nvPr>
            <p:ph type="ftr" sz="quarter" idx="11"/>
          </p:nvPr>
        </p:nvSpPr>
        <p:spPr>
          <a:ln/>
        </p:spPr>
        <p:txBody>
          <a:bodyPr/>
          <a:lstStyle>
            <a:lvl1pPr>
              <a:defRPr/>
            </a:lvl1pPr>
          </a:lstStyle>
          <a:p>
            <a:pPr>
              <a:defRPr/>
            </a:pPr>
            <a:endParaRPr lang="es-ES"/>
          </a:p>
        </p:txBody>
      </p:sp>
      <p:sp>
        <p:nvSpPr>
          <p:cNvPr id="6" name="Rectangle 46"/>
          <p:cNvSpPr>
            <a:spLocks noGrp="1" noChangeArrowheads="1"/>
          </p:cNvSpPr>
          <p:nvPr>
            <p:ph type="sldNum" sz="quarter" idx="12"/>
          </p:nvPr>
        </p:nvSpPr>
        <p:spPr>
          <a:ln/>
        </p:spPr>
        <p:txBody>
          <a:bodyPr/>
          <a:lstStyle>
            <a:lvl1pPr>
              <a:defRPr/>
            </a:lvl1pPr>
          </a:lstStyle>
          <a:p>
            <a:pPr>
              <a:defRPr/>
            </a:pPr>
            <a:fld id="{CC9BF0D9-1DDC-480E-B68C-B3C0CFF50247}" type="slidenum">
              <a:rPr lang="es-ES" smtClean="0"/>
              <a:pPr>
                <a:defRPr/>
              </a:pPr>
              <a:t>‹Nº›</a:t>
            </a:fld>
            <a:endParaRPr lang="es-ES"/>
          </a:p>
        </p:txBody>
      </p:sp>
    </p:spTree>
    <p:extLst>
      <p:ext uri="{BB962C8B-B14F-4D97-AF65-F5344CB8AC3E}">
        <p14:creationId xmlns:p14="http://schemas.microsoft.com/office/powerpoint/2010/main" val="3740536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4"/>
          <p:cNvSpPr>
            <a:spLocks noGrp="1" noChangeArrowheads="1"/>
          </p:cNvSpPr>
          <p:nvPr>
            <p:ph type="dt" sz="half" idx="10"/>
          </p:nvPr>
        </p:nvSpPr>
        <p:spPr>
          <a:ln/>
        </p:spPr>
        <p:txBody>
          <a:bodyPr/>
          <a:lstStyle>
            <a:lvl1pPr>
              <a:defRPr/>
            </a:lvl1pPr>
          </a:lstStyle>
          <a:p>
            <a:pPr>
              <a:defRPr/>
            </a:pPr>
            <a:endParaRPr lang="es-ES"/>
          </a:p>
        </p:txBody>
      </p:sp>
      <p:sp>
        <p:nvSpPr>
          <p:cNvPr id="5" name="Rectangle 45"/>
          <p:cNvSpPr>
            <a:spLocks noGrp="1" noChangeArrowheads="1"/>
          </p:cNvSpPr>
          <p:nvPr>
            <p:ph type="ftr" sz="quarter" idx="11"/>
          </p:nvPr>
        </p:nvSpPr>
        <p:spPr>
          <a:ln/>
        </p:spPr>
        <p:txBody>
          <a:bodyPr/>
          <a:lstStyle>
            <a:lvl1pPr>
              <a:defRPr/>
            </a:lvl1pPr>
          </a:lstStyle>
          <a:p>
            <a:pPr>
              <a:defRPr/>
            </a:pPr>
            <a:endParaRPr lang="es-ES"/>
          </a:p>
        </p:txBody>
      </p:sp>
      <p:sp>
        <p:nvSpPr>
          <p:cNvPr id="6" name="Rectangle 46"/>
          <p:cNvSpPr>
            <a:spLocks noGrp="1" noChangeArrowheads="1"/>
          </p:cNvSpPr>
          <p:nvPr>
            <p:ph type="sldNum" sz="quarter" idx="12"/>
          </p:nvPr>
        </p:nvSpPr>
        <p:spPr>
          <a:ln/>
        </p:spPr>
        <p:txBody>
          <a:bodyPr/>
          <a:lstStyle>
            <a:lvl1pPr>
              <a:defRPr/>
            </a:lvl1pPr>
          </a:lstStyle>
          <a:p>
            <a:pPr>
              <a:defRPr/>
            </a:pPr>
            <a:fld id="{A9B0873A-7A65-494D-A021-C44C03A3CCFB}" type="slidenum">
              <a:rPr lang="es-ES" smtClean="0"/>
              <a:pPr>
                <a:defRPr/>
              </a:pPr>
              <a:t>‹Nº›</a:t>
            </a:fld>
            <a:endParaRPr lang="es-ES"/>
          </a:p>
        </p:txBody>
      </p:sp>
    </p:spTree>
    <p:extLst>
      <p:ext uri="{BB962C8B-B14F-4D97-AF65-F5344CB8AC3E}">
        <p14:creationId xmlns:p14="http://schemas.microsoft.com/office/powerpoint/2010/main" val="312069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Editar el estilo de texto del patrón</a:t>
            </a:r>
          </a:p>
        </p:txBody>
      </p:sp>
      <p:sp>
        <p:nvSpPr>
          <p:cNvPr id="4" name="Rectangle 44"/>
          <p:cNvSpPr>
            <a:spLocks noGrp="1" noChangeArrowheads="1"/>
          </p:cNvSpPr>
          <p:nvPr>
            <p:ph type="dt" sz="half" idx="10"/>
          </p:nvPr>
        </p:nvSpPr>
        <p:spPr>
          <a:ln/>
        </p:spPr>
        <p:txBody>
          <a:bodyPr/>
          <a:lstStyle>
            <a:lvl1pPr>
              <a:defRPr/>
            </a:lvl1pPr>
          </a:lstStyle>
          <a:p>
            <a:pPr>
              <a:defRPr/>
            </a:pPr>
            <a:endParaRPr lang="es-ES"/>
          </a:p>
        </p:txBody>
      </p:sp>
      <p:sp>
        <p:nvSpPr>
          <p:cNvPr id="5" name="Rectangle 45"/>
          <p:cNvSpPr>
            <a:spLocks noGrp="1" noChangeArrowheads="1"/>
          </p:cNvSpPr>
          <p:nvPr>
            <p:ph type="ftr" sz="quarter" idx="11"/>
          </p:nvPr>
        </p:nvSpPr>
        <p:spPr>
          <a:ln/>
        </p:spPr>
        <p:txBody>
          <a:bodyPr/>
          <a:lstStyle>
            <a:lvl1pPr>
              <a:defRPr/>
            </a:lvl1pPr>
          </a:lstStyle>
          <a:p>
            <a:pPr>
              <a:defRPr/>
            </a:pPr>
            <a:endParaRPr lang="es-ES"/>
          </a:p>
        </p:txBody>
      </p:sp>
      <p:sp>
        <p:nvSpPr>
          <p:cNvPr id="6" name="Rectangle 46"/>
          <p:cNvSpPr>
            <a:spLocks noGrp="1" noChangeArrowheads="1"/>
          </p:cNvSpPr>
          <p:nvPr>
            <p:ph type="sldNum" sz="quarter" idx="12"/>
          </p:nvPr>
        </p:nvSpPr>
        <p:spPr>
          <a:ln/>
        </p:spPr>
        <p:txBody>
          <a:bodyPr/>
          <a:lstStyle>
            <a:lvl1pPr>
              <a:defRPr/>
            </a:lvl1pPr>
          </a:lstStyle>
          <a:p>
            <a:pPr>
              <a:defRPr/>
            </a:pPr>
            <a:fld id="{2C19EE23-0D99-422B-96DF-5B8E77CFC73E}" type="slidenum">
              <a:rPr lang="es-ES" smtClean="0"/>
              <a:pPr>
                <a:defRPr/>
              </a:pPr>
              <a:t>‹Nº›</a:t>
            </a:fld>
            <a:endParaRPr lang="es-ES"/>
          </a:p>
        </p:txBody>
      </p:sp>
    </p:spTree>
    <p:extLst>
      <p:ext uri="{BB962C8B-B14F-4D97-AF65-F5344CB8AC3E}">
        <p14:creationId xmlns:p14="http://schemas.microsoft.com/office/powerpoint/2010/main" val="3076500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609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6197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Rectangle 44"/>
          <p:cNvSpPr>
            <a:spLocks noGrp="1" noChangeArrowheads="1"/>
          </p:cNvSpPr>
          <p:nvPr>
            <p:ph type="dt" sz="half" idx="10"/>
          </p:nvPr>
        </p:nvSpPr>
        <p:spPr>
          <a:ln/>
        </p:spPr>
        <p:txBody>
          <a:bodyPr/>
          <a:lstStyle>
            <a:lvl1pPr>
              <a:defRPr/>
            </a:lvl1pPr>
          </a:lstStyle>
          <a:p>
            <a:pPr>
              <a:defRPr/>
            </a:pPr>
            <a:endParaRPr lang="es-ES"/>
          </a:p>
        </p:txBody>
      </p:sp>
      <p:sp>
        <p:nvSpPr>
          <p:cNvPr id="6" name="Rectangle 45"/>
          <p:cNvSpPr>
            <a:spLocks noGrp="1" noChangeArrowheads="1"/>
          </p:cNvSpPr>
          <p:nvPr>
            <p:ph type="ftr" sz="quarter" idx="11"/>
          </p:nvPr>
        </p:nvSpPr>
        <p:spPr>
          <a:ln/>
        </p:spPr>
        <p:txBody>
          <a:bodyPr/>
          <a:lstStyle>
            <a:lvl1pPr>
              <a:defRPr/>
            </a:lvl1pPr>
          </a:lstStyle>
          <a:p>
            <a:pPr>
              <a:defRPr/>
            </a:pPr>
            <a:endParaRPr lang="es-ES"/>
          </a:p>
        </p:txBody>
      </p:sp>
      <p:sp>
        <p:nvSpPr>
          <p:cNvPr id="7" name="Rectangle 46"/>
          <p:cNvSpPr>
            <a:spLocks noGrp="1" noChangeArrowheads="1"/>
          </p:cNvSpPr>
          <p:nvPr>
            <p:ph type="sldNum" sz="quarter" idx="12"/>
          </p:nvPr>
        </p:nvSpPr>
        <p:spPr>
          <a:ln/>
        </p:spPr>
        <p:txBody>
          <a:bodyPr/>
          <a:lstStyle>
            <a:lvl1pPr>
              <a:defRPr/>
            </a:lvl1pPr>
          </a:lstStyle>
          <a:p>
            <a:pPr>
              <a:defRPr/>
            </a:pPr>
            <a:fld id="{D5DB549D-1D21-4E7F-B68F-AC71B57830A3}" type="slidenum">
              <a:rPr lang="es-ES" smtClean="0"/>
              <a:pPr>
                <a:defRPr/>
              </a:pPr>
              <a:t>‹Nº›</a:t>
            </a:fld>
            <a:endParaRPr lang="es-ES"/>
          </a:p>
        </p:txBody>
      </p:sp>
    </p:spTree>
    <p:extLst>
      <p:ext uri="{BB962C8B-B14F-4D97-AF65-F5344CB8AC3E}">
        <p14:creationId xmlns:p14="http://schemas.microsoft.com/office/powerpoint/2010/main" val="2163563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Rectangle 44"/>
          <p:cNvSpPr>
            <a:spLocks noGrp="1" noChangeArrowheads="1"/>
          </p:cNvSpPr>
          <p:nvPr>
            <p:ph type="dt" sz="half" idx="10"/>
          </p:nvPr>
        </p:nvSpPr>
        <p:spPr>
          <a:ln/>
        </p:spPr>
        <p:txBody>
          <a:bodyPr/>
          <a:lstStyle>
            <a:lvl1pPr>
              <a:defRPr/>
            </a:lvl1pPr>
          </a:lstStyle>
          <a:p>
            <a:pPr>
              <a:defRPr/>
            </a:pPr>
            <a:endParaRPr lang="es-ES"/>
          </a:p>
        </p:txBody>
      </p:sp>
      <p:sp>
        <p:nvSpPr>
          <p:cNvPr id="8" name="Rectangle 45"/>
          <p:cNvSpPr>
            <a:spLocks noGrp="1" noChangeArrowheads="1"/>
          </p:cNvSpPr>
          <p:nvPr>
            <p:ph type="ftr" sz="quarter" idx="11"/>
          </p:nvPr>
        </p:nvSpPr>
        <p:spPr>
          <a:ln/>
        </p:spPr>
        <p:txBody>
          <a:bodyPr/>
          <a:lstStyle>
            <a:lvl1pPr>
              <a:defRPr/>
            </a:lvl1pPr>
          </a:lstStyle>
          <a:p>
            <a:pPr>
              <a:defRPr/>
            </a:pPr>
            <a:endParaRPr lang="es-ES"/>
          </a:p>
        </p:txBody>
      </p:sp>
      <p:sp>
        <p:nvSpPr>
          <p:cNvPr id="9" name="Rectangle 46"/>
          <p:cNvSpPr>
            <a:spLocks noGrp="1" noChangeArrowheads="1"/>
          </p:cNvSpPr>
          <p:nvPr>
            <p:ph type="sldNum" sz="quarter" idx="12"/>
          </p:nvPr>
        </p:nvSpPr>
        <p:spPr>
          <a:ln/>
        </p:spPr>
        <p:txBody>
          <a:bodyPr/>
          <a:lstStyle>
            <a:lvl1pPr>
              <a:defRPr/>
            </a:lvl1pPr>
          </a:lstStyle>
          <a:p>
            <a:pPr>
              <a:defRPr/>
            </a:pPr>
            <a:fld id="{A97CB211-15A2-4894-99B8-3632A813ED57}" type="slidenum">
              <a:rPr lang="es-ES" smtClean="0"/>
              <a:pPr>
                <a:defRPr/>
              </a:pPr>
              <a:t>‹Nº›</a:t>
            </a:fld>
            <a:endParaRPr lang="es-ES"/>
          </a:p>
        </p:txBody>
      </p:sp>
    </p:spTree>
    <p:extLst>
      <p:ext uri="{BB962C8B-B14F-4D97-AF65-F5344CB8AC3E}">
        <p14:creationId xmlns:p14="http://schemas.microsoft.com/office/powerpoint/2010/main" val="2014839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Rectangle 44"/>
          <p:cNvSpPr>
            <a:spLocks noGrp="1" noChangeArrowheads="1"/>
          </p:cNvSpPr>
          <p:nvPr>
            <p:ph type="dt" sz="half" idx="10"/>
          </p:nvPr>
        </p:nvSpPr>
        <p:spPr>
          <a:ln/>
        </p:spPr>
        <p:txBody>
          <a:bodyPr/>
          <a:lstStyle>
            <a:lvl1pPr>
              <a:defRPr/>
            </a:lvl1pPr>
          </a:lstStyle>
          <a:p>
            <a:pPr>
              <a:defRPr/>
            </a:pPr>
            <a:endParaRPr lang="es-ES"/>
          </a:p>
        </p:txBody>
      </p:sp>
      <p:sp>
        <p:nvSpPr>
          <p:cNvPr id="4" name="Rectangle 45"/>
          <p:cNvSpPr>
            <a:spLocks noGrp="1" noChangeArrowheads="1"/>
          </p:cNvSpPr>
          <p:nvPr>
            <p:ph type="ftr" sz="quarter" idx="11"/>
          </p:nvPr>
        </p:nvSpPr>
        <p:spPr>
          <a:ln/>
        </p:spPr>
        <p:txBody>
          <a:bodyPr/>
          <a:lstStyle>
            <a:lvl1pPr>
              <a:defRPr/>
            </a:lvl1pPr>
          </a:lstStyle>
          <a:p>
            <a:pPr>
              <a:defRPr/>
            </a:pPr>
            <a:endParaRPr lang="es-ES"/>
          </a:p>
        </p:txBody>
      </p:sp>
      <p:sp>
        <p:nvSpPr>
          <p:cNvPr id="5" name="Rectangle 46"/>
          <p:cNvSpPr>
            <a:spLocks noGrp="1" noChangeArrowheads="1"/>
          </p:cNvSpPr>
          <p:nvPr>
            <p:ph type="sldNum" sz="quarter" idx="12"/>
          </p:nvPr>
        </p:nvSpPr>
        <p:spPr>
          <a:ln/>
        </p:spPr>
        <p:txBody>
          <a:bodyPr/>
          <a:lstStyle>
            <a:lvl1pPr>
              <a:defRPr/>
            </a:lvl1pPr>
          </a:lstStyle>
          <a:p>
            <a:pPr>
              <a:defRPr/>
            </a:pPr>
            <a:fld id="{58522DC7-B397-4626-82BA-21A9C4524E81}" type="slidenum">
              <a:rPr lang="es-ES" smtClean="0"/>
              <a:pPr>
                <a:defRPr/>
              </a:pPr>
              <a:t>‹Nº›</a:t>
            </a:fld>
            <a:endParaRPr lang="es-ES"/>
          </a:p>
        </p:txBody>
      </p:sp>
    </p:spTree>
    <p:extLst>
      <p:ext uri="{BB962C8B-B14F-4D97-AF65-F5344CB8AC3E}">
        <p14:creationId xmlns:p14="http://schemas.microsoft.com/office/powerpoint/2010/main" val="581880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ln/>
        </p:spPr>
        <p:txBody>
          <a:bodyPr/>
          <a:lstStyle>
            <a:lvl1pPr>
              <a:defRPr/>
            </a:lvl1pPr>
          </a:lstStyle>
          <a:p>
            <a:pPr>
              <a:defRPr/>
            </a:pPr>
            <a:endParaRPr lang="es-ES"/>
          </a:p>
        </p:txBody>
      </p:sp>
      <p:sp>
        <p:nvSpPr>
          <p:cNvPr id="3" name="Rectangle 45"/>
          <p:cNvSpPr>
            <a:spLocks noGrp="1" noChangeArrowheads="1"/>
          </p:cNvSpPr>
          <p:nvPr>
            <p:ph type="ftr" sz="quarter" idx="11"/>
          </p:nvPr>
        </p:nvSpPr>
        <p:spPr>
          <a:ln/>
        </p:spPr>
        <p:txBody>
          <a:bodyPr/>
          <a:lstStyle>
            <a:lvl1pPr>
              <a:defRPr/>
            </a:lvl1pPr>
          </a:lstStyle>
          <a:p>
            <a:pPr>
              <a:defRPr/>
            </a:pPr>
            <a:endParaRPr lang="es-ES"/>
          </a:p>
        </p:txBody>
      </p:sp>
      <p:sp>
        <p:nvSpPr>
          <p:cNvPr id="4" name="Rectangle 46"/>
          <p:cNvSpPr>
            <a:spLocks noGrp="1" noChangeArrowheads="1"/>
          </p:cNvSpPr>
          <p:nvPr>
            <p:ph type="sldNum" sz="quarter" idx="12"/>
          </p:nvPr>
        </p:nvSpPr>
        <p:spPr>
          <a:ln/>
        </p:spPr>
        <p:txBody>
          <a:bodyPr/>
          <a:lstStyle>
            <a:lvl1pPr>
              <a:defRPr/>
            </a:lvl1pPr>
          </a:lstStyle>
          <a:p>
            <a:pPr>
              <a:defRPr/>
            </a:pPr>
            <a:fld id="{1ADFC2DE-0EC7-4DC8-85F8-23FE9E31B31F}" type="slidenum">
              <a:rPr lang="es-ES" smtClean="0"/>
              <a:pPr>
                <a:defRPr/>
              </a:pPr>
              <a:t>‹Nº›</a:t>
            </a:fld>
            <a:endParaRPr lang="es-ES"/>
          </a:p>
        </p:txBody>
      </p:sp>
    </p:spTree>
    <p:extLst>
      <p:ext uri="{BB962C8B-B14F-4D97-AF65-F5344CB8AC3E}">
        <p14:creationId xmlns:p14="http://schemas.microsoft.com/office/powerpoint/2010/main" val="1611725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Rectangle 44"/>
          <p:cNvSpPr>
            <a:spLocks noGrp="1" noChangeArrowheads="1"/>
          </p:cNvSpPr>
          <p:nvPr>
            <p:ph type="dt" sz="half" idx="10"/>
          </p:nvPr>
        </p:nvSpPr>
        <p:spPr>
          <a:ln/>
        </p:spPr>
        <p:txBody>
          <a:bodyPr/>
          <a:lstStyle>
            <a:lvl1pPr>
              <a:defRPr/>
            </a:lvl1pPr>
          </a:lstStyle>
          <a:p>
            <a:pPr>
              <a:defRPr/>
            </a:pPr>
            <a:endParaRPr lang="es-ES"/>
          </a:p>
        </p:txBody>
      </p:sp>
      <p:sp>
        <p:nvSpPr>
          <p:cNvPr id="6" name="Rectangle 45"/>
          <p:cNvSpPr>
            <a:spLocks noGrp="1" noChangeArrowheads="1"/>
          </p:cNvSpPr>
          <p:nvPr>
            <p:ph type="ftr" sz="quarter" idx="11"/>
          </p:nvPr>
        </p:nvSpPr>
        <p:spPr>
          <a:ln/>
        </p:spPr>
        <p:txBody>
          <a:bodyPr/>
          <a:lstStyle>
            <a:lvl1pPr>
              <a:defRPr/>
            </a:lvl1pPr>
          </a:lstStyle>
          <a:p>
            <a:pPr>
              <a:defRPr/>
            </a:pPr>
            <a:endParaRPr lang="es-ES"/>
          </a:p>
        </p:txBody>
      </p:sp>
      <p:sp>
        <p:nvSpPr>
          <p:cNvPr id="7" name="Rectangle 46"/>
          <p:cNvSpPr>
            <a:spLocks noGrp="1" noChangeArrowheads="1"/>
          </p:cNvSpPr>
          <p:nvPr>
            <p:ph type="sldNum" sz="quarter" idx="12"/>
          </p:nvPr>
        </p:nvSpPr>
        <p:spPr>
          <a:ln/>
        </p:spPr>
        <p:txBody>
          <a:bodyPr/>
          <a:lstStyle>
            <a:lvl1pPr>
              <a:defRPr/>
            </a:lvl1pPr>
          </a:lstStyle>
          <a:p>
            <a:pPr>
              <a:defRPr/>
            </a:pPr>
            <a:fld id="{B4FB0C79-A388-4194-A162-6ABD4108AD17}" type="slidenum">
              <a:rPr lang="es-ES" smtClean="0"/>
              <a:pPr>
                <a:defRPr/>
              </a:pPr>
              <a:t>‹Nº›</a:t>
            </a:fld>
            <a:endParaRPr lang="es-ES"/>
          </a:p>
        </p:txBody>
      </p:sp>
    </p:spTree>
    <p:extLst>
      <p:ext uri="{BB962C8B-B14F-4D97-AF65-F5344CB8AC3E}">
        <p14:creationId xmlns:p14="http://schemas.microsoft.com/office/powerpoint/2010/main" val="1413057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a:t>Haga clic en el icono para agregar una imagen</a:t>
            </a:r>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Rectangle 44"/>
          <p:cNvSpPr>
            <a:spLocks noGrp="1" noChangeArrowheads="1"/>
          </p:cNvSpPr>
          <p:nvPr>
            <p:ph type="dt" sz="half" idx="10"/>
          </p:nvPr>
        </p:nvSpPr>
        <p:spPr>
          <a:ln/>
        </p:spPr>
        <p:txBody>
          <a:bodyPr/>
          <a:lstStyle>
            <a:lvl1pPr>
              <a:defRPr/>
            </a:lvl1pPr>
          </a:lstStyle>
          <a:p>
            <a:pPr>
              <a:defRPr/>
            </a:pPr>
            <a:endParaRPr lang="es-ES"/>
          </a:p>
        </p:txBody>
      </p:sp>
      <p:sp>
        <p:nvSpPr>
          <p:cNvPr id="6" name="Rectangle 45"/>
          <p:cNvSpPr>
            <a:spLocks noGrp="1" noChangeArrowheads="1"/>
          </p:cNvSpPr>
          <p:nvPr>
            <p:ph type="ftr" sz="quarter" idx="11"/>
          </p:nvPr>
        </p:nvSpPr>
        <p:spPr>
          <a:ln/>
        </p:spPr>
        <p:txBody>
          <a:bodyPr/>
          <a:lstStyle>
            <a:lvl1pPr>
              <a:defRPr/>
            </a:lvl1pPr>
          </a:lstStyle>
          <a:p>
            <a:pPr>
              <a:defRPr/>
            </a:pPr>
            <a:endParaRPr lang="es-ES"/>
          </a:p>
        </p:txBody>
      </p:sp>
      <p:sp>
        <p:nvSpPr>
          <p:cNvPr id="7" name="Rectangle 46"/>
          <p:cNvSpPr>
            <a:spLocks noGrp="1" noChangeArrowheads="1"/>
          </p:cNvSpPr>
          <p:nvPr>
            <p:ph type="sldNum" sz="quarter" idx="12"/>
          </p:nvPr>
        </p:nvSpPr>
        <p:spPr>
          <a:ln/>
        </p:spPr>
        <p:txBody>
          <a:bodyPr/>
          <a:lstStyle>
            <a:lvl1pPr>
              <a:defRPr/>
            </a:lvl1pPr>
          </a:lstStyle>
          <a:p>
            <a:pPr>
              <a:defRPr/>
            </a:pPr>
            <a:fld id="{36158DBD-F8C3-4962-B910-3B3414B2398D}" type="slidenum">
              <a:rPr lang="es-ES" smtClean="0"/>
              <a:pPr>
                <a:defRPr/>
              </a:pPr>
              <a:t>‹Nº›</a:t>
            </a:fld>
            <a:endParaRPr lang="es-ES"/>
          </a:p>
        </p:txBody>
      </p:sp>
    </p:spTree>
    <p:extLst>
      <p:ext uri="{BB962C8B-B14F-4D97-AF65-F5344CB8AC3E}">
        <p14:creationId xmlns:p14="http://schemas.microsoft.com/office/powerpoint/2010/main" val="2246352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
            <a:ext cx="12192000" cy="6856413"/>
            <a:chOff x="0" y="0"/>
            <a:chExt cx="5760" cy="4319"/>
          </a:xfrm>
        </p:grpSpPr>
        <p:sp>
          <p:nvSpPr>
            <p:cNvPr id="63491"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es-ES" sz="1800">
                <a:latin typeface="Arial" charset="0"/>
              </a:endParaRPr>
            </a:p>
          </p:txBody>
        </p:sp>
        <p:sp>
          <p:nvSpPr>
            <p:cNvPr id="63492"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493"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es-ES" sz="1800">
                <a:latin typeface="Arial" charset="0"/>
              </a:endParaRPr>
            </a:p>
          </p:txBody>
        </p:sp>
        <p:sp>
          <p:nvSpPr>
            <p:cNvPr id="63494"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63495"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es-ES" sz="1800">
                <a:latin typeface="Arial" charset="0"/>
              </a:endParaRPr>
            </a:p>
          </p:txBody>
        </p:sp>
        <p:sp>
          <p:nvSpPr>
            <p:cNvPr id="63496"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63497"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63498"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63499"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63500"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es-ES" sz="1800">
                <a:latin typeface="Arial" charset="0"/>
              </a:endParaRPr>
            </a:p>
          </p:txBody>
        </p:sp>
        <p:sp>
          <p:nvSpPr>
            <p:cNvPr id="63501"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63502"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03"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63504"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es-ES" sz="1800">
                <a:latin typeface="Arial" charset="0"/>
              </a:endParaRPr>
            </a:p>
          </p:txBody>
        </p:sp>
        <p:sp>
          <p:nvSpPr>
            <p:cNvPr id="63505"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06"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es-ES" sz="1800">
                <a:latin typeface="Arial" charset="0"/>
              </a:endParaRPr>
            </a:p>
          </p:txBody>
        </p:sp>
        <p:sp>
          <p:nvSpPr>
            <p:cNvPr id="63507"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63508"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09"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es-ES" sz="1800">
                <a:latin typeface="Arial" charset="0"/>
              </a:endParaRPr>
            </a:p>
          </p:txBody>
        </p:sp>
        <p:sp>
          <p:nvSpPr>
            <p:cNvPr id="63510"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11"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s-ES" sz="1800">
                <a:latin typeface="Arial" charset="0"/>
              </a:endParaRPr>
            </a:p>
          </p:txBody>
        </p:sp>
        <p:sp>
          <p:nvSpPr>
            <p:cNvPr id="63512"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es-ES" sz="1800">
                <a:latin typeface="Arial" charset="0"/>
              </a:endParaRPr>
            </a:p>
          </p:txBody>
        </p:sp>
        <p:sp>
          <p:nvSpPr>
            <p:cNvPr id="63513"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es-ES" sz="1800">
                <a:latin typeface="Arial" charset="0"/>
              </a:endParaRPr>
            </a:p>
          </p:txBody>
        </p:sp>
        <p:sp>
          <p:nvSpPr>
            <p:cNvPr id="63514"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es-ES" sz="1800">
                <a:latin typeface="Arial" charset="0"/>
              </a:endParaRPr>
            </a:p>
          </p:txBody>
        </p:sp>
        <p:sp>
          <p:nvSpPr>
            <p:cNvPr id="63515"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sz="1800">
                <a:latin typeface="Arial" charset="0"/>
              </a:endParaRPr>
            </a:p>
          </p:txBody>
        </p:sp>
        <p:sp>
          <p:nvSpPr>
            <p:cNvPr id="63516"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es-ES" sz="1800">
                <a:latin typeface="Arial" charset="0"/>
              </a:endParaRPr>
            </a:p>
          </p:txBody>
        </p:sp>
        <p:sp>
          <p:nvSpPr>
            <p:cNvPr id="63517"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18"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es-ES" sz="1800">
                <a:latin typeface="Arial" charset="0"/>
              </a:endParaRPr>
            </a:p>
          </p:txBody>
        </p:sp>
        <p:sp>
          <p:nvSpPr>
            <p:cNvPr id="63519"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20"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63521"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22"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23"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ES" sz="1800">
                <a:latin typeface="Arial" charset="0"/>
              </a:endParaRPr>
            </a:p>
          </p:txBody>
        </p:sp>
        <p:sp>
          <p:nvSpPr>
            <p:cNvPr id="63524"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25"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26"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grpSp>
          <p:nvGrpSpPr>
            <p:cNvPr id="1068" name="Group 39"/>
            <p:cNvGrpSpPr>
              <a:grpSpLocks/>
            </p:cNvGrpSpPr>
            <p:nvPr/>
          </p:nvGrpSpPr>
          <p:grpSpPr bwMode="auto">
            <a:xfrm>
              <a:off x="0" y="1632"/>
              <a:ext cx="5758" cy="1858"/>
              <a:chOff x="0" y="1632"/>
              <a:chExt cx="5758" cy="1858"/>
            </a:xfrm>
          </p:grpSpPr>
          <p:sp>
            <p:nvSpPr>
              <p:cNvPr id="63528"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63529"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es-ES" sz="1800">
                  <a:latin typeface="Arial" charset="0"/>
                </a:endParaRPr>
              </a:p>
            </p:txBody>
          </p:sp>
        </p:grpSp>
      </p:grpSp>
      <p:sp>
        <p:nvSpPr>
          <p:cNvPr id="63530" name="Rectangle 42"/>
          <p:cNvSpPr>
            <a:spLocks noGrp="1" noChangeArrowheads="1"/>
          </p:cNvSpPr>
          <p:nvPr>
            <p:ph type="title"/>
          </p:nvPr>
        </p:nvSpPr>
        <p:spPr bwMode="auto">
          <a:xfrm>
            <a:off x="609600" y="277813"/>
            <a:ext cx="10972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a:t>Haga clic para cambiar el estilo de título	</a:t>
            </a:r>
          </a:p>
        </p:txBody>
      </p:sp>
      <p:sp>
        <p:nvSpPr>
          <p:cNvPr id="63531" name="Rectangle 43"/>
          <p:cNvSpPr>
            <a:spLocks noGrp="1" noChangeArrowheads="1"/>
          </p:cNvSpPr>
          <p:nvPr>
            <p:ph type="body" idx="1"/>
          </p:nvPr>
        </p:nvSpPr>
        <p:spPr bwMode="auto">
          <a:xfrm>
            <a:off x="609600" y="1600201"/>
            <a:ext cx="109728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3532" name="Rectangle 44"/>
          <p:cNvSpPr>
            <a:spLocks noGrp="1" noChangeArrowheads="1"/>
          </p:cNvSpPr>
          <p:nvPr>
            <p:ph type="dt" sz="half" idx="2"/>
          </p:nvPr>
        </p:nvSpPr>
        <p:spPr bwMode="auto">
          <a:xfrm>
            <a:off x="609600" y="6243638"/>
            <a:ext cx="2844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effectLst>
                  <a:outerShdw blurRad="38100" dist="38100" dir="2700000" algn="tl">
                    <a:srgbClr val="000000"/>
                  </a:outerShdw>
                </a:effectLst>
                <a:latin typeface="Arial" charset="0"/>
              </a:defRPr>
            </a:lvl1pPr>
          </a:lstStyle>
          <a:p>
            <a:pPr>
              <a:defRPr/>
            </a:pPr>
            <a:endParaRPr lang="es-ES"/>
          </a:p>
        </p:txBody>
      </p:sp>
      <p:sp>
        <p:nvSpPr>
          <p:cNvPr id="63533" name="Rectangle 4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smtClean="0">
                <a:effectLst>
                  <a:outerShdw blurRad="38100" dist="38100" dir="2700000" algn="tl">
                    <a:srgbClr val="000000"/>
                  </a:outerShdw>
                </a:effectLst>
                <a:latin typeface="Arial" charset="0"/>
              </a:defRPr>
            </a:lvl1pPr>
          </a:lstStyle>
          <a:p>
            <a:pPr>
              <a:defRPr/>
            </a:pPr>
            <a:endParaRPr lang="es-ES"/>
          </a:p>
        </p:txBody>
      </p:sp>
      <p:sp>
        <p:nvSpPr>
          <p:cNvPr id="63534" name="Rectangle 46"/>
          <p:cNvSpPr>
            <a:spLocks noGrp="1" noChangeArrowheads="1"/>
          </p:cNvSpPr>
          <p:nvPr>
            <p:ph type="sldNum" sz="quarter" idx="4"/>
          </p:nvPr>
        </p:nvSpPr>
        <p:spPr bwMode="auto">
          <a:xfrm>
            <a:off x="8737600" y="6243638"/>
            <a:ext cx="2844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pPr>
              <a:defRPr/>
            </a:pPr>
            <a:fld id="{58522DC7-B397-4626-82BA-21A9C4524E81}" type="slidenum">
              <a:rPr lang="es-ES" smtClean="0"/>
              <a:pPr>
                <a:defRPr/>
              </a:pPr>
              <a:t>‹Nº›</a:t>
            </a:fld>
            <a:endParaRPr lang="es-ES"/>
          </a:p>
        </p:txBody>
      </p:sp>
    </p:spTree>
    <p:extLst>
      <p:ext uri="{BB962C8B-B14F-4D97-AF65-F5344CB8AC3E}">
        <p14:creationId xmlns:p14="http://schemas.microsoft.com/office/powerpoint/2010/main" val="3050402536"/>
      </p:ext>
    </p:extLst>
  </p:cSld>
  <p:clrMap bg1="dk2" tx1="lt1" bg2="dk1" tx2="lt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1" fontAlgn="base" hangingPunct="1">
        <a:spcBef>
          <a:spcPct val="20000"/>
        </a:spcBef>
        <a:spcAft>
          <a:spcPct val="0"/>
        </a:spcAft>
        <a:buClr>
          <a:schemeClr val="hlink"/>
        </a:buClr>
        <a:buSzPct val="90000"/>
        <a:buFont typeface="Wingdings" panose="05000000000000000000"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accent2"/>
        </a:buClr>
        <a:buSzPct val="90000"/>
        <a:buFont typeface="Wingdings" panose="05000000000000000000"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folHlink"/>
        </a:buClr>
        <a:buSzPct val="90000"/>
        <a:buFont typeface="Wingdings" panose="05000000000000000000" pitchFamily="2" charset="2"/>
        <a:buBlip>
          <a:blip r:embed="rId15"/>
        </a:buBlip>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theory.stanford.edu/~tim/papers/pos.pdf"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3.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38320" y="681567"/>
            <a:ext cx="11475720" cy="3805767"/>
          </a:xfrm>
        </p:spPr>
        <p:txBody>
          <a:bodyPr/>
          <a:lstStyle/>
          <a:p>
            <a:pPr marL="360000">
              <a:defRPr/>
            </a:pPr>
            <a:r>
              <a:rPr lang="es-ES" sz="5400" dirty="0"/>
              <a:t>Modelos de Teoría de Juegos para explicar el comportamiento de Redes</a:t>
            </a:r>
            <a:br>
              <a:rPr lang="es-MX" sz="5400" dirty="0"/>
            </a:br>
            <a:br>
              <a:rPr lang="es-MX" sz="1600" dirty="0"/>
            </a:br>
            <a:endParaRPr lang="es-ES" sz="4400" dirty="0">
              <a:solidFill>
                <a:srgbClr val="00FF99"/>
              </a:solidFill>
            </a:endParaRPr>
          </a:p>
        </p:txBody>
      </p:sp>
      <p:sp>
        <p:nvSpPr>
          <p:cNvPr id="4" name="Rectangle 3">
            <a:extLst>
              <a:ext uri="{FF2B5EF4-FFF2-40B4-BE49-F238E27FC236}">
                <a16:creationId xmlns:a16="http://schemas.microsoft.com/office/drawing/2014/main" id="{C94EE5C5-F4E2-E70D-5482-DF315455B55C}"/>
              </a:ext>
            </a:extLst>
          </p:cNvPr>
          <p:cNvSpPr>
            <a:spLocks noGrp="1" noChangeArrowheads="1"/>
          </p:cNvSpPr>
          <p:nvPr>
            <p:ph type="subTitle" sz="quarter" idx="1"/>
          </p:nvPr>
        </p:nvSpPr>
        <p:spPr>
          <a:xfrm>
            <a:off x="1899344" y="4120427"/>
            <a:ext cx="8353672" cy="2647696"/>
          </a:xfrm>
        </p:spPr>
        <p:txBody>
          <a:bodyPr/>
          <a:lstStyle/>
          <a:p>
            <a:pPr eaLnBrk="1" hangingPunct="1"/>
            <a:r>
              <a:rPr lang="es-MX" dirty="0">
                <a:latin typeface="Times New Roman" panose="02020603050405020304" pitchFamily="18" charset="0"/>
                <a:cs typeface="Times New Roman" panose="02020603050405020304" pitchFamily="18" charset="0"/>
              </a:rPr>
              <a:t>Adolfo Guzmán Arenas</a:t>
            </a:r>
          </a:p>
          <a:p>
            <a:pPr eaLnBrk="1" hangingPunct="1"/>
            <a:endParaRPr lang="es-MX" sz="1000" dirty="0">
              <a:latin typeface="Times New Roman" panose="02020603050405020304" pitchFamily="18" charset="0"/>
              <a:cs typeface="Times New Roman" panose="02020603050405020304" pitchFamily="18" charset="0"/>
            </a:endParaRPr>
          </a:p>
          <a:p>
            <a:pPr eaLnBrk="1" hangingPunct="1"/>
            <a:r>
              <a:rPr lang="es-MX" sz="2800" i="1" dirty="0">
                <a:solidFill>
                  <a:srgbClr val="FFFF00"/>
                </a:solidFill>
                <a:latin typeface="Times New Roman" panose="02020603050405020304" pitchFamily="18" charset="0"/>
                <a:cs typeface="Times New Roman" panose="02020603050405020304" pitchFamily="18" charset="0"/>
              </a:rPr>
              <a:t>Centro de Investigación en Computación, IPN</a:t>
            </a:r>
          </a:p>
          <a:p>
            <a:pPr eaLnBrk="1" hangingPunct="1"/>
            <a:endParaRPr lang="es-MX" sz="1000" dirty="0">
              <a:latin typeface="Times New Roman" panose="02020603050405020304" pitchFamily="18" charset="0"/>
              <a:cs typeface="Times New Roman" panose="02020603050405020304" pitchFamily="18" charset="0"/>
            </a:endParaRPr>
          </a:p>
          <a:p>
            <a:pPr eaLnBrk="1" hangingPunct="1"/>
            <a:r>
              <a:rPr lang="es-MX" sz="3200" dirty="0">
                <a:latin typeface="Times New Roman" panose="02020603050405020304" pitchFamily="18" charset="0"/>
                <a:cs typeface="Times New Roman" panose="02020603050405020304" pitchFamily="18" charset="0"/>
              </a:rPr>
              <a:t>aguzman@ieee</a:t>
            </a:r>
            <a:r>
              <a:rPr lang="es-MX" sz="3200" b="1" dirty="0">
                <a:latin typeface="Times New Roman" panose="02020603050405020304" pitchFamily="18" charset="0"/>
                <a:cs typeface="Times New Roman" panose="02020603050405020304" pitchFamily="18" charset="0"/>
              </a:rPr>
              <a:t>.</a:t>
            </a:r>
            <a:r>
              <a:rPr lang="es-MX" sz="3200" dirty="0">
                <a:latin typeface="Times New Roman" panose="02020603050405020304" pitchFamily="18" charset="0"/>
                <a:cs typeface="Times New Roman" panose="02020603050405020304" pitchFamily="18" charset="0"/>
              </a:rPr>
              <a:t>org</a:t>
            </a:r>
          </a:p>
        </p:txBody>
      </p:sp>
      <p:pic>
        <p:nvPicPr>
          <p:cNvPr id="5" name="Imagen 4">
            <a:extLst>
              <a:ext uri="{FF2B5EF4-FFF2-40B4-BE49-F238E27FC236}">
                <a16:creationId xmlns:a16="http://schemas.microsoft.com/office/drawing/2014/main" id="{F8750D8D-8F1E-C868-E689-752309718A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317" y="5954835"/>
            <a:ext cx="1066800" cy="742950"/>
          </a:xfrm>
          <a:prstGeom prst="rect">
            <a:avLst/>
          </a:prstGeom>
        </p:spPr>
      </p:pic>
      <p:pic>
        <p:nvPicPr>
          <p:cNvPr id="6" name="Picture 8" descr="Resultado de imagen para logo ipn vector">
            <a:extLst>
              <a:ext uri="{FF2B5EF4-FFF2-40B4-BE49-F238E27FC236}">
                <a16:creationId xmlns:a16="http://schemas.microsoft.com/office/drawing/2014/main" id="{D0CB8136-C748-350E-9A6B-7CC88B25D0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42482" y="5590695"/>
            <a:ext cx="820132" cy="110709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0363" y="200179"/>
            <a:ext cx="10991134" cy="1143000"/>
          </a:xfrm>
        </p:spPr>
        <p:txBody>
          <a:bodyPr/>
          <a:lstStyle/>
          <a:p>
            <a:r>
              <a:rPr lang="es-MX" dirty="0"/>
              <a:t>1. Introducción. Juegos de diseño de redes</a:t>
            </a:r>
          </a:p>
        </p:txBody>
      </p:sp>
      <mc:AlternateContent xmlns:mc="http://schemas.openxmlformats.org/markup-compatibility/2006">
        <mc:Choice xmlns:a14="http://schemas.microsoft.com/office/drawing/2010/main" Requires="a14">
          <p:sp>
            <p:nvSpPr>
              <p:cNvPr id="3" name="Marcador de contenido 2"/>
              <p:cNvSpPr>
                <a:spLocks noGrp="1"/>
              </p:cNvSpPr>
              <p:nvPr>
                <p:ph idx="1"/>
              </p:nvPr>
            </p:nvSpPr>
            <p:spPr>
              <a:xfrm>
                <a:off x="422031" y="1522566"/>
                <a:ext cx="11408898" cy="5482087"/>
              </a:xfrm>
            </p:spPr>
            <p:txBody>
              <a:bodyPr/>
              <a:lstStyle/>
              <a:p>
                <a:r>
                  <a:rPr lang="es-MX" sz="2800" dirty="0">
                    <a:effectLst/>
                  </a:rPr>
                  <a:t>Voy a construir una red entre varios usuarios, y ellos compartirán su costo.</a:t>
                </a:r>
              </a:p>
              <a:p>
                <a:pPr lvl="1">
                  <a:buFont typeface="Wingdings" panose="05000000000000000000" pitchFamily="2" charset="2"/>
                  <a:buChar char="§"/>
                </a:pPr>
                <a:r>
                  <a:rPr lang="es-MX" sz="2400" dirty="0">
                    <a:effectLst/>
                  </a:rPr>
                  <a:t>Usaré un mecanismo para compartir el costo.</a:t>
                </a:r>
              </a:p>
              <a:p>
                <a:pPr lvl="1">
                  <a:buFont typeface="Wingdings" panose="05000000000000000000" pitchFamily="2" charset="2"/>
                  <a:buChar char="§"/>
                </a:pPr>
                <a:r>
                  <a:rPr lang="es-MX" sz="2400" dirty="0">
                    <a:effectLst/>
                  </a:rPr>
                  <a:t>Sea un usuario </a:t>
                </a:r>
                <a:r>
                  <a:rPr lang="es-MX" sz="2400" i="1" dirty="0">
                    <a:effectLst/>
                  </a:rPr>
                  <a:t>i</a:t>
                </a:r>
                <a:r>
                  <a:rPr lang="es-MX" sz="2400" dirty="0">
                    <a:effectLst/>
                  </a:rPr>
                  <a:t> que desea conectar un par de nodos (</a:t>
                </a:r>
                <a:r>
                  <a:rPr lang="es-MX" sz="2400" i="1" dirty="0">
                    <a:effectLst/>
                  </a:rPr>
                  <a:t>s</a:t>
                </a:r>
                <a:r>
                  <a:rPr lang="es-MX" sz="2400" i="1" baseline="-25000" dirty="0">
                    <a:effectLst/>
                  </a:rPr>
                  <a:t>i</a:t>
                </a:r>
                <a:r>
                  <a:rPr lang="es-MX" sz="2400" dirty="0">
                    <a:effectLst/>
                  </a:rPr>
                  <a:t>, </a:t>
                </a:r>
                <a:r>
                  <a:rPr lang="es-MX" sz="2400" i="1" dirty="0">
                    <a:effectLst/>
                  </a:rPr>
                  <a:t>t</a:t>
                </a:r>
                <a:r>
                  <a:rPr lang="es-MX" sz="2400" i="1" baseline="-25000" dirty="0">
                    <a:effectLst/>
                  </a:rPr>
                  <a:t>i</a:t>
                </a:r>
                <a:r>
                  <a:rPr lang="es-MX" sz="2400" dirty="0">
                    <a:effectLst/>
                  </a:rPr>
                  <a:t>). Escoge una trayectoria </a:t>
                </a:r>
                <a:r>
                  <a:rPr lang="es-MX" sz="2400" i="1" dirty="0">
                    <a:effectLst/>
                  </a:rPr>
                  <a:t>S</a:t>
                </a:r>
                <a:r>
                  <a:rPr lang="es-MX" sz="2400" i="1" baseline="-25000" dirty="0">
                    <a:effectLst/>
                  </a:rPr>
                  <a:t>i</a:t>
                </a:r>
                <a:r>
                  <a:rPr lang="es-MX" sz="2400" dirty="0">
                    <a:effectLst/>
                  </a:rPr>
                  <a:t> de </a:t>
                </a:r>
                <a:r>
                  <a:rPr lang="es-MX" sz="2400" i="1" dirty="0">
                    <a:effectLst/>
                  </a:rPr>
                  <a:t>s</a:t>
                </a:r>
                <a:r>
                  <a:rPr lang="es-MX" sz="2400" i="1" baseline="-25000" dirty="0">
                    <a:effectLst/>
                  </a:rPr>
                  <a:t>i</a:t>
                </a:r>
                <a:r>
                  <a:rPr lang="es-MX" sz="2400" dirty="0">
                    <a:effectLst/>
                  </a:rPr>
                  <a:t> a </a:t>
                </a:r>
                <a:r>
                  <a:rPr lang="es-MX" sz="2400" i="1" dirty="0">
                    <a:effectLst/>
                  </a:rPr>
                  <a:t>t</a:t>
                </a:r>
                <a:r>
                  <a:rPr lang="es-MX" sz="2400" i="1" baseline="-25000" dirty="0">
                    <a:effectLst/>
                  </a:rPr>
                  <a:t>i</a:t>
                </a:r>
                <a:r>
                  <a:rPr lang="es-MX" sz="2400" dirty="0">
                    <a:effectLst/>
                  </a:rPr>
                  <a:t>. </a:t>
                </a:r>
                <a:r>
                  <a:rPr lang="es-MX" sz="2400" dirty="0">
                    <a:effectLst/>
                    <a:latin typeface="Times New Roman" panose="02020603050405020304" pitchFamily="18" charset="0"/>
                    <a:cs typeface="Times New Roman" panose="02020603050405020304" pitchFamily="18" charset="0"/>
                  </a:rPr>
                  <a:t>Son trayectorias dirigidas</a:t>
                </a:r>
                <a:r>
                  <a:rPr lang="es-MX" sz="2400" dirty="0">
                    <a:effectLst/>
                  </a:rPr>
                  <a:t>.</a:t>
                </a:r>
              </a:p>
              <a:p>
                <a:pPr lvl="1" algn="just">
                  <a:buFont typeface="Wingdings" panose="05000000000000000000" pitchFamily="2" charset="2"/>
                  <a:buChar char="§"/>
                </a:pPr>
                <a:r>
                  <a:rPr lang="es-MX" sz="2400" dirty="0">
                    <a:effectLst/>
                  </a:rPr>
                  <a:t>El mecanismo le cobra a  </a:t>
                </a:r>
                <a:r>
                  <a:rPr lang="es-MX" sz="2400" i="1" dirty="0">
                    <a:effectLst/>
                  </a:rPr>
                  <a:t>i </a:t>
                </a:r>
                <a:r>
                  <a:rPr lang="es-MX" sz="2400" dirty="0">
                    <a:effectLst/>
                  </a:rPr>
                  <a:t> C</a:t>
                </a:r>
                <a:r>
                  <a:rPr lang="es-MX" sz="2400" i="1" baseline="-25000" dirty="0">
                    <a:effectLst/>
                  </a:rPr>
                  <a:t>i</a:t>
                </a:r>
                <a:r>
                  <a:rPr lang="es-MX" sz="2400" dirty="0">
                    <a:effectLst/>
                  </a:rPr>
                  <a:t>(</a:t>
                </a:r>
                <a:r>
                  <a:rPr lang="es-MX" sz="2400" i="1" dirty="0">
                    <a:effectLst/>
                  </a:rPr>
                  <a:t>S</a:t>
                </a:r>
                <a:r>
                  <a:rPr lang="es-MX" sz="2400" baseline="-25000" dirty="0">
                    <a:effectLst/>
                  </a:rPr>
                  <a:t>1</a:t>
                </a:r>
                <a:r>
                  <a:rPr lang="es-MX" sz="2400" dirty="0">
                    <a:effectLst/>
                  </a:rPr>
                  <a:t>, </a:t>
                </a:r>
                <a:r>
                  <a:rPr lang="es-MX" sz="2400" i="1" dirty="0">
                    <a:effectLst/>
                  </a:rPr>
                  <a:t>S</a:t>
                </a:r>
                <a:r>
                  <a:rPr lang="es-MX" sz="2400" baseline="-25000" dirty="0">
                    <a:effectLst/>
                  </a:rPr>
                  <a:t>2</a:t>
                </a:r>
                <a:r>
                  <a:rPr lang="es-MX" sz="2400" dirty="0">
                    <a:effectLst/>
                  </a:rPr>
                  <a:t>, …, </a:t>
                </a:r>
                <a:r>
                  <a:rPr lang="es-MX" sz="2400" dirty="0" err="1">
                    <a:effectLst/>
                  </a:rPr>
                  <a:t>S</a:t>
                </a:r>
                <a:r>
                  <a:rPr lang="es-MX" sz="2400" i="1" baseline="-25000" dirty="0" err="1">
                    <a:effectLst/>
                  </a:rPr>
                  <a:t>k</a:t>
                </a:r>
                <a:r>
                  <a:rPr lang="es-MX" sz="2400" dirty="0">
                    <a:effectLst/>
                  </a:rPr>
                  <a:t>). </a:t>
                </a:r>
              </a:p>
              <a:p>
                <a:pPr lvl="1" algn="just"/>
                <a:endParaRPr lang="es-MX" sz="2400" dirty="0">
                  <a:effectLst/>
                </a:endParaRPr>
              </a:p>
              <a:p>
                <a:pPr algn="just"/>
                <a:r>
                  <a:rPr lang="es-MX" sz="2800" dirty="0">
                    <a:effectLst/>
                  </a:rPr>
                  <a:t>Mecanismo natural: </a:t>
                </a:r>
                <a:r>
                  <a:rPr lang="es-MX" sz="2400" dirty="0">
                    <a:effectLst/>
                  </a:rPr>
                  <a:t>El costo de cada arista se comparte por igual entre los usuarios cuyas trayectorias lo contienen</a:t>
                </a:r>
                <a:r>
                  <a:rPr lang="es-MX" sz="2800" dirty="0">
                    <a:effectLst/>
                  </a:rPr>
                  <a:t>.</a:t>
                </a:r>
              </a:p>
              <a:p>
                <a:pPr marL="0" indent="0" algn="just">
                  <a:buNone/>
                </a:pPr>
                <a:r>
                  <a:rPr lang="es-MX" sz="2800" dirty="0">
                    <a:effectLst/>
                  </a:rPr>
                  <a:t>                 C</a:t>
                </a:r>
                <a:r>
                  <a:rPr lang="es-MX" sz="2800" i="1" baseline="-25000" dirty="0">
                    <a:effectLst/>
                  </a:rPr>
                  <a:t>i</a:t>
                </a:r>
                <a:r>
                  <a:rPr lang="es-MX" sz="2800" dirty="0">
                    <a:effectLst/>
                  </a:rPr>
                  <a:t>(</a:t>
                </a:r>
                <a:r>
                  <a:rPr lang="es-MX" sz="2800" i="1" dirty="0">
                    <a:effectLst/>
                  </a:rPr>
                  <a:t>S</a:t>
                </a:r>
                <a:r>
                  <a:rPr lang="es-MX" sz="2800" baseline="-25000" dirty="0">
                    <a:effectLst/>
                  </a:rPr>
                  <a:t>1</a:t>
                </a:r>
                <a:r>
                  <a:rPr lang="es-MX" sz="2800" dirty="0">
                    <a:effectLst/>
                  </a:rPr>
                  <a:t>, </a:t>
                </a:r>
                <a:r>
                  <a:rPr lang="es-MX" sz="2800" i="1" dirty="0">
                    <a:effectLst/>
                  </a:rPr>
                  <a:t>S</a:t>
                </a:r>
                <a:r>
                  <a:rPr lang="es-MX" sz="2800" baseline="-25000" dirty="0">
                    <a:effectLst/>
                  </a:rPr>
                  <a:t>2</a:t>
                </a:r>
                <a:r>
                  <a:rPr lang="es-MX" sz="2800" dirty="0">
                    <a:effectLst/>
                  </a:rPr>
                  <a:t>, …, </a:t>
                </a:r>
                <a:r>
                  <a:rPr lang="es-MX" sz="2800" i="1" dirty="0" err="1">
                    <a:effectLst/>
                  </a:rPr>
                  <a:t>S</a:t>
                </a:r>
                <a:r>
                  <a:rPr lang="es-MX" sz="2800" i="1" baseline="-25000" dirty="0" err="1">
                    <a:effectLst/>
                  </a:rPr>
                  <a:t>k</a:t>
                </a:r>
                <a:r>
                  <a:rPr lang="es-MX" sz="2800" dirty="0">
                    <a:effectLst/>
                  </a:rPr>
                  <a:t>)= </a:t>
                </a:r>
                <a14:m>
                  <m:oMath xmlns:m="http://schemas.openxmlformats.org/officeDocument/2006/math">
                    <m:nary>
                      <m:naryPr>
                        <m:chr m:val="∑"/>
                        <m:supHide m:val="on"/>
                        <m:ctrlPr>
                          <a:rPr lang="es-MX" sz="2800" i="1" dirty="0">
                            <a:effectLst/>
                            <a:latin typeface="Cambria Math" panose="02040503050406030204" pitchFamily="18" charset="0"/>
                          </a:rPr>
                        </m:ctrlPr>
                      </m:naryPr>
                      <m:sub>
                        <m:r>
                          <m:rPr>
                            <m:brk m:alnAt="7"/>
                          </m:rPr>
                          <a:rPr lang="es-MX" sz="2800" i="1" dirty="0">
                            <a:effectLst/>
                            <a:latin typeface="Cambria Math" panose="02040503050406030204" pitchFamily="18" charset="0"/>
                          </a:rPr>
                          <m:t>𝑒</m:t>
                        </m:r>
                        <m:r>
                          <a:rPr lang="es-MX" sz="2800" i="1" dirty="0">
                            <a:effectLst/>
                            <a:latin typeface="Cambria Math" panose="02040503050406030204" pitchFamily="18" charset="0"/>
                            <a:ea typeface="Cambria Math" panose="02040503050406030204" pitchFamily="18" charset="0"/>
                          </a:rPr>
                          <m:t>∈</m:t>
                        </m:r>
                        <m:r>
                          <a:rPr lang="es-MX" sz="2800" i="1" dirty="0">
                            <a:effectLst/>
                            <a:latin typeface="Cambria Math" panose="02040503050406030204" pitchFamily="18" charset="0"/>
                          </a:rPr>
                          <m:t>𝑆</m:t>
                        </m:r>
                        <m:r>
                          <a:rPr lang="es-MX" sz="2800" i="1" baseline="-25000" dirty="0">
                            <a:effectLst/>
                            <a:latin typeface="Cambria Math" panose="02040503050406030204" pitchFamily="18" charset="0"/>
                          </a:rPr>
                          <m:t>𝑖</m:t>
                        </m:r>
                      </m:sub>
                      <m:sup/>
                      <m:e>
                        <m:r>
                          <a:rPr lang="es-ES" sz="2800" b="0" i="1" dirty="0" smtClean="0">
                            <a:effectLst/>
                            <a:latin typeface="Cambria Math" panose="02040503050406030204" pitchFamily="18" charset="0"/>
                          </a:rPr>
                          <m:t>(</m:t>
                        </m:r>
                        <m:r>
                          <a:rPr lang="es-MX" sz="2800" i="1" dirty="0">
                            <a:effectLst/>
                            <a:latin typeface="Cambria Math" panose="02040503050406030204" pitchFamily="18" charset="0"/>
                          </a:rPr>
                          <m:t>𝑐</m:t>
                        </m:r>
                        <m:r>
                          <a:rPr lang="es-MX" sz="2800" i="1" baseline="-25000" dirty="0">
                            <a:effectLst/>
                            <a:latin typeface="Cambria Math" panose="02040503050406030204" pitchFamily="18" charset="0"/>
                          </a:rPr>
                          <m:t>𝑒</m:t>
                        </m:r>
                        <m:r>
                          <a:rPr lang="es-MX" sz="2800" i="1" dirty="0">
                            <a:effectLst/>
                            <a:latin typeface="Cambria Math" panose="02040503050406030204" pitchFamily="18" charset="0"/>
                          </a:rPr>
                          <m:t>/</m:t>
                        </m:r>
                      </m:e>
                    </m:nary>
                    <m:r>
                      <a:rPr lang="es-MX" sz="2800" i="1" dirty="0">
                        <a:effectLst/>
                        <a:latin typeface="Cambria Math" panose="02040503050406030204" pitchFamily="18" charset="0"/>
                      </a:rPr>
                      <m:t>|</m:t>
                    </m:r>
                    <m:d>
                      <m:dPr>
                        <m:begChr m:val="{"/>
                        <m:endChr m:val="}"/>
                        <m:ctrlPr>
                          <a:rPr lang="es-MX" sz="2800" i="1" dirty="0">
                            <a:effectLst/>
                            <a:latin typeface="Cambria Math" panose="02040503050406030204" pitchFamily="18" charset="0"/>
                          </a:rPr>
                        </m:ctrlPr>
                      </m:dPr>
                      <m:e>
                        <m:r>
                          <a:rPr lang="es-MX" sz="2800" i="1" dirty="0">
                            <a:effectLst/>
                            <a:latin typeface="Cambria Math" panose="02040503050406030204" pitchFamily="18" charset="0"/>
                          </a:rPr>
                          <m:t>𝑗</m:t>
                        </m:r>
                        <m:r>
                          <a:rPr lang="es-MX" sz="2800" dirty="0">
                            <a:effectLst/>
                            <a:latin typeface="Cambria Math" panose="02040503050406030204" pitchFamily="18" charset="0"/>
                          </a:rPr>
                          <m:t>| </m:t>
                        </m:r>
                        <m:r>
                          <a:rPr lang="es-MX" sz="2800" i="1" dirty="0">
                            <a:effectLst/>
                            <a:latin typeface="Cambria Math" panose="02040503050406030204" pitchFamily="18" charset="0"/>
                          </a:rPr>
                          <m:t>𝑒</m:t>
                        </m:r>
                        <m:r>
                          <a:rPr lang="es-MX" sz="2800" i="1" dirty="0">
                            <a:effectLst/>
                            <a:latin typeface="Cambria Math" panose="02040503050406030204" pitchFamily="18" charset="0"/>
                            <a:sym typeface="Symbol" panose="05050102010706020507" pitchFamily="18" charset="2"/>
                          </a:rPr>
                          <m:t></m:t>
                        </m:r>
                        <m:r>
                          <a:rPr lang="es-MX" sz="2800" i="1" dirty="0">
                            <a:effectLst/>
                            <a:latin typeface="Cambria Math" panose="02040503050406030204" pitchFamily="18" charset="0"/>
                          </a:rPr>
                          <m:t>𝑆</m:t>
                        </m:r>
                        <m:r>
                          <a:rPr lang="es-MX" sz="2800" i="1" baseline="-25000" dirty="0">
                            <a:effectLst/>
                            <a:latin typeface="Cambria Math" panose="02040503050406030204" pitchFamily="18" charset="0"/>
                          </a:rPr>
                          <m:t>𝑗</m:t>
                        </m:r>
                        <m:r>
                          <a:rPr lang="es-MX" sz="2800" i="1" dirty="0">
                            <a:effectLst/>
                            <a:latin typeface="Cambria Math" panose="02040503050406030204" pitchFamily="18" charset="0"/>
                          </a:rPr>
                          <m:t> </m:t>
                        </m:r>
                      </m:e>
                    </m:d>
                    <m:r>
                      <a:rPr lang="es-MX" sz="2800" i="1" dirty="0">
                        <a:effectLst/>
                        <a:latin typeface="Cambria Math" panose="02040503050406030204" pitchFamily="18" charset="0"/>
                      </a:rPr>
                      <m:t>|</m:t>
                    </m:r>
                  </m:oMath>
                </a14:m>
                <a:r>
                  <a:rPr lang="es-MX" sz="2800" dirty="0">
                    <a:effectLst/>
                  </a:rPr>
                  <a:t>)</a:t>
                </a:r>
              </a:p>
            </p:txBody>
          </p:sp>
        </mc:Choice>
        <mc:Fallback>
          <p:sp>
            <p:nvSpPr>
              <p:cNvPr id="3" name="Marcador de contenido 2"/>
              <p:cNvSpPr>
                <a:spLocks noGrp="1" noRot="1" noChangeAspect="1" noMove="1" noResize="1" noEditPoints="1" noAdjustHandles="1" noChangeArrowheads="1" noChangeShapeType="1" noTextEdit="1"/>
              </p:cNvSpPr>
              <p:nvPr>
                <p:ph idx="1"/>
              </p:nvPr>
            </p:nvSpPr>
            <p:spPr>
              <a:xfrm>
                <a:off x="422031" y="1522566"/>
                <a:ext cx="11408898" cy="5482087"/>
              </a:xfrm>
              <a:blipFill>
                <a:blip r:embed="rId2"/>
                <a:stretch>
                  <a:fillRect t="-1224" r="-801"/>
                </a:stretch>
              </a:blipFill>
            </p:spPr>
            <p:txBody>
              <a:bodyPr/>
              <a:lstStyle/>
              <a:p>
                <a:r>
                  <a:rPr lang="es-MX">
                    <a:noFill/>
                  </a:rPr>
                  <a:t> </a:t>
                </a:r>
              </a:p>
            </p:txBody>
          </p:sp>
        </mc:Fallback>
      </mc:AlternateContent>
      <p:sp>
        <p:nvSpPr>
          <p:cNvPr id="4" name="Text Box 9"/>
          <p:cNvSpPr txBox="1">
            <a:spLocks noChangeArrowheads="1"/>
          </p:cNvSpPr>
          <p:nvPr/>
        </p:nvSpPr>
        <p:spPr bwMode="auto">
          <a:xfrm>
            <a:off x="1157210" y="4181628"/>
            <a:ext cx="10673719"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Arial Narrow" panose="020B0606020202030204" pitchFamily="34" charset="0"/>
                <a:sym typeface="Symbol" panose="05050102010706020507" pitchFamily="18" charset="2"/>
              </a:rPr>
              <a:t>El costo al usuario </a:t>
            </a:r>
            <a:r>
              <a:rPr lang="es-MX" sz="2200" i="1" u="none" dirty="0">
                <a:latin typeface="Arial Narrow" panose="020B0606020202030204" pitchFamily="34" charset="0"/>
                <a:sym typeface="Symbol" panose="05050102010706020507" pitchFamily="18" charset="2"/>
              </a:rPr>
              <a:t>i</a:t>
            </a:r>
            <a:r>
              <a:rPr lang="es-MX" sz="2200" u="none" dirty="0">
                <a:latin typeface="Arial Narrow" panose="020B0606020202030204" pitchFamily="34" charset="0"/>
                <a:sym typeface="Symbol" panose="05050102010706020507" pitchFamily="18" charset="2"/>
              </a:rPr>
              <a:t> depende tanto de su trayectoria como de las trayectorias de los demás usuarios.</a:t>
            </a:r>
            <a:endParaRPr lang="es-MX" sz="2200" i="1" u="none" dirty="0">
              <a:latin typeface="Arial Narrow" panose="020B0606020202030204" pitchFamily="34" charset="0"/>
              <a:sym typeface="Symbol" panose="05050102010706020507" pitchFamily="18" charset="2"/>
            </a:endParaRPr>
          </a:p>
        </p:txBody>
      </p:sp>
      <p:sp>
        <p:nvSpPr>
          <p:cNvPr id="7" name="Text Box 9"/>
          <p:cNvSpPr txBox="1">
            <a:spLocks noChangeArrowheads="1"/>
          </p:cNvSpPr>
          <p:nvPr/>
        </p:nvSpPr>
        <p:spPr bwMode="auto">
          <a:xfrm>
            <a:off x="2477517" y="6314536"/>
            <a:ext cx="262723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i="1" u="none" dirty="0">
                <a:latin typeface="Times New Roman" panose="02020603050405020304" pitchFamily="18" charset="0"/>
                <a:sym typeface="Symbol" panose="05050102010706020507" pitchFamily="18" charset="2"/>
              </a:rPr>
              <a:t>e </a:t>
            </a:r>
            <a:r>
              <a:rPr lang="es-MX" sz="2400" u="none" dirty="0">
                <a:latin typeface="Times New Roman" panose="02020603050405020304" pitchFamily="18" charset="0"/>
                <a:sym typeface="Symbol" panose="05050102010706020507" pitchFamily="18" charset="2"/>
              </a:rPr>
              <a:t>es una arista de </a:t>
            </a:r>
            <a:r>
              <a:rPr lang="es-MX" sz="2400" i="1" u="none" dirty="0">
                <a:latin typeface="Times New Roman" panose="02020603050405020304" pitchFamily="18" charset="0"/>
                <a:sym typeface="Symbol" panose="05050102010706020507" pitchFamily="18" charset="2"/>
              </a:rPr>
              <a:t>S</a:t>
            </a:r>
            <a:r>
              <a:rPr lang="es-MX" sz="2400" i="1" u="none" baseline="-25000" dirty="0">
                <a:latin typeface="Times New Roman" panose="02020603050405020304" pitchFamily="18" charset="0"/>
                <a:sym typeface="Symbol" panose="05050102010706020507" pitchFamily="18" charset="2"/>
              </a:rPr>
              <a:t>i</a:t>
            </a:r>
          </a:p>
        </p:txBody>
      </p:sp>
      <p:sp>
        <p:nvSpPr>
          <p:cNvPr id="8" name="Text Box 9"/>
          <p:cNvSpPr txBox="1">
            <a:spLocks noChangeArrowheads="1"/>
          </p:cNvSpPr>
          <p:nvPr/>
        </p:nvSpPr>
        <p:spPr bwMode="auto">
          <a:xfrm>
            <a:off x="5380066" y="6314536"/>
            <a:ext cx="6532145"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Todos los nodos que contienen a </a:t>
            </a:r>
            <a:r>
              <a:rPr lang="es-MX" sz="2400" i="1" u="none" dirty="0">
                <a:latin typeface="Times New Roman" panose="02020603050405020304" pitchFamily="18" charset="0"/>
                <a:sym typeface="Symbol" panose="05050102010706020507" pitchFamily="18" charset="2"/>
              </a:rPr>
              <a:t>e</a:t>
            </a:r>
            <a:r>
              <a:rPr lang="es-MX" sz="2400" u="none" dirty="0">
                <a:latin typeface="Times New Roman" panose="02020603050405020304" pitchFamily="18" charset="0"/>
                <a:sym typeface="Symbol" panose="05050102010706020507" pitchFamily="18" charset="2"/>
              </a:rPr>
              <a:t> en su trayectoria</a:t>
            </a:r>
            <a:endParaRPr lang="es-MX" sz="2400" i="1" u="none" dirty="0">
              <a:latin typeface="Times New Roman" panose="02020603050405020304" pitchFamily="18" charset="0"/>
              <a:sym typeface="Symbol" panose="05050102010706020507" pitchFamily="18" charset="2"/>
            </a:endParaRPr>
          </a:p>
        </p:txBody>
      </p:sp>
      <p:sp>
        <p:nvSpPr>
          <p:cNvPr id="9" name="Forma libre 8"/>
          <p:cNvSpPr/>
          <p:nvPr/>
        </p:nvSpPr>
        <p:spPr bwMode="auto">
          <a:xfrm>
            <a:off x="4562688" y="6057589"/>
            <a:ext cx="872197" cy="345387"/>
          </a:xfrm>
          <a:custGeom>
            <a:avLst/>
            <a:gdLst>
              <a:gd name="connsiteX0" fmla="*/ 0 w 1173192"/>
              <a:gd name="connsiteY0" fmla="*/ 155275 h 155275"/>
              <a:gd name="connsiteX1" fmla="*/ 1173192 w 1173192"/>
              <a:gd name="connsiteY1" fmla="*/ 0 h 155275"/>
            </a:gdLst>
            <a:ahLst/>
            <a:cxnLst>
              <a:cxn ang="0">
                <a:pos x="connsiteX0" y="connsiteY0"/>
              </a:cxn>
              <a:cxn ang="0">
                <a:pos x="connsiteX1" y="connsiteY1"/>
              </a:cxn>
            </a:cxnLst>
            <a:rect l="l" t="t" r="r" b="b"/>
            <a:pathLst>
              <a:path w="1173192" h="155275">
                <a:moveTo>
                  <a:pt x="0" y="155275"/>
                </a:moveTo>
                <a:lnTo>
                  <a:pt x="1173192" y="0"/>
                </a:lnTo>
              </a:path>
            </a:pathLst>
          </a:custGeom>
          <a:noFill/>
          <a:ln w="25400" cap="flat" cmpd="sng" algn="ctr">
            <a:solidFill>
              <a:srgbClr val="FF0000"/>
            </a:solidFill>
            <a:prstDash val="sysDash"/>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10" name="Elipse 9"/>
          <p:cNvSpPr/>
          <p:nvPr/>
        </p:nvSpPr>
        <p:spPr bwMode="auto">
          <a:xfrm>
            <a:off x="6534795" y="5496866"/>
            <a:ext cx="1385316" cy="670936"/>
          </a:xfrm>
          <a:prstGeom prst="ellipse">
            <a:avLst/>
          </a:prstGeom>
          <a:noFill/>
          <a:ln w="2540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1" name="Elipse 10"/>
          <p:cNvSpPr/>
          <p:nvPr/>
        </p:nvSpPr>
        <p:spPr bwMode="auto">
          <a:xfrm>
            <a:off x="6740891" y="3735174"/>
            <a:ext cx="419562" cy="446454"/>
          </a:xfrm>
          <a:prstGeom prst="ellipse">
            <a:avLst/>
          </a:prstGeom>
          <a:noFill/>
          <a:ln w="2540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 name="Text Box 9"/>
          <p:cNvSpPr txBox="1">
            <a:spLocks noChangeArrowheads="1"/>
          </p:cNvSpPr>
          <p:nvPr/>
        </p:nvSpPr>
        <p:spPr bwMode="auto">
          <a:xfrm>
            <a:off x="8049339" y="3402822"/>
            <a:ext cx="324701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Trayectoria del usuario </a:t>
            </a:r>
            <a:r>
              <a:rPr lang="es-MX" sz="2400" i="1" u="none" dirty="0">
                <a:latin typeface="Times New Roman" panose="02020603050405020304" pitchFamily="18" charset="0"/>
                <a:cs typeface="Times New Roman" panose="02020603050405020304" pitchFamily="18" charset="0"/>
                <a:sym typeface="Symbol" panose="05050102010706020507" pitchFamily="18" charset="2"/>
              </a:rPr>
              <a:t>k</a:t>
            </a:r>
          </a:p>
        </p:txBody>
      </p:sp>
      <p:sp>
        <p:nvSpPr>
          <p:cNvPr id="13" name="Forma libre 12"/>
          <p:cNvSpPr/>
          <p:nvPr/>
        </p:nvSpPr>
        <p:spPr bwMode="auto">
          <a:xfrm flipH="1" flipV="1">
            <a:off x="7258928" y="3616776"/>
            <a:ext cx="790409" cy="304551"/>
          </a:xfrm>
          <a:custGeom>
            <a:avLst/>
            <a:gdLst>
              <a:gd name="connsiteX0" fmla="*/ 0 w 1173192"/>
              <a:gd name="connsiteY0" fmla="*/ 155275 h 155275"/>
              <a:gd name="connsiteX1" fmla="*/ 1173192 w 1173192"/>
              <a:gd name="connsiteY1" fmla="*/ 0 h 155275"/>
            </a:gdLst>
            <a:ahLst/>
            <a:cxnLst>
              <a:cxn ang="0">
                <a:pos x="connsiteX0" y="connsiteY0"/>
              </a:cxn>
              <a:cxn ang="0">
                <a:pos x="connsiteX1" y="connsiteY1"/>
              </a:cxn>
            </a:cxnLst>
            <a:rect l="l" t="t" r="r" b="b"/>
            <a:pathLst>
              <a:path w="1173192" h="155275">
                <a:moveTo>
                  <a:pt x="0" y="155275"/>
                </a:moveTo>
                <a:lnTo>
                  <a:pt x="1173192" y="0"/>
                </a:lnTo>
              </a:path>
            </a:pathLst>
          </a:custGeom>
          <a:noFill/>
          <a:ln w="25400" cap="flat" cmpd="sng" algn="ctr">
            <a:solidFill>
              <a:srgbClr val="FF0000"/>
            </a:solidFill>
            <a:prstDash val="sysDash"/>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14" name="Forma libre 13"/>
          <p:cNvSpPr/>
          <p:nvPr/>
        </p:nvSpPr>
        <p:spPr bwMode="auto">
          <a:xfrm>
            <a:off x="6464455" y="6196803"/>
            <a:ext cx="638532" cy="310876"/>
          </a:xfrm>
          <a:custGeom>
            <a:avLst/>
            <a:gdLst>
              <a:gd name="connsiteX0" fmla="*/ 0 w 1173192"/>
              <a:gd name="connsiteY0" fmla="*/ 155275 h 155275"/>
              <a:gd name="connsiteX1" fmla="*/ 1173192 w 1173192"/>
              <a:gd name="connsiteY1" fmla="*/ 0 h 155275"/>
            </a:gdLst>
            <a:ahLst/>
            <a:cxnLst>
              <a:cxn ang="0">
                <a:pos x="connsiteX0" y="connsiteY0"/>
              </a:cxn>
              <a:cxn ang="0">
                <a:pos x="connsiteX1" y="connsiteY1"/>
              </a:cxn>
            </a:cxnLst>
            <a:rect l="l" t="t" r="r" b="b"/>
            <a:pathLst>
              <a:path w="1173192" h="155275">
                <a:moveTo>
                  <a:pt x="0" y="155275"/>
                </a:moveTo>
                <a:lnTo>
                  <a:pt x="1173192" y="0"/>
                </a:lnTo>
              </a:path>
            </a:pathLst>
          </a:custGeom>
          <a:noFill/>
          <a:ln w="25400" cap="flat" cmpd="sng" algn="ctr">
            <a:solidFill>
              <a:srgbClr val="FF0000"/>
            </a:solidFill>
            <a:prstDash val="sysDash"/>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15" name="CuadroTexto 41">
            <a:extLst>
              <a:ext uri="{FF2B5EF4-FFF2-40B4-BE49-F238E27FC236}">
                <a16:creationId xmlns:a16="http://schemas.microsoft.com/office/drawing/2014/main" id="{BC25679F-A261-F66A-8E11-7D5EDA1119BF}"/>
              </a:ext>
            </a:extLst>
          </p:cNvPr>
          <p:cNvSpPr txBox="1"/>
          <p:nvPr/>
        </p:nvSpPr>
        <p:spPr>
          <a:xfrm>
            <a:off x="11554662" y="6080090"/>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10</a:t>
            </a:fld>
            <a:endParaRPr lang="es-MX" dirty="0"/>
          </a:p>
        </p:txBody>
      </p:sp>
      <p:cxnSp>
        <p:nvCxnSpPr>
          <p:cNvPr id="16" name="Conector recto de flecha 15">
            <a:extLst>
              <a:ext uri="{FF2B5EF4-FFF2-40B4-BE49-F238E27FC236}">
                <a16:creationId xmlns:a16="http://schemas.microsoft.com/office/drawing/2014/main" id="{F8ED95AE-5207-84CF-FFC0-B0F43F9D95CB}"/>
              </a:ext>
            </a:extLst>
          </p:cNvPr>
          <p:cNvCxnSpPr>
            <a:cxnSpLocks/>
          </p:cNvCxnSpPr>
          <p:nvPr/>
        </p:nvCxnSpPr>
        <p:spPr>
          <a:xfrm>
            <a:off x="5656521" y="5029200"/>
            <a:ext cx="439479" cy="595423"/>
          </a:xfrm>
          <a:prstGeom prst="straightConnector1">
            <a:avLst/>
          </a:prstGeom>
          <a:ln w="254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1344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3" presetID="1" presetClass="entr" presetSubtype="0" fill="hold" grpId="0" nodeType="withEffect">
                                  <p:stCondLst>
                                    <p:cond delay="1000"/>
                                  </p:stCondLst>
                                  <p:childTnLst>
                                    <p:set>
                                      <p:cBhvr>
                                        <p:cTn id="14" dur="1" fill="hold">
                                          <p:stCondLst>
                                            <p:cond delay="0"/>
                                          </p:stCondLst>
                                        </p:cTn>
                                        <p:tgtEl>
                                          <p:spTgt spid="4"/>
                                        </p:tgtEl>
                                        <p:attrNameLst>
                                          <p:attrName>style.visibility</p:attrName>
                                        </p:attrNameLst>
                                      </p:cBhvr>
                                      <p:to>
                                        <p:strVal val="visible"/>
                                      </p:to>
                                    </p:set>
                                  </p:childTnLst>
                                  <p:subTnLst>
                                    <p:animClr clrSpc="rgb" dir="cw">
                                      <p:cBhvr override="childStyle">
                                        <p:cTn dur="1" fill="hold" display="0" masterRel="nextClick" afterEffect="1"/>
                                        <p:tgtEl>
                                          <p:spTgt spid="4"/>
                                        </p:tgtEl>
                                        <p:attrNameLst>
                                          <p:attrName>ppt_c</p:attrName>
                                        </p:attrNameLst>
                                      </p:cBhvr>
                                      <p:to>
                                        <a:schemeClr val="accent1"/>
                                      </p:to>
                                    </p:animClr>
                                  </p:subTnLst>
                                </p:cTn>
                              </p:par>
                              <p:par>
                                <p:cTn id="15" presetID="1" presetClass="entr" presetSubtype="0" fill="hold" grpId="0" nodeType="withEffect">
                                  <p:stCondLst>
                                    <p:cond delay="1000"/>
                                  </p:stCondLst>
                                  <p:childTnLst>
                                    <p:set>
                                      <p:cBhvr>
                                        <p:cTn id="16" dur="1" fill="hold">
                                          <p:stCondLst>
                                            <p:cond delay="0"/>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par>
                                <p:cTn id="17" presetID="1" presetClass="entr" presetSubtype="0" fill="hold" grpId="0" nodeType="withEffect">
                                  <p:stCondLst>
                                    <p:cond delay="1000"/>
                                  </p:stCondLst>
                                  <p:childTnLst>
                                    <p:set>
                                      <p:cBhvr>
                                        <p:cTn id="18"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par>
                                <p:cTn id="19" presetID="1" presetClass="entr" presetSubtype="0" fill="hold" grpId="0" nodeType="withEffect">
                                  <p:stCondLst>
                                    <p:cond delay="1000"/>
                                  </p:stCondLst>
                                  <p:childTnLst>
                                    <p:set>
                                      <p:cBhvr>
                                        <p:cTn id="20"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250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grpId="0" nodeType="withEffect">
                                  <p:stCondLst>
                                    <p:cond delay="2500"/>
                                  </p:stCondLst>
                                  <p:childTnLst>
                                    <p:set>
                                      <p:cBhvr>
                                        <p:cTn id="34" dur="1" fill="hold">
                                          <p:stCondLst>
                                            <p:cond delay="0"/>
                                          </p:stCondLst>
                                        </p:cTn>
                                        <p:tgtEl>
                                          <p:spTgt spid="9"/>
                                        </p:tgtEl>
                                        <p:attrNameLst>
                                          <p:attrName>style.visibility</p:attrName>
                                        </p:attrNameLst>
                                      </p:cBhvr>
                                      <p:to>
                                        <p:strVal val="visible"/>
                                      </p:to>
                                    </p:set>
                                  </p:childTnLst>
                                </p:cTn>
                              </p:par>
                              <p:par>
                                <p:cTn id="35" presetID="1" presetClass="entr" presetSubtype="0" fill="hold" grpId="0" nodeType="withEffect">
                                  <p:stCondLst>
                                    <p:cond delay="4000"/>
                                  </p:stCondLst>
                                  <p:childTnLst>
                                    <p:set>
                                      <p:cBhvr>
                                        <p:cTn id="36" dur="1" fill="hold">
                                          <p:stCondLst>
                                            <p:cond delay="0"/>
                                          </p:stCondLst>
                                        </p:cTn>
                                        <p:tgtEl>
                                          <p:spTgt spid="8"/>
                                        </p:tgtEl>
                                        <p:attrNameLst>
                                          <p:attrName>style.visibility</p:attrName>
                                        </p:attrNameLst>
                                      </p:cBhvr>
                                      <p:to>
                                        <p:strVal val="visible"/>
                                      </p:to>
                                    </p:set>
                                  </p:childTnLst>
                                </p:cTn>
                              </p:par>
                              <p:par>
                                <p:cTn id="37" presetID="1" presetClass="entr" presetSubtype="0" fill="hold" grpId="0" nodeType="withEffect">
                                  <p:stCondLst>
                                    <p:cond delay="4000"/>
                                  </p:stCondLst>
                                  <p:childTnLst>
                                    <p:set>
                                      <p:cBhvr>
                                        <p:cTn id="38" dur="1" fill="hold">
                                          <p:stCondLst>
                                            <p:cond delay="0"/>
                                          </p:stCondLst>
                                        </p:cTn>
                                        <p:tgtEl>
                                          <p:spTgt spid="10"/>
                                        </p:tgtEl>
                                        <p:attrNameLst>
                                          <p:attrName>style.visibility</p:attrName>
                                        </p:attrNameLst>
                                      </p:cBhvr>
                                      <p:to>
                                        <p:strVal val="visible"/>
                                      </p:to>
                                    </p:set>
                                  </p:childTnLst>
                                </p:cTn>
                              </p:par>
                              <p:par>
                                <p:cTn id="39" presetID="1" presetClass="entr" presetSubtype="0" fill="hold" grpId="0" nodeType="withEffect">
                                  <p:stCondLst>
                                    <p:cond delay="4000"/>
                                  </p:stCondLst>
                                  <p:childTnLst>
                                    <p:set>
                                      <p:cBhvr>
                                        <p:cTn id="4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7" grpId="0"/>
      <p:bldP spid="8" grpId="0"/>
      <p:bldP spid="9" grpId="0" animBg="1"/>
      <p:bldP spid="10" grpId="0" animBg="1"/>
      <p:bldP spid="11" grpId="0" animBg="1"/>
      <p:bldP spid="12" grpId="0"/>
      <p:bldP spid="13" grpId="0" animBg="1"/>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10363" y="200179"/>
            <a:ext cx="10991134" cy="1143000"/>
          </a:xfrm>
        </p:spPr>
        <p:txBody>
          <a:bodyPr/>
          <a:lstStyle/>
          <a:p>
            <a:r>
              <a:rPr lang="es-MX" dirty="0"/>
              <a:t>1. Introducción. Juegos de diseño de redes</a:t>
            </a:r>
          </a:p>
        </p:txBody>
      </p:sp>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422031" y="1522566"/>
                <a:ext cx="11408898" cy="5482087"/>
              </a:xfrm>
            </p:spPr>
            <p:txBody>
              <a:bodyPr/>
              <a:lstStyle/>
              <a:p>
                <a:pPr marL="0" indent="0">
                  <a:buNone/>
                </a:pPr>
                <a:r>
                  <a:rPr lang="es-MX" sz="2800" dirty="0">
                    <a:solidFill>
                      <a:schemeClr val="bg1">
                        <a:lumMod val="75000"/>
                      </a:schemeClr>
                    </a:solidFill>
                    <a:effectLst/>
                  </a:rPr>
                  <a:t>Voy a construir una red entre varios usuarios, y ellos compartirán su costo.</a:t>
                </a:r>
              </a:p>
              <a:p>
                <a:pPr lvl="1">
                  <a:buFont typeface="Wingdings" panose="05000000000000000000" pitchFamily="2" charset="2"/>
                  <a:buChar char="§"/>
                </a:pPr>
                <a:r>
                  <a:rPr lang="es-MX" sz="2400" dirty="0">
                    <a:solidFill>
                      <a:schemeClr val="bg1">
                        <a:lumMod val="75000"/>
                      </a:schemeClr>
                    </a:solidFill>
                    <a:effectLst/>
                  </a:rPr>
                  <a:t>Usaré un mecanismo para compartir el costo.</a:t>
                </a:r>
              </a:p>
              <a:p>
                <a:pPr lvl="1">
                  <a:buFont typeface="Wingdings" panose="05000000000000000000" pitchFamily="2" charset="2"/>
                  <a:buChar char="§"/>
                </a:pPr>
                <a:r>
                  <a:rPr lang="es-MX" sz="2400" dirty="0">
                    <a:solidFill>
                      <a:schemeClr val="bg1">
                        <a:lumMod val="75000"/>
                      </a:schemeClr>
                    </a:solidFill>
                    <a:effectLst/>
                  </a:rPr>
                  <a:t>Sea un usuario </a:t>
                </a:r>
                <a:r>
                  <a:rPr lang="es-MX" sz="2400" i="1" dirty="0">
                    <a:solidFill>
                      <a:schemeClr val="bg1">
                        <a:lumMod val="75000"/>
                      </a:schemeClr>
                    </a:solidFill>
                    <a:effectLst/>
                  </a:rPr>
                  <a:t>i</a:t>
                </a:r>
                <a:r>
                  <a:rPr lang="es-MX" sz="2400" dirty="0">
                    <a:solidFill>
                      <a:schemeClr val="bg1">
                        <a:lumMod val="75000"/>
                      </a:schemeClr>
                    </a:solidFill>
                    <a:effectLst/>
                  </a:rPr>
                  <a:t> que desea conectar un par de nodos (</a:t>
                </a:r>
                <a:r>
                  <a:rPr lang="es-MX" sz="2400" i="1" dirty="0">
                    <a:solidFill>
                      <a:schemeClr val="bg1">
                        <a:lumMod val="75000"/>
                      </a:schemeClr>
                    </a:solidFill>
                    <a:effectLst/>
                  </a:rPr>
                  <a:t>s</a:t>
                </a:r>
                <a:r>
                  <a:rPr lang="es-MX" sz="2400" i="1" baseline="-25000" dirty="0">
                    <a:solidFill>
                      <a:schemeClr val="bg1">
                        <a:lumMod val="75000"/>
                      </a:schemeClr>
                    </a:solidFill>
                    <a:effectLst/>
                  </a:rPr>
                  <a:t>i</a:t>
                </a:r>
                <a:r>
                  <a:rPr lang="es-MX" sz="2400" dirty="0">
                    <a:solidFill>
                      <a:schemeClr val="bg1">
                        <a:lumMod val="75000"/>
                      </a:schemeClr>
                    </a:solidFill>
                    <a:effectLst/>
                  </a:rPr>
                  <a:t>, </a:t>
                </a:r>
                <a:r>
                  <a:rPr lang="es-MX" sz="2400" i="1" dirty="0">
                    <a:solidFill>
                      <a:schemeClr val="bg1">
                        <a:lumMod val="75000"/>
                      </a:schemeClr>
                    </a:solidFill>
                    <a:effectLst/>
                  </a:rPr>
                  <a:t>t</a:t>
                </a:r>
                <a:r>
                  <a:rPr lang="es-MX" sz="2400" i="1" baseline="-25000" dirty="0">
                    <a:solidFill>
                      <a:schemeClr val="bg1">
                        <a:lumMod val="75000"/>
                      </a:schemeClr>
                    </a:solidFill>
                    <a:effectLst/>
                  </a:rPr>
                  <a:t>i</a:t>
                </a:r>
                <a:r>
                  <a:rPr lang="es-MX" sz="2400" dirty="0">
                    <a:solidFill>
                      <a:schemeClr val="bg1">
                        <a:lumMod val="75000"/>
                      </a:schemeClr>
                    </a:solidFill>
                    <a:effectLst/>
                  </a:rPr>
                  <a:t>). Escoge una trayectoria </a:t>
                </a:r>
                <a:r>
                  <a:rPr lang="es-MX" sz="2400" i="1" dirty="0">
                    <a:solidFill>
                      <a:schemeClr val="bg1">
                        <a:lumMod val="75000"/>
                      </a:schemeClr>
                    </a:solidFill>
                    <a:effectLst/>
                  </a:rPr>
                  <a:t>S</a:t>
                </a:r>
                <a:r>
                  <a:rPr lang="es-MX" sz="2400" i="1" baseline="-25000" dirty="0">
                    <a:solidFill>
                      <a:schemeClr val="bg1">
                        <a:lumMod val="75000"/>
                      </a:schemeClr>
                    </a:solidFill>
                    <a:effectLst/>
                  </a:rPr>
                  <a:t>i</a:t>
                </a:r>
                <a:r>
                  <a:rPr lang="es-MX" sz="2400" dirty="0">
                    <a:solidFill>
                      <a:schemeClr val="bg1">
                        <a:lumMod val="75000"/>
                      </a:schemeClr>
                    </a:solidFill>
                    <a:effectLst/>
                  </a:rPr>
                  <a:t> de </a:t>
                </a:r>
                <a:r>
                  <a:rPr lang="es-MX" sz="2400" i="1" dirty="0">
                    <a:solidFill>
                      <a:schemeClr val="bg1">
                        <a:lumMod val="75000"/>
                      </a:schemeClr>
                    </a:solidFill>
                    <a:effectLst/>
                  </a:rPr>
                  <a:t>s</a:t>
                </a:r>
                <a:r>
                  <a:rPr lang="es-MX" sz="2400" i="1" baseline="-25000" dirty="0">
                    <a:solidFill>
                      <a:schemeClr val="bg1">
                        <a:lumMod val="75000"/>
                      </a:schemeClr>
                    </a:solidFill>
                    <a:effectLst/>
                  </a:rPr>
                  <a:t>i</a:t>
                </a:r>
                <a:r>
                  <a:rPr lang="es-MX" sz="2400" dirty="0">
                    <a:solidFill>
                      <a:schemeClr val="bg1">
                        <a:lumMod val="75000"/>
                      </a:schemeClr>
                    </a:solidFill>
                    <a:effectLst/>
                  </a:rPr>
                  <a:t> a </a:t>
                </a:r>
                <a:r>
                  <a:rPr lang="es-MX" sz="2400" i="1" dirty="0">
                    <a:solidFill>
                      <a:schemeClr val="bg1">
                        <a:lumMod val="75000"/>
                      </a:schemeClr>
                    </a:solidFill>
                    <a:effectLst/>
                  </a:rPr>
                  <a:t>t</a:t>
                </a:r>
                <a:r>
                  <a:rPr lang="es-MX" sz="2400" i="1" baseline="-25000" dirty="0">
                    <a:solidFill>
                      <a:schemeClr val="bg1">
                        <a:lumMod val="75000"/>
                      </a:schemeClr>
                    </a:solidFill>
                    <a:effectLst/>
                  </a:rPr>
                  <a:t>i</a:t>
                </a:r>
                <a:r>
                  <a:rPr lang="es-MX" sz="2400" dirty="0">
                    <a:solidFill>
                      <a:schemeClr val="bg1">
                        <a:lumMod val="75000"/>
                      </a:schemeClr>
                    </a:solidFill>
                    <a:effectLst/>
                  </a:rPr>
                  <a:t>. </a:t>
                </a:r>
              </a:p>
              <a:p>
                <a:pPr lvl="1" algn="just">
                  <a:buFont typeface="Wingdings" panose="05000000000000000000" pitchFamily="2" charset="2"/>
                  <a:buChar char="§"/>
                </a:pPr>
                <a:r>
                  <a:rPr lang="es-MX" sz="2400" dirty="0">
                    <a:solidFill>
                      <a:schemeClr val="bg1">
                        <a:lumMod val="75000"/>
                      </a:schemeClr>
                    </a:solidFill>
                    <a:effectLst/>
                  </a:rPr>
                  <a:t>El mecanismo le cobra a  </a:t>
                </a:r>
                <a:r>
                  <a:rPr lang="es-MX" sz="2400" i="1" dirty="0">
                    <a:solidFill>
                      <a:schemeClr val="bg1">
                        <a:lumMod val="75000"/>
                      </a:schemeClr>
                    </a:solidFill>
                    <a:effectLst/>
                  </a:rPr>
                  <a:t>i </a:t>
                </a:r>
                <a:r>
                  <a:rPr lang="es-MX" sz="2400" dirty="0">
                    <a:solidFill>
                      <a:schemeClr val="bg1">
                        <a:lumMod val="75000"/>
                      </a:schemeClr>
                    </a:solidFill>
                    <a:effectLst/>
                  </a:rPr>
                  <a:t> C</a:t>
                </a:r>
                <a:r>
                  <a:rPr lang="es-MX" sz="2400" i="1" baseline="-25000" dirty="0">
                    <a:solidFill>
                      <a:schemeClr val="bg1">
                        <a:lumMod val="75000"/>
                      </a:schemeClr>
                    </a:solidFill>
                    <a:effectLst/>
                  </a:rPr>
                  <a:t>i</a:t>
                </a:r>
                <a:r>
                  <a:rPr lang="es-MX" sz="2400" dirty="0">
                    <a:solidFill>
                      <a:schemeClr val="bg1">
                        <a:lumMod val="75000"/>
                      </a:schemeClr>
                    </a:solidFill>
                    <a:effectLst/>
                  </a:rPr>
                  <a:t>(</a:t>
                </a:r>
                <a:r>
                  <a:rPr lang="es-MX" sz="2400" i="1" dirty="0">
                    <a:solidFill>
                      <a:schemeClr val="bg1">
                        <a:lumMod val="75000"/>
                      </a:schemeClr>
                    </a:solidFill>
                    <a:effectLst/>
                  </a:rPr>
                  <a:t>S</a:t>
                </a:r>
                <a:r>
                  <a:rPr lang="es-MX" sz="2400" baseline="-25000" dirty="0">
                    <a:solidFill>
                      <a:schemeClr val="bg1">
                        <a:lumMod val="75000"/>
                      </a:schemeClr>
                    </a:solidFill>
                    <a:effectLst/>
                  </a:rPr>
                  <a:t>1</a:t>
                </a:r>
                <a:r>
                  <a:rPr lang="es-MX" sz="2400" dirty="0">
                    <a:solidFill>
                      <a:schemeClr val="bg1">
                        <a:lumMod val="75000"/>
                      </a:schemeClr>
                    </a:solidFill>
                    <a:effectLst/>
                  </a:rPr>
                  <a:t>, </a:t>
                </a:r>
                <a:r>
                  <a:rPr lang="es-MX" sz="2400" i="1" dirty="0">
                    <a:solidFill>
                      <a:schemeClr val="bg1">
                        <a:lumMod val="75000"/>
                      </a:schemeClr>
                    </a:solidFill>
                    <a:effectLst/>
                  </a:rPr>
                  <a:t>S</a:t>
                </a:r>
                <a:r>
                  <a:rPr lang="es-MX" sz="2400" baseline="-25000" dirty="0">
                    <a:solidFill>
                      <a:schemeClr val="bg1">
                        <a:lumMod val="75000"/>
                      </a:schemeClr>
                    </a:solidFill>
                    <a:effectLst/>
                  </a:rPr>
                  <a:t>2</a:t>
                </a:r>
                <a:r>
                  <a:rPr lang="es-MX" sz="2400" dirty="0">
                    <a:solidFill>
                      <a:schemeClr val="bg1">
                        <a:lumMod val="75000"/>
                      </a:schemeClr>
                    </a:solidFill>
                    <a:effectLst/>
                  </a:rPr>
                  <a:t>, …, </a:t>
                </a:r>
                <a:r>
                  <a:rPr lang="es-MX" sz="2400" dirty="0" err="1">
                    <a:solidFill>
                      <a:schemeClr val="bg1">
                        <a:lumMod val="75000"/>
                      </a:schemeClr>
                    </a:solidFill>
                    <a:effectLst/>
                  </a:rPr>
                  <a:t>S</a:t>
                </a:r>
                <a:r>
                  <a:rPr lang="es-MX" sz="2400" i="1" baseline="-25000" dirty="0" err="1">
                    <a:solidFill>
                      <a:schemeClr val="bg1">
                        <a:lumMod val="75000"/>
                      </a:schemeClr>
                    </a:solidFill>
                    <a:effectLst/>
                  </a:rPr>
                  <a:t>k</a:t>
                </a:r>
                <a:r>
                  <a:rPr lang="es-MX" sz="2400" dirty="0">
                    <a:solidFill>
                      <a:schemeClr val="bg1">
                        <a:lumMod val="75000"/>
                      </a:schemeClr>
                    </a:solidFill>
                    <a:effectLst/>
                  </a:rPr>
                  <a:t>). </a:t>
                </a:r>
              </a:p>
              <a:p>
                <a:pPr lvl="1" algn="just"/>
                <a:endParaRPr lang="es-MX" sz="2400" dirty="0">
                  <a:effectLst/>
                </a:endParaRPr>
              </a:p>
              <a:p>
                <a:pPr algn="just"/>
                <a:r>
                  <a:rPr lang="es-MX" sz="2800" dirty="0">
                    <a:effectLst/>
                  </a:rPr>
                  <a:t>Mecanismo natural: </a:t>
                </a:r>
                <a:r>
                  <a:rPr lang="es-MX" sz="2400" dirty="0">
                    <a:effectLst/>
                  </a:rPr>
                  <a:t>El costo de cada arista se comparte por igual entre los usuarios cuyas trayectorias lo contienen</a:t>
                </a:r>
                <a:r>
                  <a:rPr lang="es-MX" sz="2800" dirty="0">
                    <a:effectLst/>
                  </a:rPr>
                  <a:t>.</a:t>
                </a:r>
              </a:p>
              <a:p>
                <a:pPr marL="0" indent="0" algn="just">
                  <a:buNone/>
                </a:pPr>
                <a:r>
                  <a:rPr lang="es-MX" sz="2800" dirty="0">
                    <a:effectLst/>
                  </a:rPr>
                  <a:t>                 C</a:t>
                </a:r>
                <a:r>
                  <a:rPr lang="es-MX" sz="2800" i="1" baseline="-25000" dirty="0">
                    <a:effectLst/>
                  </a:rPr>
                  <a:t>i</a:t>
                </a:r>
                <a:r>
                  <a:rPr lang="es-MX" sz="2800" dirty="0">
                    <a:effectLst/>
                  </a:rPr>
                  <a:t>(</a:t>
                </a:r>
                <a:r>
                  <a:rPr lang="es-MX" sz="2800" i="1" dirty="0">
                    <a:effectLst/>
                  </a:rPr>
                  <a:t>S</a:t>
                </a:r>
                <a:r>
                  <a:rPr lang="es-MX" sz="2800" baseline="-25000" dirty="0">
                    <a:effectLst/>
                  </a:rPr>
                  <a:t>1</a:t>
                </a:r>
                <a:r>
                  <a:rPr lang="es-MX" sz="2800" dirty="0">
                    <a:effectLst/>
                  </a:rPr>
                  <a:t>, </a:t>
                </a:r>
                <a:r>
                  <a:rPr lang="es-MX" sz="2800" i="1" dirty="0">
                    <a:effectLst/>
                  </a:rPr>
                  <a:t>S</a:t>
                </a:r>
                <a:r>
                  <a:rPr lang="es-MX" sz="2800" baseline="-25000" dirty="0">
                    <a:effectLst/>
                  </a:rPr>
                  <a:t>2</a:t>
                </a:r>
                <a:r>
                  <a:rPr lang="es-MX" sz="2800" dirty="0">
                    <a:effectLst/>
                  </a:rPr>
                  <a:t>, …, </a:t>
                </a:r>
                <a:r>
                  <a:rPr lang="es-MX" sz="2800" i="1" dirty="0" err="1">
                    <a:effectLst/>
                  </a:rPr>
                  <a:t>S</a:t>
                </a:r>
                <a:r>
                  <a:rPr lang="es-MX" sz="2800" i="1" baseline="-25000" dirty="0" err="1">
                    <a:effectLst/>
                  </a:rPr>
                  <a:t>k</a:t>
                </a:r>
                <a:r>
                  <a:rPr lang="es-MX" sz="2800" dirty="0">
                    <a:effectLst/>
                  </a:rPr>
                  <a:t>)= </a:t>
                </a:r>
                <a14:m>
                  <m:oMath xmlns:m="http://schemas.openxmlformats.org/officeDocument/2006/math">
                    <m:nary>
                      <m:naryPr>
                        <m:chr m:val="∑"/>
                        <m:supHide m:val="on"/>
                        <m:ctrlPr>
                          <a:rPr lang="es-MX" sz="2800" i="1" dirty="0">
                            <a:effectLst/>
                            <a:latin typeface="Cambria Math" panose="02040503050406030204" pitchFamily="18" charset="0"/>
                          </a:rPr>
                        </m:ctrlPr>
                      </m:naryPr>
                      <m:sub>
                        <m:r>
                          <m:rPr>
                            <m:brk m:alnAt="7"/>
                          </m:rPr>
                          <a:rPr lang="es-MX" sz="2800" i="1" dirty="0">
                            <a:effectLst/>
                            <a:latin typeface="Cambria Math" panose="02040503050406030204" pitchFamily="18" charset="0"/>
                          </a:rPr>
                          <m:t>𝑒</m:t>
                        </m:r>
                        <m:r>
                          <a:rPr lang="es-MX" sz="2800" i="1" dirty="0">
                            <a:effectLst/>
                            <a:latin typeface="Cambria Math" panose="02040503050406030204" pitchFamily="18" charset="0"/>
                            <a:ea typeface="Cambria Math" panose="02040503050406030204" pitchFamily="18" charset="0"/>
                          </a:rPr>
                          <m:t>∈</m:t>
                        </m:r>
                        <m:r>
                          <a:rPr lang="es-MX" sz="2800" i="1" dirty="0">
                            <a:effectLst/>
                            <a:latin typeface="Cambria Math" panose="02040503050406030204" pitchFamily="18" charset="0"/>
                          </a:rPr>
                          <m:t>𝑆</m:t>
                        </m:r>
                        <m:r>
                          <a:rPr lang="es-MX" sz="2800" i="1" baseline="-25000" dirty="0">
                            <a:effectLst/>
                            <a:latin typeface="Cambria Math" panose="02040503050406030204" pitchFamily="18" charset="0"/>
                          </a:rPr>
                          <m:t>𝑖</m:t>
                        </m:r>
                      </m:sub>
                      <m:sup/>
                      <m:e>
                        <m:r>
                          <a:rPr lang="es-ES" sz="2800" b="0" i="1" dirty="0" smtClean="0">
                            <a:effectLst/>
                            <a:latin typeface="Cambria Math" panose="02040503050406030204" pitchFamily="18" charset="0"/>
                          </a:rPr>
                          <m:t>(</m:t>
                        </m:r>
                        <m:r>
                          <a:rPr lang="es-MX" sz="2800" i="1" dirty="0">
                            <a:effectLst/>
                            <a:latin typeface="Cambria Math" panose="02040503050406030204" pitchFamily="18" charset="0"/>
                          </a:rPr>
                          <m:t>𝑐</m:t>
                        </m:r>
                        <m:r>
                          <a:rPr lang="es-MX" sz="2800" i="1" baseline="-25000" dirty="0">
                            <a:effectLst/>
                            <a:latin typeface="Cambria Math" panose="02040503050406030204" pitchFamily="18" charset="0"/>
                          </a:rPr>
                          <m:t>𝑒</m:t>
                        </m:r>
                        <m:r>
                          <a:rPr lang="es-MX" sz="2800" i="1" dirty="0">
                            <a:effectLst/>
                            <a:latin typeface="Cambria Math" panose="02040503050406030204" pitchFamily="18" charset="0"/>
                          </a:rPr>
                          <m:t>/</m:t>
                        </m:r>
                      </m:e>
                    </m:nary>
                    <m:r>
                      <a:rPr lang="es-MX" sz="2800" i="1" dirty="0">
                        <a:effectLst/>
                        <a:latin typeface="Cambria Math" panose="02040503050406030204" pitchFamily="18" charset="0"/>
                      </a:rPr>
                      <m:t>|</m:t>
                    </m:r>
                    <m:d>
                      <m:dPr>
                        <m:begChr m:val="{"/>
                        <m:endChr m:val="}"/>
                        <m:ctrlPr>
                          <a:rPr lang="es-MX" sz="2800" i="1" dirty="0">
                            <a:effectLst/>
                            <a:latin typeface="Cambria Math" panose="02040503050406030204" pitchFamily="18" charset="0"/>
                          </a:rPr>
                        </m:ctrlPr>
                      </m:dPr>
                      <m:e>
                        <m:r>
                          <a:rPr lang="es-MX" sz="2800" i="1" dirty="0">
                            <a:effectLst/>
                            <a:latin typeface="Cambria Math" panose="02040503050406030204" pitchFamily="18" charset="0"/>
                          </a:rPr>
                          <m:t>𝑗</m:t>
                        </m:r>
                        <m:r>
                          <a:rPr lang="es-MX" sz="2800" dirty="0">
                            <a:effectLst/>
                            <a:latin typeface="Cambria Math" panose="02040503050406030204" pitchFamily="18" charset="0"/>
                          </a:rPr>
                          <m:t>| </m:t>
                        </m:r>
                        <m:r>
                          <a:rPr lang="es-MX" sz="2800" i="1" dirty="0">
                            <a:effectLst/>
                            <a:latin typeface="Cambria Math" panose="02040503050406030204" pitchFamily="18" charset="0"/>
                          </a:rPr>
                          <m:t>𝑒</m:t>
                        </m:r>
                        <m:r>
                          <a:rPr lang="es-MX" sz="2800" i="1" dirty="0">
                            <a:effectLst/>
                            <a:latin typeface="Cambria Math" panose="02040503050406030204" pitchFamily="18" charset="0"/>
                            <a:sym typeface="Symbol" panose="05050102010706020507" pitchFamily="18" charset="2"/>
                          </a:rPr>
                          <m:t></m:t>
                        </m:r>
                        <m:r>
                          <a:rPr lang="es-MX" sz="2800" i="1" dirty="0">
                            <a:effectLst/>
                            <a:latin typeface="Cambria Math" panose="02040503050406030204" pitchFamily="18" charset="0"/>
                          </a:rPr>
                          <m:t>𝑆</m:t>
                        </m:r>
                        <m:r>
                          <a:rPr lang="es-MX" sz="2800" i="1" baseline="-25000" dirty="0">
                            <a:effectLst/>
                            <a:latin typeface="Cambria Math" panose="02040503050406030204" pitchFamily="18" charset="0"/>
                          </a:rPr>
                          <m:t>𝑗</m:t>
                        </m:r>
                        <m:r>
                          <a:rPr lang="es-MX" sz="2800" i="1" dirty="0">
                            <a:effectLst/>
                            <a:latin typeface="Cambria Math" panose="02040503050406030204" pitchFamily="18" charset="0"/>
                          </a:rPr>
                          <m:t> </m:t>
                        </m:r>
                      </m:e>
                    </m:d>
                    <m:r>
                      <a:rPr lang="es-MX" sz="2800" i="1" dirty="0">
                        <a:effectLst/>
                        <a:latin typeface="Cambria Math" panose="02040503050406030204" pitchFamily="18" charset="0"/>
                      </a:rPr>
                      <m:t>|</m:t>
                    </m:r>
                  </m:oMath>
                </a14:m>
                <a:r>
                  <a:rPr lang="es-MX" sz="2800" dirty="0">
                    <a:effectLst/>
                  </a:rPr>
                  <a:t>)</a:t>
                </a: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422031" y="1522566"/>
                <a:ext cx="11408898" cy="5482087"/>
              </a:xfrm>
              <a:blipFill>
                <a:blip r:embed="rId2"/>
                <a:stretch>
                  <a:fillRect l="-1068" t="-1224" r="-801"/>
                </a:stretch>
              </a:blipFill>
            </p:spPr>
            <p:txBody>
              <a:bodyPr/>
              <a:lstStyle/>
              <a:p>
                <a:r>
                  <a:rPr lang="es-MX">
                    <a:noFill/>
                  </a:rPr>
                  <a:t> </a:t>
                </a:r>
              </a:p>
            </p:txBody>
          </p:sp>
        </mc:Fallback>
      </mc:AlternateContent>
      <p:sp>
        <p:nvSpPr>
          <p:cNvPr id="7" name="Text Box 9"/>
          <p:cNvSpPr txBox="1">
            <a:spLocks noChangeArrowheads="1"/>
          </p:cNvSpPr>
          <p:nvPr/>
        </p:nvSpPr>
        <p:spPr bwMode="auto">
          <a:xfrm>
            <a:off x="2477517" y="6314536"/>
            <a:ext cx="262723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i="1" u="none" dirty="0">
                <a:latin typeface="Times New Roman" panose="02020603050405020304" pitchFamily="18" charset="0"/>
                <a:sym typeface="Symbol" panose="05050102010706020507" pitchFamily="18" charset="2"/>
              </a:rPr>
              <a:t>e </a:t>
            </a:r>
            <a:r>
              <a:rPr lang="es-MX" sz="2400" u="none" dirty="0">
                <a:latin typeface="Times New Roman" panose="02020603050405020304" pitchFamily="18" charset="0"/>
                <a:sym typeface="Symbol" panose="05050102010706020507" pitchFamily="18" charset="2"/>
              </a:rPr>
              <a:t>es una arista de </a:t>
            </a:r>
            <a:r>
              <a:rPr lang="es-MX" sz="2400" i="1" u="none" dirty="0">
                <a:latin typeface="Times New Roman" panose="02020603050405020304" pitchFamily="18" charset="0"/>
                <a:sym typeface="Symbol" panose="05050102010706020507" pitchFamily="18" charset="2"/>
              </a:rPr>
              <a:t>S</a:t>
            </a:r>
            <a:r>
              <a:rPr lang="es-MX" sz="2400" i="1" u="none" baseline="-25000" dirty="0">
                <a:latin typeface="Times New Roman" panose="02020603050405020304" pitchFamily="18" charset="0"/>
                <a:sym typeface="Symbol" panose="05050102010706020507" pitchFamily="18" charset="2"/>
              </a:rPr>
              <a:t>i</a:t>
            </a:r>
          </a:p>
        </p:txBody>
      </p:sp>
      <p:sp>
        <p:nvSpPr>
          <p:cNvPr id="8" name="Text Box 9"/>
          <p:cNvSpPr txBox="1">
            <a:spLocks noChangeArrowheads="1"/>
          </p:cNvSpPr>
          <p:nvPr/>
        </p:nvSpPr>
        <p:spPr bwMode="auto">
          <a:xfrm>
            <a:off x="5380066" y="6314536"/>
            <a:ext cx="6532145"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Todos los nodos que contienen a </a:t>
            </a:r>
            <a:r>
              <a:rPr lang="es-MX" sz="2400" i="1" u="none" dirty="0">
                <a:latin typeface="Times New Roman" panose="02020603050405020304" pitchFamily="18" charset="0"/>
                <a:sym typeface="Symbol" panose="05050102010706020507" pitchFamily="18" charset="2"/>
              </a:rPr>
              <a:t>e</a:t>
            </a:r>
            <a:r>
              <a:rPr lang="es-MX" sz="2400" u="none" dirty="0">
                <a:latin typeface="Times New Roman" panose="02020603050405020304" pitchFamily="18" charset="0"/>
                <a:sym typeface="Symbol" panose="05050102010706020507" pitchFamily="18" charset="2"/>
              </a:rPr>
              <a:t> en su trayectoria</a:t>
            </a:r>
            <a:endParaRPr lang="es-MX" sz="2400" i="1" u="none" dirty="0">
              <a:latin typeface="Times New Roman" panose="02020603050405020304" pitchFamily="18" charset="0"/>
              <a:sym typeface="Symbol" panose="05050102010706020507" pitchFamily="18" charset="2"/>
            </a:endParaRPr>
          </a:p>
        </p:txBody>
      </p:sp>
      <p:sp>
        <p:nvSpPr>
          <p:cNvPr id="9" name="Forma libre 8"/>
          <p:cNvSpPr/>
          <p:nvPr/>
        </p:nvSpPr>
        <p:spPr bwMode="auto">
          <a:xfrm>
            <a:off x="4562688" y="6057589"/>
            <a:ext cx="872197" cy="345387"/>
          </a:xfrm>
          <a:custGeom>
            <a:avLst/>
            <a:gdLst>
              <a:gd name="connsiteX0" fmla="*/ 0 w 1173192"/>
              <a:gd name="connsiteY0" fmla="*/ 155275 h 155275"/>
              <a:gd name="connsiteX1" fmla="*/ 1173192 w 1173192"/>
              <a:gd name="connsiteY1" fmla="*/ 0 h 155275"/>
            </a:gdLst>
            <a:ahLst/>
            <a:cxnLst>
              <a:cxn ang="0">
                <a:pos x="connsiteX0" y="connsiteY0"/>
              </a:cxn>
              <a:cxn ang="0">
                <a:pos x="connsiteX1" y="connsiteY1"/>
              </a:cxn>
            </a:cxnLst>
            <a:rect l="l" t="t" r="r" b="b"/>
            <a:pathLst>
              <a:path w="1173192" h="155275">
                <a:moveTo>
                  <a:pt x="0" y="155275"/>
                </a:moveTo>
                <a:lnTo>
                  <a:pt x="1173192" y="0"/>
                </a:lnTo>
              </a:path>
            </a:pathLst>
          </a:custGeom>
          <a:noFill/>
          <a:ln w="25400" cap="flat" cmpd="sng" algn="ctr">
            <a:solidFill>
              <a:srgbClr val="FF0000"/>
            </a:solidFill>
            <a:prstDash val="sysDash"/>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10" name="Elipse 9"/>
          <p:cNvSpPr/>
          <p:nvPr/>
        </p:nvSpPr>
        <p:spPr bwMode="auto">
          <a:xfrm>
            <a:off x="6534795" y="5496866"/>
            <a:ext cx="1385316" cy="670936"/>
          </a:xfrm>
          <a:prstGeom prst="ellipse">
            <a:avLst/>
          </a:prstGeom>
          <a:noFill/>
          <a:ln w="2540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4" name="Forma libre 13"/>
          <p:cNvSpPr/>
          <p:nvPr/>
        </p:nvSpPr>
        <p:spPr bwMode="auto">
          <a:xfrm>
            <a:off x="6464455" y="6196803"/>
            <a:ext cx="638532" cy="310876"/>
          </a:xfrm>
          <a:custGeom>
            <a:avLst/>
            <a:gdLst>
              <a:gd name="connsiteX0" fmla="*/ 0 w 1173192"/>
              <a:gd name="connsiteY0" fmla="*/ 155275 h 155275"/>
              <a:gd name="connsiteX1" fmla="*/ 1173192 w 1173192"/>
              <a:gd name="connsiteY1" fmla="*/ 0 h 155275"/>
            </a:gdLst>
            <a:ahLst/>
            <a:cxnLst>
              <a:cxn ang="0">
                <a:pos x="connsiteX0" y="connsiteY0"/>
              </a:cxn>
              <a:cxn ang="0">
                <a:pos x="connsiteX1" y="connsiteY1"/>
              </a:cxn>
            </a:cxnLst>
            <a:rect l="l" t="t" r="r" b="b"/>
            <a:pathLst>
              <a:path w="1173192" h="155275">
                <a:moveTo>
                  <a:pt x="0" y="155275"/>
                </a:moveTo>
                <a:lnTo>
                  <a:pt x="1173192" y="0"/>
                </a:lnTo>
              </a:path>
            </a:pathLst>
          </a:custGeom>
          <a:noFill/>
          <a:ln w="25400" cap="flat" cmpd="sng" algn="ctr">
            <a:solidFill>
              <a:srgbClr val="FF0000"/>
            </a:solidFill>
            <a:prstDash val="sysDash"/>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15" name="CuadroTexto 41">
            <a:extLst>
              <a:ext uri="{FF2B5EF4-FFF2-40B4-BE49-F238E27FC236}">
                <a16:creationId xmlns:a16="http://schemas.microsoft.com/office/drawing/2014/main" id="{BC25679F-A261-F66A-8E11-7D5EDA1119BF}"/>
              </a:ext>
            </a:extLst>
          </p:cNvPr>
          <p:cNvSpPr txBox="1"/>
          <p:nvPr/>
        </p:nvSpPr>
        <p:spPr>
          <a:xfrm>
            <a:off x="11554662" y="6080090"/>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11</a:t>
            </a:fld>
            <a:endParaRPr lang="es-MX" dirty="0"/>
          </a:p>
        </p:txBody>
      </p:sp>
      <p:sp>
        <p:nvSpPr>
          <p:cNvPr id="17" name="CuadroTexto 16">
            <a:extLst>
              <a:ext uri="{FF2B5EF4-FFF2-40B4-BE49-F238E27FC236}">
                <a16:creationId xmlns:a16="http://schemas.microsoft.com/office/drawing/2014/main" id="{12DBE4DC-C5CA-2C5D-B8A4-DCCC7CB156A5}"/>
              </a:ext>
            </a:extLst>
          </p:cNvPr>
          <p:cNvSpPr txBox="1"/>
          <p:nvPr/>
        </p:nvSpPr>
        <p:spPr>
          <a:xfrm>
            <a:off x="206217" y="3111484"/>
            <a:ext cx="8459317" cy="830997"/>
          </a:xfrm>
          <a:prstGeom prst="rect">
            <a:avLst/>
          </a:prstGeom>
          <a:solidFill>
            <a:schemeClr val="bg1">
              <a:lumMod val="75000"/>
            </a:schemeClr>
          </a:solidFill>
        </p:spPr>
        <p:txBody>
          <a:bodyPr wrap="square" rtlCol="0">
            <a:spAutoFit/>
          </a:bodyPr>
          <a:lstStyle/>
          <a:p>
            <a:r>
              <a:rPr lang="es-ES" sz="2400" dirty="0">
                <a:latin typeface="Times New Roman" panose="02020603050405020304" pitchFamily="18" charset="0"/>
                <a:cs typeface="Times New Roman" panose="02020603050405020304" pitchFamily="18" charset="0"/>
              </a:rPr>
              <a:t>El costo C</a:t>
            </a:r>
            <a:r>
              <a:rPr lang="es-ES" sz="2400" i="1" baseline="-25000" dirty="0">
                <a:latin typeface="Times New Roman" panose="02020603050405020304" pitchFamily="18" charset="0"/>
                <a:cs typeface="Times New Roman" panose="02020603050405020304" pitchFamily="18" charset="0"/>
              </a:rPr>
              <a:t>i</a:t>
            </a:r>
            <a:r>
              <a:rPr lang="es-ES" sz="2400" dirty="0">
                <a:latin typeface="Times New Roman" panose="02020603050405020304" pitchFamily="18" charset="0"/>
                <a:cs typeface="Times New Roman" panose="02020603050405020304" pitchFamily="18" charset="0"/>
              </a:rPr>
              <a:t> al usuario </a:t>
            </a:r>
            <a:r>
              <a:rPr lang="es-ES" sz="2400" i="1" dirty="0">
                <a:latin typeface="Times New Roman" panose="02020603050405020304" pitchFamily="18" charset="0"/>
                <a:cs typeface="Times New Roman" panose="02020603050405020304" pitchFamily="18" charset="0"/>
              </a:rPr>
              <a:t>i </a:t>
            </a:r>
            <a:r>
              <a:rPr lang="es-ES" sz="2400" dirty="0">
                <a:latin typeface="Times New Roman" panose="02020603050405020304" pitchFamily="18" charset="0"/>
                <a:cs typeface="Times New Roman" panose="02020603050405020304" pitchFamily="18" charset="0"/>
              </a:rPr>
              <a:t>por la trayectoria </a:t>
            </a:r>
            <a:r>
              <a:rPr lang="es-ES" sz="2400" i="1" dirty="0">
                <a:latin typeface="Times New Roman" panose="02020603050405020304" pitchFamily="18" charset="0"/>
                <a:cs typeface="Times New Roman" panose="02020603050405020304" pitchFamily="18" charset="0"/>
              </a:rPr>
              <a:t>S</a:t>
            </a:r>
            <a:r>
              <a:rPr lang="es-ES" sz="2400" i="1" baseline="-25000" dirty="0">
                <a:latin typeface="Times New Roman" panose="02020603050405020304" pitchFamily="18" charset="0"/>
                <a:cs typeface="Times New Roman" panose="02020603050405020304" pitchFamily="18" charset="0"/>
              </a:rPr>
              <a:t>i</a:t>
            </a:r>
            <a:r>
              <a:rPr lang="es-ES" sz="2400" dirty="0">
                <a:latin typeface="Times New Roman" panose="02020603050405020304" pitchFamily="18" charset="0"/>
                <a:cs typeface="Times New Roman" panose="02020603050405020304" pitchFamily="18" charset="0"/>
              </a:rPr>
              <a:t> que él</a:t>
            </a:r>
            <a:r>
              <a:rPr lang="es-ES" sz="2400" i="1" dirty="0">
                <a:latin typeface="Times New Roman" panose="02020603050405020304" pitchFamily="18" charset="0"/>
                <a:cs typeface="Times New Roman" panose="02020603050405020304" pitchFamily="18" charset="0"/>
              </a:rPr>
              <a:t> </a:t>
            </a:r>
            <a:r>
              <a:rPr lang="es-ES" sz="2400" dirty="0">
                <a:latin typeface="Times New Roman" panose="02020603050405020304" pitchFamily="18" charset="0"/>
                <a:cs typeface="Times New Roman" panose="02020603050405020304" pitchFamily="18" charset="0"/>
              </a:rPr>
              <a:t>escoge es la suma de las fracciones de los costos </a:t>
            </a:r>
            <a:r>
              <a:rPr lang="es-ES" sz="2400" i="1" dirty="0">
                <a:latin typeface="Times New Roman" panose="02020603050405020304" pitchFamily="18" charset="0"/>
                <a:cs typeface="Times New Roman" panose="02020603050405020304" pitchFamily="18" charset="0"/>
              </a:rPr>
              <a:t>c</a:t>
            </a:r>
            <a:r>
              <a:rPr lang="es-ES" sz="2400" i="1" baseline="-25000" dirty="0">
                <a:latin typeface="Times New Roman" panose="02020603050405020304" pitchFamily="18" charset="0"/>
                <a:cs typeface="Times New Roman" panose="02020603050405020304" pitchFamily="18" charset="0"/>
              </a:rPr>
              <a:t>e</a:t>
            </a:r>
            <a:r>
              <a:rPr lang="es-ES" sz="2400" i="1" dirty="0">
                <a:latin typeface="Times New Roman" panose="02020603050405020304" pitchFamily="18" charset="0"/>
                <a:cs typeface="Times New Roman" panose="02020603050405020304" pitchFamily="18" charset="0"/>
              </a:rPr>
              <a:t> </a:t>
            </a:r>
            <a:r>
              <a:rPr lang="es-ES" sz="2400" dirty="0">
                <a:latin typeface="Times New Roman" panose="02020603050405020304" pitchFamily="18" charset="0"/>
                <a:cs typeface="Times New Roman" panose="02020603050405020304" pitchFamily="18" charset="0"/>
              </a:rPr>
              <a:t>de las aristas de la trayectoria </a:t>
            </a:r>
            <a:r>
              <a:rPr lang="es-ES" sz="2400" i="1" dirty="0">
                <a:latin typeface="Times New Roman" panose="02020603050405020304" pitchFamily="18" charset="0"/>
                <a:cs typeface="Times New Roman" panose="02020603050405020304" pitchFamily="18" charset="0"/>
              </a:rPr>
              <a:t>S</a:t>
            </a:r>
            <a:r>
              <a:rPr lang="es-ES" sz="2400" i="1" baseline="-25000" dirty="0">
                <a:latin typeface="Times New Roman" panose="02020603050405020304" pitchFamily="18" charset="0"/>
                <a:cs typeface="Times New Roman" panose="02020603050405020304" pitchFamily="18" charset="0"/>
              </a:rPr>
              <a:t>i</a:t>
            </a:r>
            <a:r>
              <a:rPr lang="es-ES" sz="2400" dirty="0">
                <a:latin typeface="Times New Roman" panose="02020603050405020304" pitchFamily="18" charset="0"/>
                <a:cs typeface="Times New Roman" panose="02020603050405020304" pitchFamily="18" charset="0"/>
              </a:rPr>
              <a:t>.</a:t>
            </a:r>
            <a:endParaRPr lang="es-MX" sz="2400" dirty="0">
              <a:latin typeface="Times New Roman" panose="02020603050405020304" pitchFamily="18" charset="0"/>
              <a:cs typeface="Times New Roman" panose="02020603050405020304" pitchFamily="18" charset="0"/>
            </a:endParaRPr>
          </a:p>
        </p:txBody>
      </p:sp>
      <p:cxnSp>
        <p:nvCxnSpPr>
          <p:cNvPr id="18" name="Conector recto de flecha 17">
            <a:extLst>
              <a:ext uri="{FF2B5EF4-FFF2-40B4-BE49-F238E27FC236}">
                <a16:creationId xmlns:a16="http://schemas.microsoft.com/office/drawing/2014/main" id="{0D6A42F0-0449-65CB-6235-8EEAB69E9644}"/>
              </a:ext>
            </a:extLst>
          </p:cNvPr>
          <p:cNvCxnSpPr>
            <a:cxnSpLocks/>
          </p:cNvCxnSpPr>
          <p:nvPr/>
        </p:nvCxnSpPr>
        <p:spPr>
          <a:xfrm>
            <a:off x="1446028" y="3519377"/>
            <a:ext cx="808074" cy="2052083"/>
          </a:xfrm>
          <a:prstGeom prst="straightConnector1">
            <a:avLst/>
          </a:prstGeom>
          <a:ln w="254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4" name="Conector recto de flecha 23">
            <a:extLst>
              <a:ext uri="{FF2B5EF4-FFF2-40B4-BE49-F238E27FC236}">
                <a16:creationId xmlns:a16="http://schemas.microsoft.com/office/drawing/2014/main" id="{DE6A137F-0CC6-53FF-30E3-169C538B2631}"/>
              </a:ext>
            </a:extLst>
          </p:cNvPr>
          <p:cNvCxnSpPr>
            <a:cxnSpLocks/>
          </p:cNvCxnSpPr>
          <p:nvPr/>
        </p:nvCxnSpPr>
        <p:spPr>
          <a:xfrm>
            <a:off x="5656521" y="5029200"/>
            <a:ext cx="439479" cy="595423"/>
          </a:xfrm>
          <a:prstGeom prst="straightConnector1">
            <a:avLst/>
          </a:prstGeom>
          <a:ln w="254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73127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75249" y="632387"/>
                <a:ext cx="11296357" cy="6112457"/>
              </a:xfrm>
            </p:spPr>
            <p:txBody>
              <a:bodyPr/>
              <a:lstStyle/>
              <a:p>
                <a:r>
                  <a:rPr lang="es-MX" sz="2800" dirty="0">
                    <a:effectLst/>
                  </a:rPr>
                  <a:t>También se llama: El mecanismo de compartir costos de </a:t>
                </a:r>
                <a:r>
                  <a:rPr lang="es-MX" sz="2800" dirty="0" err="1">
                    <a:effectLst/>
                  </a:rPr>
                  <a:t>Shapley</a:t>
                </a:r>
                <a:r>
                  <a:rPr lang="es-MX" sz="2800" dirty="0">
                    <a:effectLst/>
                  </a:rPr>
                  <a:t>.</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El costo total de la red se obtiene sumando los costos de las trayectorias, o sumando los costos de los usuarios, o sumando los costos de las aristas.</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endParaRPr lang="es-MX" sz="1000" dirty="0">
                  <a:effectLst/>
                </a:endParaRPr>
              </a:p>
              <a:p>
                <a:pPr lvl="1">
                  <a:buFont typeface="Wingdings" panose="05000000000000000000" pitchFamily="2" charset="2"/>
                  <a:buChar char="§"/>
                </a:pPr>
                <a:endParaRPr lang="es-MX" sz="1000" dirty="0">
                  <a:effectLst/>
                </a:endParaRPr>
              </a:p>
              <a:p>
                <a14:m>
                  <m:oMath xmlns:m="http://schemas.openxmlformats.org/officeDocument/2006/math">
                    <m:nary>
                      <m:naryPr>
                        <m:chr m:val="∑"/>
                        <m:ctrlPr>
                          <a:rPr lang="es-MX" i="1">
                            <a:effectLst/>
                            <a:latin typeface="Cambria Math" panose="02040503050406030204" pitchFamily="18" charset="0"/>
                          </a:rPr>
                        </m:ctrlPr>
                      </m:naryPr>
                      <m:sub>
                        <m:r>
                          <m:rPr>
                            <m:brk m:alnAt="23"/>
                          </m:rPr>
                          <a:rPr lang="es-MX" i="1">
                            <a:effectLst/>
                            <a:latin typeface="Cambria Math" panose="02040503050406030204" pitchFamily="18" charset="0"/>
                          </a:rPr>
                          <m:t>𝑖</m:t>
                        </m:r>
                        <m:r>
                          <a:rPr lang="es-MX" i="1">
                            <a:effectLst/>
                            <a:latin typeface="Cambria Math" panose="02040503050406030204" pitchFamily="18" charset="0"/>
                          </a:rPr>
                          <m:t>=1</m:t>
                        </m:r>
                      </m:sub>
                      <m:sup>
                        <m:r>
                          <a:rPr lang="es-MX" i="1">
                            <a:effectLst/>
                            <a:latin typeface="Cambria Math" panose="02040503050406030204" pitchFamily="18" charset="0"/>
                          </a:rPr>
                          <m:t>𝑘</m:t>
                        </m:r>
                      </m:sup>
                      <m:e>
                        <m:r>
                          <a:rPr lang="es-MX" i="1">
                            <a:effectLst/>
                            <a:latin typeface="Cambria Math" panose="02040503050406030204" pitchFamily="18" charset="0"/>
                          </a:rPr>
                          <m:t>𝐶</m:t>
                        </m:r>
                        <m:r>
                          <a:rPr lang="es-MX" i="1" baseline="-25000">
                            <a:effectLst/>
                            <a:latin typeface="Cambria Math" panose="02040503050406030204" pitchFamily="18" charset="0"/>
                          </a:rPr>
                          <m:t>𝑖</m:t>
                        </m:r>
                        <m:r>
                          <a:rPr lang="es-MX" i="1">
                            <a:effectLst/>
                            <a:latin typeface="Cambria Math" panose="02040503050406030204" pitchFamily="18" charset="0"/>
                          </a:rPr>
                          <m:t>(</m:t>
                        </m:r>
                        <m:r>
                          <a:rPr lang="es-MX" i="1">
                            <a:effectLst/>
                            <a:latin typeface="Cambria Math" panose="02040503050406030204" pitchFamily="18" charset="0"/>
                          </a:rPr>
                          <m:t>𝑆𝑖</m:t>
                        </m:r>
                        <m:r>
                          <a:rPr lang="es-MX" i="1">
                            <a:effectLst/>
                            <a:latin typeface="Cambria Math" panose="02040503050406030204" pitchFamily="18" charset="0"/>
                          </a:rPr>
                          <m:t>)</m:t>
                        </m:r>
                      </m:e>
                    </m:nary>
                  </m:oMath>
                </a14:m>
                <a:r>
                  <a:rPr lang="es-MX" sz="2400" dirty="0">
                    <a:effectLst/>
                  </a:rPr>
                  <a:t> = </a:t>
                </a:r>
                <a14:m>
                  <m:oMath xmlns:m="http://schemas.openxmlformats.org/officeDocument/2006/math">
                    <m:nary>
                      <m:naryPr>
                        <m:chr m:val="∑"/>
                        <m:ctrlPr>
                          <a:rPr lang="es-MX" i="1">
                            <a:effectLst/>
                            <a:latin typeface="Cambria Math" panose="02040503050406030204" pitchFamily="18" charset="0"/>
                          </a:rPr>
                        </m:ctrlPr>
                      </m:naryPr>
                      <m:sub>
                        <m:r>
                          <m:rPr>
                            <m:brk m:alnAt="23"/>
                          </m:rPr>
                          <a:rPr lang="es-MX" i="1">
                            <a:effectLst/>
                            <a:latin typeface="Cambria Math" panose="02040503050406030204" pitchFamily="18" charset="0"/>
                          </a:rPr>
                          <m:t>𝑖</m:t>
                        </m:r>
                        <m:r>
                          <a:rPr lang="es-MX" i="1">
                            <a:effectLst/>
                            <a:latin typeface="Cambria Math" panose="02040503050406030204" pitchFamily="18" charset="0"/>
                          </a:rPr>
                          <m:t>=1</m:t>
                        </m:r>
                      </m:sub>
                      <m:sup>
                        <m:r>
                          <a:rPr lang="es-MX" i="1">
                            <a:effectLst/>
                            <a:latin typeface="Cambria Math" panose="02040503050406030204" pitchFamily="18" charset="0"/>
                          </a:rPr>
                          <m:t>𝑘</m:t>
                        </m:r>
                      </m:sup>
                      <m:e>
                        <m:r>
                          <a:rPr lang="es-MX" i="1">
                            <a:effectLst/>
                            <a:latin typeface="Cambria Math" panose="02040503050406030204" pitchFamily="18" charset="0"/>
                          </a:rPr>
                          <m:t>𝐶</m:t>
                        </m:r>
                        <m:r>
                          <a:rPr lang="es-MX" i="1" baseline="-25000">
                            <a:effectLst/>
                            <a:latin typeface="Cambria Math" panose="02040503050406030204" pitchFamily="18" charset="0"/>
                          </a:rPr>
                          <m:t>𝑖</m:t>
                        </m:r>
                        <m:r>
                          <a:rPr lang="es-MX" i="1">
                            <a:effectLst/>
                            <a:latin typeface="Cambria Math" panose="02040503050406030204" pitchFamily="18" charset="0"/>
                          </a:rPr>
                          <m:t>(</m:t>
                        </m:r>
                        <m:r>
                          <a:rPr lang="es-MX" i="1">
                            <a:effectLst/>
                            <a:latin typeface="Cambria Math" panose="02040503050406030204" pitchFamily="18" charset="0"/>
                          </a:rPr>
                          <m:t>𝑆</m:t>
                        </m:r>
                        <m:r>
                          <a:rPr lang="es-MX" i="1" baseline="-25000">
                            <a:effectLst/>
                            <a:latin typeface="Cambria Math" panose="02040503050406030204" pitchFamily="18" charset="0"/>
                          </a:rPr>
                          <m:t>1</m:t>
                        </m:r>
                        <m:r>
                          <a:rPr lang="es-MX" i="1">
                            <a:effectLst/>
                            <a:latin typeface="Cambria Math" panose="02040503050406030204" pitchFamily="18" charset="0"/>
                          </a:rPr>
                          <m:t>, </m:t>
                        </m:r>
                        <m:r>
                          <a:rPr lang="es-MX" i="1">
                            <a:effectLst/>
                            <a:latin typeface="Cambria Math" panose="02040503050406030204" pitchFamily="18" charset="0"/>
                          </a:rPr>
                          <m:t>𝑆</m:t>
                        </m:r>
                        <m:r>
                          <a:rPr lang="es-MX" i="1" baseline="-25000">
                            <a:effectLst/>
                            <a:latin typeface="Cambria Math" panose="02040503050406030204" pitchFamily="18" charset="0"/>
                          </a:rPr>
                          <m:t>2</m:t>
                        </m:r>
                        <m:r>
                          <a:rPr lang="es-MX" i="1">
                            <a:effectLst/>
                            <a:latin typeface="Cambria Math" panose="02040503050406030204" pitchFamily="18" charset="0"/>
                          </a:rPr>
                          <m:t>,…, </m:t>
                        </m:r>
                        <m:r>
                          <a:rPr lang="es-MX" i="1">
                            <a:effectLst/>
                            <a:latin typeface="Cambria Math" panose="02040503050406030204" pitchFamily="18" charset="0"/>
                          </a:rPr>
                          <m:t>𝑆𝑘</m:t>
                        </m:r>
                        <m:r>
                          <a:rPr lang="es-MX" i="1">
                            <a:effectLst/>
                            <a:latin typeface="Cambria Math" panose="02040503050406030204" pitchFamily="18" charset="0"/>
                          </a:rPr>
                          <m:t>)</m:t>
                        </m:r>
                      </m:e>
                    </m:nary>
                  </m:oMath>
                </a14:m>
                <a:r>
                  <a:rPr lang="es-MX" sz="2800" dirty="0">
                    <a:effectLst/>
                  </a:rPr>
                  <a:t> = </a:t>
                </a:r>
                <a14:m>
                  <m:oMath xmlns:m="http://schemas.openxmlformats.org/officeDocument/2006/math">
                    <m:nary>
                      <m:naryPr>
                        <m:chr m:val="∑"/>
                        <m:limLoc m:val="subSup"/>
                        <m:supHide m:val="on"/>
                        <m:ctrlPr>
                          <a:rPr lang="es-MX" i="1" dirty="0">
                            <a:effectLst/>
                            <a:latin typeface="Cambria Math" panose="02040503050406030204" pitchFamily="18" charset="0"/>
                          </a:rPr>
                        </m:ctrlPr>
                      </m:naryPr>
                      <m:sub>
                        <m:r>
                          <m:rPr>
                            <m:brk m:alnAt="9"/>
                          </m:rPr>
                          <a:rPr lang="es-MX" i="1" dirty="0">
                            <a:effectLst/>
                            <a:latin typeface="Cambria Math" panose="02040503050406030204" pitchFamily="18" charset="0"/>
                          </a:rPr>
                          <m:t>𝑒</m:t>
                        </m:r>
                        <m:r>
                          <a:rPr lang="es-MX" i="1" dirty="0">
                            <a:effectLst/>
                            <a:latin typeface="Cambria Math" panose="02040503050406030204" pitchFamily="18" charset="0"/>
                            <a:ea typeface="Cambria Math" panose="02040503050406030204" pitchFamily="18" charset="0"/>
                          </a:rPr>
                          <m:t>∈∪</m:t>
                        </m:r>
                        <m:r>
                          <a:rPr lang="es-MX" i="1" baseline="-25000" dirty="0">
                            <a:effectLst/>
                            <a:latin typeface="Cambria Math" panose="02040503050406030204" pitchFamily="18" charset="0"/>
                            <a:ea typeface="Cambria Math" panose="02040503050406030204" pitchFamily="18" charset="0"/>
                          </a:rPr>
                          <m:t>𝑖</m:t>
                        </m:r>
                        <m:r>
                          <a:rPr lang="es-MX" i="1" dirty="0">
                            <a:effectLst/>
                            <a:latin typeface="Cambria Math" panose="02040503050406030204" pitchFamily="18" charset="0"/>
                            <a:ea typeface="Cambria Math" panose="02040503050406030204" pitchFamily="18" charset="0"/>
                          </a:rPr>
                          <m:t>𝑆</m:t>
                        </m:r>
                        <m:r>
                          <a:rPr lang="es-MX" i="1" baseline="-25000" dirty="0">
                            <a:effectLst/>
                            <a:latin typeface="Cambria Math" panose="02040503050406030204" pitchFamily="18" charset="0"/>
                            <a:ea typeface="Cambria Math" panose="02040503050406030204" pitchFamily="18" charset="0"/>
                          </a:rPr>
                          <m:t>𝑖</m:t>
                        </m:r>
                      </m:sub>
                      <m:sup/>
                      <m:e>
                        <m:r>
                          <a:rPr lang="es-MX" i="1" dirty="0">
                            <a:effectLst/>
                            <a:latin typeface="Cambria Math" panose="02040503050406030204" pitchFamily="18" charset="0"/>
                          </a:rPr>
                          <m:t>𝑐</m:t>
                        </m:r>
                        <m:r>
                          <a:rPr lang="es-MX" i="1" baseline="-25000" dirty="0">
                            <a:effectLst/>
                            <a:latin typeface="Cambria Math" panose="02040503050406030204" pitchFamily="18" charset="0"/>
                          </a:rPr>
                          <m:t>𝑒</m:t>
                        </m:r>
                        <m:r>
                          <a:rPr lang="es-MX" i="1" dirty="0">
                            <a:effectLst/>
                            <a:latin typeface="Cambria Math" panose="02040503050406030204" pitchFamily="18" charset="0"/>
                          </a:rPr>
                          <m:t>.</m:t>
                        </m:r>
                      </m:e>
                    </m:nary>
                  </m:oMath>
                </a14:m>
                <a:endParaRPr lang="es-MX" sz="2800" dirty="0">
                  <a:effectLst/>
                </a:endParaRPr>
              </a:p>
              <a:p>
                <a:pPr marL="0" indent="0">
                  <a:buNone/>
                </a:pPr>
                <a:endParaRPr lang="es-MX" sz="2800" dirty="0">
                  <a:effectLst/>
                </a:endParaRPr>
              </a:p>
              <a:p>
                <a:pPr marL="0" indent="0">
                  <a:buNone/>
                </a:pPr>
                <a:endParaRPr lang="es-MX" sz="1000" dirty="0">
                  <a:effectLst/>
                </a:endParaRPr>
              </a:p>
              <a:p>
                <a:pPr marL="0" indent="0">
                  <a:buNone/>
                </a:pPr>
                <a:endParaRPr lang="es-MX" sz="1000" dirty="0">
                  <a:effectLst/>
                </a:endParaRPr>
              </a:p>
              <a:p>
                <a:pPr marL="0" indent="0">
                  <a:buNone/>
                </a:pPr>
                <a:r>
                  <a:rPr lang="es-MX" sz="2800" dirty="0">
                    <a:effectLst/>
                  </a:rPr>
                  <a:t>Problema: determinar cómo este mecanismo influye en el comportamiento estratégico de los usuarios, </a:t>
                </a:r>
              </a:p>
              <a:p>
                <a:pPr marL="400050" lvl="1" indent="0">
                  <a:buNone/>
                </a:pPr>
                <a:r>
                  <a:rPr lang="es-MX" sz="2400" dirty="0">
                    <a:effectLst/>
                  </a:rPr>
                  <a:t>y qué efecto tiene en la estructura y en el costo total de la red que se obtiene.</a:t>
                </a: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75249" y="632387"/>
                <a:ext cx="11296357" cy="6112457"/>
              </a:xfrm>
              <a:blipFill>
                <a:blip r:embed="rId2"/>
                <a:stretch>
                  <a:fillRect l="-1133" t="-1098"/>
                </a:stretch>
              </a:blipFill>
            </p:spPr>
            <p:txBody>
              <a:bodyPr/>
              <a:lstStyle/>
              <a:p>
                <a:r>
                  <a:rPr lang="es-MX">
                    <a:noFill/>
                  </a:rPr>
                  <a:t> </a:t>
                </a:r>
              </a:p>
            </p:txBody>
          </p:sp>
        </mc:Fallback>
      </mc:AlternateContent>
      <p:sp>
        <p:nvSpPr>
          <p:cNvPr id="4" name="Text Box 9"/>
          <p:cNvSpPr txBox="1">
            <a:spLocks noChangeArrowheads="1"/>
          </p:cNvSpPr>
          <p:nvPr/>
        </p:nvSpPr>
        <p:spPr bwMode="auto">
          <a:xfrm>
            <a:off x="3989222" y="3532612"/>
            <a:ext cx="2430117"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Costo al usuario </a:t>
            </a:r>
            <a:r>
              <a:rPr lang="es-MX" sz="2400" i="1" u="none" dirty="0">
                <a:latin typeface="Times New Roman" panose="02020603050405020304" pitchFamily="18" charset="0"/>
                <a:sym typeface="Symbol" panose="05050102010706020507" pitchFamily="18" charset="2"/>
              </a:rPr>
              <a:t>i</a:t>
            </a:r>
          </a:p>
        </p:txBody>
      </p:sp>
      <p:sp>
        <p:nvSpPr>
          <p:cNvPr id="5" name="Text Box 9"/>
          <p:cNvSpPr txBox="1">
            <a:spLocks noChangeArrowheads="1"/>
          </p:cNvSpPr>
          <p:nvPr/>
        </p:nvSpPr>
        <p:spPr bwMode="auto">
          <a:xfrm>
            <a:off x="6983996" y="3532612"/>
            <a:ext cx="260356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Costo de la arista </a:t>
            </a:r>
            <a:r>
              <a:rPr lang="es-MX" sz="2400" i="1" u="none" dirty="0">
                <a:latin typeface="Times New Roman" panose="02020603050405020304" pitchFamily="18" charset="0"/>
                <a:sym typeface="Symbol" panose="05050102010706020507" pitchFamily="18" charset="2"/>
              </a:rPr>
              <a:t>e</a:t>
            </a:r>
          </a:p>
        </p:txBody>
      </p:sp>
      <p:cxnSp>
        <p:nvCxnSpPr>
          <p:cNvPr id="6" name="Conector recto de flecha 5"/>
          <p:cNvCxnSpPr/>
          <p:nvPr/>
        </p:nvCxnSpPr>
        <p:spPr bwMode="auto">
          <a:xfrm flipV="1">
            <a:off x="4142867" y="3338360"/>
            <a:ext cx="231563" cy="271222"/>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Conector recto de flecha 6"/>
          <p:cNvCxnSpPr/>
          <p:nvPr/>
        </p:nvCxnSpPr>
        <p:spPr bwMode="auto">
          <a:xfrm flipV="1">
            <a:off x="8407958" y="3268765"/>
            <a:ext cx="152143" cy="355351"/>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 Box 9"/>
          <p:cNvSpPr txBox="1">
            <a:spLocks noChangeArrowheads="1"/>
          </p:cNvSpPr>
          <p:nvPr/>
        </p:nvSpPr>
        <p:spPr bwMode="auto">
          <a:xfrm>
            <a:off x="760984" y="3532612"/>
            <a:ext cx="3200102"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Costo de la trayectoria </a:t>
            </a:r>
            <a:r>
              <a:rPr lang="es-MX" sz="2400" i="1" u="none" dirty="0">
                <a:latin typeface="Times New Roman" panose="02020603050405020304" pitchFamily="18" charset="0"/>
                <a:sym typeface="Symbol" panose="05050102010706020507" pitchFamily="18" charset="2"/>
              </a:rPr>
              <a:t>i</a:t>
            </a:r>
          </a:p>
        </p:txBody>
      </p:sp>
      <p:cxnSp>
        <p:nvCxnSpPr>
          <p:cNvPr id="9" name="Conector recto de flecha 8"/>
          <p:cNvCxnSpPr/>
          <p:nvPr/>
        </p:nvCxnSpPr>
        <p:spPr bwMode="auto">
          <a:xfrm flipV="1">
            <a:off x="1929457" y="3268765"/>
            <a:ext cx="231563" cy="367458"/>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12</a:t>
            </a:fld>
            <a:endParaRPr lang="es-MX" dirty="0"/>
          </a:p>
        </p:txBody>
      </p:sp>
      <p:sp>
        <p:nvSpPr>
          <p:cNvPr id="11" name="Text Box 9"/>
          <p:cNvSpPr txBox="1">
            <a:spLocks noChangeArrowheads="1"/>
          </p:cNvSpPr>
          <p:nvPr/>
        </p:nvSpPr>
        <p:spPr bwMode="auto">
          <a:xfrm>
            <a:off x="8007841" y="2155815"/>
            <a:ext cx="2788794"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todas las trayectorias</a:t>
            </a:r>
            <a:endParaRPr lang="es-MX" sz="2400" i="1" u="none" dirty="0">
              <a:latin typeface="Times New Roman" panose="02020603050405020304" pitchFamily="18" charset="0"/>
              <a:sym typeface="Symbol" panose="05050102010706020507" pitchFamily="18" charset="2"/>
            </a:endParaRPr>
          </a:p>
        </p:txBody>
      </p:sp>
      <p:cxnSp>
        <p:nvCxnSpPr>
          <p:cNvPr id="12" name="Conector recto de flecha 11"/>
          <p:cNvCxnSpPr/>
          <p:nvPr/>
        </p:nvCxnSpPr>
        <p:spPr bwMode="auto">
          <a:xfrm flipH="1">
            <a:off x="7943833" y="2566353"/>
            <a:ext cx="341947" cy="473903"/>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 Box 9">
            <a:extLst>
              <a:ext uri="{FF2B5EF4-FFF2-40B4-BE49-F238E27FC236}">
                <a16:creationId xmlns:a16="http://schemas.microsoft.com/office/drawing/2014/main" id="{57F588DA-E175-FCB8-27C4-765D3962E87D}"/>
              </a:ext>
            </a:extLst>
          </p:cNvPr>
          <p:cNvSpPr txBox="1">
            <a:spLocks noChangeArrowheads="1"/>
          </p:cNvSpPr>
          <p:nvPr/>
        </p:nvSpPr>
        <p:spPr bwMode="auto">
          <a:xfrm>
            <a:off x="3540170" y="2155815"/>
            <a:ext cx="2430117"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todos los usuarios</a:t>
            </a:r>
            <a:endParaRPr lang="es-MX" sz="2400" i="1" u="none" dirty="0">
              <a:latin typeface="Times New Roman" panose="02020603050405020304" pitchFamily="18" charset="0"/>
              <a:sym typeface="Symbol" panose="05050102010706020507" pitchFamily="18" charset="2"/>
            </a:endParaRPr>
          </a:p>
        </p:txBody>
      </p:sp>
      <p:cxnSp>
        <p:nvCxnSpPr>
          <p:cNvPr id="17" name="Conector recto de flecha 16">
            <a:extLst>
              <a:ext uri="{FF2B5EF4-FFF2-40B4-BE49-F238E27FC236}">
                <a16:creationId xmlns:a16="http://schemas.microsoft.com/office/drawing/2014/main" id="{E4F7DA63-B4E9-6AEA-552B-A7878DD4E5E2}"/>
              </a:ext>
            </a:extLst>
          </p:cNvPr>
          <p:cNvCxnSpPr/>
          <p:nvPr/>
        </p:nvCxnSpPr>
        <p:spPr bwMode="auto">
          <a:xfrm flipH="1">
            <a:off x="3635496" y="2596896"/>
            <a:ext cx="241560" cy="175177"/>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Text Box 9">
            <a:extLst>
              <a:ext uri="{FF2B5EF4-FFF2-40B4-BE49-F238E27FC236}">
                <a16:creationId xmlns:a16="http://schemas.microsoft.com/office/drawing/2014/main" id="{133CACF8-96B1-39B8-9E38-21A86F5A0540}"/>
              </a:ext>
            </a:extLst>
          </p:cNvPr>
          <p:cNvSpPr txBox="1">
            <a:spLocks noChangeArrowheads="1"/>
          </p:cNvSpPr>
          <p:nvPr/>
        </p:nvSpPr>
        <p:spPr bwMode="auto">
          <a:xfrm>
            <a:off x="512064" y="2155815"/>
            <a:ext cx="276942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todas las trayectorias</a:t>
            </a:r>
            <a:endParaRPr lang="es-MX" sz="2400" i="1" u="none" dirty="0">
              <a:latin typeface="Times New Roman" panose="02020603050405020304" pitchFamily="18" charset="0"/>
              <a:sym typeface="Symbol" panose="05050102010706020507" pitchFamily="18" charset="2"/>
            </a:endParaRPr>
          </a:p>
        </p:txBody>
      </p:sp>
      <p:cxnSp>
        <p:nvCxnSpPr>
          <p:cNvPr id="22" name="Conector recto de flecha 21">
            <a:extLst>
              <a:ext uri="{FF2B5EF4-FFF2-40B4-BE49-F238E27FC236}">
                <a16:creationId xmlns:a16="http://schemas.microsoft.com/office/drawing/2014/main" id="{00F784AE-FEB0-A563-7D4B-7C97C09824E0}"/>
              </a:ext>
            </a:extLst>
          </p:cNvPr>
          <p:cNvCxnSpPr/>
          <p:nvPr/>
        </p:nvCxnSpPr>
        <p:spPr bwMode="auto">
          <a:xfrm flipH="1">
            <a:off x="1481328" y="2566353"/>
            <a:ext cx="241560" cy="175177"/>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Text Box 9">
            <a:extLst>
              <a:ext uri="{FF2B5EF4-FFF2-40B4-BE49-F238E27FC236}">
                <a16:creationId xmlns:a16="http://schemas.microsoft.com/office/drawing/2014/main" id="{19ABE15D-06C7-A325-4512-E732DC310D55}"/>
              </a:ext>
            </a:extLst>
          </p:cNvPr>
          <p:cNvSpPr txBox="1">
            <a:spLocks noChangeArrowheads="1"/>
          </p:cNvSpPr>
          <p:nvPr/>
        </p:nvSpPr>
        <p:spPr bwMode="auto">
          <a:xfrm>
            <a:off x="5956625" y="2155815"/>
            <a:ext cx="2223550"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todas las aristas</a:t>
            </a:r>
            <a:endParaRPr lang="es-MX" sz="2400" i="1" u="none" dirty="0">
              <a:latin typeface="Times New Roman" panose="02020603050405020304" pitchFamily="18" charset="0"/>
              <a:sym typeface="Symbol" panose="05050102010706020507" pitchFamily="18" charset="2"/>
            </a:endParaRPr>
          </a:p>
        </p:txBody>
      </p:sp>
      <p:cxnSp>
        <p:nvCxnSpPr>
          <p:cNvPr id="24" name="Conector recto de flecha 23">
            <a:extLst>
              <a:ext uri="{FF2B5EF4-FFF2-40B4-BE49-F238E27FC236}">
                <a16:creationId xmlns:a16="http://schemas.microsoft.com/office/drawing/2014/main" id="{4A6029DF-033C-AFA6-267A-654FFBEBA782}"/>
              </a:ext>
            </a:extLst>
          </p:cNvPr>
          <p:cNvCxnSpPr/>
          <p:nvPr/>
        </p:nvCxnSpPr>
        <p:spPr bwMode="auto">
          <a:xfrm flipH="1">
            <a:off x="7525326" y="2566353"/>
            <a:ext cx="343371" cy="482579"/>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Elipse 26">
            <a:extLst>
              <a:ext uri="{FF2B5EF4-FFF2-40B4-BE49-F238E27FC236}">
                <a16:creationId xmlns:a16="http://schemas.microsoft.com/office/drawing/2014/main" id="{84903485-0CE5-6642-E620-77985A63A63A}"/>
              </a:ext>
            </a:extLst>
          </p:cNvPr>
          <p:cNvSpPr/>
          <p:nvPr/>
        </p:nvSpPr>
        <p:spPr>
          <a:xfrm>
            <a:off x="1020726" y="2640238"/>
            <a:ext cx="2094678" cy="892373"/>
          </a:xfrm>
          <a:prstGeom prst="ellipse">
            <a:avLst/>
          </a:prstGeom>
          <a:solidFill>
            <a:srgbClr val="FF9999">
              <a:alpha val="3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 name="Elipse 27">
            <a:extLst>
              <a:ext uri="{FF2B5EF4-FFF2-40B4-BE49-F238E27FC236}">
                <a16:creationId xmlns:a16="http://schemas.microsoft.com/office/drawing/2014/main" id="{54A0D0B7-C143-DB72-56B0-D0BF7B3ED3E3}"/>
              </a:ext>
            </a:extLst>
          </p:cNvPr>
          <p:cNvSpPr/>
          <p:nvPr/>
        </p:nvSpPr>
        <p:spPr>
          <a:xfrm>
            <a:off x="7762709" y="1240682"/>
            <a:ext cx="3643228" cy="476227"/>
          </a:xfrm>
          <a:prstGeom prst="ellipse">
            <a:avLst/>
          </a:prstGeom>
          <a:solidFill>
            <a:srgbClr val="FF9999">
              <a:alpha val="3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9" name="Elipse 28">
            <a:extLst>
              <a:ext uri="{FF2B5EF4-FFF2-40B4-BE49-F238E27FC236}">
                <a16:creationId xmlns:a16="http://schemas.microsoft.com/office/drawing/2014/main" id="{461728FC-1947-E8CA-0B1E-9BFD619EF851}"/>
              </a:ext>
            </a:extLst>
          </p:cNvPr>
          <p:cNvSpPr/>
          <p:nvPr/>
        </p:nvSpPr>
        <p:spPr>
          <a:xfrm>
            <a:off x="3064460" y="2741529"/>
            <a:ext cx="3844400" cy="687471"/>
          </a:xfrm>
          <a:prstGeom prst="ellipse">
            <a:avLst/>
          </a:prstGeom>
          <a:solidFill>
            <a:srgbClr val="00FF99">
              <a:alpha val="3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0" name="Elipse 29">
            <a:extLst>
              <a:ext uri="{FF2B5EF4-FFF2-40B4-BE49-F238E27FC236}">
                <a16:creationId xmlns:a16="http://schemas.microsoft.com/office/drawing/2014/main" id="{994792CB-7F37-ED26-E9CD-E910A8B654F7}"/>
              </a:ext>
            </a:extLst>
          </p:cNvPr>
          <p:cNvSpPr/>
          <p:nvPr/>
        </p:nvSpPr>
        <p:spPr>
          <a:xfrm>
            <a:off x="3113864" y="1716909"/>
            <a:ext cx="3305475" cy="438906"/>
          </a:xfrm>
          <a:prstGeom prst="ellipse">
            <a:avLst/>
          </a:prstGeom>
          <a:solidFill>
            <a:srgbClr val="00FF99">
              <a:alpha val="3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1" name="Elipse 30">
            <a:extLst>
              <a:ext uri="{FF2B5EF4-FFF2-40B4-BE49-F238E27FC236}">
                <a16:creationId xmlns:a16="http://schemas.microsoft.com/office/drawing/2014/main" id="{622EE6ED-A079-46B6-E0E7-B9E21C381F03}"/>
              </a:ext>
            </a:extLst>
          </p:cNvPr>
          <p:cNvSpPr/>
          <p:nvPr/>
        </p:nvSpPr>
        <p:spPr>
          <a:xfrm>
            <a:off x="7084224" y="2772072"/>
            <a:ext cx="1904205" cy="741879"/>
          </a:xfrm>
          <a:prstGeom prst="ellipse">
            <a:avLst/>
          </a:prstGeom>
          <a:solidFill>
            <a:srgbClr val="FFFF66">
              <a:alpha val="3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2" name="Elipse 31">
            <a:extLst>
              <a:ext uri="{FF2B5EF4-FFF2-40B4-BE49-F238E27FC236}">
                <a16:creationId xmlns:a16="http://schemas.microsoft.com/office/drawing/2014/main" id="{7ECAC45E-D9D6-4630-5D07-9F1BADC18F7D}"/>
              </a:ext>
            </a:extLst>
          </p:cNvPr>
          <p:cNvSpPr/>
          <p:nvPr/>
        </p:nvSpPr>
        <p:spPr>
          <a:xfrm>
            <a:off x="8413606" y="1716909"/>
            <a:ext cx="3131475" cy="496693"/>
          </a:xfrm>
          <a:prstGeom prst="ellipse">
            <a:avLst/>
          </a:prstGeom>
          <a:solidFill>
            <a:srgbClr val="FFFF66">
              <a:alpha val="32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441419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subTnLst>
                                    <p:set>
                                      <p:cBhvr override="childStyle">
                                        <p:cTn dur="1" fill="hold" display="0" masterRel="nextClick" afterEffect="1"/>
                                        <p:tgtEl>
                                          <p:spTgt spid="28"/>
                                        </p:tgtEl>
                                        <p:attrNameLst>
                                          <p:attrName>style.visibility</p:attrName>
                                        </p:attrNameLst>
                                      </p:cBhvr>
                                      <p:to>
                                        <p:strVal val="hidden"/>
                                      </p:to>
                                    </p:set>
                                  </p:sub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subTnLst>
                                    <p:set>
                                      <p:cBhvr override="childStyle">
                                        <p:cTn dur="1" fill="hold" display="0" masterRel="nextClick" afterEffect="1"/>
                                        <p:tgtEl>
                                          <p:spTgt spid="27"/>
                                        </p:tgtEl>
                                        <p:attrNameLst>
                                          <p:attrName>style.visibility</p:attrName>
                                        </p:attrNameLst>
                                      </p:cBhvr>
                                      <p:to>
                                        <p:strVal val="hidden"/>
                                      </p:to>
                                    </p:set>
                                  </p:subTnLst>
                                </p:cTn>
                              </p:par>
                              <p:par>
                                <p:cTn id="15" presetID="1" presetClass="entr" presetSubtype="0" fill="hold" grpId="0" nodeType="withEffect">
                                  <p:stCondLst>
                                    <p:cond delay="7000"/>
                                  </p:stCondLst>
                                  <p:childTnLst>
                                    <p:set>
                                      <p:cBhvr>
                                        <p:cTn id="16" dur="1" fill="hold">
                                          <p:stCondLst>
                                            <p:cond delay="0"/>
                                          </p:stCondLst>
                                        </p:cTn>
                                        <p:tgtEl>
                                          <p:spTgt spid="30"/>
                                        </p:tgtEl>
                                        <p:attrNameLst>
                                          <p:attrName>style.visibility</p:attrName>
                                        </p:attrNameLst>
                                      </p:cBhvr>
                                      <p:to>
                                        <p:strVal val="visible"/>
                                      </p:to>
                                    </p:set>
                                  </p:childTnLst>
                                  <p:subTnLst>
                                    <p:set>
                                      <p:cBhvr override="childStyle">
                                        <p:cTn dur="1" fill="hold" display="0" masterRel="nextClick" afterEffect="1"/>
                                        <p:tgtEl>
                                          <p:spTgt spid="30"/>
                                        </p:tgtEl>
                                        <p:attrNameLst>
                                          <p:attrName>style.visibility</p:attrName>
                                        </p:attrNameLst>
                                      </p:cBhvr>
                                      <p:to>
                                        <p:strVal val="hidden"/>
                                      </p:to>
                                    </p:set>
                                  </p:subTnLst>
                                </p:cTn>
                              </p:par>
                              <p:par>
                                <p:cTn id="17" presetID="1" presetClass="entr" presetSubtype="0" fill="hold" grpId="0" nodeType="withEffect">
                                  <p:stCondLst>
                                    <p:cond delay="7000"/>
                                  </p:stCondLst>
                                  <p:childTnLst>
                                    <p:set>
                                      <p:cBhvr>
                                        <p:cTn id="18" dur="1" fill="hold">
                                          <p:stCondLst>
                                            <p:cond delay="0"/>
                                          </p:stCondLst>
                                        </p:cTn>
                                        <p:tgtEl>
                                          <p:spTgt spid="29"/>
                                        </p:tgtEl>
                                        <p:attrNameLst>
                                          <p:attrName>style.visibility</p:attrName>
                                        </p:attrNameLst>
                                      </p:cBhvr>
                                      <p:to>
                                        <p:strVal val="visible"/>
                                      </p:to>
                                    </p:set>
                                  </p:childTnLst>
                                  <p:subTnLst>
                                    <p:set>
                                      <p:cBhvr override="childStyle">
                                        <p:cTn dur="1" fill="hold" display="0" masterRel="nextClick" afterEffect="1"/>
                                        <p:tgtEl>
                                          <p:spTgt spid="29"/>
                                        </p:tgtEl>
                                        <p:attrNameLst>
                                          <p:attrName>style.visibility</p:attrName>
                                        </p:attrNameLst>
                                      </p:cBhvr>
                                      <p:to>
                                        <p:strVal val="hidden"/>
                                      </p:to>
                                    </p:set>
                                  </p:subTnLst>
                                </p:cTn>
                              </p:par>
                              <p:par>
                                <p:cTn id="19" presetID="1" presetClass="entr" presetSubtype="0" fill="hold" grpId="0" nodeType="withEffect">
                                  <p:stCondLst>
                                    <p:cond delay="9000"/>
                                  </p:stCondLst>
                                  <p:childTnLst>
                                    <p:set>
                                      <p:cBhvr>
                                        <p:cTn id="20" dur="1" fill="hold">
                                          <p:stCondLst>
                                            <p:cond delay="0"/>
                                          </p:stCondLst>
                                        </p:cTn>
                                        <p:tgtEl>
                                          <p:spTgt spid="32"/>
                                        </p:tgtEl>
                                        <p:attrNameLst>
                                          <p:attrName>style.visibility</p:attrName>
                                        </p:attrNameLst>
                                      </p:cBhvr>
                                      <p:to>
                                        <p:strVal val="visible"/>
                                      </p:to>
                                    </p:set>
                                  </p:childTnLst>
                                  <p:subTnLst>
                                    <p:set>
                                      <p:cBhvr override="childStyle">
                                        <p:cTn dur="1" fill="hold" display="0" masterRel="nextClick" afterEffect="1"/>
                                        <p:tgtEl>
                                          <p:spTgt spid="32"/>
                                        </p:tgtEl>
                                        <p:attrNameLst>
                                          <p:attrName>style.visibility</p:attrName>
                                        </p:attrNameLst>
                                      </p:cBhvr>
                                      <p:to>
                                        <p:strVal val="hidden"/>
                                      </p:to>
                                    </p:set>
                                  </p:subTnLst>
                                </p:cTn>
                              </p:par>
                              <p:par>
                                <p:cTn id="21" presetID="1" presetClass="entr" presetSubtype="0" fill="hold" grpId="0" nodeType="withEffect">
                                  <p:stCondLst>
                                    <p:cond delay="9000"/>
                                  </p:stCondLst>
                                  <p:childTnLst>
                                    <p:set>
                                      <p:cBhvr>
                                        <p:cTn id="22" dur="1" fill="hold">
                                          <p:stCondLst>
                                            <p:cond delay="0"/>
                                          </p:stCondLst>
                                        </p:cTn>
                                        <p:tgtEl>
                                          <p:spTgt spid="31"/>
                                        </p:tgtEl>
                                        <p:attrNameLst>
                                          <p:attrName>style.visibility</p:attrName>
                                        </p:attrNameLst>
                                      </p:cBhvr>
                                      <p:to>
                                        <p:strVal val="visible"/>
                                      </p:to>
                                    </p:set>
                                  </p:childTnLst>
                                  <p:subTnLst>
                                    <p:set>
                                      <p:cBhvr override="childStyle">
                                        <p:cTn dur="1" fill="hold" display="0" masterRel="nextClick" afterEffect="1"/>
                                        <p:tgtEl>
                                          <p:spTgt spid="31"/>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subTnLst>
                                    <p:set>
                                      <p:cBhvr override="childStyle">
                                        <p:cTn dur="1" fill="hold" display="0" masterRel="nextClick" afterEffect="1"/>
                                        <p:tgtEl>
                                          <p:spTgt spid="21"/>
                                        </p:tgtEl>
                                        <p:attrNameLst>
                                          <p:attrName>style.visibility</p:attrName>
                                        </p:attrNameLst>
                                      </p:cBhvr>
                                      <p:to>
                                        <p:strVal val="hidden"/>
                                      </p:to>
                                    </p:set>
                                  </p:subTnLst>
                                </p:cTn>
                              </p:par>
                              <p:par>
                                <p:cTn id="27" presetID="1" presetClass="entr" presetSubtype="0"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subTnLst>
                                    <p:set>
                                      <p:cBhvr override="childStyle">
                                        <p:cTn dur="1" fill="hold" display="0" masterRel="nextClick" afterEffect="1"/>
                                        <p:tgtEl>
                                          <p:spTgt spid="22"/>
                                        </p:tgtEl>
                                        <p:attrNameLst>
                                          <p:attrName>style.visibility</p:attrName>
                                        </p:attrNameLst>
                                      </p:cBhvr>
                                      <p:to>
                                        <p:strVal val="hidden"/>
                                      </p:to>
                                    </p:set>
                                  </p:subTnLst>
                                </p:cTn>
                              </p:par>
                              <p:par>
                                <p:cTn id="29" presetID="1"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par>
                                <p:cTn id="33" presetID="1" presetClass="entr" presetSubtype="0" fill="hold" grpId="0" nodeType="withEffect">
                                  <p:stCondLst>
                                    <p:cond delay="3000"/>
                                  </p:stCondLst>
                                  <p:childTnLst>
                                    <p:set>
                                      <p:cBhvr>
                                        <p:cTn id="34" dur="1" fill="hold">
                                          <p:stCondLst>
                                            <p:cond delay="0"/>
                                          </p:stCondLst>
                                        </p:cTn>
                                        <p:tgtEl>
                                          <p:spTgt spid="16"/>
                                        </p:tgtEl>
                                        <p:attrNameLst>
                                          <p:attrName>style.visibility</p:attrName>
                                        </p:attrNameLst>
                                      </p:cBhvr>
                                      <p:to>
                                        <p:strVal val="visible"/>
                                      </p:to>
                                    </p:set>
                                  </p:childTnLst>
                                  <p:subTnLst>
                                    <p:set>
                                      <p:cBhvr override="childStyle">
                                        <p:cTn dur="1" fill="hold" display="0" masterRel="nextClick" afterEffect="1"/>
                                        <p:tgtEl>
                                          <p:spTgt spid="16"/>
                                        </p:tgtEl>
                                        <p:attrNameLst>
                                          <p:attrName>style.visibility</p:attrName>
                                        </p:attrNameLst>
                                      </p:cBhvr>
                                      <p:to>
                                        <p:strVal val="hidden"/>
                                      </p:to>
                                    </p:set>
                                  </p:subTnLst>
                                </p:cTn>
                              </p:par>
                              <p:par>
                                <p:cTn id="35" presetID="1" presetClass="entr" presetSubtype="0" fill="hold" nodeType="withEffect">
                                  <p:stCondLst>
                                    <p:cond delay="3000"/>
                                  </p:stCondLst>
                                  <p:childTnLst>
                                    <p:set>
                                      <p:cBhvr>
                                        <p:cTn id="36" dur="1" fill="hold">
                                          <p:stCondLst>
                                            <p:cond delay="0"/>
                                          </p:stCondLst>
                                        </p:cTn>
                                        <p:tgtEl>
                                          <p:spTgt spid="17"/>
                                        </p:tgtEl>
                                        <p:attrNameLst>
                                          <p:attrName>style.visibility</p:attrName>
                                        </p:attrNameLst>
                                      </p:cBhvr>
                                      <p:to>
                                        <p:strVal val="visible"/>
                                      </p:to>
                                    </p:set>
                                  </p:childTnLst>
                                  <p:subTnLst>
                                    <p:set>
                                      <p:cBhvr override="childStyle">
                                        <p:cTn dur="1" fill="hold" display="0" masterRel="nextClick" afterEffect="1"/>
                                        <p:tgtEl>
                                          <p:spTgt spid="17"/>
                                        </p:tgtEl>
                                        <p:attrNameLst>
                                          <p:attrName>style.visibility</p:attrName>
                                        </p:attrNameLst>
                                      </p:cBhvr>
                                      <p:to>
                                        <p:strVal val="hidden"/>
                                      </p:to>
                                    </p:set>
                                  </p:subTnLst>
                                </p:cTn>
                              </p:par>
                              <p:par>
                                <p:cTn id="37" presetID="1" presetClass="entr" presetSubtype="0" fill="hold" grpId="0" nodeType="withEffect">
                                  <p:stCondLst>
                                    <p:cond delay="3000"/>
                                  </p:stCondLst>
                                  <p:childTnLst>
                                    <p:set>
                                      <p:cBhvr>
                                        <p:cTn id="38"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par>
                                <p:cTn id="39" presetID="1" presetClass="entr" presetSubtype="0" fill="hold" nodeType="withEffect">
                                  <p:stCondLst>
                                    <p:cond delay="3000"/>
                                  </p:stCondLst>
                                  <p:childTnLst>
                                    <p:set>
                                      <p:cBhvr>
                                        <p:cTn id="40"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par>
                                <p:cTn id="41" presetID="1" presetClass="entr" presetSubtype="0" fill="hold" grpId="0" nodeType="withEffect">
                                  <p:stCondLst>
                                    <p:cond delay="6000"/>
                                  </p:stCondLst>
                                  <p:childTnLst>
                                    <p:set>
                                      <p:cBhvr>
                                        <p:cTn id="42" dur="1" fill="hold">
                                          <p:stCondLst>
                                            <p:cond delay="0"/>
                                          </p:stCondLst>
                                        </p:cTn>
                                        <p:tgtEl>
                                          <p:spTgt spid="23"/>
                                        </p:tgtEl>
                                        <p:attrNameLst>
                                          <p:attrName>style.visibility</p:attrName>
                                        </p:attrNameLst>
                                      </p:cBhvr>
                                      <p:to>
                                        <p:strVal val="visible"/>
                                      </p:to>
                                    </p:set>
                                  </p:childTnLst>
                                  <p:subTnLst>
                                    <p:set>
                                      <p:cBhvr override="childStyle">
                                        <p:cTn dur="1" fill="hold" display="0" masterRel="nextClick" afterEffect="1"/>
                                        <p:tgtEl>
                                          <p:spTgt spid="23"/>
                                        </p:tgtEl>
                                        <p:attrNameLst>
                                          <p:attrName>style.visibility</p:attrName>
                                        </p:attrNameLst>
                                      </p:cBhvr>
                                      <p:to>
                                        <p:strVal val="hidden"/>
                                      </p:to>
                                    </p:set>
                                  </p:subTnLst>
                                </p:cTn>
                              </p:par>
                              <p:par>
                                <p:cTn id="43" presetID="1" presetClass="entr" presetSubtype="0" fill="hold" nodeType="withEffect">
                                  <p:stCondLst>
                                    <p:cond delay="6000"/>
                                  </p:stCondLst>
                                  <p:childTnLst>
                                    <p:set>
                                      <p:cBhvr>
                                        <p:cTn id="44" dur="1" fill="hold">
                                          <p:stCondLst>
                                            <p:cond delay="0"/>
                                          </p:stCondLst>
                                        </p:cTn>
                                        <p:tgtEl>
                                          <p:spTgt spid="24"/>
                                        </p:tgtEl>
                                        <p:attrNameLst>
                                          <p:attrName>style.visibility</p:attrName>
                                        </p:attrNameLst>
                                      </p:cBhvr>
                                      <p:to>
                                        <p:strVal val="visible"/>
                                      </p:to>
                                    </p:set>
                                  </p:childTnLst>
                                  <p:subTnLst>
                                    <p:set>
                                      <p:cBhvr override="childStyle">
                                        <p:cTn dur="1" fill="hold" display="0" masterRel="nextClick" afterEffect="1"/>
                                        <p:tgtEl>
                                          <p:spTgt spid="24"/>
                                        </p:tgtEl>
                                        <p:attrNameLst>
                                          <p:attrName>style.visibility</p:attrName>
                                        </p:attrNameLst>
                                      </p:cBhvr>
                                      <p:to>
                                        <p:strVal val="hidden"/>
                                      </p:to>
                                    </p:set>
                                  </p:subTnLst>
                                </p:cTn>
                              </p:par>
                              <p:par>
                                <p:cTn id="45" presetID="1" presetClass="entr" presetSubtype="0" fill="hold" grpId="0" nodeType="withEffect">
                                  <p:stCondLst>
                                    <p:cond delay="6000"/>
                                  </p:stCondLst>
                                  <p:childTnLst>
                                    <p:set>
                                      <p:cBhvr>
                                        <p:cTn id="46"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par>
                                <p:cTn id="47" presetID="1" presetClass="entr" presetSubtype="0" fill="hold" nodeType="withEffect">
                                  <p:stCondLst>
                                    <p:cond delay="6000"/>
                                  </p:stCondLst>
                                  <p:childTnLst>
                                    <p:set>
                                      <p:cBhvr>
                                        <p:cTn id="48" dur="1" fill="hold">
                                          <p:stCondLst>
                                            <p:cond delay="0"/>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par>
                                <p:cTn id="49" presetID="1" presetClass="entr" presetSubtype="0" fill="hold" grpId="0" nodeType="withEffect">
                                  <p:stCondLst>
                                    <p:cond delay="6000"/>
                                  </p:stCondLst>
                                  <p:childTnLst>
                                    <p:set>
                                      <p:cBhvr>
                                        <p:cTn id="50"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par>
                                <p:cTn id="51" presetID="1" presetClass="entr" presetSubtype="0" fill="hold" nodeType="withEffect">
                                  <p:stCondLst>
                                    <p:cond delay="6000"/>
                                  </p:stCondLst>
                                  <p:childTnLst>
                                    <p:set>
                                      <p:cBhvr>
                                        <p:cTn id="52"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5" grpId="0"/>
      <p:bldP spid="8" grpId="0"/>
      <p:bldP spid="11" grpId="0"/>
      <p:bldP spid="16" grpId="0"/>
      <p:bldP spid="21" grpId="0"/>
      <p:bldP spid="23" grpId="0"/>
      <p:bldP spid="27" grpId="0" animBg="1"/>
      <p:bldP spid="28" grpId="0" animBg="1"/>
      <p:bldP spid="29" grpId="0" animBg="1"/>
      <p:bldP spid="30" grpId="0" animBg="1"/>
      <p:bldP spid="31" grpId="0" animBg="1"/>
      <p:bldP spid="3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62708" y="975523"/>
            <a:ext cx="10991954" cy="5335470"/>
          </a:xfrm>
        </p:spPr>
        <p:txBody>
          <a:bodyPr/>
          <a:lstStyle/>
          <a:p>
            <a:r>
              <a:rPr lang="es-MX" sz="2800" dirty="0">
                <a:effectLst/>
              </a:rPr>
              <a:t>Mi mecanismo de compartir costos se relaciona con los juegos de congestión [39, 37]. Son juegos donde la cantidad de flujo que un individuo lleva es infinitésimamente pequeña (es un </a:t>
            </a:r>
            <a:r>
              <a:rPr lang="es-MX" sz="2800" i="1" dirty="0">
                <a:effectLst/>
              </a:rPr>
              <a:t>juego no atómico</a:t>
            </a:r>
            <a:r>
              <a:rPr lang="es-MX" sz="2800" dirty="0">
                <a:effectLst/>
              </a:rPr>
              <a:t>).</a:t>
            </a:r>
          </a:p>
          <a:p>
            <a:endParaRPr lang="es-MX" sz="1000" dirty="0">
              <a:effectLst/>
            </a:endParaRPr>
          </a:p>
          <a:p>
            <a:pPr lvl="1">
              <a:buFont typeface="Wingdings" panose="05000000000000000000" pitchFamily="2" charset="2"/>
              <a:buChar char="§"/>
            </a:pPr>
            <a:r>
              <a:rPr lang="es-MX" sz="2400" dirty="0">
                <a:effectLst/>
              </a:rPr>
              <a:t>En contraste, aquí veré que cada usuario tiene una unidad de flujo, que necesita </a:t>
            </a:r>
            <a:r>
              <a:rPr lang="es-MX" sz="2400" dirty="0" err="1">
                <a:effectLst/>
              </a:rPr>
              <a:t>enrutar</a:t>
            </a:r>
            <a:r>
              <a:rPr lang="es-MX" sz="2400" dirty="0">
                <a:effectLst/>
              </a:rPr>
              <a:t> por una sola trayectoria.</a:t>
            </a:r>
          </a:p>
          <a:p>
            <a:pPr marL="0" indent="0">
              <a:buNone/>
            </a:pPr>
            <a:endParaRPr lang="es-MX" sz="1600" dirty="0">
              <a:effectLst/>
            </a:endParaRPr>
          </a:p>
          <a:p>
            <a:r>
              <a:rPr lang="es-MX" sz="2800" dirty="0">
                <a:effectLst/>
              </a:rPr>
              <a:t>En juegos no atómicos, el equilibrio Nash es esencialmente único (</a:t>
            </a:r>
            <a:r>
              <a:rPr lang="es-MX" sz="2400" dirty="0">
                <a:effectLst/>
              </a:rPr>
              <a:t>y por eso no hay distinción entre el precio de la anarquía y el de la estabilidad</a:t>
            </a:r>
            <a:r>
              <a:rPr lang="es-MX" sz="2800" dirty="0">
                <a:effectLst/>
              </a:rPr>
              <a:t>). </a:t>
            </a:r>
          </a:p>
          <a:p>
            <a:endParaRPr lang="es-MX" sz="1000" dirty="0">
              <a:effectLst/>
            </a:endParaRPr>
          </a:p>
          <a:p>
            <a:pPr lvl="1">
              <a:buFont typeface="Wingdings" panose="05000000000000000000" pitchFamily="2" charset="2"/>
              <a:buChar char="§"/>
            </a:pPr>
            <a:r>
              <a:rPr lang="es-MX" sz="2400" dirty="0">
                <a:effectLst/>
              </a:rPr>
              <a:t>En mi juego atómico, puede haber muchos equilibrios.</a:t>
            </a:r>
          </a:p>
        </p:txBody>
      </p:sp>
      <p:sp>
        <p:nvSpPr>
          <p:cNvPr id="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13</a:t>
            </a:fld>
            <a:endParaRPr lang="es-MX" dirty="0"/>
          </a:p>
        </p:txBody>
      </p:sp>
      <p:sp>
        <p:nvSpPr>
          <p:cNvPr id="2" name="CuadroTexto 1"/>
          <p:cNvSpPr txBox="1"/>
          <p:nvPr/>
        </p:nvSpPr>
        <p:spPr>
          <a:xfrm>
            <a:off x="6949440" y="3328017"/>
            <a:ext cx="3587262" cy="461665"/>
          </a:xfrm>
          <a:prstGeom prst="rect">
            <a:avLst/>
          </a:prstGeom>
          <a:noFill/>
        </p:spPr>
        <p:txBody>
          <a:bodyPr wrap="square" rtlCol="0">
            <a:spAutoFit/>
          </a:bodyPr>
          <a:lstStyle/>
          <a:p>
            <a:r>
              <a:rPr lang="es-ES" sz="2400" dirty="0">
                <a:solidFill>
                  <a:srgbClr val="FFFF00"/>
                </a:solidFill>
              </a:rPr>
              <a:t>Juego un juego atómico.</a:t>
            </a:r>
            <a:endParaRPr lang="en-US" sz="2400" dirty="0">
              <a:solidFill>
                <a:srgbClr val="FFFF00"/>
              </a:solidFill>
            </a:endParaRPr>
          </a:p>
        </p:txBody>
      </p:sp>
    </p:spTree>
    <p:extLst>
      <p:ext uri="{BB962C8B-B14F-4D97-AF65-F5344CB8AC3E}">
        <p14:creationId xmlns:p14="http://schemas.microsoft.com/office/powerpoint/2010/main" val="892092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set>
                                      <p:cBhvr override="childStyle">
                                        <p:cTn dur="1" fill="hold" display="0" masterRel="nextClick" afterEffect="1"/>
                                        <p:tgtEl>
                                          <p:spTgt spid="3">
                                            <p:txEl>
                                              <p:pRg st="2" end="2"/>
                                            </p:txEl>
                                          </p:spTgt>
                                        </p:tgtEl>
                                        <p:attrNameLst>
                                          <p:attrName>style.visibility</p:attrName>
                                        </p:attrNameLst>
                                      </p:cBhvr>
                                      <p:to>
                                        <p:strVal val="hidden"/>
                                      </p:to>
                                    </p:set>
                                  </p:sub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06437" y="591127"/>
            <a:ext cx="11380763" cy="6054221"/>
          </a:xfrm>
        </p:spPr>
        <p:txBody>
          <a:bodyPr/>
          <a:lstStyle/>
          <a:p>
            <a:r>
              <a:rPr lang="es-MX" sz="3600" dirty="0">
                <a:effectLst/>
              </a:rPr>
              <a:t>Def. </a:t>
            </a:r>
            <a:r>
              <a:rPr lang="es-MX" dirty="0">
                <a:effectLst/>
              </a:rPr>
              <a:t>                                 . </a:t>
            </a:r>
            <a:r>
              <a:rPr lang="en-US" sz="2800" dirty="0">
                <a:effectLst/>
              </a:rPr>
              <a:t>En un </a:t>
            </a:r>
            <a:r>
              <a:rPr lang="en-US" sz="2800" dirty="0" err="1">
                <a:effectLst/>
              </a:rPr>
              <a:t>juego</a:t>
            </a:r>
            <a:r>
              <a:rPr lang="en-US" sz="2800" dirty="0">
                <a:effectLst/>
              </a:rPr>
              <a:t> de </a:t>
            </a:r>
            <a:r>
              <a:rPr lang="en-US" sz="2800" dirty="0" err="1">
                <a:effectLst/>
              </a:rPr>
              <a:t>congestión</a:t>
            </a:r>
            <a:r>
              <a:rPr lang="en-US" sz="2800" dirty="0">
                <a:effectLst/>
              </a:rPr>
              <a:t> </a:t>
            </a:r>
            <a:r>
              <a:rPr lang="en-US" sz="2800" dirty="0" err="1">
                <a:effectLst/>
              </a:rPr>
              <a:t>existen</a:t>
            </a:r>
            <a:r>
              <a:rPr lang="en-US" sz="2800" dirty="0">
                <a:effectLst/>
              </a:rPr>
              <a:t> </a:t>
            </a:r>
            <a:r>
              <a:rPr lang="en-US" sz="2800" dirty="0" err="1">
                <a:effectLst/>
              </a:rPr>
              <a:t>jugadores</a:t>
            </a:r>
            <a:r>
              <a:rPr lang="en-US" sz="2800" dirty="0">
                <a:effectLst/>
              </a:rPr>
              <a:t> y </a:t>
            </a:r>
            <a:r>
              <a:rPr lang="en-US" sz="2800" dirty="0" err="1">
                <a:effectLst/>
              </a:rPr>
              <a:t>recursos</a:t>
            </a:r>
            <a:r>
              <a:rPr lang="en-US" sz="2800" dirty="0">
                <a:effectLst/>
              </a:rPr>
              <a:t>, </a:t>
            </a:r>
            <a:r>
              <a:rPr lang="en-US" sz="2800" dirty="0" err="1">
                <a:effectLst/>
              </a:rPr>
              <a:t>donde</a:t>
            </a:r>
            <a:r>
              <a:rPr lang="en-US" sz="2800" dirty="0">
                <a:effectLst/>
              </a:rPr>
              <a:t> </a:t>
            </a:r>
            <a:r>
              <a:rPr lang="en-US" sz="2800" dirty="0" err="1">
                <a:effectLst/>
              </a:rPr>
              <a:t>el</a:t>
            </a:r>
            <a:r>
              <a:rPr lang="en-US" sz="2800" dirty="0">
                <a:effectLst/>
              </a:rPr>
              <a:t> </a:t>
            </a:r>
            <a:r>
              <a:rPr lang="en-US" sz="2800" dirty="0" err="1">
                <a:effectLst/>
              </a:rPr>
              <a:t>beneficio</a:t>
            </a:r>
            <a:r>
              <a:rPr lang="en-US" sz="2800" dirty="0">
                <a:effectLst/>
              </a:rPr>
              <a:t> (</a:t>
            </a:r>
            <a:r>
              <a:rPr lang="en-US" sz="2400" dirty="0" err="1">
                <a:effectLst/>
              </a:rPr>
              <a:t>recompensa</a:t>
            </a:r>
            <a:r>
              <a:rPr lang="en-US" sz="2400" dirty="0">
                <a:effectLst/>
              </a:rPr>
              <a:t>, «payoff»</a:t>
            </a:r>
            <a:r>
              <a:rPr lang="en-US" sz="2800" dirty="0">
                <a:effectLst/>
              </a:rPr>
              <a:t>) a </a:t>
            </a:r>
            <a:r>
              <a:rPr lang="en-US" sz="2800" dirty="0" err="1">
                <a:effectLst/>
              </a:rPr>
              <a:t>cada</a:t>
            </a:r>
            <a:r>
              <a:rPr lang="en-US" sz="2800" dirty="0">
                <a:effectLst/>
              </a:rPr>
              <a:t> </a:t>
            </a:r>
            <a:r>
              <a:rPr lang="en-US" sz="2800" dirty="0" err="1">
                <a:effectLst/>
              </a:rPr>
              <a:t>jugador</a:t>
            </a:r>
            <a:r>
              <a:rPr lang="en-US" sz="2800" dirty="0">
                <a:effectLst/>
              </a:rPr>
              <a:t> </a:t>
            </a:r>
            <a:r>
              <a:rPr lang="en-US" sz="2800" dirty="0" err="1">
                <a:effectLst/>
              </a:rPr>
              <a:t>depende</a:t>
            </a:r>
            <a:r>
              <a:rPr lang="en-US" sz="2800" dirty="0">
                <a:effectLst/>
              </a:rPr>
              <a:t> de </a:t>
            </a:r>
            <a:r>
              <a:rPr lang="en-US" sz="2800" dirty="0" err="1">
                <a:effectLst/>
              </a:rPr>
              <a:t>los</a:t>
            </a:r>
            <a:r>
              <a:rPr lang="en-US" sz="2800" dirty="0">
                <a:effectLst/>
              </a:rPr>
              <a:t> </a:t>
            </a:r>
            <a:r>
              <a:rPr lang="en-US" sz="2800" dirty="0" err="1">
                <a:effectLst/>
              </a:rPr>
              <a:t>recursos</a:t>
            </a:r>
            <a:r>
              <a:rPr lang="en-US" sz="2800" dirty="0">
                <a:effectLst/>
              </a:rPr>
              <a:t> que </a:t>
            </a:r>
            <a:r>
              <a:rPr lang="en-US" sz="2800" dirty="0" err="1">
                <a:effectLst/>
              </a:rPr>
              <a:t>él</a:t>
            </a:r>
            <a:r>
              <a:rPr lang="en-US" sz="2800" dirty="0">
                <a:effectLst/>
              </a:rPr>
              <a:t> </a:t>
            </a:r>
            <a:r>
              <a:rPr lang="en-US" sz="2800" dirty="0" err="1">
                <a:effectLst/>
              </a:rPr>
              <a:t>escoge</a:t>
            </a:r>
            <a:r>
              <a:rPr lang="en-US" sz="2800" dirty="0">
                <a:effectLst/>
              </a:rPr>
              <a:t> y del </a:t>
            </a:r>
            <a:r>
              <a:rPr lang="en-US" sz="2800" dirty="0" err="1">
                <a:effectLst/>
              </a:rPr>
              <a:t>número</a:t>
            </a:r>
            <a:r>
              <a:rPr lang="en-US" sz="2800" dirty="0">
                <a:effectLst/>
              </a:rPr>
              <a:t> de </a:t>
            </a:r>
            <a:r>
              <a:rPr lang="en-US" sz="2800" dirty="0" err="1">
                <a:effectLst/>
              </a:rPr>
              <a:t>jugadores</a:t>
            </a:r>
            <a:r>
              <a:rPr lang="en-US" sz="2800" dirty="0">
                <a:effectLst/>
              </a:rPr>
              <a:t> que </a:t>
            </a:r>
            <a:r>
              <a:rPr lang="en-US" sz="2800" dirty="0" err="1">
                <a:effectLst/>
              </a:rPr>
              <a:t>escogen</a:t>
            </a:r>
            <a:r>
              <a:rPr lang="en-US" sz="2800" dirty="0">
                <a:effectLst/>
              </a:rPr>
              <a:t> </a:t>
            </a:r>
            <a:r>
              <a:rPr lang="en-US" sz="2800" dirty="0" err="1">
                <a:effectLst/>
              </a:rPr>
              <a:t>el</a:t>
            </a:r>
            <a:r>
              <a:rPr lang="en-US" sz="2800" dirty="0">
                <a:effectLst/>
              </a:rPr>
              <a:t> </a:t>
            </a:r>
            <a:r>
              <a:rPr lang="en-US" sz="2800" dirty="0" err="1">
                <a:effectLst/>
              </a:rPr>
              <a:t>mismo</a:t>
            </a:r>
            <a:r>
              <a:rPr lang="en-US" sz="2800" dirty="0">
                <a:effectLst/>
              </a:rPr>
              <a:t> </a:t>
            </a:r>
            <a:r>
              <a:rPr lang="en-US" sz="2800" dirty="0" err="1">
                <a:effectLst/>
              </a:rPr>
              <a:t>recurso</a:t>
            </a:r>
            <a:r>
              <a:rPr lang="en-US" sz="2800" dirty="0">
                <a:effectLst/>
              </a:rPr>
              <a:t>.</a:t>
            </a:r>
          </a:p>
          <a:p>
            <a:pPr lvl="1">
              <a:buFont typeface="Wingdings" panose="05000000000000000000" pitchFamily="2" charset="2"/>
              <a:buChar char="§"/>
            </a:pPr>
            <a:r>
              <a:rPr lang="es-MX" sz="2400" dirty="0">
                <a:effectLst/>
              </a:rPr>
              <a:t>Estos juegos son una clase de juegos en teoría de juegos que propuso primero Rosenthal en 1973.</a:t>
            </a:r>
            <a:r>
              <a:rPr lang="en-US" sz="2400" dirty="0">
                <a:effectLst/>
              </a:rPr>
              <a:t> </a:t>
            </a:r>
          </a:p>
          <a:p>
            <a:endParaRPr lang="en-US" sz="1000" dirty="0">
              <a:effectLst/>
            </a:endParaRPr>
          </a:p>
          <a:p>
            <a:r>
              <a:rPr lang="en-US" sz="2800" dirty="0">
                <a:effectLst/>
              </a:rPr>
              <a:t>Los </a:t>
            </a:r>
            <a:r>
              <a:rPr lang="en-US" sz="2800" dirty="0" err="1">
                <a:effectLst/>
              </a:rPr>
              <a:t>juegos</a:t>
            </a:r>
            <a:r>
              <a:rPr lang="en-US" sz="2800" dirty="0">
                <a:effectLst/>
              </a:rPr>
              <a:t> de congestion son un </a:t>
            </a:r>
            <a:r>
              <a:rPr lang="en-US" sz="2800" dirty="0" err="1">
                <a:effectLst/>
              </a:rPr>
              <a:t>caso</a:t>
            </a:r>
            <a:r>
              <a:rPr lang="en-US" sz="2800" dirty="0">
                <a:effectLst/>
              </a:rPr>
              <a:t> especial de </a:t>
            </a:r>
            <a:r>
              <a:rPr lang="en-US" sz="2800" dirty="0" err="1">
                <a:effectLst/>
              </a:rPr>
              <a:t>juegos</a:t>
            </a:r>
            <a:r>
              <a:rPr lang="en-US" sz="2800" dirty="0">
                <a:effectLst/>
              </a:rPr>
              <a:t> </a:t>
            </a:r>
            <a:r>
              <a:rPr lang="en-US" sz="2800" dirty="0" err="1">
                <a:effectLst/>
              </a:rPr>
              <a:t>potenciales</a:t>
            </a:r>
            <a:r>
              <a:rPr lang="en-US" sz="2800" dirty="0">
                <a:effectLst/>
              </a:rPr>
              <a:t>. Todo </a:t>
            </a:r>
            <a:r>
              <a:rPr lang="en-US" sz="2800" dirty="0" err="1">
                <a:effectLst/>
              </a:rPr>
              <a:t>juego</a:t>
            </a:r>
            <a:r>
              <a:rPr lang="en-US" sz="2800" dirty="0">
                <a:effectLst/>
              </a:rPr>
              <a:t> de congestion es un </a:t>
            </a:r>
            <a:r>
              <a:rPr lang="en-US" sz="2800" dirty="0" err="1">
                <a:effectLst/>
              </a:rPr>
              <a:t>juego</a:t>
            </a:r>
            <a:r>
              <a:rPr lang="en-US" sz="2800" dirty="0">
                <a:effectLst/>
              </a:rPr>
              <a:t> </a:t>
            </a:r>
            <a:r>
              <a:rPr lang="en-US" sz="2800" dirty="0" err="1">
                <a:effectLst/>
              </a:rPr>
              <a:t>potencial</a:t>
            </a:r>
            <a:r>
              <a:rPr lang="en-US" sz="2800" dirty="0">
                <a:effectLst/>
              </a:rPr>
              <a:t> [</a:t>
            </a:r>
            <a:r>
              <a:rPr lang="en-US" sz="2400" dirty="0" err="1">
                <a:effectLst/>
              </a:rPr>
              <a:t>demostrado</a:t>
            </a:r>
            <a:r>
              <a:rPr lang="en-US" sz="2400" dirty="0">
                <a:effectLst/>
              </a:rPr>
              <a:t> </a:t>
            </a:r>
            <a:r>
              <a:rPr lang="en-US" sz="2400" dirty="0" err="1">
                <a:effectLst/>
              </a:rPr>
              <a:t>por</a:t>
            </a:r>
            <a:r>
              <a:rPr lang="en-US" sz="2400" dirty="0">
                <a:effectLst/>
              </a:rPr>
              <a:t> Rosenthal</a:t>
            </a:r>
            <a:r>
              <a:rPr lang="en-US" sz="2800" dirty="0">
                <a:effectLst/>
              </a:rPr>
              <a:t>], y para </a:t>
            </a:r>
            <a:r>
              <a:rPr lang="en-US" sz="2800" dirty="0" err="1">
                <a:effectLst/>
              </a:rPr>
              <a:t>todo</a:t>
            </a:r>
            <a:r>
              <a:rPr lang="en-US" sz="2800" dirty="0">
                <a:effectLst/>
              </a:rPr>
              <a:t> </a:t>
            </a:r>
            <a:r>
              <a:rPr lang="en-US" sz="2800" dirty="0" err="1">
                <a:effectLst/>
              </a:rPr>
              <a:t>juego</a:t>
            </a:r>
            <a:r>
              <a:rPr lang="en-US" sz="2800" dirty="0">
                <a:effectLst/>
              </a:rPr>
              <a:t> </a:t>
            </a:r>
            <a:r>
              <a:rPr lang="en-US" sz="2800" dirty="0" err="1">
                <a:effectLst/>
              </a:rPr>
              <a:t>potencial</a:t>
            </a:r>
            <a:r>
              <a:rPr lang="en-US" sz="2800" dirty="0">
                <a:effectLst/>
              </a:rPr>
              <a:t> </a:t>
            </a:r>
            <a:r>
              <a:rPr lang="en-US" sz="2800" dirty="0" err="1">
                <a:effectLst/>
              </a:rPr>
              <a:t>existe</a:t>
            </a:r>
            <a:r>
              <a:rPr lang="en-US" sz="2800" dirty="0">
                <a:effectLst/>
              </a:rPr>
              <a:t> un </a:t>
            </a:r>
            <a:r>
              <a:rPr lang="en-US" sz="2800" dirty="0" err="1">
                <a:effectLst/>
              </a:rPr>
              <a:t>juego</a:t>
            </a:r>
            <a:r>
              <a:rPr lang="en-US" sz="2800" dirty="0">
                <a:effectLst/>
              </a:rPr>
              <a:t> de congestion con la </a:t>
            </a:r>
            <a:r>
              <a:rPr lang="en-US" sz="2800" dirty="0" err="1">
                <a:effectLst/>
              </a:rPr>
              <a:t>misma</a:t>
            </a:r>
            <a:r>
              <a:rPr lang="en-US" sz="2800" dirty="0">
                <a:effectLst/>
              </a:rPr>
              <a:t> </a:t>
            </a:r>
            <a:r>
              <a:rPr lang="en-US" sz="2800" dirty="0" err="1">
                <a:effectLst/>
              </a:rPr>
              <a:t>función</a:t>
            </a:r>
            <a:r>
              <a:rPr lang="en-US" sz="2800" dirty="0">
                <a:effectLst/>
              </a:rPr>
              <a:t> </a:t>
            </a:r>
            <a:r>
              <a:rPr lang="en-US" sz="2800" dirty="0" err="1">
                <a:effectLst/>
              </a:rPr>
              <a:t>potencial</a:t>
            </a:r>
            <a:r>
              <a:rPr lang="en-US" sz="2800" dirty="0">
                <a:effectLst/>
              </a:rPr>
              <a:t> [</a:t>
            </a:r>
            <a:r>
              <a:rPr lang="en-US" sz="2400" dirty="0" err="1">
                <a:effectLst/>
              </a:rPr>
              <a:t>Monderer</a:t>
            </a:r>
            <a:r>
              <a:rPr lang="en-US" sz="2400" dirty="0">
                <a:effectLst/>
              </a:rPr>
              <a:t> y Shapley, 1996</a:t>
            </a:r>
            <a:r>
              <a:rPr lang="en-US" sz="2800" dirty="0">
                <a:effectLst/>
              </a:rPr>
              <a:t>].</a:t>
            </a:r>
          </a:p>
          <a:p>
            <a:pPr lvl="1">
              <a:buFont typeface="Wingdings" panose="05000000000000000000" pitchFamily="2" charset="2"/>
              <a:buChar char="§"/>
            </a:pPr>
            <a:r>
              <a:rPr lang="es-ES" sz="2400" dirty="0">
                <a:effectLst/>
              </a:rPr>
              <a:t>El uso de una función potencial simplifica mucho el cálculo de los costos.</a:t>
            </a:r>
            <a:endParaRPr lang="es-MX" sz="2400" dirty="0">
              <a:effectLst/>
            </a:endParaRPr>
          </a:p>
        </p:txBody>
      </p:sp>
      <p:sp>
        <p:nvSpPr>
          <p:cNvPr id="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14</a:t>
            </a:fld>
            <a:endParaRPr lang="es-MX" dirty="0"/>
          </a:p>
        </p:txBody>
      </p:sp>
      <p:sp>
        <p:nvSpPr>
          <p:cNvPr id="2" name="CuadroTexto 1">
            <a:extLst>
              <a:ext uri="{FF2B5EF4-FFF2-40B4-BE49-F238E27FC236}">
                <a16:creationId xmlns:a16="http://schemas.microsoft.com/office/drawing/2014/main" id="{4EF3F363-0A6C-C28F-A161-D170F3CA5320}"/>
              </a:ext>
            </a:extLst>
          </p:cNvPr>
          <p:cNvSpPr txBox="1"/>
          <p:nvPr/>
        </p:nvSpPr>
        <p:spPr>
          <a:xfrm>
            <a:off x="1807529" y="647346"/>
            <a:ext cx="3934052" cy="584775"/>
          </a:xfrm>
          <a:prstGeom prst="rect">
            <a:avLst/>
          </a:prstGeom>
          <a:noFill/>
        </p:spPr>
        <p:txBody>
          <a:bodyPr wrap="square" rtlCol="0">
            <a:spAutoFit/>
          </a:bodyPr>
          <a:lstStyle/>
          <a:p>
            <a:r>
              <a:rPr lang="es-ES" sz="3200" dirty="0">
                <a:solidFill>
                  <a:srgbClr val="FFFF00"/>
                </a:solidFill>
              </a:rPr>
              <a:t>Juego de congestión</a:t>
            </a:r>
            <a:endParaRPr lang="es-MX" sz="3200" dirty="0">
              <a:solidFill>
                <a:srgbClr val="FFFF00"/>
              </a:solidFill>
            </a:endParaRPr>
          </a:p>
        </p:txBody>
      </p:sp>
    </p:spTree>
    <p:extLst>
      <p:ext uri="{BB962C8B-B14F-4D97-AF65-F5344CB8AC3E}">
        <p14:creationId xmlns:p14="http://schemas.microsoft.com/office/powerpoint/2010/main" val="3071681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750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700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604911" y="610984"/>
            <a:ext cx="11112167" cy="4512004"/>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Motivación: </a:t>
            </a:r>
            <a:r>
              <a:rPr lang="es-MX" sz="2400" u="none" dirty="0">
                <a:latin typeface="Times New Roman" panose="02020603050405020304" pitchFamily="18" charset="0"/>
                <a:sym typeface="Symbol" panose="05050102010706020507" pitchFamily="18" charset="2"/>
              </a:rPr>
              <a:t>Considere una red de tráfico donde dos jugadores parten del nodo </a:t>
            </a:r>
            <a:r>
              <a:rPr lang="es-MX" sz="2400" i="1" u="none" dirty="0">
                <a:latin typeface="Times New Roman" panose="02020603050405020304" pitchFamily="18" charset="0"/>
                <a:sym typeface="Symbol" panose="05050102010706020507" pitchFamily="18" charset="2"/>
              </a:rPr>
              <a:t>O </a:t>
            </a:r>
            <a:r>
              <a:rPr lang="es-MX" sz="2400" u="none" dirty="0">
                <a:latin typeface="Times New Roman" panose="02020603050405020304" pitchFamily="18" charset="0"/>
                <a:sym typeface="Symbol" panose="05050102010706020507" pitchFamily="18" charset="2"/>
              </a:rPr>
              <a:t>y necesitan llegar al nodo </a:t>
            </a:r>
            <a:r>
              <a:rPr lang="es-MX" sz="2400" i="1" u="none" dirty="0">
                <a:latin typeface="Times New Roman" panose="02020603050405020304" pitchFamily="18" charset="0"/>
                <a:sym typeface="Symbol" panose="05050102010706020507" pitchFamily="18" charset="2"/>
              </a:rPr>
              <a:t>T.</a:t>
            </a:r>
            <a:r>
              <a:rPr lang="en-US" sz="2400" u="none" dirty="0">
                <a:latin typeface="Times New Roman" panose="02020603050405020304" pitchFamily="18" charset="0"/>
                <a:cs typeface="Times New Roman" panose="02020603050405020304" pitchFamily="18" charset="0"/>
              </a:rPr>
              <a:t> </a:t>
            </a:r>
          </a:p>
          <a:p>
            <a:pPr lvl="0">
              <a:spcBef>
                <a:spcPct val="20000"/>
              </a:spcBef>
              <a:buClr>
                <a:srgbClr val="86D1EC"/>
              </a:buClr>
              <a:buSzPct val="90000"/>
            </a:pPr>
            <a:endParaRPr lang="en-US" sz="800" u="none" dirty="0">
              <a:latin typeface="Times New Roman" panose="02020603050405020304" pitchFamily="18" charset="0"/>
              <a:cs typeface="Times New Roman" panose="02020603050405020304" pitchFamily="18" charset="0"/>
            </a:endParaRPr>
          </a:p>
          <a:p>
            <a:pPr lvl="0">
              <a:spcBef>
                <a:spcPct val="20000"/>
              </a:spcBef>
              <a:buClr>
                <a:srgbClr val="86D1EC"/>
              </a:buClr>
              <a:buSzPct val="90000"/>
            </a:pPr>
            <a:r>
              <a:rPr lang="en-US" sz="2400" u="none" dirty="0">
                <a:latin typeface="Times New Roman" panose="02020603050405020304" pitchFamily="18" charset="0"/>
                <a:cs typeface="Times New Roman" panose="02020603050405020304" pitchFamily="18" charset="0"/>
              </a:rPr>
              <a:t>El </a:t>
            </a:r>
            <a:r>
              <a:rPr lang="en-US" sz="2400" u="none" dirty="0" err="1">
                <a:latin typeface="Times New Roman" panose="02020603050405020304" pitchFamily="18" charset="0"/>
                <a:cs typeface="Times New Roman" panose="02020603050405020304" pitchFamily="18" charset="0"/>
              </a:rPr>
              <a:t>nodo</a:t>
            </a:r>
            <a:r>
              <a:rPr lang="en-US" sz="2400" u="none" dirty="0">
                <a:latin typeface="Times New Roman" panose="02020603050405020304" pitchFamily="18" charset="0"/>
                <a:cs typeface="Times New Roman" panose="02020603050405020304" pitchFamily="18" charset="0"/>
              </a:rPr>
              <a:t> </a:t>
            </a:r>
            <a:r>
              <a:rPr lang="en-US" sz="2400" i="1" u="none" dirty="0">
                <a:latin typeface="Times New Roman" panose="02020603050405020304" pitchFamily="18" charset="0"/>
                <a:cs typeface="Times New Roman" panose="02020603050405020304" pitchFamily="18" charset="0"/>
              </a:rPr>
              <a:t>O</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está</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conectado</a:t>
            </a:r>
            <a:r>
              <a:rPr lang="en-US" sz="2400" u="none" dirty="0">
                <a:latin typeface="Times New Roman" panose="02020603050405020304" pitchFamily="18" charset="0"/>
                <a:cs typeface="Times New Roman" panose="02020603050405020304" pitchFamily="18" charset="0"/>
              </a:rPr>
              <a:t> al </a:t>
            </a:r>
            <a:r>
              <a:rPr lang="en-US" sz="2400" u="none" dirty="0" err="1">
                <a:latin typeface="Times New Roman" panose="02020603050405020304" pitchFamily="18" charset="0"/>
                <a:cs typeface="Times New Roman" panose="02020603050405020304" pitchFamily="18" charset="0"/>
              </a:rPr>
              <a:t>nodo</a:t>
            </a:r>
            <a:r>
              <a:rPr lang="en-US" sz="2400" u="none" dirty="0">
                <a:latin typeface="Times New Roman" panose="02020603050405020304" pitchFamily="18" charset="0"/>
                <a:cs typeface="Times New Roman" panose="02020603050405020304" pitchFamily="18" charset="0"/>
              </a:rPr>
              <a:t> </a:t>
            </a:r>
            <a:r>
              <a:rPr lang="en-US" sz="2400" i="1" u="none" dirty="0">
                <a:latin typeface="Times New Roman" panose="02020603050405020304" pitchFamily="18" charset="0"/>
                <a:cs typeface="Times New Roman" panose="02020603050405020304" pitchFamily="18" charset="0"/>
              </a:rPr>
              <a:t>T </a:t>
            </a:r>
            <a:r>
              <a:rPr lang="en-US" sz="2400" u="none" dirty="0">
                <a:latin typeface="Times New Roman" panose="02020603050405020304" pitchFamily="18" charset="0"/>
                <a:cs typeface="Times New Roman" panose="02020603050405020304" pitchFamily="18" charset="0"/>
              </a:rPr>
              <a:t>a </a:t>
            </a:r>
            <a:r>
              <a:rPr lang="en-US" sz="2400" u="none" dirty="0" err="1">
                <a:latin typeface="Times New Roman" panose="02020603050405020304" pitchFamily="18" charset="0"/>
                <a:cs typeface="Times New Roman" panose="02020603050405020304" pitchFamily="18" charset="0"/>
              </a:rPr>
              <a:t>través</a:t>
            </a:r>
            <a:r>
              <a:rPr lang="en-US" sz="2400" u="none" dirty="0">
                <a:latin typeface="Times New Roman" panose="02020603050405020304" pitchFamily="18" charset="0"/>
                <a:cs typeface="Times New Roman" panose="02020603050405020304" pitchFamily="18" charset="0"/>
              </a:rPr>
              <a:t> de </a:t>
            </a:r>
            <a:r>
              <a:rPr lang="en-US" sz="2400" u="none" dirty="0" err="1">
                <a:latin typeface="Times New Roman" panose="02020603050405020304" pitchFamily="18" charset="0"/>
                <a:cs typeface="Times New Roman" panose="02020603050405020304" pitchFamily="18" charset="0"/>
              </a:rPr>
              <a:t>los</a:t>
            </a:r>
            <a:r>
              <a:rPr lang="en-US" sz="2400" u="none" dirty="0">
                <a:latin typeface="Times New Roman" panose="02020603050405020304" pitchFamily="18" charset="0"/>
                <a:cs typeface="Times New Roman" panose="02020603050405020304" pitchFamily="18" charset="0"/>
              </a:rPr>
              <a:t> puntos de </a:t>
            </a:r>
            <a:r>
              <a:rPr lang="en-US" sz="2400" u="none" dirty="0" err="1">
                <a:latin typeface="Times New Roman" panose="02020603050405020304" pitchFamily="18" charset="0"/>
                <a:cs typeface="Times New Roman" panose="02020603050405020304" pitchFamily="18" charset="0"/>
              </a:rPr>
              <a:t>conexión</a:t>
            </a:r>
            <a:r>
              <a:rPr lang="en-US" sz="2400" u="none" dirty="0">
                <a:latin typeface="Times New Roman" panose="02020603050405020304" pitchFamily="18" charset="0"/>
                <a:cs typeface="Times New Roman" panose="02020603050405020304" pitchFamily="18" charset="0"/>
              </a:rPr>
              <a:t> </a:t>
            </a:r>
            <a:r>
              <a:rPr lang="en-US" sz="2400" i="1" u="none" dirty="0">
                <a:latin typeface="Times New Roman" panose="02020603050405020304" pitchFamily="18" charset="0"/>
                <a:cs typeface="Times New Roman" panose="02020603050405020304" pitchFamily="18" charset="0"/>
              </a:rPr>
              <a:t>A</a:t>
            </a:r>
            <a:r>
              <a:rPr lang="en-US" sz="2400" u="none" dirty="0">
                <a:latin typeface="Times New Roman" panose="02020603050405020304" pitchFamily="18" charset="0"/>
                <a:cs typeface="Times New Roman" panose="02020603050405020304" pitchFamily="18" charset="0"/>
              </a:rPr>
              <a:t> y </a:t>
            </a:r>
            <a:r>
              <a:rPr lang="en-US" sz="2400" i="1" u="none" dirty="0">
                <a:latin typeface="Times New Roman" panose="02020603050405020304" pitchFamily="18" charset="0"/>
                <a:cs typeface="Times New Roman" panose="02020603050405020304" pitchFamily="18" charset="0"/>
              </a:rPr>
              <a:t>B</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donde</a:t>
            </a:r>
            <a:r>
              <a:rPr lang="en-US" sz="2400" u="none" dirty="0">
                <a:latin typeface="Times New Roman" panose="02020603050405020304" pitchFamily="18" charset="0"/>
                <a:cs typeface="Times New Roman" panose="02020603050405020304" pitchFamily="18" charset="0"/>
              </a:rPr>
              <a:t> </a:t>
            </a:r>
            <a:r>
              <a:rPr lang="en-US" sz="2400" i="1" u="none" dirty="0">
                <a:latin typeface="Times New Roman" panose="02020603050405020304" pitchFamily="18" charset="0"/>
                <a:cs typeface="Times New Roman" panose="02020603050405020304" pitchFamily="18" charset="0"/>
              </a:rPr>
              <a:t>A</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está</a:t>
            </a:r>
            <a:r>
              <a:rPr lang="en-US" sz="2400" u="none" dirty="0">
                <a:latin typeface="Times New Roman" panose="02020603050405020304" pitchFamily="18" charset="0"/>
                <a:cs typeface="Times New Roman" panose="02020603050405020304" pitchFamily="18" charset="0"/>
              </a:rPr>
              <a:t> un poco </a:t>
            </a:r>
            <a:r>
              <a:rPr lang="en-US" sz="2400" u="none" dirty="0" err="1">
                <a:latin typeface="Times New Roman" panose="02020603050405020304" pitchFamily="18" charset="0"/>
                <a:cs typeface="Times New Roman" panose="02020603050405020304" pitchFamily="18" charset="0"/>
              </a:rPr>
              <a:t>más</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cerca</a:t>
            </a:r>
            <a:r>
              <a:rPr lang="en-US" sz="2400" u="none" dirty="0">
                <a:latin typeface="Times New Roman" panose="02020603050405020304" pitchFamily="18" charset="0"/>
                <a:cs typeface="Times New Roman" panose="02020603050405020304" pitchFamily="18" charset="0"/>
              </a:rPr>
              <a:t> de </a:t>
            </a:r>
            <a:r>
              <a:rPr lang="en-US" sz="2400" i="1" u="none" dirty="0">
                <a:latin typeface="Times New Roman" panose="02020603050405020304" pitchFamily="18" charset="0"/>
                <a:cs typeface="Times New Roman" panose="02020603050405020304" pitchFamily="18" charset="0"/>
              </a:rPr>
              <a:t>O</a:t>
            </a:r>
            <a:r>
              <a:rPr lang="en-US" sz="2400" u="none" dirty="0">
                <a:latin typeface="Times New Roman" panose="02020603050405020304" pitchFamily="18" charset="0"/>
                <a:cs typeface="Times New Roman" panose="02020603050405020304" pitchFamily="18" charset="0"/>
              </a:rPr>
              <a:t> que </a:t>
            </a:r>
            <a:r>
              <a:rPr lang="en-US" sz="2400" i="1" u="none" dirty="0">
                <a:latin typeface="Times New Roman" panose="02020603050405020304" pitchFamily="18" charset="0"/>
                <a:cs typeface="Times New Roman" panose="02020603050405020304" pitchFamily="18" charset="0"/>
              </a:rPr>
              <a:t>B </a:t>
            </a:r>
            <a:r>
              <a:rPr lang="en-US" sz="2400" u="none" dirty="0">
                <a:latin typeface="Times New Roman" panose="02020603050405020304" pitchFamily="18" charset="0"/>
                <a:cs typeface="Times New Roman" panose="02020603050405020304" pitchFamily="18" charset="0"/>
              </a:rPr>
              <a:t>(</a:t>
            </a:r>
            <a:r>
              <a:rPr lang="en-US" sz="2400" u="none" dirty="0" err="1">
                <a:latin typeface="Times New Roman" panose="02020603050405020304" pitchFamily="18" charset="0"/>
                <a:cs typeface="Times New Roman" panose="02020603050405020304" pitchFamily="18" charset="0"/>
              </a:rPr>
              <a:t>esto</a:t>
            </a:r>
            <a:r>
              <a:rPr lang="en-US" sz="2400" u="none" dirty="0">
                <a:latin typeface="Times New Roman" panose="02020603050405020304" pitchFamily="18" charset="0"/>
                <a:cs typeface="Times New Roman" panose="02020603050405020304" pitchFamily="18" charset="0"/>
              </a:rPr>
              <a:t> es, es </a:t>
            </a:r>
            <a:r>
              <a:rPr lang="en-US" sz="2400" u="none" dirty="0" err="1">
                <a:latin typeface="Times New Roman" panose="02020603050405020304" pitchFamily="18" charset="0"/>
                <a:cs typeface="Times New Roman" panose="02020603050405020304" pitchFamily="18" charset="0"/>
              </a:rPr>
              <a:t>más</a:t>
            </a:r>
            <a:r>
              <a:rPr lang="en-US" sz="2400" u="none" dirty="0">
                <a:latin typeface="Times New Roman" panose="02020603050405020304" pitchFamily="18" charset="0"/>
                <a:cs typeface="Times New Roman" panose="02020603050405020304" pitchFamily="18" charset="0"/>
              </a:rPr>
              <a:t> probable que </a:t>
            </a:r>
            <a:r>
              <a:rPr lang="en-US" sz="2400" u="none" dirty="0" err="1">
                <a:latin typeface="Times New Roman" panose="02020603050405020304" pitchFamily="18" charset="0"/>
                <a:cs typeface="Times New Roman" panose="02020603050405020304" pitchFamily="18" charset="0"/>
              </a:rPr>
              <a:t>cada</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jugador</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escoja</a:t>
            </a:r>
            <a:r>
              <a:rPr lang="en-US" sz="2400" u="none" dirty="0">
                <a:latin typeface="Times New Roman" panose="02020603050405020304" pitchFamily="18" charset="0"/>
                <a:cs typeface="Times New Roman" panose="02020603050405020304" pitchFamily="18" charset="0"/>
              </a:rPr>
              <a:t> </a:t>
            </a:r>
            <a:r>
              <a:rPr lang="en-US" sz="2400" i="1" u="none" dirty="0">
                <a:latin typeface="Times New Roman" panose="02020603050405020304" pitchFamily="18" charset="0"/>
                <a:cs typeface="Times New Roman" panose="02020603050405020304" pitchFamily="18" charset="0"/>
              </a:rPr>
              <a:t>A</a:t>
            </a:r>
            <a:r>
              <a:rPr lang="en-US" sz="2400" u="none" dirty="0">
                <a:latin typeface="Times New Roman" panose="02020603050405020304" pitchFamily="18" charset="0"/>
                <a:cs typeface="Times New Roman" panose="02020603050405020304" pitchFamily="18" charset="0"/>
              </a:rPr>
              <a:t>). </a:t>
            </a:r>
          </a:p>
          <a:p>
            <a:pPr lvl="0">
              <a:spcBef>
                <a:spcPct val="20000"/>
              </a:spcBef>
              <a:buClr>
                <a:srgbClr val="86D1EC"/>
              </a:buClr>
              <a:buSzPct val="90000"/>
            </a:pPr>
            <a:endParaRPr lang="en-US" sz="800" u="none" dirty="0">
              <a:latin typeface="Times New Roman" panose="02020603050405020304" pitchFamily="18" charset="0"/>
              <a:cs typeface="Times New Roman" panose="02020603050405020304" pitchFamily="18" charset="0"/>
            </a:endParaRPr>
          </a:p>
          <a:p>
            <a:pPr lvl="0">
              <a:spcBef>
                <a:spcPct val="20000"/>
              </a:spcBef>
              <a:buClr>
                <a:srgbClr val="86D1EC"/>
              </a:buClr>
              <a:buSzPct val="90000"/>
            </a:pPr>
            <a:r>
              <a:rPr lang="en-US" sz="2400" u="none" dirty="0">
                <a:latin typeface="Times New Roman" panose="02020603050405020304" pitchFamily="18" charset="0"/>
                <a:cs typeface="Times New Roman" panose="02020603050405020304" pitchFamily="18" charset="0"/>
              </a:rPr>
              <a:t>Sin embargo, ambos puntos de </a:t>
            </a:r>
            <a:r>
              <a:rPr lang="en-US" sz="2400" u="none" dirty="0" err="1">
                <a:latin typeface="Times New Roman" panose="02020603050405020304" pitchFamily="18" charset="0"/>
                <a:cs typeface="Times New Roman" panose="02020603050405020304" pitchFamily="18" charset="0"/>
              </a:rPr>
              <a:t>conexión</a:t>
            </a:r>
            <a:r>
              <a:rPr lang="en-US" sz="2400" u="none" dirty="0">
                <a:latin typeface="Times New Roman" panose="02020603050405020304" pitchFamily="18" charset="0"/>
                <a:cs typeface="Times New Roman" panose="02020603050405020304" pitchFamily="18" charset="0"/>
              </a:rPr>
              <a:t> se </a:t>
            </a:r>
            <a:r>
              <a:rPr lang="en-US" sz="2400" u="none" dirty="0" err="1">
                <a:latin typeface="Times New Roman" panose="02020603050405020304" pitchFamily="18" charset="0"/>
                <a:cs typeface="Times New Roman" panose="02020603050405020304" pitchFamily="18" charset="0"/>
              </a:rPr>
              <a:t>congestionan</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fácilmente</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mientras</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más</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jugadores</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pasan</a:t>
            </a:r>
            <a:r>
              <a:rPr lang="en-US" sz="2400" u="none" dirty="0">
                <a:latin typeface="Times New Roman" panose="02020603050405020304" pitchFamily="18" charset="0"/>
                <a:cs typeface="Times New Roman" panose="02020603050405020304" pitchFamily="18" charset="0"/>
              </a:rPr>
              <a:t> a </a:t>
            </a:r>
            <a:r>
              <a:rPr lang="en-US" sz="2400" u="none" dirty="0" err="1">
                <a:latin typeface="Times New Roman" panose="02020603050405020304" pitchFamily="18" charset="0"/>
                <a:cs typeface="Times New Roman" panose="02020603050405020304" pitchFamily="18" charset="0"/>
              </a:rPr>
              <a:t>través</a:t>
            </a:r>
            <a:r>
              <a:rPr lang="en-US" sz="2400" u="none" dirty="0">
                <a:latin typeface="Times New Roman" panose="02020603050405020304" pitchFamily="18" charset="0"/>
                <a:cs typeface="Times New Roman" panose="02020603050405020304" pitchFamily="18" charset="0"/>
              </a:rPr>
              <a:t> de un punto, mayor es </a:t>
            </a:r>
            <a:r>
              <a:rPr lang="en-US" sz="2400" u="none" dirty="0" err="1">
                <a:latin typeface="Times New Roman" panose="02020603050405020304" pitchFamily="18" charset="0"/>
                <a:cs typeface="Times New Roman" panose="02020603050405020304" pitchFamily="18" charset="0"/>
              </a:rPr>
              <a:t>el</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retraso</a:t>
            </a:r>
            <a:r>
              <a:rPr lang="en-US" sz="2400" u="none" dirty="0">
                <a:latin typeface="Times New Roman" panose="02020603050405020304" pitchFamily="18" charset="0"/>
                <a:cs typeface="Times New Roman" panose="02020603050405020304" pitchFamily="18" charset="0"/>
              </a:rPr>
              <a:t> que </a:t>
            </a:r>
            <a:r>
              <a:rPr lang="en-US" sz="2400" u="none" dirty="0" err="1">
                <a:latin typeface="Times New Roman" panose="02020603050405020304" pitchFamily="18" charset="0"/>
                <a:cs typeface="Times New Roman" panose="02020603050405020304" pitchFamily="18" charset="0"/>
              </a:rPr>
              <a:t>cada</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jugador</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experimenta</a:t>
            </a:r>
            <a:r>
              <a:rPr lang="en-US" sz="2400" u="none" dirty="0">
                <a:latin typeface="Times New Roman" panose="02020603050405020304" pitchFamily="18" charset="0"/>
                <a:cs typeface="Times New Roman" panose="02020603050405020304" pitchFamily="18" charset="0"/>
              </a:rPr>
              <a:t>, de modo que ambos </a:t>
            </a:r>
            <a:r>
              <a:rPr lang="en-US" sz="2400" u="none" dirty="0" err="1">
                <a:latin typeface="Times New Roman" panose="02020603050405020304" pitchFamily="18" charset="0"/>
                <a:cs typeface="Times New Roman" panose="02020603050405020304" pitchFamily="18" charset="0"/>
              </a:rPr>
              <a:t>jugadores</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pasando</a:t>
            </a:r>
            <a:r>
              <a:rPr lang="en-US" sz="2400" u="none" dirty="0">
                <a:latin typeface="Times New Roman" panose="02020603050405020304" pitchFamily="18" charset="0"/>
                <a:cs typeface="Times New Roman" panose="02020603050405020304" pitchFamily="18" charset="0"/>
              </a:rPr>
              <a:t> a </a:t>
            </a:r>
            <a:r>
              <a:rPr lang="en-US" sz="2400" u="none" dirty="0" err="1">
                <a:latin typeface="Times New Roman" panose="02020603050405020304" pitchFamily="18" charset="0"/>
                <a:cs typeface="Times New Roman" panose="02020603050405020304" pitchFamily="18" charset="0"/>
              </a:rPr>
              <a:t>través</a:t>
            </a:r>
            <a:r>
              <a:rPr lang="en-US" sz="2400" u="none" dirty="0">
                <a:latin typeface="Times New Roman" panose="02020603050405020304" pitchFamily="18" charset="0"/>
                <a:cs typeface="Times New Roman" panose="02020603050405020304" pitchFamily="18" charset="0"/>
              </a:rPr>
              <a:t> del </a:t>
            </a:r>
            <a:r>
              <a:rPr lang="en-US" sz="2400" u="none" dirty="0" err="1">
                <a:latin typeface="Times New Roman" panose="02020603050405020304" pitchFamily="18" charset="0"/>
                <a:cs typeface="Times New Roman" panose="02020603050405020304" pitchFamily="18" charset="0"/>
              </a:rPr>
              <a:t>mismo</a:t>
            </a:r>
            <a:r>
              <a:rPr lang="en-US" sz="2400" u="none" dirty="0">
                <a:latin typeface="Times New Roman" panose="02020603050405020304" pitchFamily="18" charset="0"/>
                <a:cs typeface="Times New Roman" panose="02020603050405020304" pitchFamily="18" charset="0"/>
              </a:rPr>
              <a:t> punto </a:t>
            </a:r>
            <a:r>
              <a:rPr lang="en-US" sz="2400" u="none" dirty="0" err="1">
                <a:latin typeface="Times New Roman" panose="02020603050405020304" pitchFamily="18" charset="0"/>
                <a:cs typeface="Times New Roman" panose="02020603050405020304" pitchFamily="18" charset="0"/>
              </a:rPr>
              <a:t>causará</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retraso</a:t>
            </a:r>
            <a:r>
              <a:rPr lang="en-US" sz="2400" u="none" dirty="0">
                <a:latin typeface="Times New Roman" panose="02020603050405020304" pitchFamily="18" charset="0"/>
                <a:cs typeface="Times New Roman" panose="02020603050405020304" pitchFamily="18" charset="0"/>
              </a:rPr>
              <a:t> extra. </a:t>
            </a:r>
          </a:p>
          <a:p>
            <a:pPr lvl="0">
              <a:spcBef>
                <a:spcPct val="20000"/>
              </a:spcBef>
              <a:buClr>
                <a:srgbClr val="86D1EC"/>
              </a:buClr>
              <a:buSzPct val="90000"/>
            </a:pPr>
            <a:endParaRPr lang="en-US" sz="800" u="none" dirty="0">
              <a:latin typeface="Times New Roman" panose="02020603050405020304" pitchFamily="18" charset="0"/>
              <a:cs typeface="Times New Roman" panose="02020603050405020304" pitchFamily="18" charset="0"/>
            </a:endParaRPr>
          </a:p>
          <a:p>
            <a:pPr lvl="0">
              <a:spcBef>
                <a:spcPct val="20000"/>
              </a:spcBef>
              <a:buClr>
                <a:srgbClr val="86D1EC"/>
              </a:buClr>
              <a:buSzPct val="90000"/>
            </a:pPr>
            <a:r>
              <a:rPr lang="en-US" sz="2400" u="none" dirty="0">
                <a:latin typeface="Times New Roman" panose="02020603050405020304" pitchFamily="18" charset="0"/>
                <a:cs typeface="Times New Roman" panose="02020603050405020304" pitchFamily="18" charset="0"/>
              </a:rPr>
              <a:t>Un </a:t>
            </a:r>
            <a:r>
              <a:rPr lang="en-US" sz="2400" u="none" dirty="0" err="1">
                <a:latin typeface="Times New Roman" panose="02020603050405020304" pitchFamily="18" charset="0"/>
                <a:cs typeface="Times New Roman" panose="02020603050405020304" pitchFamily="18" charset="0"/>
              </a:rPr>
              <a:t>buen</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resultado</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en</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este</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juego</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será</a:t>
            </a:r>
            <a:r>
              <a:rPr lang="en-US" sz="2400" u="none" dirty="0">
                <a:latin typeface="Times New Roman" panose="02020603050405020304" pitchFamily="18" charset="0"/>
                <a:cs typeface="Times New Roman" panose="02020603050405020304" pitchFamily="18" charset="0"/>
              </a:rPr>
              <a:t> que ambos </a:t>
            </a:r>
            <a:r>
              <a:rPr lang="en-US" sz="2400" u="none" dirty="0" err="1">
                <a:latin typeface="Times New Roman" panose="02020603050405020304" pitchFamily="18" charset="0"/>
                <a:cs typeface="Times New Roman" panose="02020603050405020304" pitchFamily="18" charset="0"/>
              </a:rPr>
              <a:t>jugadores</a:t>
            </a:r>
            <a:r>
              <a:rPr lang="en-US" sz="2400" u="none" dirty="0">
                <a:latin typeface="Times New Roman" panose="02020603050405020304" pitchFamily="18" charset="0"/>
                <a:cs typeface="Times New Roman" panose="02020603050405020304" pitchFamily="18" charset="0"/>
              </a:rPr>
              <a:t> se “</a:t>
            </a:r>
            <a:r>
              <a:rPr lang="en-US" sz="2400" u="none" dirty="0" err="1">
                <a:latin typeface="Times New Roman" panose="02020603050405020304" pitchFamily="18" charset="0"/>
                <a:cs typeface="Times New Roman" panose="02020603050405020304" pitchFamily="18" charset="0"/>
              </a:rPr>
              <a:t>coordinen</a:t>
            </a:r>
            <a:r>
              <a:rPr lang="en-US" sz="2400" u="none" dirty="0">
                <a:latin typeface="Times New Roman" panose="02020603050405020304" pitchFamily="18" charset="0"/>
                <a:cs typeface="Times New Roman" panose="02020603050405020304" pitchFamily="18" charset="0"/>
              </a:rPr>
              <a:t>” y </a:t>
            </a:r>
            <a:r>
              <a:rPr lang="en-US" sz="2400" u="none" dirty="0" err="1">
                <a:latin typeface="Times New Roman" panose="02020603050405020304" pitchFamily="18" charset="0"/>
                <a:cs typeface="Times New Roman" panose="02020603050405020304" pitchFamily="18" charset="0"/>
              </a:rPr>
              <a:t>pasen</a:t>
            </a:r>
            <a:r>
              <a:rPr lang="en-US" sz="2400" u="none" dirty="0">
                <a:latin typeface="Times New Roman" panose="02020603050405020304" pitchFamily="18" charset="0"/>
                <a:cs typeface="Times New Roman" panose="02020603050405020304" pitchFamily="18" charset="0"/>
              </a:rPr>
              <a:t> a </a:t>
            </a:r>
            <a:r>
              <a:rPr lang="en-US" sz="2400" u="none" dirty="0" err="1">
                <a:latin typeface="Times New Roman" panose="02020603050405020304" pitchFamily="18" charset="0"/>
                <a:cs typeface="Times New Roman" panose="02020603050405020304" pitchFamily="18" charset="0"/>
              </a:rPr>
              <a:t>través</a:t>
            </a:r>
            <a:r>
              <a:rPr lang="en-US" sz="2400" u="none" dirty="0">
                <a:latin typeface="Times New Roman" panose="02020603050405020304" pitchFamily="18" charset="0"/>
                <a:cs typeface="Times New Roman" panose="02020603050405020304" pitchFamily="18" charset="0"/>
              </a:rPr>
              <a:t> de </a:t>
            </a:r>
            <a:r>
              <a:rPr lang="en-US" sz="2400" u="none" dirty="0" err="1">
                <a:latin typeface="Times New Roman" panose="02020603050405020304" pitchFamily="18" charset="0"/>
                <a:cs typeface="Times New Roman" panose="02020603050405020304" pitchFamily="18" charset="0"/>
              </a:rPr>
              <a:t>distintos</a:t>
            </a:r>
            <a:r>
              <a:rPr lang="en-US" sz="2400" u="none" dirty="0">
                <a:latin typeface="Times New Roman" panose="02020603050405020304" pitchFamily="18" charset="0"/>
                <a:cs typeface="Times New Roman" panose="02020603050405020304" pitchFamily="18" charset="0"/>
              </a:rPr>
              <a:t> puntos de </a:t>
            </a:r>
            <a:r>
              <a:rPr lang="en-US" sz="2400" u="none" dirty="0" err="1">
                <a:latin typeface="Times New Roman" panose="02020603050405020304" pitchFamily="18" charset="0"/>
                <a:cs typeface="Times New Roman" panose="02020603050405020304" pitchFamily="18" charset="0"/>
              </a:rPr>
              <a:t>conexión</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Puede</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lograrse</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tal</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resultado</a:t>
            </a:r>
            <a:r>
              <a:rPr lang="en-US" sz="2400" u="none" dirty="0">
                <a:latin typeface="Times New Roman" panose="02020603050405020304" pitchFamily="18" charset="0"/>
                <a:cs typeface="Times New Roman" panose="02020603050405020304" pitchFamily="18" charset="0"/>
              </a:rPr>
              <a:t>? Y de ser </a:t>
            </a:r>
            <a:r>
              <a:rPr lang="en-US" sz="2400" u="none" dirty="0" err="1">
                <a:latin typeface="Times New Roman" panose="02020603050405020304" pitchFamily="18" charset="0"/>
                <a:cs typeface="Times New Roman" panose="02020603050405020304" pitchFamily="18" charset="0"/>
              </a:rPr>
              <a:t>así</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cuál</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será</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el</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costo</a:t>
            </a:r>
            <a:r>
              <a:rPr lang="en-US" sz="2400" u="none" dirty="0">
                <a:latin typeface="Times New Roman" panose="02020603050405020304" pitchFamily="18" charset="0"/>
                <a:cs typeface="Times New Roman" panose="02020603050405020304" pitchFamily="18" charset="0"/>
              </a:rPr>
              <a:t> para </a:t>
            </a:r>
            <a:r>
              <a:rPr lang="en-US" sz="2400" u="none" dirty="0" err="1">
                <a:latin typeface="Times New Roman" panose="02020603050405020304" pitchFamily="18" charset="0"/>
                <a:cs typeface="Times New Roman" panose="02020603050405020304" pitchFamily="18" charset="0"/>
              </a:rPr>
              <a:t>cada</a:t>
            </a:r>
            <a:r>
              <a:rPr lang="en-US" sz="2400" u="none" dirty="0">
                <a:latin typeface="Times New Roman" panose="02020603050405020304" pitchFamily="18" charset="0"/>
                <a:cs typeface="Times New Roman" panose="02020603050405020304" pitchFamily="18" charset="0"/>
              </a:rPr>
              <a:t> </a:t>
            </a:r>
            <a:r>
              <a:rPr lang="en-US" sz="2400" u="none" dirty="0" err="1">
                <a:latin typeface="Times New Roman" panose="02020603050405020304" pitchFamily="18" charset="0"/>
                <a:cs typeface="Times New Roman" panose="02020603050405020304" pitchFamily="18" charset="0"/>
              </a:rPr>
              <a:t>jugador</a:t>
            </a:r>
            <a:r>
              <a:rPr lang="en-US" sz="2400" u="none" dirty="0">
                <a:latin typeface="Times New Roman" panose="02020603050405020304" pitchFamily="18" charset="0"/>
                <a:cs typeface="Times New Roman" panose="02020603050405020304" pitchFamily="18" charset="0"/>
              </a:rPr>
              <a:t>?</a:t>
            </a:r>
            <a:endParaRPr lang="es-MX" sz="22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5" name="Elipse 4"/>
          <p:cNvSpPr/>
          <p:nvPr/>
        </p:nvSpPr>
        <p:spPr bwMode="auto">
          <a:xfrm>
            <a:off x="4886038" y="5744180"/>
            <a:ext cx="221672" cy="217794"/>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 name="Elipse 5"/>
          <p:cNvSpPr/>
          <p:nvPr/>
        </p:nvSpPr>
        <p:spPr bwMode="auto">
          <a:xfrm>
            <a:off x="7495310" y="5736883"/>
            <a:ext cx="221672" cy="217794"/>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8" name="Text Box 9"/>
          <p:cNvSpPr txBox="1">
            <a:spLocks noChangeArrowheads="1"/>
          </p:cNvSpPr>
          <p:nvPr/>
        </p:nvSpPr>
        <p:spPr bwMode="auto">
          <a:xfrm>
            <a:off x="4381338" y="5637633"/>
            <a:ext cx="393864"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O</a:t>
            </a:r>
            <a:endParaRPr lang="es-MX" sz="2800" i="1" u="none" dirty="0">
              <a:latin typeface="Times New Roman" panose="02020603050405020304" pitchFamily="18" charset="0"/>
              <a:sym typeface="Symbol" panose="05050102010706020507" pitchFamily="18" charset="2"/>
            </a:endParaRPr>
          </a:p>
        </p:txBody>
      </p:sp>
      <p:sp>
        <p:nvSpPr>
          <p:cNvPr id="9" name="Text Box 9"/>
          <p:cNvSpPr txBox="1">
            <a:spLocks noChangeArrowheads="1"/>
          </p:cNvSpPr>
          <p:nvPr/>
        </p:nvSpPr>
        <p:spPr bwMode="auto">
          <a:xfrm>
            <a:off x="7803413" y="5637633"/>
            <a:ext cx="393864"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T</a:t>
            </a:r>
            <a:endParaRPr lang="es-MX" sz="2800" i="1" u="none" dirty="0">
              <a:latin typeface="Times New Roman" panose="02020603050405020304" pitchFamily="18" charset="0"/>
              <a:sym typeface="Symbol" panose="05050102010706020507" pitchFamily="18" charset="2"/>
            </a:endParaRPr>
          </a:p>
        </p:txBody>
      </p:sp>
      <p:sp>
        <p:nvSpPr>
          <p:cNvPr id="10" name="Elipse 9"/>
          <p:cNvSpPr/>
          <p:nvPr/>
        </p:nvSpPr>
        <p:spPr bwMode="auto">
          <a:xfrm>
            <a:off x="6003644" y="5620222"/>
            <a:ext cx="120073" cy="101600"/>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11" name="Text Box 9"/>
          <p:cNvSpPr txBox="1">
            <a:spLocks noChangeArrowheads="1"/>
          </p:cNvSpPr>
          <p:nvPr/>
        </p:nvSpPr>
        <p:spPr bwMode="auto">
          <a:xfrm>
            <a:off x="6051911" y="5241980"/>
            <a:ext cx="393864"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A</a:t>
            </a:r>
            <a:endParaRPr lang="es-MX" sz="2200" i="1" u="none" dirty="0">
              <a:latin typeface="Times New Roman" panose="02020603050405020304" pitchFamily="18" charset="0"/>
              <a:sym typeface="Symbol" panose="05050102010706020507" pitchFamily="18" charset="2"/>
            </a:endParaRPr>
          </a:p>
        </p:txBody>
      </p:sp>
      <p:sp>
        <p:nvSpPr>
          <p:cNvPr id="12" name="Elipse 11"/>
          <p:cNvSpPr/>
          <p:nvPr/>
        </p:nvSpPr>
        <p:spPr bwMode="auto">
          <a:xfrm>
            <a:off x="6200576" y="6536227"/>
            <a:ext cx="120073" cy="101600"/>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13" name="Text Box 9"/>
          <p:cNvSpPr txBox="1">
            <a:spLocks noChangeArrowheads="1"/>
          </p:cNvSpPr>
          <p:nvPr/>
        </p:nvSpPr>
        <p:spPr bwMode="auto">
          <a:xfrm>
            <a:off x="6260611" y="6206941"/>
            <a:ext cx="393864"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B</a:t>
            </a:r>
            <a:endParaRPr lang="es-MX" sz="2200" i="1" u="none" dirty="0">
              <a:latin typeface="Times New Roman" panose="02020603050405020304" pitchFamily="18" charset="0"/>
              <a:sym typeface="Symbol" panose="05050102010706020507" pitchFamily="18" charset="2"/>
            </a:endParaRPr>
          </a:p>
        </p:txBody>
      </p:sp>
      <p:cxnSp>
        <p:nvCxnSpPr>
          <p:cNvPr id="15" name="Conector recto 14"/>
          <p:cNvCxnSpPr>
            <a:stCxn id="5" idx="6"/>
            <a:endCxn id="10" idx="3"/>
          </p:cNvCxnSpPr>
          <p:nvPr/>
        </p:nvCxnSpPr>
        <p:spPr bwMode="auto">
          <a:xfrm flipV="1">
            <a:off x="5107711" y="5706943"/>
            <a:ext cx="913517" cy="146134"/>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Conector recto 15"/>
          <p:cNvCxnSpPr>
            <a:endCxn id="6" idx="2"/>
          </p:cNvCxnSpPr>
          <p:nvPr/>
        </p:nvCxnSpPr>
        <p:spPr bwMode="auto">
          <a:xfrm>
            <a:off x="6116568" y="5693288"/>
            <a:ext cx="1378742" cy="152492"/>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Forma libre 17"/>
          <p:cNvSpPr/>
          <p:nvPr/>
        </p:nvSpPr>
        <p:spPr bwMode="auto">
          <a:xfrm>
            <a:off x="5043055" y="5980435"/>
            <a:ext cx="1173018" cy="600363"/>
          </a:xfrm>
          <a:custGeom>
            <a:avLst/>
            <a:gdLst>
              <a:gd name="connsiteX0" fmla="*/ 0 w 1173018"/>
              <a:gd name="connsiteY0" fmla="*/ 0 h 600363"/>
              <a:gd name="connsiteX1" fmla="*/ 64654 w 1173018"/>
              <a:gd name="connsiteY1" fmla="*/ 203200 h 600363"/>
              <a:gd name="connsiteX2" fmla="*/ 341745 w 1173018"/>
              <a:gd name="connsiteY2" fmla="*/ 221672 h 600363"/>
              <a:gd name="connsiteX3" fmla="*/ 498763 w 1173018"/>
              <a:gd name="connsiteY3" fmla="*/ 424872 h 600363"/>
              <a:gd name="connsiteX4" fmla="*/ 683490 w 1173018"/>
              <a:gd name="connsiteY4" fmla="*/ 508000 h 600363"/>
              <a:gd name="connsiteX5" fmla="*/ 997527 w 1173018"/>
              <a:gd name="connsiteY5" fmla="*/ 526472 h 600363"/>
              <a:gd name="connsiteX6" fmla="*/ 1173018 w 1173018"/>
              <a:gd name="connsiteY6" fmla="*/ 600363 h 600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018" h="600363">
                <a:moveTo>
                  <a:pt x="0" y="0"/>
                </a:moveTo>
                <a:cubicBezTo>
                  <a:pt x="3848" y="83127"/>
                  <a:pt x="7697" y="166255"/>
                  <a:pt x="64654" y="203200"/>
                </a:cubicBezTo>
                <a:cubicBezTo>
                  <a:pt x="121612" y="240145"/>
                  <a:pt x="269394" y="184727"/>
                  <a:pt x="341745" y="221672"/>
                </a:cubicBezTo>
                <a:cubicBezTo>
                  <a:pt x="414096" y="258617"/>
                  <a:pt x="441806" y="377151"/>
                  <a:pt x="498763" y="424872"/>
                </a:cubicBezTo>
                <a:cubicBezTo>
                  <a:pt x="555721" y="472593"/>
                  <a:pt x="600363" y="491067"/>
                  <a:pt x="683490" y="508000"/>
                </a:cubicBezTo>
                <a:cubicBezTo>
                  <a:pt x="766617" y="524933"/>
                  <a:pt x="915939" y="511078"/>
                  <a:pt x="997527" y="526472"/>
                </a:cubicBezTo>
                <a:cubicBezTo>
                  <a:pt x="1079115" y="541866"/>
                  <a:pt x="1126066" y="571114"/>
                  <a:pt x="1173018" y="600363"/>
                </a:cubicBezTo>
              </a:path>
            </a:pathLst>
          </a:custGeom>
          <a:no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19" name="Forma libre 18"/>
          <p:cNvSpPr/>
          <p:nvPr/>
        </p:nvSpPr>
        <p:spPr bwMode="auto">
          <a:xfrm>
            <a:off x="6317674" y="5943489"/>
            <a:ext cx="1302327" cy="731413"/>
          </a:xfrm>
          <a:custGeom>
            <a:avLst/>
            <a:gdLst>
              <a:gd name="connsiteX0" fmla="*/ 0 w 1302327"/>
              <a:gd name="connsiteY0" fmla="*/ 674255 h 731413"/>
              <a:gd name="connsiteX1" fmla="*/ 203200 w 1302327"/>
              <a:gd name="connsiteY1" fmla="*/ 729673 h 731413"/>
              <a:gd name="connsiteX2" fmla="*/ 461818 w 1302327"/>
              <a:gd name="connsiteY2" fmla="*/ 701964 h 731413"/>
              <a:gd name="connsiteX3" fmla="*/ 535709 w 1302327"/>
              <a:gd name="connsiteY3" fmla="*/ 554182 h 731413"/>
              <a:gd name="connsiteX4" fmla="*/ 628072 w 1302327"/>
              <a:gd name="connsiteY4" fmla="*/ 415637 h 731413"/>
              <a:gd name="connsiteX5" fmla="*/ 849745 w 1302327"/>
              <a:gd name="connsiteY5" fmla="*/ 415637 h 731413"/>
              <a:gd name="connsiteX6" fmla="*/ 1163782 w 1302327"/>
              <a:gd name="connsiteY6" fmla="*/ 517237 h 731413"/>
              <a:gd name="connsiteX7" fmla="*/ 1256145 w 1302327"/>
              <a:gd name="connsiteY7" fmla="*/ 434109 h 731413"/>
              <a:gd name="connsiteX8" fmla="*/ 1302327 w 1302327"/>
              <a:gd name="connsiteY8" fmla="*/ 0 h 731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02327" h="731413">
                <a:moveTo>
                  <a:pt x="0" y="674255"/>
                </a:moveTo>
                <a:cubicBezTo>
                  <a:pt x="63115" y="699655"/>
                  <a:pt x="126230" y="725055"/>
                  <a:pt x="203200" y="729673"/>
                </a:cubicBezTo>
                <a:cubicBezTo>
                  <a:pt x="280170" y="734291"/>
                  <a:pt x="406400" y="731213"/>
                  <a:pt x="461818" y="701964"/>
                </a:cubicBezTo>
                <a:cubicBezTo>
                  <a:pt x="517236" y="672715"/>
                  <a:pt x="508000" y="601903"/>
                  <a:pt x="535709" y="554182"/>
                </a:cubicBezTo>
                <a:cubicBezTo>
                  <a:pt x="563418" y="506461"/>
                  <a:pt x="575733" y="438728"/>
                  <a:pt x="628072" y="415637"/>
                </a:cubicBezTo>
                <a:cubicBezTo>
                  <a:pt x="680411" y="392546"/>
                  <a:pt x="760460" y="398704"/>
                  <a:pt x="849745" y="415637"/>
                </a:cubicBezTo>
                <a:cubicBezTo>
                  <a:pt x="939030" y="432570"/>
                  <a:pt x="1096049" y="514158"/>
                  <a:pt x="1163782" y="517237"/>
                </a:cubicBezTo>
                <a:cubicBezTo>
                  <a:pt x="1231515" y="520316"/>
                  <a:pt x="1233054" y="520315"/>
                  <a:pt x="1256145" y="434109"/>
                </a:cubicBezTo>
                <a:cubicBezTo>
                  <a:pt x="1279236" y="347903"/>
                  <a:pt x="1290781" y="173951"/>
                  <a:pt x="1302327" y="0"/>
                </a:cubicBezTo>
              </a:path>
            </a:pathLst>
          </a:custGeom>
          <a:no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17"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15</a:t>
            </a:fld>
            <a:endParaRPr lang="es-MX" dirty="0"/>
          </a:p>
        </p:txBody>
      </p:sp>
    </p:spTree>
    <p:extLst>
      <p:ext uri="{BB962C8B-B14F-4D97-AF65-F5344CB8AC3E}">
        <p14:creationId xmlns:p14="http://schemas.microsoft.com/office/powerpoint/2010/main" val="3832674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4">
                                            <p:txEl>
                                              <p:pRg st="4" end="4"/>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07963" y="353685"/>
            <a:ext cx="11146699" cy="6021828"/>
          </a:xfrm>
        </p:spPr>
        <p:txBody>
          <a:bodyPr/>
          <a:lstStyle/>
          <a:p>
            <a:r>
              <a:rPr lang="es-MX" sz="2800" dirty="0">
                <a:effectLst/>
              </a:rPr>
              <a:t>Una solución al problema de diseño de redes consiste en un vector de trayectorias (</a:t>
            </a:r>
            <a:r>
              <a:rPr lang="es-MX" sz="2800" i="1" dirty="0">
                <a:effectLst/>
              </a:rPr>
              <a:t>S</a:t>
            </a:r>
            <a:r>
              <a:rPr lang="es-MX" sz="2800" baseline="-25000" dirty="0">
                <a:effectLst/>
              </a:rPr>
              <a:t>1</a:t>
            </a:r>
            <a:r>
              <a:rPr lang="es-MX" sz="2800" dirty="0">
                <a:effectLst/>
              </a:rPr>
              <a:t>, …, </a:t>
            </a:r>
            <a:r>
              <a:rPr lang="es-MX" sz="2800" i="1" dirty="0" err="1">
                <a:effectLst/>
              </a:rPr>
              <a:t>S</a:t>
            </a:r>
            <a:r>
              <a:rPr lang="es-MX" sz="2800" i="1" baseline="-25000" dirty="0" err="1">
                <a:effectLst/>
              </a:rPr>
              <a:t>k</a:t>
            </a:r>
            <a:r>
              <a:rPr lang="es-MX" sz="2800" dirty="0">
                <a:effectLst/>
              </a:rPr>
              <a:t>) para los </a:t>
            </a:r>
            <a:r>
              <a:rPr lang="es-MX" sz="2800" i="1" dirty="0">
                <a:effectLst/>
              </a:rPr>
              <a:t>k </a:t>
            </a:r>
            <a:r>
              <a:rPr lang="es-MX" sz="2800" dirty="0">
                <a:effectLst/>
              </a:rPr>
              <a:t>usuarios.</a:t>
            </a:r>
          </a:p>
          <a:p>
            <a:pPr lvl="1">
              <a:buFont typeface="Wingdings" panose="05000000000000000000" pitchFamily="2" charset="2"/>
              <a:buChar char="§"/>
            </a:pPr>
            <a:r>
              <a:rPr lang="es-MX" sz="2400" dirty="0">
                <a:effectLst/>
              </a:rPr>
              <a:t>Dada una solución para </a:t>
            </a:r>
            <a:r>
              <a:rPr lang="es-MX" sz="2400" i="1" dirty="0">
                <a:effectLst/>
              </a:rPr>
              <a:t>k </a:t>
            </a:r>
            <a:r>
              <a:rPr lang="es-MX" sz="2400" dirty="0">
                <a:effectLst/>
              </a:rPr>
              <a:t>usuarios, el usuario  </a:t>
            </a:r>
            <a:r>
              <a:rPr lang="es-MX" sz="2400" i="1" dirty="0">
                <a:effectLst/>
              </a:rPr>
              <a:t>i</a:t>
            </a:r>
            <a:r>
              <a:rPr lang="es-MX" sz="2400" dirty="0">
                <a:effectLst/>
              </a:rPr>
              <a:t>  estaría interesado en desviarse de esa solución si hubiese otra trayectoria alterna  </a:t>
            </a:r>
            <a:r>
              <a:rPr lang="es-MX" sz="2400" i="1" dirty="0">
                <a:effectLst/>
              </a:rPr>
              <a:t>S</a:t>
            </a:r>
            <a:r>
              <a:rPr lang="es-MX" sz="2400" i="1" baseline="-25000" dirty="0">
                <a:effectLst/>
              </a:rPr>
              <a:t>i</a:t>
            </a:r>
            <a:r>
              <a:rPr lang="es-MX" sz="2400" dirty="0">
                <a:effectLst/>
              </a:rPr>
              <a:t>’  de  </a:t>
            </a:r>
            <a:r>
              <a:rPr lang="es-MX" sz="2400" i="1" dirty="0">
                <a:effectLst/>
              </a:rPr>
              <a:t>s</a:t>
            </a:r>
            <a:r>
              <a:rPr lang="es-MX" sz="2400" i="1" baseline="-25000" dirty="0">
                <a:effectLst/>
              </a:rPr>
              <a:t>i</a:t>
            </a:r>
            <a:r>
              <a:rPr lang="es-MX" sz="2400" dirty="0">
                <a:effectLst/>
                <a:sym typeface="Wingdings" panose="05000000000000000000" pitchFamily="2" charset="2"/>
              </a:rPr>
              <a:t> a </a:t>
            </a:r>
            <a:r>
              <a:rPr lang="es-MX" sz="2400" i="1" dirty="0">
                <a:effectLst/>
                <a:sym typeface="Wingdings" panose="05000000000000000000" pitchFamily="2" charset="2"/>
              </a:rPr>
              <a:t>t</a:t>
            </a:r>
            <a:r>
              <a:rPr lang="es-MX" sz="2400" i="1" baseline="-25000" dirty="0">
                <a:effectLst/>
                <a:sym typeface="Wingdings" panose="05000000000000000000" pitchFamily="2" charset="2"/>
              </a:rPr>
              <a:t>i</a:t>
            </a:r>
            <a:r>
              <a:rPr lang="es-MX" sz="2400" dirty="0">
                <a:effectLst/>
                <a:sym typeface="Wingdings" panose="05000000000000000000" pitchFamily="2" charset="2"/>
              </a:rPr>
              <a:t>  tal que cambiando  </a:t>
            </a:r>
            <a:r>
              <a:rPr lang="es-MX" sz="2400" i="1" dirty="0">
                <a:effectLst/>
                <a:sym typeface="Wingdings" panose="05000000000000000000" pitchFamily="2" charset="2"/>
              </a:rPr>
              <a:t>i</a:t>
            </a:r>
            <a:r>
              <a:rPr lang="es-MX" sz="2400" dirty="0">
                <a:effectLst/>
                <a:sym typeface="Wingdings" panose="05000000000000000000" pitchFamily="2" charset="2"/>
              </a:rPr>
              <a:t> a </a:t>
            </a:r>
            <a:r>
              <a:rPr lang="es-MX" sz="2400" i="1" dirty="0">
                <a:effectLst/>
                <a:sym typeface="Wingdings" panose="05000000000000000000" pitchFamily="2" charset="2"/>
              </a:rPr>
              <a:t>S</a:t>
            </a:r>
            <a:r>
              <a:rPr lang="es-MX" sz="2400" i="1" baseline="-25000" dirty="0">
                <a:effectLst/>
              </a:rPr>
              <a:t>i</a:t>
            </a:r>
            <a:r>
              <a:rPr lang="es-MX" sz="2400" dirty="0">
                <a:effectLst/>
                <a:sym typeface="Wingdings" panose="05000000000000000000" pitchFamily="2" charset="2"/>
              </a:rPr>
              <a:t>’, él obtendría un costo menor:</a:t>
            </a:r>
          </a:p>
          <a:p>
            <a:pPr marL="457200" lvl="1" indent="0">
              <a:buNone/>
            </a:pPr>
            <a:r>
              <a:rPr lang="es-MX" i="1" dirty="0">
                <a:effectLst/>
                <a:sym typeface="Wingdings" panose="05000000000000000000" pitchFamily="2" charset="2"/>
              </a:rPr>
              <a:t>           C</a:t>
            </a:r>
            <a:r>
              <a:rPr lang="es-MX" sz="2400" i="1" baseline="-25000" dirty="0">
                <a:effectLst/>
                <a:sym typeface="Wingdings" panose="05000000000000000000" pitchFamily="2" charset="2"/>
              </a:rPr>
              <a:t>i</a:t>
            </a:r>
            <a:r>
              <a:rPr lang="es-MX" sz="2400" dirty="0">
                <a:effectLst/>
                <a:sym typeface="Wingdings" panose="05000000000000000000" pitchFamily="2" charset="2"/>
              </a:rPr>
              <a:t>(</a:t>
            </a:r>
            <a:r>
              <a:rPr lang="es-MX" sz="2400" i="1" dirty="0">
                <a:effectLst/>
                <a:sym typeface="Wingdings" panose="05000000000000000000" pitchFamily="2" charset="2"/>
              </a:rPr>
              <a:t>S</a:t>
            </a:r>
            <a:r>
              <a:rPr lang="es-MX" sz="2400" baseline="-25000" dirty="0">
                <a:effectLst/>
                <a:sym typeface="Wingdings" panose="05000000000000000000" pitchFamily="2" charset="2"/>
              </a:rPr>
              <a:t>1</a:t>
            </a:r>
            <a:r>
              <a:rPr lang="es-MX" sz="2400" dirty="0">
                <a:effectLst/>
                <a:sym typeface="Wingdings" panose="05000000000000000000" pitchFamily="2" charset="2"/>
              </a:rPr>
              <a:t>,…, </a:t>
            </a:r>
            <a:r>
              <a:rPr lang="es-MX" sz="2400" i="1" dirty="0">
                <a:effectLst/>
                <a:sym typeface="Wingdings" panose="05000000000000000000" pitchFamily="2" charset="2"/>
              </a:rPr>
              <a:t>S</a:t>
            </a:r>
            <a:r>
              <a:rPr lang="es-MX" sz="2400" i="1" baseline="-25000" dirty="0">
                <a:effectLst/>
                <a:sym typeface="Wingdings" panose="05000000000000000000" pitchFamily="2" charset="2"/>
              </a:rPr>
              <a:t>i</a:t>
            </a:r>
            <a:r>
              <a:rPr lang="es-MX" sz="2400" baseline="-25000" dirty="0">
                <a:effectLst/>
                <a:sym typeface="Wingdings" panose="05000000000000000000" pitchFamily="2" charset="2"/>
              </a:rPr>
              <a:t>-1</a:t>
            </a:r>
            <a:r>
              <a:rPr lang="es-MX" sz="2400" dirty="0">
                <a:effectLst/>
                <a:sym typeface="Wingdings" panose="05000000000000000000" pitchFamily="2" charset="2"/>
              </a:rPr>
              <a:t>, </a:t>
            </a:r>
            <a:r>
              <a:rPr lang="es-MX" sz="2400" i="1" dirty="0">
                <a:effectLst/>
                <a:sym typeface="Wingdings" panose="05000000000000000000" pitchFamily="2" charset="2"/>
              </a:rPr>
              <a:t>S</a:t>
            </a:r>
            <a:r>
              <a:rPr lang="es-MX" sz="2400" i="1" baseline="-25000" dirty="0">
                <a:effectLst/>
                <a:sym typeface="Wingdings" panose="05000000000000000000" pitchFamily="2" charset="2"/>
              </a:rPr>
              <a:t>i</a:t>
            </a:r>
            <a:r>
              <a:rPr lang="es-MX" sz="2400" dirty="0">
                <a:effectLst/>
                <a:sym typeface="Wingdings" panose="05000000000000000000" pitchFamily="2" charset="2"/>
              </a:rPr>
              <a:t>’, </a:t>
            </a:r>
            <a:r>
              <a:rPr lang="es-MX" sz="2400" i="1" dirty="0">
                <a:effectLst/>
                <a:sym typeface="Wingdings" panose="05000000000000000000" pitchFamily="2" charset="2"/>
              </a:rPr>
              <a:t>S</a:t>
            </a:r>
            <a:r>
              <a:rPr lang="es-MX" sz="2400" i="1" baseline="-25000" dirty="0">
                <a:effectLst/>
                <a:sym typeface="Wingdings" panose="05000000000000000000" pitchFamily="2" charset="2"/>
              </a:rPr>
              <a:t>i</a:t>
            </a:r>
            <a:r>
              <a:rPr lang="es-MX" sz="2400" baseline="-25000" dirty="0">
                <a:effectLst/>
                <a:sym typeface="Wingdings" panose="05000000000000000000" pitchFamily="2" charset="2"/>
              </a:rPr>
              <a:t>+1</a:t>
            </a:r>
            <a:r>
              <a:rPr lang="es-MX" sz="2400" dirty="0">
                <a:effectLst/>
                <a:sym typeface="Wingdings" panose="05000000000000000000" pitchFamily="2" charset="2"/>
              </a:rPr>
              <a:t>,.., </a:t>
            </a:r>
            <a:r>
              <a:rPr lang="es-MX" sz="2400" i="1" dirty="0" err="1">
                <a:effectLst/>
                <a:sym typeface="Wingdings" panose="05000000000000000000" pitchFamily="2" charset="2"/>
              </a:rPr>
              <a:t>S</a:t>
            </a:r>
            <a:r>
              <a:rPr lang="es-MX" sz="2400" i="1" baseline="-25000" dirty="0" err="1">
                <a:effectLst/>
                <a:sym typeface="Wingdings" panose="05000000000000000000" pitchFamily="2" charset="2"/>
              </a:rPr>
              <a:t>k</a:t>
            </a:r>
            <a:r>
              <a:rPr lang="es-MX" sz="2400" dirty="0">
                <a:effectLst/>
                <a:sym typeface="Wingdings" panose="05000000000000000000" pitchFamily="2" charset="2"/>
              </a:rPr>
              <a:t>) &lt; </a:t>
            </a:r>
            <a:r>
              <a:rPr lang="es-MX" i="1" dirty="0">
                <a:effectLst/>
                <a:sym typeface="Wingdings" panose="05000000000000000000" pitchFamily="2" charset="2"/>
              </a:rPr>
              <a:t>C</a:t>
            </a:r>
            <a:r>
              <a:rPr lang="es-MX" sz="2400" i="1" baseline="-25000" dirty="0">
                <a:effectLst/>
                <a:sym typeface="Wingdings" panose="05000000000000000000" pitchFamily="2" charset="2"/>
              </a:rPr>
              <a:t>i</a:t>
            </a:r>
            <a:r>
              <a:rPr lang="es-MX" sz="2400" dirty="0">
                <a:effectLst/>
                <a:sym typeface="Wingdings" panose="05000000000000000000" pitchFamily="2" charset="2"/>
              </a:rPr>
              <a:t>(</a:t>
            </a:r>
            <a:r>
              <a:rPr lang="es-MX" sz="2400" i="1" dirty="0">
                <a:effectLst/>
                <a:sym typeface="Wingdings" panose="05000000000000000000" pitchFamily="2" charset="2"/>
              </a:rPr>
              <a:t>S</a:t>
            </a:r>
            <a:r>
              <a:rPr lang="es-MX" sz="2400" baseline="-25000" dirty="0">
                <a:effectLst/>
                <a:sym typeface="Wingdings" panose="05000000000000000000" pitchFamily="2" charset="2"/>
              </a:rPr>
              <a:t>1</a:t>
            </a:r>
            <a:r>
              <a:rPr lang="es-MX" sz="2400" dirty="0">
                <a:effectLst/>
                <a:sym typeface="Wingdings" panose="05000000000000000000" pitchFamily="2" charset="2"/>
              </a:rPr>
              <a:t>,…, </a:t>
            </a:r>
            <a:r>
              <a:rPr lang="es-MX" sz="2400" i="1" dirty="0">
                <a:effectLst/>
                <a:sym typeface="Wingdings" panose="05000000000000000000" pitchFamily="2" charset="2"/>
              </a:rPr>
              <a:t>S</a:t>
            </a:r>
            <a:r>
              <a:rPr lang="es-MX" sz="2400" i="1" baseline="-25000" dirty="0">
                <a:effectLst/>
                <a:sym typeface="Wingdings" panose="05000000000000000000" pitchFamily="2" charset="2"/>
              </a:rPr>
              <a:t>i</a:t>
            </a:r>
            <a:r>
              <a:rPr lang="es-MX" sz="2400" baseline="-25000" dirty="0">
                <a:effectLst/>
                <a:sym typeface="Wingdings" panose="05000000000000000000" pitchFamily="2" charset="2"/>
              </a:rPr>
              <a:t>-1</a:t>
            </a:r>
            <a:r>
              <a:rPr lang="es-MX" sz="2400" dirty="0">
                <a:effectLst/>
                <a:sym typeface="Wingdings" panose="05000000000000000000" pitchFamily="2" charset="2"/>
              </a:rPr>
              <a:t>, </a:t>
            </a:r>
            <a:r>
              <a:rPr lang="es-MX" sz="2400" i="1" dirty="0">
                <a:effectLst/>
                <a:sym typeface="Wingdings" panose="05000000000000000000" pitchFamily="2" charset="2"/>
              </a:rPr>
              <a:t>S</a:t>
            </a:r>
            <a:r>
              <a:rPr lang="es-MX" sz="2400" i="1" baseline="-25000" dirty="0">
                <a:effectLst/>
                <a:sym typeface="Wingdings" panose="05000000000000000000" pitchFamily="2" charset="2"/>
              </a:rPr>
              <a:t>i</a:t>
            </a:r>
            <a:r>
              <a:rPr lang="es-MX" sz="2400" dirty="0">
                <a:effectLst/>
                <a:sym typeface="Wingdings" panose="05000000000000000000" pitchFamily="2" charset="2"/>
              </a:rPr>
              <a:t>, </a:t>
            </a:r>
            <a:r>
              <a:rPr lang="es-MX" sz="2400" i="1" dirty="0">
                <a:effectLst/>
                <a:sym typeface="Wingdings" panose="05000000000000000000" pitchFamily="2" charset="2"/>
              </a:rPr>
              <a:t>S</a:t>
            </a:r>
            <a:r>
              <a:rPr lang="es-MX" sz="2400" i="1" baseline="-25000" dirty="0">
                <a:effectLst/>
                <a:sym typeface="Wingdings" panose="05000000000000000000" pitchFamily="2" charset="2"/>
              </a:rPr>
              <a:t>i</a:t>
            </a:r>
            <a:r>
              <a:rPr lang="es-MX" sz="2400" baseline="-25000" dirty="0">
                <a:effectLst/>
                <a:sym typeface="Wingdings" panose="05000000000000000000" pitchFamily="2" charset="2"/>
              </a:rPr>
              <a:t>+1</a:t>
            </a:r>
            <a:r>
              <a:rPr lang="es-MX" sz="2400" dirty="0">
                <a:effectLst/>
                <a:sym typeface="Wingdings" panose="05000000000000000000" pitchFamily="2" charset="2"/>
              </a:rPr>
              <a:t>,.., </a:t>
            </a:r>
            <a:r>
              <a:rPr lang="es-MX" sz="2400" i="1" dirty="0" err="1">
                <a:effectLst/>
                <a:sym typeface="Wingdings" panose="05000000000000000000" pitchFamily="2" charset="2"/>
              </a:rPr>
              <a:t>S</a:t>
            </a:r>
            <a:r>
              <a:rPr lang="es-MX" sz="2400" i="1" baseline="-25000" dirty="0" err="1">
                <a:effectLst/>
                <a:sym typeface="Wingdings" panose="05000000000000000000" pitchFamily="2" charset="2"/>
              </a:rPr>
              <a:t>k</a:t>
            </a:r>
            <a:r>
              <a:rPr lang="es-MX" sz="2400" dirty="0">
                <a:effectLst/>
                <a:sym typeface="Wingdings" panose="05000000000000000000" pitchFamily="2" charset="2"/>
              </a:rPr>
              <a:t>).</a:t>
            </a:r>
          </a:p>
          <a:p>
            <a:pPr marL="457200" lvl="1" indent="0">
              <a:buNone/>
            </a:pPr>
            <a:endParaRPr lang="es-MX" sz="1000" dirty="0">
              <a:effectLst/>
              <a:sym typeface="Wingdings" panose="05000000000000000000" pitchFamily="2" charset="2"/>
            </a:endParaRPr>
          </a:p>
          <a:p>
            <a:r>
              <a:rPr lang="es-MX" sz="2800" dirty="0">
                <a:effectLst/>
                <a:sym typeface="Wingdings" panose="05000000000000000000" pitchFamily="2" charset="2"/>
              </a:rPr>
              <a:t>Definición. Un conjunto de trayectorias es un </a:t>
            </a:r>
            <a:r>
              <a:rPr lang="es-MX" sz="2800" i="1" dirty="0">
                <a:effectLst/>
                <a:sym typeface="Wingdings" panose="05000000000000000000" pitchFamily="2" charset="2"/>
              </a:rPr>
              <a:t>equilibrio Nash </a:t>
            </a:r>
            <a:r>
              <a:rPr lang="es-MX" sz="2800" dirty="0">
                <a:effectLst/>
                <a:sym typeface="Wingdings" panose="05000000000000000000" pitchFamily="2" charset="2"/>
              </a:rPr>
              <a:t>si ningún usuario tiene interés en desviarse de él.</a:t>
            </a:r>
          </a:p>
          <a:p>
            <a:endParaRPr lang="es-MX" sz="1000" dirty="0">
              <a:effectLst/>
              <a:sym typeface="Wingdings" panose="05000000000000000000" pitchFamily="2" charset="2"/>
            </a:endParaRPr>
          </a:p>
          <a:p>
            <a:r>
              <a:rPr lang="es-MX" sz="2400" dirty="0">
                <a:effectLst/>
                <a:sym typeface="Wingdings" panose="05000000000000000000" pitchFamily="2" charset="2"/>
              </a:rPr>
              <a:t>Como abajo veré, existe un conjunto de trayectorias en equilibrio Nash para cada instancia de este juego de diseño de redes.</a:t>
            </a:r>
          </a:p>
          <a:p>
            <a:pPr lvl="1">
              <a:buFont typeface="Wingdings" panose="05000000000000000000" pitchFamily="2" charset="2"/>
              <a:buChar char="§"/>
            </a:pPr>
            <a:r>
              <a:rPr lang="es-MX" sz="2400" dirty="0">
                <a:effectLst/>
                <a:latin typeface="Times New Roman" panose="02020603050405020304" pitchFamily="18" charset="0"/>
                <a:sym typeface="Symbol" panose="05050102010706020507" pitchFamily="18" charset="2"/>
              </a:rPr>
              <a:t>En este trabajo, solo considero los equilibrios Nash </a:t>
            </a:r>
            <a:r>
              <a:rPr lang="es-MX" sz="2400" i="1" dirty="0">
                <a:effectLst/>
                <a:latin typeface="Times New Roman" panose="02020603050405020304" pitchFamily="18" charset="0"/>
                <a:sym typeface="Symbol" panose="05050102010706020507" pitchFamily="18" charset="2"/>
              </a:rPr>
              <a:t>puros</a:t>
            </a:r>
            <a:r>
              <a:rPr lang="es-MX" sz="2400" dirty="0">
                <a:effectLst/>
                <a:latin typeface="Times New Roman" panose="02020603050405020304" pitchFamily="18" charset="0"/>
                <a:sym typeface="Symbol" panose="05050102010706020507" pitchFamily="18" charset="2"/>
              </a:rPr>
              <a:t>: aquéllos con equilibrios donde cada usuario deterministamente escoge una sola trayectoria.</a:t>
            </a:r>
            <a:endParaRPr lang="es-MX" sz="2400" i="1" dirty="0">
              <a:effectLst/>
              <a:latin typeface="Times New Roman" panose="02020603050405020304" pitchFamily="18" charset="0"/>
              <a:sym typeface="Symbol" panose="05050102010706020507" pitchFamily="18" charset="2"/>
            </a:endParaRPr>
          </a:p>
          <a:p>
            <a:pPr marL="0" indent="0">
              <a:buNone/>
            </a:pPr>
            <a:endParaRPr lang="es-MX" sz="2000" dirty="0">
              <a:effectLst/>
            </a:endParaRPr>
          </a:p>
        </p:txBody>
      </p:sp>
      <p:sp>
        <p:nvSpPr>
          <p:cNvPr id="5" name="Text Box 9"/>
          <p:cNvSpPr txBox="1">
            <a:spLocks noChangeArrowheads="1"/>
          </p:cNvSpPr>
          <p:nvPr/>
        </p:nvSpPr>
        <p:spPr bwMode="auto">
          <a:xfrm>
            <a:off x="1266092" y="5960013"/>
            <a:ext cx="10550769" cy="83099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n-US" sz="2400" u="none" dirty="0">
                <a:latin typeface="Times New Roman" panose="02020603050405020304" pitchFamily="18" charset="0"/>
                <a:cs typeface="Times New Roman" panose="02020603050405020304" pitchFamily="18" charset="0"/>
                <a:sym typeface="Symbol" panose="05050102010706020507" pitchFamily="18" charset="2"/>
              </a:rPr>
              <a:t>Si no es pura, es </a:t>
            </a:r>
            <a:r>
              <a:rPr lang="en-US" sz="2400" u="none" dirty="0" err="1">
                <a:latin typeface="Times New Roman" panose="02020603050405020304" pitchFamily="18" charset="0"/>
                <a:cs typeface="Times New Roman" panose="02020603050405020304" pitchFamily="18" charset="0"/>
                <a:sym typeface="Symbol" panose="05050102010706020507" pitchFamily="18" charset="2"/>
              </a:rPr>
              <a:t>mixta</a:t>
            </a:r>
            <a:r>
              <a:rPr lang="en-US" sz="2400" u="none" dirty="0">
                <a:latin typeface="Times New Roman" panose="02020603050405020304" pitchFamily="18" charset="0"/>
                <a:cs typeface="Times New Roman" panose="02020603050405020304" pitchFamily="18" charset="0"/>
                <a:sym typeface="Symbol" panose="05050102010706020507" pitchFamily="18" charset="2"/>
              </a:rPr>
              <a:t>: Una </a:t>
            </a:r>
            <a:r>
              <a:rPr lang="en-US" sz="2400" u="none" dirty="0" err="1">
                <a:latin typeface="Times New Roman" panose="02020603050405020304" pitchFamily="18" charset="0"/>
                <a:cs typeface="Times New Roman" panose="02020603050405020304" pitchFamily="18" charset="0"/>
                <a:sym typeface="Symbol" panose="05050102010706020507" pitchFamily="18" charset="2"/>
              </a:rPr>
              <a:t>estrategia</a:t>
            </a:r>
            <a:r>
              <a:rPr lang="en-US" sz="2400" u="none" dirty="0">
                <a:latin typeface="Times New Roman" panose="02020603050405020304" pitchFamily="18" charset="0"/>
                <a:cs typeface="Times New Roman" panose="02020603050405020304" pitchFamily="18" charset="0"/>
                <a:sym typeface="Symbol" panose="05050102010706020507" pitchFamily="18" charset="2"/>
              </a:rPr>
              <a:t> </a:t>
            </a:r>
            <a:r>
              <a:rPr lang="en-US" sz="2400" u="none" dirty="0" err="1">
                <a:latin typeface="Times New Roman" panose="02020603050405020304" pitchFamily="18" charset="0"/>
                <a:cs typeface="Times New Roman" panose="02020603050405020304" pitchFamily="18" charset="0"/>
                <a:sym typeface="Symbol" panose="05050102010706020507" pitchFamily="18" charset="2"/>
              </a:rPr>
              <a:t>mixta</a:t>
            </a:r>
            <a:r>
              <a:rPr lang="en-US" sz="2400" u="none" dirty="0">
                <a:latin typeface="Times New Roman" panose="02020603050405020304" pitchFamily="18" charset="0"/>
                <a:cs typeface="Times New Roman" panose="02020603050405020304" pitchFamily="18" charset="0"/>
                <a:sym typeface="Symbol" panose="05050102010706020507" pitchFamily="18" charset="2"/>
              </a:rPr>
              <a:t> es </a:t>
            </a:r>
            <a:r>
              <a:rPr lang="en-US" sz="2400" u="none" dirty="0" err="1">
                <a:latin typeface="Times New Roman" panose="02020603050405020304" pitchFamily="18" charset="0"/>
                <a:cs typeface="Times New Roman" panose="02020603050405020304" pitchFamily="18" charset="0"/>
                <a:sym typeface="Symbol" panose="05050102010706020507" pitchFamily="18" charset="2"/>
              </a:rPr>
              <a:t>una</a:t>
            </a:r>
            <a:r>
              <a:rPr lang="en-US" sz="2400" u="none" dirty="0">
                <a:latin typeface="Times New Roman" panose="02020603050405020304" pitchFamily="18" charset="0"/>
                <a:cs typeface="Times New Roman" panose="02020603050405020304" pitchFamily="18" charset="0"/>
                <a:sym typeface="Symbol" panose="05050102010706020507" pitchFamily="18" charset="2"/>
              </a:rPr>
              <a:t> </a:t>
            </a:r>
            <a:r>
              <a:rPr lang="en-US" sz="2400" u="none" dirty="0" err="1">
                <a:latin typeface="Times New Roman" panose="02020603050405020304" pitchFamily="18" charset="0"/>
                <a:cs typeface="Times New Roman" panose="02020603050405020304" pitchFamily="18" charset="0"/>
                <a:sym typeface="Symbol" panose="05050102010706020507" pitchFamily="18" charset="2"/>
              </a:rPr>
              <a:t>asignación</a:t>
            </a:r>
            <a:r>
              <a:rPr lang="en-US" sz="2400" u="none" dirty="0">
                <a:latin typeface="Times New Roman" panose="02020603050405020304" pitchFamily="18" charset="0"/>
                <a:cs typeface="Times New Roman" panose="02020603050405020304" pitchFamily="18" charset="0"/>
                <a:sym typeface="Symbol" panose="05050102010706020507" pitchFamily="18" charset="2"/>
              </a:rPr>
              <a:t> de </a:t>
            </a:r>
            <a:r>
              <a:rPr lang="en-US" sz="2400" u="none" dirty="0" err="1">
                <a:latin typeface="Times New Roman" panose="02020603050405020304" pitchFamily="18" charset="0"/>
                <a:cs typeface="Times New Roman" panose="02020603050405020304" pitchFamily="18" charset="0"/>
                <a:sym typeface="Symbol" panose="05050102010706020507" pitchFamily="18" charset="2"/>
              </a:rPr>
              <a:t>una</a:t>
            </a:r>
            <a:r>
              <a:rPr lang="en-US" sz="2400" u="none" dirty="0">
                <a:latin typeface="Times New Roman" panose="02020603050405020304" pitchFamily="18" charset="0"/>
                <a:cs typeface="Times New Roman" panose="02020603050405020304" pitchFamily="18" charset="0"/>
                <a:sym typeface="Symbol" panose="05050102010706020507" pitchFamily="18" charset="2"/>
              </a:rPr>
              <a:t> </a:t>
            </a:r>
            <a:r>
              <a:rPr lang="en-US" sz="2400" u="none" dirty="0" err="1">
                <a:latin typeface="Times New Roman" panose="02020603050405020304" pitchFamily="18" charset="0"/>
                <a:cs typeface="Times New Roman" panose="02020603050405020304" pitchFamily="18" charset="0"/>
                <a:sym typeface="Symbol" panose="05050102010706020507" pitchFamily="18" charset="2"/>
              </a:rPr>
              <a:t>probabilidad</a:t>
            </a:r>
            <a:r>
              <a:rPr lang="en-US" sz="2400" u="none" dirty="0">
                <a:latin typeface="Times New Roman" panose="02020603050405020304" pitchFamily="18" charset="0"/>
                <a:cs typeface="Times New Roman" panose="02020603050405020304" pitchFamily="18" charset="0"/>
                <a:sym typeface="Symbol" panose="05050102010706020507" pitchFamily="18" charset="2"/>
              </a:rPr>
              <a:t> a </a:t>
            </a:r>
            <a:r>
              <a:rPr lang="en-US" sz="2400" u="none" dirty="0" err="1">
                <a:latin typeface="Times New Roman" panose="02020603050405020304" pitchFamily="18" charset="0"/>
                <a:cs typeface="Times New Roman" panose="02020603050405020304" pitchFamily="18" charset="0"/>
                <a:sym typeface="Symbol" panose="05050102010706020507" pitchFamily="18" charset="2"/>
              </a:rPr>
              <a:t>cada</a:t>
            </a:r>
            <a:r>
              <a:rPr lang="en-US" sz="2400" u="none" dirty="0">
                <a:latin typeface="Times New Roman" panose="02020603050405020304" pitchFamily="18" charset="0"/>
                <a:cs typeface="Times New Roman" panose="02020603050405020304" pitchFamily="18" charset="0"/>
                <a:sym typeface="Symbol" panose="05050102010706020507" pitchFamily="18" charset="2"/>
              </a:rPr>
              <a:t> </a:t>
            </a:r>
            <a:r>
              <a:rPr lang="en-US" sz="2400" u="none" dirty="0" err="1">
                <a:latin typeface="Times New Roman" panose="02020603050405020304" pitchFamily="18" charset="0"/>
                <a:cs typeface="Times New Roman" panose="02020603050405020304" pitchFamily="18" charset="0"/>
                <a:sym typeface="Symbol" panose="05050102010706020507" pitchFamily="18" charset="2"/>
              </a:rPr>
              <a:t>estrategia</a:t>
            </a:r>
            <a:r>
              <a:rPr lang="en-US" sz="2400" u="none" dirty="0">
                <a:latin typeface="Times New Roman" panose="02020603050405020304" pitchFamily="18" charset="0"/>
                <a:cs typeface="Times New Roman" panose="02020603050405020304" pitchFamily="18" charset="0"/>
                <a:sym typeface="Symbol" panose="05050102010706020507" pitchFamily="18" charset="2"/>
              </a:rPr>
              <a:t> pura.</a:t>
            </a:r>
            <a:endParaRPr lang="es-MX" sz="2800" u="none" dirty="0">
              <a:latin typeface="Times New Roman" panose="02020603050405020304" pitchFamily="18" charset="0"/>
              <a:cs typeface="Times New Roman" panose="02020603050405020304" pitchFamily="18" charset="0"/>
              <a:sym typeface="Symbol" panose="05050102010706020507" pitchFamily="18" charset="2"/>
            </a:endParaRPr>
          </a:p>
        </p:txBody>
      </p:sp>
      <p:cxnSp>
        <p:nvCxnSpPr>
          <p:cNvPr id="6" name="Conector recto de flecha 5"/>
          <p:cNvCxnSpPr/>
          <p:nvPr/>
        </p:nvCxnSpPr>
        <p:spPr bwMode="auto">
          <a:xfrm flipV="1">
            <a:off x="6597748" y="5510772"/>
            <a:ext cx="1055077" cy="571720"/>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Forma libre 6"/>
          <p:cNvSpPr/>
          <p:nvPr/>
        </p:nvSpPr>
        <p:spPr bwMode="auto">
          <a:xfrm>
            <a:off x="4240879" y="2935496"/>
            <a:ext cx="3827424" cy="324803"/>
          </a:xfrm>
          <a:custGeom>
            <a:avLst/>
            <a:gdLst>
              <a:gd name="connsiteX0" fmla="*/ 3826933 w 3827424"/>
              <a:gd name="connsiteY0" fmla="*/ 0 h 324803"/>
              <a:gd name="connsiteX1" fmla="*/ 3462866 w 3827424"/>
              <a:gd name="connsiteY1" fmla="*/ 169333 h 324803"/>
              <a:gd name="connsiteX2" fmla="*/ 1608666 w 3827424"/>
              <a:gd name="connsiteY2" fmla="*/ 321733 h 324803"/>
              <a:gd name="connsiteX3" fmla="*/ 0 w 3827424"/>
              <a:gd name="connsiteY3" fmla="*/ 25400 h 324803"/>
            </a:gdLst>
            <a:ahLst/>
            <a:cxnLst>
              <a:cxn ang="0">
                <a:pos x="connsiteX0" y="connsiteY0"/>
              </a:cxn>
              <a:cxn ang="0">
                <a:pos x="connsiteX1" y="connsiteY1"/>
              </a:cxn>
              <a:cxn ang="0">
                <a:pos x="connsiteX2" y="connsiteY2"/>
              </a:cxn>
              <a:cxn ang="0">
                <a:pos x="connsiteX3" y="connsiteY3"/>
              </a:cxn>
            </a:cxnLst>
            <a:rect l="l" t="t" r="r" b="b"/>
            <a:pathLst>
              <a:path w="3827424" h="324803">
                <a:moveTo>
                  <a:pt x="3826933" y="0"/>
                </a:moveTo>
                <a:cubicBezTo>
                  <a:pt x="3829755" y="57855"/>
                  <a:pt x="3832577" y="115711"/>
                  <a:pt x="3462866" y="169333"/>
                </a:cubicBezTo>
                <a:cubicBezTo>
                  <a:pt x="3093155" y="222955"/>
                  <a:pt x="2185810" y="345722"/>
                  <a:pt x="1608666" y="321733"/>
                </a:cubicBezTo>
                <a:cubicBezTo>
                  <a:pt x="1031522" y="297744"/>
                  <a:pt x="515761" y="161572"/>
                  <a:pt x="0" y="25400"/>
                </a:cubicBezTo>
              </a:path>
            </a:pathLst>
          </a:custGeom>
          <a:noFill/>
          <a:ln w="25400" cap="flat" cmpd="sng" algn="ctr">
            <a:solidFill>
              <a:srgbClr val="FF0000"/>
            </a:solidFill>
            <a:prstDash val="sysDash"/>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8"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16</a:t>
            </a:fld>
            <a:endParaRPr lang="es-MX" dirty="0"/>
          </a:p>
        </p:txBody>
      </p:sp>
      <p:sp>
        <p:nvSpPr>
          <p:cNvPr id="2" name="CuadroTexto 1">
            <a:extLst>
              <a:ext uri="{FF2B5EF4-FFF2-40B4-BE49-F238E27FC236}">
                <a16:creationId xmlns:a16="http://schemas.microsoft.com/office/drawing/2014/main" id="{28E474C6-AAF6-0656-0D5F-C9D3D2F27D3A}"/>
              </a:ext>
            </a:extLst>
          </p:cNvPr>
          <p:cNvSpPr txBox="1"/>
          <p:nvPr/>
        </p:nvSpPr>
        <p:spPr>
          <a:xfrm>
            <a:off x="10536083" y="2245635"/>
            <a:ext cx="1436178" cy="461665"/>
          </a:xfrm>
          <a:prstGeom prst="rect">
            <a:avLst/>
          </a:prstGeom>
          <a:noFill/>
        </p:spPr>
        <p:txBody>
          <a:bodyPr wrap="square" rtlCol="0">
            <a:spAutoFit/>
          </a:bodyPr>
          <a:lstStyle/>
          <a:p>
            <a:r>
              <a:rPr lang="es-ES" sz="2400" dirty="0">
                <a:latin typeface="Times New Roman" panose="02020603050405020304" pitchFamily="18" charset="0"/>
                <a:cs typeface="Times New Roman" panose="02020603050405020304" pitchFamily="18" charset="0"/>
              </a:rPr>
              <a:t>dos nodos</a:t>
            </a:r>
            <a:endParaRPr lang="es-MX" sz="2400" dirty="0">
              <a:latin typeface="Times New Roman" panose="02020603050405020304" pitchFamily="18" charset="0"/>
              <a:cs typeface="Times New Roman" panose="02020603050405020304" pitchFamily="18" charset="0"/>
            </a:endParaRPr>
          </a:p>
        </p:txBody>
      </p:sp>
      <p:cxnSp>
        <p:nvCxnSpPr>
          <p:cNvPr id="4" name="Conector recto de flecha 3">
            <a:extLst>
              <a:ext uri="{FF2B5EF4-FFF2-40B4-BE49-F238E27FC236}">
                <a16:creationId xmlns:a16="http://schemas.microsoft.com/office/drawing/2014/main" id="{02CD5B2D-0627-23EA-97EA-1A30683A9EDF}"/>
              </a:ext>
            </a:extLst>
          </p:cNvPr>
          <p:cNvCxnSpPr/>
          <p:nvPr/>
        </p:nvCxnSpPr>
        <p:spPr bwMode="auto">
          <a:xfrm flipH="1" flipV="1">
            <a:off x="10653823" y="2094615"/>
            <a:ext cx="233917" cy="265814"/>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Conector recto de flecha 10">
            <a:extLst>
              <a:ext uri="{FF2B5EF4-FFF2-40B4-BE49-F238E27FC236}">
                <a16:creationId xmlns:a16="http://schemas.microsoft.com/office/drawing/2014/main" id="{ACAB2949-9CAB-504B-06EB-85918C166A6B}"/>
              </a:ext>
            </a:extLst>
          </p:cNvPr>
          <p:cNvCxnSpPr/>
          <p:nvPr/>
        </p:nvCxnSpPr>
        <p:spPr bwMode="auto">
          <a:xfrm flipV="1">
            <a:off x="11004695" y="2094615"/>
            <a:ext cx="152400" cy="265814"/>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527836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par>
                                <p:cTn id="15" presetID="1"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par>
                                <p:cTn id="17" presetID="1" presetClass="entr" presetSubtype="0"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par>
                                <p:cTn id="21" presetID="1"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7" end="7"/>
                                            </p:txEl>
                                          </p:spTgt>
                                        </p:tgtEl>
                                        <p:attrNameLst>
                                          <p:attrName>ppt_c</p:attrName>
                                        </p:attrNameLst>
                                      </p:cBhvr>
                                      <p:to>
                                        <a:schemeClr val="accent1"/>
                                      </p:to>
                                    </p:animClr>
                                  </p:sub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P spid="7" grpId="0" animBg="1"/>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9"/>
          <p:cNvSpPr txBox="1">
            <a:spLocks noChangeArrowheads="1"/>
          </p:cNvSpPr>
          <p:nvPr/>
        </p:nvSpPr>
        <p:spPr bwMode="auto">
          <a:xfrm>
            <a:off x="787791" y="1715480"/>
            <a:ext cx="10452295" cy="1815882"/>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Meta de un protocolo de diseño de redes: sugerir a cada usuario </a:t>
            </a:r>
            <a:r>
              <a:rPr lang="es-MX" sz="2800" i="1" u="none" dirty="0">
                <a:latin typeface="Times New Roman" panose="02020603050405020304" pitchFamily="18" charset="0"/>
                <a:sym typeface="Symbol" panose="05050102010706020507" pitchFamily="18" charset="2"/>
              </a:rPr>
              <a:t>i </a:t>
            </a:r>
            <a:r>
              <a:rPr lang="es-MX" sz="2800" u="none" dirty="0">
                <a:latin typeface="Times New Roman" panose="02020603050405020304" pitchFamily="18" charset="0"/>
                <a:sym typeface="Symbol" panose="05050102010706020507" pitchFamily="18" charset="2"/>
              </a:rPr>
              <a:t>una trayectoria </a:t>
            </a:r>
            <a:r>
              <a:rPr lang="es-MX" sz="2800" i="1" u="none" dirty="0">
                <a:latin typeface="Times New Roman" panose="02020603050405020304" pitchFamily="18" charset="0"/>
                <a:sym typeface="Symbol" panose="05050102010706020507" pitchFamily="18" charset="2"/>
              </a:rPr>
              <a:t>S</a:t>
            </a:r>
            <a:r>
              <a:rPr lang="es-MX" sz="2800" i="1" u="none" baseline="-25000" dirty="0">
                <a:latin typeface="Times New Roman" panose="02020603050405020304" pitchFamily="18" charset="0"/>
                <a:sym typeface="Symbol" panose="05050102010706020507" pitchFamily="18" charset="2"/>
              </a:rPr>
              <a:t>i</a:t>
            </a:r>
            <a:r>
              <a:rPr lang="es-MX" sz="2800" u="none" dirty="0">
                <a:latin typeface="Times New Roman" panose="02020603050405020304" pitchFamily="18" charset="0"/>
                <a:sym typeface="Symbol" panose="05050102010706020507" pitchFamily="18" charset="2"/>
              </a:rPr>
              <a:t> tal que el resultado total es un equilibrio Nash y su costo total excede el costo óptimo por un factor tan pequeño como sea posible.</a:t>
            </a:r>
            <a:endParaRPr lang="es-MX" sz="2800" i="1" u="none" dirty="0">
              <a:latin typeface="Times New Roman" panose="02020603050405020304" pitchFamily="18" charset="0"/>
              <a:sym typeface="Symbol" panose="05050102010706020507" pitchFamily="18" charset="2"/>
            </a:endParaRPr>
          </a:p>
        </p:txBody>
      </p:sp>
      <p:sp>
        <p:nvSpPr>
          <p:cNvPr id="6" name="Text Box 9"/>
          <p:cNvSpPr txBox="1">
            <a:spLocks noChangeArrowheads="1"/>
          </p:cNvSpPr>
          <p:nvPr/>
        </p:nvSpPr>
        <p:spPr bwMode="auto">
          <a:xfrm>
            <a:off x="787791" y="3760919"/>
            <a:ext cx="10452295" cy="95410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Este factor es el </a:t>
            </a:r>
            <a:r>
              <a:rPr lang="es-MX" sz="2800" i="1" u="none" dirty="0">
                <a:latin typeface="Times New Roman" panose="02020603050405020304" pitchFamily="18" charset="0"/>
                <a:sym typeface="Symbol" panose="05050102010706020507" pitchFamily="18" charset="2"/>
              </a:rPr>
              <a:t>costo de la estabilidad </a:t>
            </a:r>
            <a:r>
              <a:rPr lang="es-MX" sz="2800" u="none" dirty="0">
                <a:latin typeface="Times New Roman" panose="02020603050405020304" pitchFamily="18" charset="0"/>
                <a:sym typeface="Symbol" panose="05050102010706020507" pitchFamily="18" charset="2"/>
              </a:rPr>
              <a:t>de la instancia (o sea, de la red diseñada).</a:t>
            </a:r>
            <a:endParaRPr lang="es-MX" sz="2800" i="1" u="none" dirty="0">
              <a:latin typeface="Times New Roman" panose="02020603050405020304" pitchFamily="18" charset="0"/>
              <a:sym typeface="Symbol" panose="05050102010706020507" pitchFamily="18" charset="2"/>
            </a:endParaRPr>
          </a:p>
        </p:txBody>
      </p:sp>
      <p:sp>
        <p:nvSpPr>
          <p:cNvPr id="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17</a:t>
            </a:fld>
            <a:endParaRPr lang="es-MX" dirty="0"/>
          </a:p>
        </p:txBody>
      </p:sp>
      <p:cxnSp>
        <p:nvCxnSpPr>
          <p:cNvPr id="7" name="Conector recto de flecha 6"/>
          <p:cNvCxnSpPr/>
          <p:nvPr/>
        </p:nvCxnSpPr>
        <p:spPr bwMode="auto">
          <a:xfrm flipV="1">
            <a:off x="3764478" y="3074421"/>
            <a:ext cx="2558311" cy="844436"/>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967106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orma libre 39"/>
          <p:cNvSpPr/>
          <p:nvPr/>
        </p:nvSpPr>
        <p:spPr bwMode="auto">
          <a:xfrm>
            <a:off x="2809336" y="2195155"/>
            <a:ext cx="7292730" cy="2931078"/>
          </a:xfrm>
          <a:custGeom>
            <a:avLst/>
            <a:gdLst>
              <a:gd name="connsiteX0" fmla="*/ 0 w 7292730"/>
              <a:gd name="connsiteY0" fmla="*/ 1686732 h 2931078"/>
              <a:gd name="connsiteX1" fmla="*/ 759124 w 7292730"/>
              <a:gd name="connsiteY1" fmla="*/ 2635637 h 2931078"/>
              <a:gd name="connsiteX2" fmla="*/ 2700068 w 7292730"/>
              <a:gd name="connsiteY2" fmla="*/ 2928936 h 2931078"/>
              <a:gd name="connsiteX3" fmla="*/ 5512279 w 7292730"/>
              <a:gd name="connsiteY3" fmla="*/ 2696022 h 2931078"/>
              <a:gd name="connsiteX4" fmla="*/ 7013275 w 7292730"/>
              <a:gd name="connsiteY4" fmla="*/ 1574588 h 2931078"/>
              <a:gd name="connsiteX5" fmla="*/ 6901132 w 7292730"/>
              <a:gd name="connsiteY5" fmla="*/ 177109 h 2931078"/>
              <a:gd name="connsiteX6" fmla="*/ 3096883 w 7292730"/>
              <a:gd name="connsiteY6" fmla="*/ 64966 h 2931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92730" h="2931078">
                <a:moveTo>
                  <a:pt x="0" y="1686732"/>
                </a:moveTo>
                <a:cubicBezTo>
                  <a:pt x="154556" y="2057667"/>
                  <a:pt x="309113" y="2428603"/>
                  <a:pt x="759124" y="2635637"/>
                </a:cubicBezTo>
                <a:cubicBezTo>
                  <a:pt x="1209135" y="2842671"/>
                  <a:pt x="1907876" y="2918872"/>
                  <a:pt x="2700068" y="2928936"/>
                </a:cubicBezTo>
                <a:cubicBezTo>
                  <a:pt x="3492260" y="2939000"/>
                  <a:pt x="4793411" y="2921747"/>
                  <a:pt x="5512279" y="2696022"/>
                </a:cubicBezTo>
                <a:cubicBezTo>
                  <a:pt x="6231147" y="2470297"/>
                  <a:pt x="6781800" y="1994407"/>
                  <a:pt x="7013275" y="1574588"/>
                </a:cubicBezTo>
                <a:cubicBezTo>
                  <a:pt x="7244750" y="1154769"/>
                  <a:pt x="7553864" y="428713"/>
                  <a:pt x="6901132" y="177109"/>
                </a:cubicBezTo>
                <a:cubicBezTo>
                  <a:pt x="6248400" y="-74495"/>
                  <a:pt x="4672641" y="-4765"/>
                  <a:pt x="3096883" y="64966"/>
                </a:cubicBezTo>
              </a:path>
            </a:pathLst>
          </a:custGeom>
          <a:noFill/>
          <a:ln w="15875" cap="flat" cmpd="sng" algn="ctr">
            <a:solidFill>
              <a:schemeClr val="tx1"/>
            </a:solidFill>
            <a:prstDash val="solid"/>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 name="Marcador de contenido 2"/>
          <p:cNvSpPr>
            <a:spLocks noGrp="1"/>
          </p:cNvSpPr>
          <p:nvPr>
            <p:ph idx="1"/>
          </p:nvPr>
        </p:nvSpPr>
        <p:spPr>
          <a:xfrm>
            <a:off x="558140" y="947058"/>
            <a:ext cx="10533413" cy="5183868"/>
          </a:xfrm>
        </p:spPr>
        <p:txBody>
          <a:bodyPr/>
          <a:lstStyle/>
          <a:p>
            <a:r>
              <a:rPr lang="es-MX" sz="2400" dirty="0"/>
              <a:t>Hay </a:t>
            </a:r>
            <a:r>
              <a:rPr lang="es-MX" sz="2400" i="1" dirty="0"/>
              <a:t>k </a:t>
            </a:r>
            <a:r>
              <a:rPr lang="es-MX" sz="2400" dirty="0"/>
              <a:t>usuarios que desean conectarse a una fuente s.</a:t>
            </a:r>
          </a:p>
          <a:p>
            <a:r>
              <a:rPr lang="es-MX" sz="2400" dirty="0"/>
              <a:t>Suponga que cada usuario </a:t>
            </a:r>
            <a:r>
              <a:rPr lang="es-MX" sz="2400" i="1" dirty="0"/>
              <a:t>i </a:t>
            </a:r>
            <a:r>
              <a:rPr lang="es-MX" sz="2400" dirty="0"/>
              <a:t>tiene una conexión propia con costo 1/</a:t>
            </a:r>
            <a:r>
              <a:rPr lang="es-MX" sz="2400" i="1" dirty="0"/>
              <a:t>i</a:t>
            </a:r>
            <a:r>
              <a:rPr lang="es-MX" sz="2400" dirty="0"/>
              <a:t>  a  s.</a:t>
            </a:r>
          </a:p>
          <a:p>
            <a:endParaRPr lang="es-MX" sz="2400" dirty="0"/>
          </a:p>
          <a:p>
            <a:endParaRPr lang="es-MX" sz="2400" dirty="0"/>
          </a:p>
          <a:p>
            <a:endParaRPr lang="es-MX" sz="2400" dirty="0"/>
          </a:p>
          <a:p>
            <a:endParaRPr lang="es-MX" sz="2400" dirty="0"/>
          </a:p>
          <a:p>
            <a:endParaRPr lang="es-MX" sz="2400" dirty="0"/>
          </a:p>
          <a:p>
            <a:endParaRPr lang="es-MX" sz="2400" dirty="0"/>
          </a:p>
          <a:p>
            <a:endParaRPr lang="es-MX" sz="2400" dirty="0"/>
          </a:p>
          <a:p>
            <a:endParaRPr lang="es-MX" sz="2400" dirty="0"/>
          </a:p>
          <a:p>
            <a:r>
              <a:rPr lang="es-MX" sz="2400" dirty="0"/>
              <a:t>También hay otra conexión con costo 1+</a:t>
            </a:r>
            <a:r>
              <a:rPr lang="es-MX" sz="2400" dirty="0">
                <a:sym typeface="Symbol" panose="05050102010706020507" pitchFamily="18" charset="2"/>
              </a:rPr>
              <a:t></a:t>
            </a:r>
            <a:r>
              <a:rPr lang="es-MX" sz="2400" dirty="0"/>
              <a:t> (</a:t>
            </a:r>
            <a:r>
              <a:rPr lang="es-MX" sz="2400" dirty="0">
                <a:sym typeface="Symbol" panose="05050102010706020507" pitchFamily="18" charset="2"/>
              </a:rPr>
              <a:t></a:t>
            </a:r>
            <a:r>
              <a:rPr lang="es-MX" sz="2400" dirty="0"/>
              <a:t> es pequeño) que todos pueden compartir.</a:t>
            </a:r>
          </a:p>
        </p:txBody>
      </p:sp>
      <p:sp>
        <p:nvSpPr>
          <p:cNvPr id="5" name="Text Box 9"/>
          <p:cNvSpPr txBox="1">
            <a:spLocks noChangeArrowheads="1"/>
          </p:cNvSpPr>
          <p:nvPr/>
        </p:nvSpPr>
        <p:spPr bwMode="auto">
          <a:xfrm>
            <a:off x="558140" y="265879"/>
            <a:ext cx="1510393"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Ejemplo.</a:t>
            </a:r>
            <a:endParaRPr lang="es-MX" sz="2800" i="1" u="none" dirty="0">
              <a:latin typeface="Times New Roman" panose="02020603050405020304" pitchFamily="18" charset="0"/>
              <a:sym typeface="Symbol" panose="05050102010706020507" pitchFamily="18" charset="2"/>
            </a:endParaRPr>
          </a:p>
        </p:txBody>
      </p:sp>
      <p:sp>
        <p:nvSpPr>
          <p:cNvPr id="6" name="Elipse 5"/>
          <p:cNvSpPr/>
          <p:nvPr/>
        </p:nvSpPr>
        <p:spPr bwMode="auto">
          <a:xfrm>
            <a:off x="5595419" y="2173906"/>
            <a:ext cx="326572" cy="334735"/>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7" name="Elipse 6"/>
          <p:cNvSpPr/>
          <p:nvPr/>
        </p:nvSpPr>
        <p:spPr bwMode="auto">
          <a:xfrm>
            <a:off x="2581953" y="3424917"/>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dirty="0"/>
              <a:t>1</a:t>
            </a:r>
            <a:endParaRPr lang="es-MX" sz="1600" dirty="0"/>
          </a:p>
        </p:txBody>
      </p:sp>
      <p:sp>
        <p:nvSpPr>
          <p:cNvPr id="13" name="Elipse 12"/>
          <p:cNvSpPr/>
          <p:nvPr/>
        </p:nvSpPr>
        <p:spPr bwMode="auto">
          <a:xfrm>
            <a:off x="3704679" y="3424917"/>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dirty="0"/>
              <a:t>2</a:t>
            </a:r>
            <a:endParaRPr lang="es-MX" sz="1600" dirty="0"/>
          </a:p>
        </p:txBody>
      </p:sp>
      <p:sp>
        <p:nvSpPr>
          <p:cNvPr id="14" name="Elipse 13"/>
          <p:cNvSpPr/>
          <p:nvPr/>
        </p:nvSpPr>
        <p:spPr bwMode="auto">
          <a:xfrm>
            <a:off x="4827405" y="3424917"/>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dirty="0"/>
              <a:t>3</a:t>
            </a:r>
            <a:endParaRPr lang="es-MX" sz="1600" dirty="0"/>
          </a:p>
        </p:txBody>
      </p:sp>
      <p:sp>
        <p:nvSpPr>
          <p:cNvPr id="15" name="Elipse 14"/>
          <p:cNvSpPr/>
          <p:nvPr/>
        </p:nvSpPr>
        <p:spPr bwMode="auto">
          <a:xfrm>
            <a:off x="5950131" y="3424917"/>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dirty="0"/>
              <a:t>4</a:t>
            </a:r>
            <a:endParaRPr lang="es-MX" sz="1600" dirty="0"/>
          </a:p>
        </p:txBody>
      </p:sp>
      <p:sp>
        <p:nvSpPr>
          <p:cNvPr id="16" name="Elipse 15"/>
          <p:cNvSpPr/>
          <p:nvPr/>
        </p:nvSpPr>
        <p:spPr bwMode="auto">
          <a:xfrm>
            <a:off x="8195582" y="3424917"/>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i="1" dirty="0"/>
              <a:t>k</a:t>
            </a:r>
            <a:endParaRPr lang="es-MX" sz="1600" i="1" dirty="0"/>
          </a:p>
        </p:txBody>
      </p:sp>
      <p:sp>
        <p:nvSpPr>
          <p:cNvPr id="18" name="CuadroTexto 17"/>
          <p:cNvSpPr txBox="1"/>
          <p:nvPr/>
        </p:nvSpPr>
        <p:spPr>
          <a:xfrm>
            <a:off x="6945086" y="3324488"/>
            <a:ext cx="693964" cy="461665"/>
          </a:xfrm>
          <a:prstGeom prst="rect">
            <a:avLst/>
          </a:prstGeom>
          <a:noFill/>
        </p:spPr>
        <p:txBody>
          <a:bodyPr wrap="square" rtlCol="0">
            <a:spAutoFit/>
          </a:bodyPr>
          <a:lstStyle/>
          <a:p>
            <a:r>
              <a:rPr lang="es-MX" sz="2400" dirty="0"/>
              <a:t>…</a:t>
            </a:r>
            <a:endParaRPr lang="es-MX" u="none" dirty="0"/>
          </a:p>
        </p:txBody>
      </p:sp>
      <p:cxnSp>
        <p:nvCxnSpPr>
          <p:cNvPr id="20" name="Conector recto de flecha 19"/>
          <p:cNvCxnSpPr>
            <a:stCxn id="7" idx="7"/>
            <a:endCxn id="6" idx="2"/>
          </p:cNvCxnSpPr>
          <p:nvPr/>
        </p:nvCxnSpPr>
        <p:spPr bwMode="auto">
          <a:xfrm flipV="1">
            <a:off x="2946645" y="2341274"/>
            <a:ext cx="2648774" cy="1147013"/>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CuadroTexto 20"/>
          <p:cNvSpPr txBox="1"/>
          <p:nvPr/>
        </p:nvSpPr>
        <p:spPr>
          <a:xfrm>
            <a:off x="3490435" y="2792358"/>
            <a:ext cx="581126" cy="400110"/>
          </a:xfrm>
          <a:prstGeom prst="rect">
            <a:avLst/>
          </a:prstGeom>
          <a:noFill/>
        </p:spPr>
        <p:txBody>
          <a:bodyPr wrap="square" rtlCol="0">
            <a:spAutoFit/>
          </a:bodyPr>
          <a:lstStyle/>
          <a:p>
            <a:r>
              <a:rPr lang="es-MX" sz="2000" dirty="0"/>
              <a:t>1</a:t>
            </a:r>
          </a:p>
        </p:txBody>
      </p:sp>
      <p:cxnSp>
        <p:nvCxnSpPr>
          <p:cNvPr id="22" name="Conector recto de flecha 21"/>
          <p:cNvCxnSpPr>
            <a:stCxn id="13" idx="7"/>
            <a:endCxn id="6" idx="3"/>
          </p:cNvCxnSpPr>
          <p:nvPr/>
        </p:nvCxnSpPr>
        <p:spPr bwMode="auto">
          <a:xfrm flipV="1">
            <a:off x="4069372" y="2459620"/>
            <a:ext cx="1573873" cy="1028667"/>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CuadroTexto 25"/>
          <p:cNvSpPr txBox="1"/>
          <p:nvPr/>
        </p:nvSpPr>
        <p:spPr>
          <a:xfrm>
            <a:off x="4328186" y="3170715"/>
            <a:ext cx="581126" cy="400110"/>
          </a:xfrm>
          <a:prstGeom prst="rect">
            <a:avLst/>
          </a:prstGeom>
          <a:noFill/>
        </p:spPr>
        <p:txBody>
          <a:bodyPr wrap="square" rtlCol="0">
            <a:spAutoFit/>
          </a:bodyPr>
          <a:lstStyle/>
          <a:p>
            <a:r>
              <a:rPr lang="es-MX" sz="2000" dirty="0"/>
              <a:t>1/2</a:t>
            </a:r>
          </a:p>
        </p:txBody>
      </p:sp>
      <p:cxnSp>
        <p:nvCxnSpPr>
          <p:cNvPr id="27" name="Conector recto de flecha 26"/>
          <p:cNvCxnSpPr>
            <a:stCxn id="14" idx="0"/>
            <a:endCxn id="6" idx="4"/>
          </p:cNvCxnSpPr>
          <p:nvPr/>
        </p:nvCxnSpPr>
        <p:spPr bwMode="auto">
          <a:xfrm flipV="1">
            <a:off x="5041037" y="2508641"/>
            <a:ext cx="717668" cy="916277"/>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CuadroTexto 29"/>
          <p:cNvSpPr txBox="1"/>
          <p:nvPr/>
        </p:nvSpPr>
        <p:spPr>
          <a:xfrm>
            <a:off x="5355561" y="2792358"/>
            <a:ext cx="581126" cy="400110"/>
          </a:xfrm>
          <a:prstGeom prst="rect">
            <a:avLst/>
          </a:prstGeom>
          <a:noFill/>
        </p:spPr>
        <p:txBody>
          <a:bodyPr wrap="square" rtlCol="0">
            <a:spAutoFit/>
          </a:bodyPr>
          <a:lstStyle/>
          <a:p>
            <a:r>
              <a:rPr lang="es-MX" sz="2000" dirty="0"/>
              <a:t>1/3</a:t>
            </a:r>
          </a:p>
        </p:txBody>
      </p:sp>
      <p:cxnSp>
        <p:nvCxnSpPr>
          <p:cNvPr id="31" name="Conector recto de flecha 30"/>
          <p:cNvCxnSpPr>
            <a:stCxn id="15" idx="0"/>
            <a:endCxn id="6" idx="5"/>
          </p:cNvCxnSpPr>
          <p:nvPr/>
        </p:nvCxnSpPr>
        <p:spPr bwMode="auto">
          <a:xfrm flipH="1" flipV="1">
            <a:off x="5874167" y="2459619"/>
            <a:ext cx="289597" cy="965298"/>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CuadroTexto 33"/>
          <p:cNvSpPr txBox="1"/>
          <p:nvPr/>
        </p:nvSpPr>
        <p:spPr>
          <a:xfrm>
            <a:off x="5993655" y="2792358"/>
            <a:ext cx="581126" cy="400110"/>
          </a:xfrm>
          <a:prstGeom prst="rect">
            <a:avLst/>
          </a:prstGeom>
          <a:noFill/>
        </p:spPr>
        <p:txBody>
          <a:bodyPr wrap="square" rtlCol="0">
            <a:spAutoFit/>
          </a:bodyPr>
          <a:lstStyle/>
          <a:p>
            <a:r>
              <a:rPr lang="es-MX" sz="2000" dirty="0"/>
              <a:t>1/4</a:t>
            </a:r>
          </a:p>
        </p:txBody>
      </p:sp>
      <p:cxnSp>
        <p:nvCxnSpPr>
          <p:cNvPr id="35" name="Conector recto de flecha 34"/>
          <p:cNvCxnSpPr>
            <a:stCxn id="16" idx="1"/>
            <a:endCxn id="6" idx="6"/>
          </p:cNvCxnSpPr>
          <p:nvPr/>
        </p:nvCxnSpPr>
        <p:spPr bwMode="auto">
          <a:xfrm flipH="1" flipV="1">
            <a:off x="5921991" y="2341274"/>
            <a:ext cx="2336162" cy="1147013"/>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 name="CuadroTexto 37"/>
          <p:cNvSpPr txBox="1"/>
          <p:nvPr/>
        </p:nvSpPr>
        <p:spPr>
          <a:xfrm>
            <a:off x="7517653" y="2792358"/>
            <a:ext cx="581126" cy="400110"/>
          </a:xfrm>
          <a:prstGeom prst="rect">
            <a:avLst/>
          </a:prstGeom>
          <a:noFill/>
        </p:spPr>
        <p:txBody>
          <a:bodyPr wrap="square" rtlCol="0">
            <a:spAutoFit/>
          </a:bodyPr>
          <a:lstStyle/>
          <a:p>
            <a:r>
              <a:rPr lang="es-MX" sz="2000" dirty="0"/>
              <a:t>1/</a:t>
            </a:r>
            <a:r>
              <a:rPr lang="es-MX" sz="2000" i="1" dirty="0"/>
              <a:t>k</a:t>
            </a:r>
          </a:p>
        </p:txBody>
      </p:sp>
      <p:sp>
        <p:nvSpPr>
          <p:cNvPr id="39" name="CuadroTexto 38"/>
          <p:cNvSpPr txBox="1"/>
          <p:nvPr/>
        </p:nvSpPr>
        <p:spPr>
          <a:xfrm>
            <a:off x="5874166" y="1857627"/>
            <a:ext cx="581126" cy="461665"/>
          </a:xfrm>
          <a:prstGeom prst="rect">
            <a:avLst/>
          </a:prstGeom>
          <a:noFill/>
        </p:spPr>
        <p:txBody>
          <a:bodyPr wrap="square" rtlCol="0">
            <a:spAutoFit/>
          </a:bodyPr>
          <a:lstStyle/>
          <a:p>
            <a:r>
              <a:rPr lang="es-MX" sz="2400" dirty="0"/>
              <a:t>s</a:t>
            </a:r>
            <a:endParaRPr lang="es-MX" sz="2000" dirty="0"/>
          </a:p>
        </p:txBody>
      </p:sp>
      <p:sp>
        <p:nvSpPr>
          <p:cNvPr id="41" name="Forma libre 40"/>
          <p:cNvSpPr/>
          <p:nvPr/>
        </p:nvSpPr>
        <p:spPr bwMode="auto">
          <a:xfrm>
            <a:off x="3882308" y="3842238"/>
            <a:ext cx="740981" cy="1235320"/>
          </a:xfrm>
          <a:custGeom>
            <a:avLst/>
            <a:gdLst>
              <a:gd name="connsiteX0" fmla="*/ 11220 w 740981"/>
              <a:gd name="connsiteY0" fmla="*/ 0 h 1235320"/>
              <a:gd name="connsiteX1" fmla="*/ 55181 w 740981"/>
              <a:gd name="connsiteY1" fmla="*/ 597877 h 1235320"/>
              <a:gd name="connsiteX2" fmla="*/ 442043 w 740981"/>
              <a:gd name="connsiteY2" fmla="*/ 1112227 h 1235320"/>
              <a:gd name="connsiteX3" fmla="*/ 740981 w 740981"/>
              <a:gd name="connsiteY3" fmla="*/ 1235320 h 1235320"/>
            </a:gdLst>
            <a:ahLst/>
            <a:cxnLst>
              <a:cxn ang="0">
                <a:pos x="connsiteX0" y="connsiteY0"/>
              </a:cxn>
              <a:cxn ang="0">
                <a:pos x="connsiteX1" y="connsiteY1"/>
              </a:cxn>
              <a:cxn ang="0">
                <a:pos x="connsiteX2" y="connsiteY2"/>
              </a:cxn>
              <a:cxn ang="0">
                <a:pos x="connsiteX3" y="connsiteY3"/>
              </a:cxn>
            </a:cxnLst>
            <a:rect l="l" t="t" r="r" b="b"/>
            <a:pathLst>
              <a:path w="740981" h="1235320">
                <a:moveTo>
                  <a:pt x="11220" y="0"/>
                </a:moveTo>
                <a:cubicBezTo>
                  <a:pt x="-2702" y="206253"/>
                  <a:pt x="-16623" y="412506"/>
                  <a:pt x="55181" y="597877"/>
                </a:cubicBezTo>
                <a:cubicBezTo>
                  <a:pt x="126985" y="783248"/>
                  <a:pt x="327743" y="1005987"/>
                  <a:pt x="442043" y="1112227"/>
                </a:cubicBezTo>
                <a:cubicBezTo>
                  <a:pt x="556343" y="1218467"/>
                  <a:pt x="648662" y="1226893"/>
                  <a:pt x="740981" y="1235320"/>
                </a:cubicBezTo>
              </a:path>
            </a:pathLst>
          </a:custGeom>
          <a:no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2" name="Forma libre 41"/>
          <p:cNvSpPr/>
          <p:nvPr/>
        </p:nvSpPr>
        <p:spPr bwMode="auto">
          <a:xfrm>
            <a:off x="4980613" y="3868615"/>
            <a:ext cx="1097803" cy="1257300"/>
          </a:xfrm>
          <a:custGeom>
            <a:avLst/>
            <a:gdLst>
              <a:gd name="connsiteX0" fmla="*/ 16350 w 1097803"/>
              <a:gd name="connsiteY0" fmla="*/ 0 h 1257300"/>
              <a:gd name="connsiteX1" fmla="*/ 33934 w 1097803"/>
              <a:gd name="connsiteY1" fmla="*/ 378070 h 1257300"/>
              <a:gd name="connsiteX2" fmla="*/ 319684 w 1097803"/>
              <a:gd name="connsiteY2" fmla="*/ 866043 h 1257300"/>
              <a:gd name="connsiteX3" fmla="*/ 697753 w 1097803"/>
              <a:gd name="connsiteY3" fmla="*/ 1129812 h 1257300"/>
              <a:gd name="connsiteX4" fmla="*/ 1097803 w 1097803"/>
              <a:gd name="connsiteY4" fmla="*/ 1257300 h 1257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7803" h="1257300">
                <a:moveTo>
                  <a:pt x="16350" y="0"/>
                </a:moveTo>
                <a:cubicBezTo>
                  <a:pt x="-136" y="116865"/>
                  <a:pt x="-16622" y="233730"/>
                  <a:pt x="33934" y="378070"/>
                </a:cubicBezTo>
                <a:cubicBezTo>
                  <a:pt x="84490" y="522411"/>
                  <a:pt x="209048" y="740753"/>
                  <a:pt x="319684" y="866043"/>
                </a:cubicBezTo>
                <a:cubicBezTo>
                  <a:pt x="430320" y="991333"/>
                  <a:pt x="568067" y="1064603"/>
                  <a:pt x="697753" y="1129812"/>
                </a:cubicBezTo>
                <a:cubicBezTo>
                  <a:pt x="827439" y="1195021"/>
                  <a:pt x="962621" y="1226160"/>
                  <a:pt x="1097803" y="1257300"/>
                </a:cubicBezTo>
              </a:path>
            </a:pathLst>
          </a:custGeom>
          <a:no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3" name="Forma libre 42"/>
          <p:cNvSpPr/>
          <p:nvPr/>
        </p:nvSpPr>
        <p:spPr bwMode="auto">
          <a:xfrm>
            <a:off x="6188275" y="3859823"/>
            <a:ext cx="1754110" cy="1129760"/>
          </a:xfrm>
          <a:custGeom>
            <a:avLst/>
            <a:gdLst>
              <a:gd name="connsiteX0" fmla="*/ 44 w 1754110"/>
              <a:gd name="connsiteY0" fmla="*/ 0 h 1129760"/>
              <a:gd name="connsiteX1" fmla="*/ 96760 w 1754110"/>
              <a:gd name="connsiteY1" fmla="*/ 448408 h 1129760"/>
              <a:gd name="connsiteX2" fmla="*/ 584733 w 1754110"/>
              <a:gd name="connsiteY2" fmla="*/ 800100 h 1129760"/>
              <a:gd name="connsiteX3" fmla="*/ 918840 w 1754110"/>
              <a:gd name="connsiteY3" fmla="*/ 984739 h 1129760"/>
              <a:gd name="connsiteX4" fmla="*/ 1340871 w 1754110"/>
              <a:gd name="connsiteY4" fmla="*/ 1112227 h 1129760"/>
              <a:gd name="connsiteX5" fmla="*/ 1754110 w 1754110"/>
              <a:gd name="connsiteY5" fmla="*/ 1125415 h 1129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4110" h="1129760">
                <a:moveTo>
                  <a:pt x="44" y="0"/>
                </a:moveTo>
                <a:cubicBezTo>
                  <a:pt x="-322" y="157529"/>
                  <a:pt x="-688" y="315058"/>
                  <a:pt x="96760" y="448408"/>
                </a:cubicBezTo>
                <a:cubicBezTo>
                  <a:pt x="194208" y="581758"/>
                  <a:pt x="447720" y="710712"/>
                  <a:pt x="584733" y="800100"/>
                </a:cubicBezTo>
                <a:cubicBezTo>
                  <a:pt x="721746" y="889488"/>
                  <a:pt x="792817" y="932718"/>
                  <a:pt x="918840" y="984739"/>
                </a:cubicBezTo>
                <a:cubicBezTo>
                  <a:pt x="1044863" y="1036760"/>
                  <a:pt x="1201659" y="1088781"/>
                  <a:pt x="1340871" y="1112227"/>
                </a:cubicBezTo>
                <a:cubicBezTo>
                  <a:pt x="1480083" y="1135673"/>
                  <a:pt x="1617096" y="1130544"/>
                  <a:pt x="1754110" y="1125415"/>
                </a:cubicBezTo>
              </a:path>
            </a:pathLst>
          </a:custGeom>
          <a:no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5" name="Forma libre 44"/>
          <p:cNvSpPr/>
          <p:nvPr/>
        </p:nvSpPr>
        <p:spPr bwMode="auto">
          <a:xfrm>
            <a:off x="8593016" y="3565281"/>
            <a:ext cx="1332035" cy="318628"/>
          </a:xfrm>
          <a:custGeom>
            <a:avLst/>
            <a:gdLst>
              <a:gd name="connsiteX0" fmla="*/ 0 w 1332035"/>
              <a:gd name="connsiteY0" fmla="*/ 167054 h 318628"/>
              <a:gd name="connsiteX1" fmla="*/ 457200 w 1332035"/>
              <a:gd name="connsiteY1" fmla="*/ 298938 h 318628"/>
              <a:gd name="connsiteX2" fmla="*/ 962758 w 1332035"/>
              <a:gd name="connsiteY2" fmla="*/ 303334 h 318628"/>
              <a:gd name="connsiteX3" fmla="*/ 1186962 w 1332035"/>
              <a:gd name="connsiteY3" fmla="*/ 158261 h 318628"/>
              <a:gd name="connsiteX4" fmla="*/ 1332035 w 1332035"/>
              <a:gd name="connsiteY4" fmla="*/ 0 h 318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035" h="318628">
                <a:moveTo>
                  <a:pt x="0" y="167054"/>
                </a:moveTo>
                <a:cubicBezTo>
                  <a:pt x="148370" y="221639"/>
                  <a:pt x="296740" y="276225"/>
                  <a:pt x="457200" y="298938"/>
                </a:cubicBezTo>
                <a:cubicBezTo>
                  <a:pt x="617660" y="321651"/>
                  <a:pt x="841131" y="326780"/>
                  <a:pt x="962758" y="303334"/>
                </a:cubicBezTo>
                <a:cubicBezTo>
                  <a:pt x="1084385" y="279888"/>
                  <a:pt x="1125416" y="208817"/>
                  <a:pt x="1186962" y="158261"/>
                </a:cubicBezTo>
                <a:cubicBezTo>
                  <a:pt x="1248508" y="107705"/>
                  <a:pt x="1290271" y="53852"/>
                  <a:pt x="1332035" y="0"/>
                </a:cubicBezTo>
              </a:path>
            </a:pathLst>
          </a:custGeom>
          <a:no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6" name="CuadroTexto 45"/>
          <p:cNvSpPr txBox="1"/>
          <p:nvPr/>
        </p:nvSpPr>
        <p:spPr>
          <a:xfrm>
            <a:off x="8955085" y="2469502"/>
            <a:ext cx="682901" cy="461665"/>
          </a:xfrm>
          <a:prstGeom prst="rect">
            <a:avLst/>
          </a:prstGeom>
          <a:noFill/>
        </p:spPr>
        <p:txBody>
          <a:bodyPr wrap="square" rtlCol="0">
            <a:spAutoFit/>
          </a:bodyPr>
          <a:lstStyle/>
          <a:p>
            <a:r>
              <a:rPr lang="es-MX" sz="2400" dirty="0"/>
              <a:t>1+</a:t>
            </a:r>
            <a:r>
              <a:rPr lang="es-MX" sz="2400" dirty="0">
                <a:sym typeface="Symbol" panose="05050102010706020507" pitchFamily="18" charset="2"/>
              </a:rPr>
              <a:t></a:t>
            </a:r>
            <a:endParaRPr lang="es-MX" sz="2400" i="1" dirty="0"/>
          </a:p>
        </p:txBody>
      </p:sp>
      <p:sp>
        <p:nvSpPr>
          <p:cNvPr id="28"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18</a:t>
            </a:fld>
            <a:endParaRPr lang="es-MX" dirty="0"/>
          </a:p>
        </p:txBody>
      </p:sp>
    </p:spTree>
    <p:extLst>
      <p:ext uri="{BB962C8B-B14F-4D97-AF65-F5344CB8AC3E}">
        <p14:creationId xmlns:p14="http://schemas.microsoft.com/office/powerpoint/2010/main" val="2845727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100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100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200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2000"/>
                                  </p:stCondLst>
                                  <p:childTnLst>
                                    <p:set>
                                      <p:cBhvr>
                                        <p:cTn id="18" dur="1" fill="hold">
                                          <p:stCondLst>
                                            <p:cond delay="0"/>
                                          </p:stCondLst>
                                        </p:cTn>
                                        <p:tgtEl>
                                          <p:spTgt spid="26"/>
                                        </p:tgtEl>
                                        <p:attrNameLst>
                                          <p:attrName>style.visibility</p:attrName>
                                        </p:attrNameLst>
                                      </p:cBhvr>
                                      <p:to>
                                        <p:strVal val="visible"/>
                                      </p:to>
                                    </p:set>
                                  </p:childTnLst>
                                </p:cTn>
                              </p:par>
                              <p:par>
                                <p:cTn id="19" presetID="1" presetClass="entr" presetSubtype="0" fill="hold" grpId="0" nodeType="withEffect">
                                  <p:stCondLst>
                                    <p:cond delay="300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nodeType="withEffect">
                                  <p:stCondLst>
                                    <p:cond delay="3000"/>
                                  </p:stCondLst>
                                  <p:childTnLst>
                                    <p:set>
                                      <p:cBhvr>
                                        <p:cTn id="22" dur="1" fill="hold">
                                          <p:stCondLst>
                                            <p:cond delay="0"/>
                                          </p:stCondLst>
                                        </p:cTn>
                                        <p:tgtEl>
                                          <p:spTgt spid="27"/>
                                        </p:tgtEl>
                                        <p:attrNameLst>
                                          <p:attrName>style.visibility</p:attrName>
                                        </p:attrNameLst>
                                      </p:cBhvr>
                                      <p:to>
                                        <p:strVal val="visible"/>
                                      </p:to>
                                    </p:set>
                                  </p:childTnLst>
                                </p:cTn>
                              </p:par>
                              <p:par>
                                <p:cTn id="23" presetID="1" presetClass="entr" presetSubtype="0" fill="hold" nodeType="withEffect">
                                  <p:stCondLst>
                                    <p:cond delay="400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4000"/>
                                  </p:stCondLst>
                                  <p:childTnLst>
                                    <p:set>
                                      <p:cBhvr>
                                        <p:cTn id="26" dur="1" fill="hold">
                                          <p:stCondLst>
                                            <p:cond delay="0"/>
                                          </p:stCondLst>
                                        </p:cTn>
                                        <p:tgtEl>
                                          <p:spTgt spid="34"/>
                                        </p:tgtEl>
                                        <p:attrNameLst>
                                          <p:attrName>style.visibility</p:attrName>
                                        </p:attrNameLst>
                                      </p:cBhvr>
                                      <p:to>
                                        <p:strVal val="visible"/>
                                      </p:to>
                                    </p:set>
                                  </p:childTnLst>
                                </p:cTn>
                              </p:par>
                              <p:par>
                                <p:cTn id="27" presetID="1" presetClass="entr" presetSubtype="0" fill="hold" nodeType="withEffect">
                                  <p:stCondLst>
                                    <p:cond delay="4500"/>
                                  </p:stCondLst>
                                  <p:childTnLst>
                                    <p:set>
                                      <p:cBhvr>
                                        <p:cTn id="28" dur="1" fill="hold">
                                          <p:stCondLst>
                                            <p:cond delay="0"/>
                                          </p:stCondLst>
                                        </p:cTn>
                                        <p:tgtEl>
                                          <p:spTgt spid="35"/>
                                        </p:tgtEl>
                                        <p:attrNameLst>
                                          <p:attrName>style.visibility</p:attrName>
                                        </p:attrNameLst>
                                      </p:cBhvr>
                                      <p:to>
                                        <p:strVal val="visible"/>
                                      </p:to>
                                    </p:set>
                                  </p:childTnLst>
                                </p:cTn>
                              </p:par>
                              <p:par>
                                <p:cTn id="29" presetID="1" presetClass="entr" presetSubtype="0" fill="hold" grpId="0" nodeType="withEffect">
                                  <p:stCondLst>
                                    <p:cond delay="4500"/>
                                  </p:stCondLst>
                                  <p:childTnLst>
                                    <p:set>
                                      <p:cBhvr>
                                        <p:cTn id="30" dur="1" fill="hold">
                                          <p:stCondLst>
                                            <p:cond delay="0"/>
                                          </p:stCondLst>
                                        </p:cTn>
                                        <p:tgtEl>
                                          <p:spTgt spid="3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par>
                                <p:cTn id="35" presetID="1" presetClass="entr" presetSubtype="0" fill="hold" grpId="0" nodeType="withEffect">
                                  <p:stCondLst>
                                    <p:cond delay="500"/>
                                  </p:stCondLst>
                                  <p:childTnLst>
                                    <p:set>
                                      <p:cBhvr>
                                        <p:cTn id="36" dur="1" fill="hold">
                                          <p:stCondLst>
                                            <p:cond delay="0"/>
                                          </p:stCondLst>
                                        </p:cTn>
                                        <p:tgtEl>
                                          <p:spTgt spid="40"/>
                                        </p:tgtEl>
                                        <p:attrNameLst>
                                          <p:attrName>style.visibility</p:attrName>
                                        </p:attrNameLst>
                                      </p:cBhvr>
                                      <p:to>
                                        <p:strVal val="visible"/>
                                      </p:to>
                                    </p:set>
                                  </p:childTnLst>
                                </p:cTn>
                              </p:par>
                              <p:par>
                                <p:cTn id="37" presetID="1" presetClass="entr" presetSubtype="0" fill="hold" grpId="0" nodeType="withEffect">
                                  <p:stCondLst>
                                    <p:cond delay="1000"/>
                                  </p:stCondLst>
                                  <p:childTnLst>
                                    <p:set>
                                      <p:cBhvr>
                                        <p:cTn id="38" dur="1" fill="hold">
                                          <p:stCondLst>
                                            <p:cond delay="0"/>
                                          </p:stCondLst>
                                        </p:cTn>
                                        <p:tgtEl>
                                          <p:spTgt spid="41"/>
                                        </p:tgtEl>
                                        <p:attrNameLst>
                                          <p:attrName>style.visibility</p:attrName>
                                        </p:attrNameLst>
                                      </p:cBhvr>
                                      <p:to>
                                        <p:strVal val="visible"/>
                                      </p:to>
                                    </p:set>
                                  </p:childTnLst>
                                </p:cTn>
                              </p:par>
                              <p:par>
                                <p:cTn id="39" presetID="1" presetClass="entr" presetSubtype="0" fill="hold" grpId="0" nodeType="withEffect">
                                  <p:stCondLst>
                                    <p:cond delay="1500"/>
                                  </p:stCondLst>
                                  <p:childTnLst>
                                    <p:set>
                                      <p:cBhvr>
                                        <p:cTn id="40" dur="1" fill="hold">
                                          <p:stCondLst>
                                            <p:cond delay="0"/>
                                          </p:stCondLst>
                                        </p:cTn>
                                        <p:tgtEl>
                                          <p:spTgt spid="42"/>
                                        </p:tgtEl>
                                        <p:attrNameLst>
                                          <p:attrName>style.visibility</p:attrName>
                                        </p:attrNameLst>
                                      </p:cBhvr>
                                      <p:to>
                                        <p:strVal val="visible"/>
                                      </p:to>
                                    </p:set>
                                  </p:childTnLst>
                                </p:cTn>
                              </p:par>
                              <p:par>
                                <p:cTn id="41" presetID="1" presetClass="entr" presetSubtype="0" fill="hold" grpId="0" nodeType="withEffect">
                                  <p:stCondLst>
                                    <p:cond delay="2000"/>
                                  </p:stCondLst>
                                  <p:childTnLst>
                                    <p:set>
                                      <p:cBhvr>
                                        <p:cTn id="42" dur="1" fill="hold">
                                          <p:stCondLst>
                                            <p:cond delay="0"/>
                                          </p:stCondLst>
                                        </p:cTn>
                                        <p:tgtEl>
                                          <p:spTgt spid="43"/>
                                        </p:tgtEl>
                                        <p:attrNameLst>
                                          <p:attrName>style.visibility</p:attrName>
                                        </p:attrNameLst>
                                      </p:cBhvr>
                                      <p:to>
                                        <p:strVal val="visible"/>
                                      </p:to>
                                    </p:set>
                                  </p:childTnLst>
                                </p:cTn>
                              </p:par>
                              <p:par>
                                <p:cTn id="43" presetID="1" presetClass="entr" presetSubtype="0" fill="hold" grpId="0" nodeType="withEffect">
                                  <p:stCondLst>
                                    <p:cond delay="2500"/>
                                  </p:stCondLst>
                                  <p:childTnLst>
                                    <p:set>
                                      <p:cBhvr>
                                        <p:cTn id="44" dur="1" fill="hold">
                                          <p:stCondLst>
                                            <p:cond delay="0"/>
                                          </p:stCondLst>
                                        </p:cTn>
                                        <p:tgtEl>
                                          <p:spTgt spid="45"/>
                                        </p:tgtEl>
                                        <p:attrNameLst>
                                          <p:attrName>style.visibility</p:attrName>
                                        </p:attrNameLst>
                                      </p:cBhvr>
                                      <p:to>
                                        <p:strVal val="visible"/>
                                      </p:to>
                                    </p:set>
                                  </p:childTnLst>
                                </p:cTn>
                              </p:par>
                              <p:par>
                                <p:cTn id="45" presetID="1" presetClass="entr" presetSubtype="0" fill="hold" grpId="0" nodeType="withEffect">
                                  <p:stCondLst>
                                    <p:cond delay="4500"/>
                                  </p:stCondLst>
                                  <p:childTnLst>
                                    <p:set>
                                      <p:cBhvr>
                                        <p:cTn id="46"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 grpId="0" uiExpand="1" build="p"/>
      <p:bldP spid="21" grpId="0"/>
      <p:bldP spid="26" grpId="0"/>
      <p:bldP spid="30" grpId="0"/>
      <p:bldP spid="34" grpId="0"/>
      <p:bldP spid="38" grpId="0"/>
      <p:bldP spid="41" grpId="0" animBg="1"/>
      <p:bldP spid="42" grpId="0" animBg="1"/>
      <p:bldP spid="43" grpId="0" animBg="1"/>
      <p:bldP spid="45" grpId="0" animBg="1"/>
      <p:bldP spid="4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03386" y="1017398"/>
            <a:ext cx="10851276" cy="5674459"/>
          </a:xfrm>
        </p:spPr>
        <p:txBody>
          <a:bodyPr/>
          <a:lstStyle/>
          <a:p>
            <a:r>
              <a:rPr lang="es-MX" sz="2400" dirty="0"/>
              <a:t>La solución óptima sería que todos los usuarios se conectaran a s con un costo total de 1+</a:t>
            </a:r>
            <a:r>
              <a:rPr lang="es-MX" sz="2400" dirty="0">
                <a:sym typeface="Symbol" panose="05050102010706020507" pitchFamily="18" charset="2"/>
              </a:rPr>
              <a:t></a:t>
            </a:r>
            <a:r>
              <a:rPr lang="es-MX" sz="2400" dirty="0"/>
              <a:t>.</a:t>
            </a:r>
          </a:p>
          <a:p>
            <a:endParaRPr lang="es-MX" sz="2400" dirty="0"/>
          </a:p>
          <a:p>
            <a:endParaRPr lang="es-MX" sz="2400" dirty="0"/>
          </a:p>
          <a:p>
            <a:endParaRPr lang="es-MX" sz="2400" dirty="0"/>
          </a:p>
          <a:p>
            <a:endParaRPr lang="es-MX" sz="2400" dirty="0"/>
          </a:p>
          <a:p>
            <a:endParaRPr lang="es-MX" sz="2400" dirty="0"/>
          </a:p>
          <a:p>
            <a:endParaRPr lang="es-MX" sz="2400" dirty="0"/>
          </a:p>
          <a:p>
            <a:endParaRPr lang="es-MX" sz="2400" dirty="0"/>
          </a:p>
          <a:p>
            <a:endParaRPr lang="es-MX" sz="2400" dirty="0"/>
          </a:p>
          <a:p>
            <a:r>
              <a:rPr lang="es-MX" sz="2400" dirty="0"/>
              <a:t>Sin embargo, si se les ofrece esta solución a todos los usuarios, cada uno la abandonará, escogiendo su otra alternativa.</a:t>
            </a:r>
          </a:p>
        </p:txBody>
      </p:sp>
      <p:sp>
        <p:nvSpPr>
          <p:cNvPr id="6" name="Elipse 5"/>
          <p:cNvSpPr/>
          <p:nvPr/>
        </p:nvSpPr>
        <p:spPr bwMode="auto">
          <a:xfrm>
            <a:off x="5595419" y="2173906"/>
            <a:ext cx="326572" cy="334735"/>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7" name="Elipse 6"/>
          <p:cNvSpPr/>
          <p:nvPr/>
        </p:nvSpPr>
        <p:spPr bwMode="auto">
          <a:xfrm>
            <a:off x="2581953" y="3424917"/>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dirty="0"/>
              <a:t>1</a:t>
            </a:r>
            <a:endParaRPr lang="es-MX" sz="1600" dirty="0"/>
          </a:p>
        </p:txBody>
      </p:sp>
      <p:sp>
        <p:nvSpPr>
          <p:cNvPr id="13" name="Elipse 12"/>
          <p:cNvSpPr/>
          <p:nvPr/>
        </p:nvSpPr>
        <p:spPr bwMode="auto">
          <a:xfrm>
            <a:off x="3704679" y="3424917"/>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dirty="0"/>
              <a:t>2</a:t>
            </a:r>
            <a:endParaRPr lang="es-MX" sz="1600" dirty="0"/>
          </a:p>
        </p:txBody>
      </p:sp>
      <p:sp>
        <p:nvSpPr>
          <p:cNvPr id="14" name="Elipse 13"/>
          <p:cNvSpPr/>
          <p:nvPr/>
        </p:nvSpPr>
        <p:spPr bwMode="auto">
          <a:xfrm>
            <a:off x="4827405" y="3424917"/>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dirty="0"/>
              <a:t>3</a:t>
            </a:r>
            <a:endParaRPr lang="es-MX" sz="1600" dirty="0"/>
          </a:p>
        </p:txBody>
      </p:sp>
      <p:sp>
        <p:nvSpPr>
          <p:cNvPr id="15" name="Elipse 14"/>
          <p:cNvSpPr/>
          <p:nvPr/>
        </p:nvSpPr>
        <p:spPr bwMode="auto">
          <a:xfrm>
            <a:off x="5950131" y="3424917"/>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dirty="0"/>
              <a:t>4</a:t>
            </a:r>
            <a:endParaRPr lang="es-MX" sz="1600" dirty="0"/>
          </a:p>
        </p:txBody>
      </p:sp>
      <p:sp>
        <p:nvSpPr>
          <p:cNvPr id="16" name="Elipse 15"/>
          <p:cNvSpPr/>
          <p:nvPr/>
        </p:nvSpPr>
        <p:spPr bwMode="auto">
          <a:xfrm>
            <a:off x="8195582" y="3424917"/>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i="1" dirty="0"/>
              <a:t>k</a:t>
            </a:r>
            <a:endParaRPr lang="es-MX" sz="1600" i="1" dirty="0"/>
          </a:p>
        </p:txBody>
      </p:sp>
      <p:sp>
        <p:nvSpPr>
          <p:cNvPr id="18" name="CuadroTexto 17"/>
          <p:cNvSpPr txBox="1"/>
          <p:nvPr/>
        </p:nvSpPr>
        <p:spPr>
          <a:xfrm>
            <a:off x="6945086" y="3324488"/>
            <a:ext cx="693964" cy="461665"/>
          </a:xfrm>
          <a:prstGeom prst="rect">
            <a:avLst/>
          </a:prstGeom>
          <a:noFill/>
        </p:spPr>
        <p:txBody>
          <a:bodyPr wrap="square" rtlCol="0">
            <a:spAutoFit/>
          </a:bodyPr>
          <a:lstStyle/>
          <a:p>
            <a:r>
              <a:rPr lang="es-MX" sz="2400" dirty="0"/>
              <a:t>…</a:t>
            </a:r>
            <a:endParaRPr lang="es-MX" u="none" dirty="0"/>
          </a:p>
        </p:txBody>
      </p:sp>
      <p:cxnSp>
        <p:nvCxnSpPr>
          <p:cNvPr id="20" name="Conector recto de flecha 19"/>
          <p:cNvCxnSpPr>
            <a:stCxn id="7" idx="7"/>
            <a:endCxn id="6" idx="2"/>
          </p:cNvCxnSpPr>
          <p:nvPr/>
        </p:nvCxnSpPr>
        <p:spPr bwMode="auto">
          <a:xfrm flipV="1">
            <a:off x="2946645" y="2341274"/>
            <a:ext cx="2648774" cy="1147013"/>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CuadroTexto 20"/>
          <p:cNvSpPr txBox="1"/>
          <p:nvPr/>
        </p:nvSpPr>
        <p:spPr>
          <a:xfrm>
            <a:off x="3490435" y="2792358"/>
            <a:ext cx="581126" cy="400110"/>
          </a:xfrm>
          <a:prstGeom prst="rect">
            <a:avLst/>
          </a:prstGeom>
          <a:noFill/>
        </p:spPr>
        <p:txBody>
          <a:bodyPr wrap="square" rtlCol="0">
            <a:spAutoFit/>
          </a:bodyPr>
          <a:lstStyle/>
          <a:p>
            <a:r>
              <a:rPr lang="es-MX" sz="2000" dirty="0"/>
              <a:t>1</a:t>
            </a:r>
          </a:p>
        </p:txBody>
      </p:sp>
      <p:cxnSp>
        <p:nvCxnSpPr>
          <p:cNvPr id="22" name="Conector recto de flecha 21"/>
          <p:cNvCxnSpPr>
            <a:stCxn id="13" idx="7"/>
            <a:endCxn id="6" idx="3"/>
          </p:cNvCxnSpPr>
          <p:nvPr/>
        </p:nvCxnSpPr>
        <p:spPr bwMode="auto">
          <a:xfrm flipV="1">
            <a:off x="4069372" y="2459620"/>
            <a:ext cx="1573873" cy="1028667"/>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CuadroTexto 25"/>
          <p:cNvSpPr txBox="1"/>
          <p:nvPr/>
        </p:nvSpPr>
        <p:spPr>
          <a:xfrm>
            <a:off x="4328186" y="3170715"/>
            <a:ext cx="581126" cy="400110"/>
          </a:xfrm>
          <a:prstGeom prst="rect">
            <a:avLst/>
          </a:prstGeom>
          <a:noFill/>
        </p:spPr>
        <p:txBody>
          <a:bodyPr wrap="square" rtlCol="0">
            <a:spAutoFit/>
          </a:bodyPr>
          <a:lstStyle/>
          <a:p>
            <a:r>
              <a:rPr lang="es-MX" sz="2000" dirty="0"/>
              <a:t>1/2</a:t>
            </a:r>
          </a:p>
        </p:txBody>
      </p:sp>
      <p:cxnSp>
        <p:nvCxnSpPr>
          <p:cNvPr id="27" name="Conector recto de flecha 26"/>
          <p:cNvCxnSpPr>
            <a:stCxn id="14" idx="0"/>
            <a:endCxn id="6" idx="4"/>
          </p:cNvCxnSpPr>
          <p:nvPr/>
        </p:nvCxnSpPr>
        <p:spPr bwMode="auto">
          <a:xfrm flipV="1">
            <a:off x="5041037" y="2508641"/>
            <a:ext cx="717668" cy="916277"/>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CuadroTexto 29"/>
          <p:cNvSpPr txBox="1"/>
          <p:nvPr/>
        </p:nvSpPr>
        <p:spPr>
          <a:xfrm>
            <a:off x="5355561" y="2792358"/>
            <a:ext cx="581126" cy="400110"/>
          </a:xfrm>
          <a:prstGeom prst="rect">
            <a:avLst/>
          </a:prstGeom>
          <a:noFill/>
        </p:spPr>
        <p:txBody>
          <a:bodyPr wrap="square" rtlCol="0">
            <a:spAutoFit/>
          </a:bodyPr>
          <a:lstStyle/>
          <a:p>
            <a:r>
              <a:rPr lang="es-MX" sz="2000" dirty="0"/>
              <a:t>1/3</a:t>
            </a:r>
          </a:p>
        </p:txBody>
      </p:sp>
      <p:cxnSp>
        <p:nvCxnSpPr>
          <p:cNvPr id="31" name="Conector recto de flecha 30"/>
          <p:cNvCxnSpPr>
            <a:stCxn id="15" idx="0"/>
            <a:endCxn id="6" idx="5"/>
          </p:cNvCxnSpPr>
          <p:nvPr/>
        </p:nvCxnSpPr>
        <p:spPr bwMode="auto">
          <a:xfrm flipH="1" flipV="1">
            <a:off x="5874167" y="2459619"/>
            <a:ext cx="289597" cy="965298"/>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CuadroTexto 33"/>
          <p:cNvSpPr txBox="1"/>
          <p:nvPr/>
        </p:nvSpPr>
        <p:spPr>
          <a:xfrm>
            <a:off x="5993655" y="2792358"/>
            <a:ext cx="581126" cy="400110"/>
          </a:xfrm>
          <a:prstGeom prst="rect">
            <a:avLst/>
          </a:prstGeom>
          <a:noFill/>
        </p:spPr>
        <p:txBody>
          <a:bodyPr wrap="square" rtlCol="0">
            <a:spAutoFit/>
          </a:bodyPr>
          <a:lstStyle/>
          <a:p>
            <a:r>
              <a:rPr lang="es-MX" sz="2000" dirty="0"/>
              <a:t>1/4</a:t>
            </a:r>
          </a:p>
        </p:txBody>
      </p:sp>
      <p:cxnSp>
        <p:nvCxnSpPr>
          <p:cNvPr id="35" name="Conector recto de flecha 34"/>
          <p:cNvCxnSpPr>
            <a:stCxn id="16" idx="1"/>
            <a:endCxn id="6" idx="6"/>
          </p:cNvCxnSpPr>
          <p:nvPr/>
        </p:nvCxnSpPr>
        <p:spPr bwMode="auto">
          <a:xfrm flipH="1" flipV="1">
            <a:off x="5921991" y="2341274"/>
            <a:ext cx="2336162" cy="1147013"/>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 name="CuadroTexto 37"/>
          <p:cNvSpPr txBox="1"/>
          <p:nvPr/>
        </p:nvSpPr>
        <p:spPr>
          <a:xfrm>
            <a:off x="7517653" y="2792358"/>
            <a:ext cx="581126" cy="400110"/>
          </a:xfrm>
          <a:prstGeom prst="rect">
            <a:avLst/>
          </a:prstGeom>
          <a:noFill/>
        </p:spPr>
        <p:txBody>
          <a:bodyPr wrap="square" rtlCol="0">
            <a:spAutoFit/>
          </a:bodyPr>
          <a:lstStyle/>
          <a:p>
            <a:r>
              <a:rPr lang="es-MX" sz="2000" dirty="0"/>
              <a:t>1/</a:t>
            </a:r>
            <a:r>
              <a:rPr lang="es-MX" sz="2000" i="1" dirty="0"/>
              <a:t>k</a:t>
            </a:r>
          </a:p>
        </p:txBody>
      </p:sp>
      <p:sp>
        <p:nvSpPr>
          <p:cNvPr id="39" name="CuadroTexto 38"/>
          <p:cNvSpPr txBox="1"/>
          <p:nvPr/>
        </p:nvSpPr>
        <p:spPr>
          <a:xfrm>
            <a:off x="5874166" y="1857627"/>
            <a:ext cx="581126" cy="461665"/>
          </a:xfrm>
          <a:prstGeom prst="rect">
            <a:avLst/>
          </a:prstGeom>
          <a:noFill/>
        </p:spPr>
        <p:txBody>
          <a:bodyPr wrap="square" rtlCol="0">
            <a:spAutoFit/>
          </a:bodyPr>
          <a:lstStyle/>
          <a:p>
            <a:r>
              <a:rPr lang="es-MX" sz="2400" dirty="0"/>
              <a:t>s</a:t>
            </a:r>
            <a:endParaRPr lang="es-MX" sz="2000" dirty="0"/>
          </a:p>
        </p:txBody>
      </p:sp>
      <p:sp>
        <p:nvSpPr>
          <p:cNvPr id="40" name="Forma libre 39"/>
          <p:cNvSpPr/>
          <p:nvPr/>
        </p:nvSpPr>
        <p:spPr bwMode="auto">
          <a:xfrm>
            <a:off x="2809336" y="2195155"/>
            <a:ext cx="7292730" cy="2931078"/>
          </a:xfrm>
          <a:custGeom>
            <a:avLst/>
            <a:gdLst>
              <a:gd name="connsiteX0" fmla="*/ 0 w 7292730"/>
              <a:gd name="connsiteY0" fmla="*/ 1686732 h 2931078"/>
              <a:gd name="connsiteX1" fmla="*/ 759124 w 7292730"/>
              <a:gd name="connsiteY1" fmla="*/ 2635637 h 2931078"/>
              <a:gd name="connsiteX2" fmla="*/ 2700068 w 7292730"/>
              <a:gd name="connsiteY2" fmla="*/ 2928936 h 2931078"/>
              <a:gd name="connsiteX3" fmla="*/ 5512279 w 7292730"/>
              <a:gd name="connsiteY3" fmla="*/ 2696022 h 2931078"/>
              <a:gd name="connsiteX4" fmla="*/ 7013275 w 7292730"/>
              <a:gd name="connsiteY4" fmla="*/ 1574588 h 2931078"/>
              <a:gd name="connsiteX5" fmla="*/ 6901132 w 7292730"/>
              <a:gd name="connsiteY5" fmla="*/ 177109 h 2931078"/>
              <a:gd name="connsiteX6" fmla="*/ 3096883 w 7292730"/>
              <a:gd name="connsiteY6" fmla="*/ 64966 h 2931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92730" h="2931078">
                <a:moveTo>
                  <a:pt x="0" y="1686732"/>
                </a:moveTo>
                <a:cubicBezTo>
                  <a:pt x="154556" y="2057667"/>
                  <a:pt x="309113" y="2428603"/>
                  <a:pt x="759124" y="2635637"/>
                </a:cubicBezTo>
                <a:cubicBezTo>
                  <a:pt x="1209135" y="2842671"/>
                  <a:pt x="1907876" y="2918872"/>
                  <a:pt x="2700068" y="2928936"/>
                </a:cubicBezTo>
                <a:cubicBezTo>
                  <a:pt x="3492260" y="2939000"/>
                  <a:pt x="4793411" y="2921747"/>
                  <a:pt x="5512279" y="2696022"/>
                </a:cubicBezTo>
                <a:cubicBezTo>
                  <a:pt x="6231147" y="2470297"/>
                  <a:pt x="6781800" y="1994407"/>
                  <a:pt x="7013275" y="1574588"/>
                </a:cubicBezTo>
                <a:cubicBezTo>
                  <a:pt x="7244750" y="1154769"/>
                  <a:pt x="7553864" y="428713"/>
                  <a:pt x="6901132" y="177109"/>
                </a:cubicBezTo>
                <a:cubicBezTo>
                  <a:pt x="6248400" y="-74495"/>
                  <a:pt x="4672641" y="-4765"/>
                  <a:pt x="3096883" y="64966"/>
                </a:cubicBezTo>
              </a:path>
            </a:pathLst>
          </a:custGeom>
          <a:noFill/>
          <a:ln w="15875" cap="flat" cmpd="sng" algn="ctr">
            <a:solidFill>
              <a:schemeClr val="tx1"/>
            </a:solidFill>
            <a:prstDash val="solid"/>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1" name="Forma libre 40"/>
          <p:cNvSpPr/>
          <p:nvPr/>
        </p:nvSpPr>
        <p:spPr bwMode="auto">
          <a:xfrm>
            <a:off x="3882308" y="3842238"/>
            <a:ext cx="740981" cy="1235320"/>
          </a:xfrm>
          <a:custGeom>
            <a:avLst/>
            <a:gdLst>
              <a:gd name="connsiteX0" fmla="*/ 11220 w 740981"/>
              <a:gd name="connsiteY0" fmla="*/ 0 h 1235320"/>
              <a:gd name="connsiteX1" fmla="*/ 55181 w 740981"/>
              <a:gd name="connsiteY1" fmla="*/ 597877 h 1235320"/>
              <a:gd name="connsiteX2" fmla="*/ 442043 w 740981"/>
              <a:gd name="connsiteY2" fmla="*/ 1112227 h 1235320"/>
              <a:gd name="connsiteX3" fmla="*/ 740981 w 740981"/>
              <a:gd name="connsiteY3" fmla="*/ 1235320 h 1235320"/>
            </a:gdLst>
            <a:ahLst/>
            <a:cxnLst>
              <a:cxn ang="0">
                <a:pos x="connsiteX0" y="connsiteY0"/>
              </a:cxn>
              <a:cxn ang="0">
                <a:pos x="connsiteX1" y="connsiteY1"/>
              </a:cxn>
              <a:cxn ang="0">
                <a:pos x="connsiteX2" y="connsiteY2"/>
              </a:cxn>
              <a:cxn ang="0">
                <a:pos x="connsiteX3" y="connsiteY3"/>
              </a:cxn>
            </a:cxnLst>
            <a:rect l="l" t="t" r="r" b="b"/>
            <a:pathLst>
              <a:path w="740981" h="1235320">
                <a:moveTo>
                  <a:pt x="11220" y="0"/>
                </a:moveTo>
                <a:cubicBezTo>
                  <a:pt x="-2702" y="206253"/>
                  <a:pt x="-16623" y="412506"/>
                  <a:pt x="55181" y="597877"/>
                </a:cubicBezTo>
                <a:cubicBezTo>
                  <a:pt x="126985" y="783248"/>
                  <a:pt x="327743" y="1005987"/>
                  <a:pt x="442043" y="1112227"/>
                </a:cubicBezTo>
                <a:cubicBezTo>
                  <a:pt x="556343" y="1218467"/>
                  <a:pt x="648662" y="1226893"/>
                  <a:pt x="740981" y="1235320"/>
                </a:cubicBezTo>
              </a:path>
            </a:pathLst>
          </a:custGeom>
          <a:no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2" name="Forma libre 41"/>
          <p:cNvSpPr/>
          <p:nvPr/>
        </p:nvSpPr>
        <p:spPr bwMode="auto">
          <a:xfrm>
            <a:off x="4980613" y="3868615"/>
            <a:ext cx="1097803" cy="1257300"/>
          </a:xfrm>
          <a:custGeom>
            <a:avLst/>
            <a:gdLst>
              <a:gd name="connsiteX0" fmla="*/ 16350 w 1097803"/>
              <a:gd name="connsiteY0" fmla="*/ 0 h 1257300"/>
              <a:gd name="connsiteX1" fmla="*/ 33934 w 1097803"/>
              <a:gd name="connsiteY1" fmla="*/ 378070 h 1257300"/>
              <a:gd name="connsiteX2" fmla="*/ 319684 w 1097803"/>
              <a:gd name="connsiteY2" fmla="*/ 866043 h 1257300"/>
              <a:gd name="connsiteX3" fmla="*/ 697753 w 1097803"/>
              <a:gd name="connsiteY3" fmla="*/ 1129812 h 1257300"/>
              <a:gd name="connsiteX4" fmla="*/ 1097803 w 1097803"/>
              <a:gd name="connsiteY4" fmla="*/ 1257300 h 1257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7803" h="1257300">
                <a:moveTo>
                  <a:pt x="16350" y="0"/>
                </a:moveTo>
                <a:cubicBezTo>
                  <a:pt x="-136" y="116865"/>
                  <a:pt x="-16622" y="233730"/>
                  <a:pt x="33934" y="378070"/>
                </a:cubicBezTo>
                <a:cubicBezTo>
                  <a:pt x="84490" y="522411"/>
                  <a:pt x="209048" y="740753"/>
                  <a:pt x="319684" y="866043"/>
                </a:cubicBezTo>
                <a:cubicBezTo>
                  <a:pt x="430320" y="991333"/>
                  <a:pt x="568067" y="1064603"/>
                  <a:pt x="697753" y="1129812"/>
                </a:cubicBezTo>
                <a:cubicBezTo>
                  <a:pt x="827439" y="1195021"/>
                  <a:pt x="962621" y="1226160"/>
                  <a:pt x="1097803" y="1257300"/>
                </a:cubicBezTo>
              </a:path>
            </a:pathLst>
          </a:custGeom>
          <a:no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3" name="Forma libre 42"/>
          <p:cNvSpPr/>
          <p:nvPr/>
        </p:nvSpPr>
        <p:spPr bwMode="auto">
          <a:xfrm>
            <a:off x="6188275" y="3859823"/>
            <a:ext cx="1754110" cy="1129760"/>
          </a:xfrm>
          <a:custGeom>
            <a:avLst/>
            <a:gdLst>
              <a:gd name="connsiteX0" fmla="*/ 44 w 1754110"/>
              <a:gd name="connsiteY0" fmla="*/ 0 h 1129760"/>
              <a:gd name="connsiteX1" fmla="*/ 96760 w 1754110"/>
              <a:gd name="connsiteY1" fmla="*/ 448408 h 1129760"/>
              <a:gd name="connsiteX2" fmla="*/ 584733 w 1754110"/>
              <a:gd name="connsiteY2" fmla="*/ 800100 h 1129760"/>
              <a:gd name="connsiteX3" fmla="*/ 918840 w 1754110"/>
              <a:gd name="connsiteY3" fmla="*/ 984739 h 1129760"/>
              <a:gd name="connsiteX4" fmla="*/ 1340871 w 1754110"/>
              <a:gd name="connsiteY4" fmla="*/ 1112227 h 1129760"/>
              <a:gd name="connsiteX5" fmla="*/ 1754110 w 1754110"/>
              <a:gd name="connsiteY5" fmla="*/ 1125415 h 1129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4110" h="1129760">
                <a:moveTo>
                  <a:pt x="44" y="0"/>
                </a:moveTo>
                <a:cubicBezTo>
                  <a:pt x="-322" y="157529"/>
                  <a:pt x="-688" y="315058"/>
                  <a:pt x="96760" y="448408"/>
                </a:cubicBezTo>
                <a:cubicBezTo>
                  <a:pt x="194208" y="581758"/>
                  <a:pt x="447720" y="710712"/>
                  <a:pt x="584733" y="800100"/>
                </a:cubicBezTo>
                <a:cubicBezTo>
                  <a:pt x="721746" y="889488"/>
                  <a:pt x="792817" y="932718"/>
                  <a:pt x="918840" y="984739"/>
                </a:cubicBezTo>
                <a:cubicBezTo>
                  <a:pt x="1044863" y="1036760"/>
                  <a:pt x="1201659" y="1088781"/>
                  <a:pt x="1340871" y="1112227"/>
                </a:cubicBezTo>
                <a:cubicBezTo>
                  <a:pt x="1480083" y="1135673"/>
                  <a:pt x="1617096" y="1130544"/>
                  <a:pt x="1754110" y="1125415"/>
                </a:cubicBezTo>
              </a:path>
            </a:pathLst>
          </a:custGeom>
          <a:no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5" name="Forma libre 44"/>
          <p:cNvSpPr/>
          <p:nvPr/>
        </p:nvSpPr>
        <p:spPr bwMode="auto">
          <a:xfrm>
            <a:off x="8593016" y="3579349"/>
            <a:ext cx="1332035" cy="318628"/>
          </a:xfrm>
          <a:custGeom>
            <a:avLst/>
            <a:gdLst>
              <a:gd name="connsiteX0" fmla="*/ 0 w 1332035"/>
              <a:gd name="connsiteY0" fmla="*/ 167054 h 318628"/>
              <a:gd name="connsiteX1" fmla="*/ 457200 w 1332035"/>
              <a:gd name="connsiteY1" fmla="*/ 298938 h 318628"/>
              <a:gd name="connsiteX2" fmla="*/ 962758 w 1332035"/>
              <a:gd name="connsiteY2" fmla="*/ 303334 h 318628"/>
              <a:gd name="connsiteX3" fmla="*/ 1186962 w 1332035"/>
              <a:gd name="connsiteY3" fmla="*/ 158261 h 318628"/>
              <a:gd name="connsiteX4" fmla="*/ 1332035 w 1332035"/>
              <a:gd name="connsiteY4" fmla="*/ 0 h 318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035" h="318628">
                <a:moveTo>
                  <a:pt x="0" y="167054"/>
                </a:moveTo>
                <a:cubicBezTo>
                  <a:pt x="148370" y="221639"/>
                  <a:pt x="296740" y="276225"/>
                  <a:pt x="457200" y="298938"/>
                </a:cubicBezTo>
                <a:cubicBezTo>
                  <a:pt x="617660" y="321651"/>
                  <a:pt x="841131" y="326780"/>
                  <a:pt x="962758" y="303334"/>
                </a:cubicBezTo>
                <a:cubicBezTo>
                  <a:pt x="1084385" y="279888"/>
                  <a:pt x="1125416" y="208817"/>
                  <a:pt x="1186962" y="158261"/>
                </a:cubicBezTo>
                <a:cubicBezTo>
                  <a:pt x="1248508" y="107705"/>
                  <a:pt x="1290271" y="53852"/>
                  <a:pt x="1332035" y="0"/>
                </a:cubicBezTo>
              </a:path>
            </a:pathLst>
          </a:custGeom>
          <a:noFill/>
          <a:ln w="222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6" name="CuadroTexto 45"/>
          <p:cNvSpPr txBox="1"/>
          <p:nvPr/>
        </p:nvSpPr>
        <p:spPr>
          <a:xfrm>
            <a:off x="8955085" y="2469502"/>
            <a:ext cx="682901" cy="461665"/>
          </a:xfrm>
          <a:prstGeom prst="rect">
            <a:avLst/>
          </a:prstGeom>
          <a:noFill/>
        </p:spPr>
        <p:txBody>
          <a:bodyPr wrap="square" rtlCol="0">
            <a:spAutoFit/>
          </a:bodyPr>
          <a:lstStyle/>
          <a:p>
            <a:r>
              <a:rPr lang="es-MX" sz="2400" dirty="0"/>
              <a:t>1+</a:t>
            </a:r>
            <a:r>
              <a:rPr lang="es-MX" sz="2400" dirty="0">
                <a:sym typeface="Symbol" panose="05050102010706020507" pitchFamily="18" charset="2"/>
              </a:rPr>
              <a:t></a:t>
            </a:r>
            <a:endParaRPr lang="es-MX" sz="2400" i="1" dirty="0"/>
          </a:p>
        </p:txBody>
      </p:sp>
      <p:sp>
        <p:nvSpPr>
          <p:cNvPr id="2" name="Forma libre 1"/>
          <p:cNvSpPr/>
          <p:nvPr/>
        </p:nvSpPr>
        <p:spPr bwMode="auto">
          <a:xfrm>
            <a:off x="2797067" y="3854085"/>
            <a:ext cx="1667203" cy="1198180"/>
          </a:xfrm>
          <a:custGeom>
            <a:avLst/>
            <a:gdLst>
              <a:gd name="connsiteX0" fmla="*/ 0 w 1667203"/>
              <a:gd name="connsiteY0" fmla="*/ 0 h 1198180"/>
              <a:gd name="connsiteX1" fmla="*/ 260131 w 1667203"/>
              <a:gd name="connsiteY1" fmla="*/ 524204 h 1198180"/>
              <a:gd name="connsiteX2" fmla="*/ 512379 w 1667203"/>
              <a:gd name="connsiteY2" fmla="*/ 819807 h 1198180"/>
              <a:gd name="connsiteX3" fmla="*/ 945931 w 1667203"/>
              <a:gd name="connsiteY3" fmla="*/ 1040525 h 1198180"/>
              <a:gd name="connsiteX4" fmla="*/ 1667203 w 1667203"/>
              <a:gd name="connsiteY4" fmla="*/ 1198180 h 11981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7203" h="1198180">
                <a:moveTo>
                  <a:pt x="0" y="0"/>
                </a:moveTo>
                <a:cubicBezTo>
                  <a:pt x="87367" y="193785"/>
                  <a:pt x="174735" y="387570"/>
                  <a:pt x="260131" y="524204"/>
                </a:cubicBezTo>
                <a:cubicBezTo>
                  <a:pt x="345527" y="660838"/>
                  <a:pt x="398079" y="733754"/>
                  <a:pt x="512379" y="819807"/>
                </a:cubicBezTo>
                <a:cubicBezTo>
                  <a:pt x="626679" y="905861"/>
                  <a:pt x="753460" y="977463"/>
                  <a:pt x="945931" y="1040525"/>
                </a:cubicBezTo>
                <a:cubicBezTo>
                  <a:pt x="1138402" y="1103587"/>
                  <a:pt x="1402802" y="1150883"/>
                  <a:pt x="1667203" y="1198180"/>
                </a:cubicBezTo>
              </a:path>
            </a:pathLst>
          </a:custGeom>
          <a:noFill/>
          <a:ln w="34925" cap="flat" cmpd="sng" algn="ctr">
            <a:solidFill>
              <a:schemeClr val="bg2">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9" name="Forma libre 28"/>
          <p:cNvSpPr/>
          <p:nvPr/>
        </p:nvSpPr>
        <p:spPr bwMode="auto">
          <a:xfrm>
            <a:off x="3882251" y="3840406"/>
            <a:ext cx="740981" cy="1235320"/>
          </a:xfrm>
          <a:custGeom>
            <a:avLst/>
            <a:gdLst>
              <a:gd name="connsiteX0" fmla="*/ 11220 w 740981"/>
              <a:gd name="connsiteY0" fmla="*/ 0 h 1235320"/>
              <a:gd name="connsiteX1" fmla="*/ 55181 w 740981"/>
              <a:gd name="connsiteY1" fmla="*/ 597877 h 1235320"/>
              <a:gd name="connsiteX2" fmla="*/ 442043 w 740981"/>
              <a:gd name="connsiteY2" fmla="*/ 1112227 h 1235320"/>
              <a:gd name="connsiteX3" fmla="*/ 740981 w 740981"/>
              <a:gd name="connsiteY3" fmla="*/ 1235320 h 1235320"/>
            </a:gdLst>
            <a:ahLst/>
            <a:cxnLst>
              <a:cxn ang="0">
                <a:pos x="connsiteX0" y="connsiteY0"/>
              </a:cxn>
              <a:cxn ang="0">
                <a:pos x="connsiteX1" y="connsiteY1"/>
              </a:cxn>
              <a:cxn ang="0">
                <a:pos x="connsiteX2" y="connsiteY2"/>
              </a:cxn>
              <a:cxn ang="0">
                <a:pos x="connsiteX3" y="connsiteY3"/>
              </a:cxn>
            </a:cxnLst>
            <a:rect l="l" t="t" r="r" b="b"/>
            <a:pathLst>
              <a:path w="740981" h="1235320">
                <a:moveTo>
                  <a:pt x="11220" y="0"/>
                </a:moveTo>
                <a:cubicBezTo>
                  <a:pt x="-2702" y="206253"/>
                  <a:pt x="-16623" y="412506"/>
                  <a:pt x="55181" y="597877"/>
                </a:cubicBezTo>
                <a:cubicBezTo>
                  <a:pt x="126985" y="783248"/>
                  <a:pt x="327743" y="1005987"/>
                  <a:pt x="442043" y="1112227"/>
                </a:cubicBezTo>
                <a:cubicBezTo>
                  <a:pt x="556343" y="1218467"/>
                  <a:pt x="648662" y="1226893"/>
                  <a:pt x="740981" y="1235320"/>
                </a:cubicBezTo>
              </a:path>
            </a:pathLst>
          </a:custGeom>
          <a:noFill/>
          <a:ln w="22225" cap="flat" cmpd="sng" algn="ctr">
            <a:solidFill>
              <a:schemeClr val="bg2">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2" name="Forma libre 31"/>
          <p:cNvSpPr/>
          <p:nvPr/>
        </p:nvSpPr>
        <p:spPr bwMode="auto">
          <a:xfrm>
            <a:off x="4980902" y="3872950"/>
            <a:ext cx="1097803" cy="1257300"/>
          </a:xfrm>
          <a:custGeom>
            <a:avLst/>
            <a:gdLst>
              <a:gd name="connsiteX0" fmla="*/ 16350 w 1097803"/>
              <a:gd name="connsiteY0" fmla="*/ 0 h 1257300"/>
              <a:gd name="connsiteX1" fmla="*/ 33934 w 1097803"/>
              <a:gd name="connsiteY1" fmla="*/ 378070 h 1257300"/>
              <a:gd name="connsiteX2" fmla="*/ 319684 w 1097803"/>
              <a:gd name="connsiteY2" fmla="*/ 866043 h 1257300"/>
              <a:gd name="connsiteX3" fmla="*/ 697753 w 1097803"/>
              <a:gd name="connsiteY3" fmla="*/ 1129812 h 1257300"/>
              <a:gd name="connsiteX4" fmla="*/ 1097803 w 1097803"/>
              <a:gd name="connsiteY4" fmla="*/ 1257300 h 1257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7803" h="1257300">
                <a:moveTo>
                  <a:pt x="16350" y="0"/>
                </a:moveTo>
                <a:cubicBezTo>
                  <a:pt x="-136" y="116865"/>
                  <a:pt x="-16622" y="233730"/>
                  <a:pt x="33934" y="378070"/>
                </a:cubicBezTo>
                <a:cubicBezTo>
                  <a:pt x="84490" y="522411"/>
                  <a:pt x="209048" y="740753"/>
                  <a:pt x="319684" y="866043"/>
                </a:cubicBezTo>
                <a:cubicBezTo>
                  <a:pt x="430320" y="991333"/>
                  <a:pt x="568067" y="1064603"/>
                  <a:pt x="697753" y="1129812"/>
                </a:cubicBezTo>
                <a:cubicBezTo>
                  <a:pt x="827439" y="1195021"/>
                  <a:pt x="962621" y="1226160"/>
                  <a:pt x="1097803" y="1257300"/>
                </a:cubicBezTo>
              </a:path>
            </a:pathLst>
          </a:custGeom>
          <a:noFill/>
          <a:ln w="15875" cap="flat" cmpd="sng" algn="ctr">
            <a:solidFill>
              <a:schemeClr val="bg2">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3" name="Forma libre 32"/>
          <p:cNvSpPr/>
          <p:nvPr/>
        </p:nvSpPr>
        <p:spPr bwMode="auto">
          <a:xfrm>
            <a:off x="6188126" y="3859893"/>
            <a:ext cx="1754110" cy="1129760"/>
          </a:xfrm>
          <a:custGeom>
            <a:avLst/>
            <a:gdLst>
              <a:gd name="connsiteX0" fmla="*/ 44 w 1754110"/>
              <a:gd name="connsiteY0" fmla="*/ 0 h 1129760"/>
              <a:gd name="connsiteX1" fmla="*/ 96760 w 1754110"/>
              <a:gd name="connsiteY1" fmla="*/ 448408 h 1129760"/>
              <a:gd name="connsiteX2" fmla="*/ 584733 w 1754110"/>
              <a:gd name="connsiteY2" fmla="*/ 800100 h 1129760"/>
              <a:gd name="connsiteX3" fmla="*/ 918840 w 1754110"/>
              <a:gd name="connsiteY3" fmla="*/ 984739 h 1129760"/>
              <a:gd name="connsiteX4" fmla="*/ 1340871 w 1754110"/>
              <a:gd name="connsiteY4" fmla="*/ 1112227 h 1129760"/>
              <a:gd name="connsiteX5" fmla="*/ 1754110 w 1754110"/>
              <a:gd name="connsiteY5" fmla="*/ 1125415 h 1129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4110" h="1129760">
                <a:moveTo>
                  <a:pt x="44" y="0"/>
                </a:moveTo>
                <a:cubicBezTo>
                  <a:pt x="-322" y="157529"/>
                  <a:pt x="-688" y="315058"/>
                  <a:pt x="96760" y="448408"/>
                </a:cubicBezTo>
                <a:cubicBezTo>
                  <a:pt x="194208" y="581758"/>
                  <a:pt x="447720" y="710712"/>
                  <a:pt x="584733" y="800100"/>
                </a:cubicBezTo>
                <a:cubicBezTo>
                  <a:pt x="721746" y="889488"/>
                  <a:pt x="792817" y="932718"/>
                  <a:pt x="918840" y="984739"/>
                </a:cubicBezTo>
                <a:cubicBezTo>
                  <a:pt x="1044863" y="1036760"/>
                  <a:pt x="1201659" y="1088781"/>
                  <a:pt x="1340871" y="1112227"/>
                </a:cubicBezTo>
                <a:cubicBezTo>
                  <a:pt x="1480083" y="1135673"/>
                  <a:pt x="1617096" y="1130544"/>
                  <a:pt x="1754110" y="1125415"/>
                </a:cubicBezTo>
              </a:path>
            </a:pathLst>
          </a:custGeom>
          <a:noFill/>
          <a:ln w="19050" cap="flat" cmpd="sng" algn="ctr">
            <a:solidFill>
              <a:schemeClr val="bg2">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6" name="Forma libre 35"/>
          <p:cNvSpPr/>
          <p:nvPr/>
        </p:nvSpPr>
        <p:spPr bwMode="auto">
          <a:xfrm>
            <a:off x="8583850" y="3574368"/>
            <a:ext cx="1332035" cy="318628"/>
          </a:xfrm>
          <a:custGeom>
            <a:avLst/>
            <a:gdLst>
              <a:gd name="connsiteX0" fmla="*/ 0 w 1332035"/>
              <a:gd name="connsiteY0" fmla="*/ 167054 h 318628"/>
              <a:gd name="connsiteX1" fmla="*/ 457200 w 1332035"/>
              <a:gd name="connsiteY1" fmla="*/ 298938 h 318628"/>
              <a:gd name="connsiteX2" fmla="*/ 962758 w 1332035"/>
              <a:gd name="connsiteY2" fmla="*/ 303334 h 318628"/>
              <a:gd name="connsiteX3" fmla="*/ 1186962 w 1332035"/>
              <a:gd name="connsiteY3" fmla="*/ 158261 h 318628"/>
              <a:gd name="connsiteX4" fmla="*/ 1332035 w 1332035"/>
              <a:gd name="connsiteY4" fmla="*/ 0 h 318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035" h="318628">
                <a:moveTo>
                  <a:pt x="0" y="167054"/>
                </a:moveTo>
                <a:cubicBezTo>
                  <a:pt x="148370" y="221639"/>
                  <a:pt x="296740" y="276225"/>
                  <a:pt x="457200" y="298938"/>
                </a:cubicBezTo>
                <a:cubicBezTo>
                  <a:pt x="617660" y="321651"/>
                  <a:pt x="841131" y="326780"/>
                  <a:pt x="962758" y="303334"/>
                </a:cubicBezTo>
                <a:cubicBezTo>
                  <a:pt x="1084385" y="279888"/>
                  <a:pt x="1125416" y="208817"/>
                  <a:pt x="1186962" y="158261"/>
                </a:cubicBezTo>
                <a:cubicBezTo>
                  <a:pt x="1248508" y="107705"/>
                  <a:pt x="1290271" y="53852"/>
                  <a:pt x="1332035" y="0"/>
                </a:cubicBezTo>
              </a:path>
            </a:pathLst>
          </a:custGeom>
          <a:noFill/>
          <a:ln w="31750" cap="flat" cmpd="sng" algn="ctr">
            <a:solidFill>
              <a:schemeClr val="bg2">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 name="Forma libre 3"/>
          <p:cNvSpPr/>
          <p:nvPr/>
        </p:nvSpPr>
        <p:spPr bwMode="auto">
          <a:xfrm>
            <a:off x="4497824" y="5057041"/>
            <a:ext cx="1573901" cy="76874"/>
          </a:xfrm>
          <a:custGeom>
            <a:avLst/>
            <a:gdLst>
              <a:gd name="connsiteX0" fmla="*/ 0 w 1573901"/>
              <a:gd name="connsiteY0" fmla="*/ 0 h 76874"/>
              <a:gd name="connsiteX1" fmla="*/ 445062 w 1573901"/>
              <a:gd name="connsiteY1" fmla="*/ 44506 h 76874"/>
              <a:gd name="connsiteX2" fmla="*/ 817296 w 1573901"/>
              <a:gd name="connsiteY2" fmla="*/ 64736 h 76874"/>
              <a:gd name="connsiteX3" fmla="*/ 1031735 w 1573901"/>
              <a:gd name="connsiteY3" fmla="*/ 76874 h 76874"/>
              <a:gd name="connsiteX4" fmla="*/ 1573901 w 1573901"/>
              <a:gd name="connsiteY4" fmla="*/ 68782 h 768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73901" h="76874">
                <a:moveTo>
                  <a:pt x="0" y="0"/>
                </a:moveTo>
                <a:lnTo>
                  <a:pt x="445062" y="44506"/>
                </a:lnTo>
                <a:cubicBezTo>
                  <a:pt x="581278" y="55295"/>
                  <a:pt x="817296" y="64736"/>
                  <a:pt x="817296" y="64736"/>
                </a:cubicBezTo>
                <a:lnTo>
                  <a:pt x="1031735" y="76874"/>
                </a:lnTo>
                <a:lnTo>
                  <a:pt x="1573901" y="68782"/>
                </a:lnTo>
              </a:path>
            </a:pathLst>
          </a:custGeom>
          <a:noFill/>
          <a:ln w="44450" cap="flat" cmpd="sng" algn="ctr">
            <a:solidFill>
              <a:schemeClr val="bg2">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8" name="Forma libre 7"/>
          <p:cNvSpPr/>
          <p:nvPr/>
        </p:nvSpPr>
        <p:spPr bwMode="auto">
          <a:xfrm>
            <a:off x="6079816" y="4976227"/>
            <a:ext cx="1861168" cy="141610"/>
          </a:xfrm>
          <a:custGeom>
            <a:avLst/>
            <a:gdLst>
              <a:gd name="connsiteX0" fmla="*/ 0 w 1861168"/>
              <a:gd name="connsiteY0" fmla="*/ 141610 h 141610"/>
              <a:gd name="connsiteX1" fmla="*/ 343911 w 1861168"/>
              <a:gd name="connsiteY1" fmla="*/ 137564 h 141610"/>
              <a:gd name="connsiteX2" fmla="*/ 590719 w 1861168"/>
              <a:gd name="connsiteY2" fmla="*/ 129472 h 141610"/>
              <a:gd name="connsiteX3" fmla="*/ 825388 w 1861168"/>
              <a:gd name="connsiteY3" fmla="*/ 117334 h 141610"/>
              <a:gd name="connsiteX4" fmla="*/ 1185483 w 1861168"/>
              <a:gd name="connsiteY4" fmla="*/ 89012 h 141610"/>
              <a:gd name="connsiteX5" fmla="*/ 1464658 w 1861168"/>
              <a:gd name="connsiteY5" fmla="*/ 60690 h 141610"/>
              <a:gd name="connsiteX6" fmla="*/ 1861168 w 1861168"/>
              <a:gd name="connsiteY6" fmla="*/ 0 h 141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1168" h="141610">
                <a:moveTo>
                  <a:pt x="0" y="141610"/>
                </a:moveTo>
                <a:lnTo>
                  <a:pt x="343911" y="137564"/>
                </a:lnTo>
                <a:cubicBezTo>
                  <a:pt x="442364" y="135541"/>
                  <a:pt x="590719" y="129472"/>
                  <a:pt x="590719" y="129472"/>
                </a:cubicBezTo>
                <a:cubicBezTo>
                  <a:pt x="670965" y="126100"/>
                  <a:pt x="726261" y="124077"/>
                  <a:pt x="825388" y="117334"/>
                </a:cubicBezTo>
                <a:cubicBezTo>
                  <a:pt x="924515" y="110591"/>
                  <a:pt x="1078938" y="98453"/>
                  <a:pt x="1185483" y="89012"/>
                </a:cubicBezTo>
                <a:cubicBezTo>
                  <a:pt x="1292028" y="79571"/>
                  <a:pt x="1352044" y="75525"/>
                  <a:pt x="1464658" y="60690"/>
                </a:cubicBezTo>
                <a:cubicBezTo>
                  <a:pt x="1577272" y="45855"/>
                  <a:pt x="1719220" y="22927"/>
                  <a:pt x="1861168" y="0"/>
                </a:cubicBezTo>
              </a:path>
            </a:pathLst>
          </a:custGeom>
          <a:noFill/>
          <a:ln w="31750" cap="flat" cmpd="sng" algn="ctr">
            <a:solidFill>
              <a:schemeClr val="bg2">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9" name="Forma libre 8"/>
          <p:cNvSpPr/>
          <p:nvPr/>
        </p:nvSpPr>
        <p:spPr bwMode="auto">
          <a:xfrm>
            <a:off x="7916334" y="3548358"/>
            <a:ext cx="2014917" cy="1432290"/>
          </a:xfrm>
          <a:custGeom>
            <a:avLst/>
            <a:gdLst>
              <a:gd name="connsiteX0" fmla="*/ 0 w 2014917"/>
              <a:gd name="connsiteY0" fmla="*/ 1432290 h 1432290"/>
              <a:gd name="connsiteX1" fmla="*/ 465292 w 2014917"/>
              <a:gd name="connsiteY1" fmla="*/ 1323047 h 1432290"/>
              <a:gd name="connsiteX2" fmla="*/ 793019 w 2014917"/>
              <a:gd name="connsiteY2" fmla="*/ 1189529 h 1432290"/>
              <a:gd name="connsiteX3" fmla="*/ 1108609 w 2014917"/>
              <a:gd name="connsiteY3" fmla="*/ 1011504 h 1432290"/>
              <a:gd name="connsiteX4" fmla="*/ 1403968 w 2014917"/>
              <a:gd name="connsiteY4" fmla="*/ 797065 h 1432290"/>
              <a:gd name="connsiteX5" fmla="*/ 1581993 w 2014917"/>
              <a:gd name="connsiteY5" fmla="*/ 639270 h 1432290"/>
              <a:gd name="connsiteX6" fmla="*/ 1760018 w 2014917"/>
              <a:gd name="connsiteY6" fmla="*/ 424831 h 1432290"/>
              <a:gd name="connsiteX7" fmla="*/ 1889490 w 2014917"/>
              <a:gd name="connsiteY7" fmla="*/ 242761 h 1432290"/>
              <a:gd name="connsiteX8" fmla="*/ 2014917 w 2014917"/>
              <a:gd name="connsiteY8" fmla="*/ 0 h 143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4917" h="1432290">
                <a:moveTo>
                  <a:pt x="0" y="1432290"/>
                </a:moveTo>
                <a:cubicBezTo>
                  <a:pt x="166561" y="1397898"/>
                  <a:pt x="333122" y="1363507"/>
                  <a:pt x="465292" y="1323047"/>
                </a:cubicBezTo>
                <a:cubicBezTo>
                  <a:pt x="597462" y="1282587"/>
                  <a:pt x="685800" y="1241453"/>
                  <a:pt x="793019" y="1189529"/>
                </a:cubicBezTo>
                <a:cubicBezTo>
                  <a:pt x="900238" y="1137605"/>
                  <a:pt x="1006784" y="1076915"/>
                  <a:pt x="1108609" y="1011504"/>
                </a:cubicBezTo>
                <a:cubicBezTo>
                  <a:pt x="1210434" y="946093"/>
                  <a:pt x="1325071" y="859104"/>
                  <a:pt x="1403968" y="797065"/>
                </a:cubicBezTo>
                <a:cubicBezTo>
                  <a:pt x="1482865" y="735026"/>
                  <a:pt x="1522651" y="701309"/>
                  <a:pt x="1581993" y="639270"/>
                </a:cubicBezTo>
                <a:cubicBezTo>
                  <a:pt x="1641335" y="577231"/>
                  <a:pt x="1708769" y="490916"/>
                  <a:pt x="1760018" y="424831"/>
                </a:cubicBezTo>
                <a:cubicBezTo>
                  <a:pt x="1811267" y="358746"/>
                  <a:pt x="1847007" y="313566"/>
                  <a:pt x="1889490" y="242761"/>
                </a:cubicBezTo>
                <a:cubicBezTo>
                  <a:pt x="1931973" y="171956"/>
                  <a:pt x="1973445" y="85978"/>
                  <a:pt x="2014917" y="0"/>
                </a:cubicBezTo>
              </a:path>
            </a:pathLst>
          </a:custGeom>
          <a:noFill/>
          <a:ln w="31750" cap="flat" cmpd="sng" algn="ctr">
            <a:solidFill>
              <a:schemeClr val="bg2">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10" name="Forma libre 9"/>
          <p:cNvSpPr/>
          <p:nvPr/>
        </p:nvSpPr>
        <p:spPr bwMode="auto">
          <a:xfrm>
            <a:off x="5941150" y="2187504"/>
            <a:ext cx="4169981" cy="1352290"/>
          </a:xfrm>
          <a:custGeom>
            <a:avLst/>
            <a:gdLst>
              <a:gd name="connsiteX0" fmla="*/ 3988579 w 4169981"/>
              <a:gd name="connsiteY0" fmla="*/ 1352290 h 1352290"/>
              <a:gd name="connsiteX1" fmla="*/ 4134434 w 4169981"/>
              <a:gd name="connsiteY1" fmla="*/ 987652 h 1352290"/>
              <a:gd name="connsiteX2" fmla="*/ 4168093 w 4169981"/>
              <a:gd name="connsiteY2" fmla="*/ 673502 h 1352290"/>
              <a:gd name="connsiteX3" fmla="*/ 4095166 w 4169981"/>
              <a:gd name="connsiteY3" fmla="*/ 437890 h 1352290"/>
              <a:gd name="connsiteX4" fmla="*/ 3954920 w 4169981"/>
              <a:gd name="connsiteY4" fmla="*/ 292035 h 1352290"/>
              <a:gd name="connsiteX5" fmla="*/ 3708088 w 4169981"/>
              <a:gd name="connsiteY5" fmla="*/ 157399 h 1352290"/>
              <a:gd name="connsiteX6" fmla="*/ 3371499 w 4169981"/>
              <a:gd name="connsiteY6" fmla="*/ 84471 h 1352290"/>
              <a:gd name="connsiteX7" fmla="*/ 3057350 w 4169981"/>
              <a:gd name="connsiteY7" fmla="*/ 39593 h 1352290"/>
              <a:gd name="connsiteX8" fmla="*/ 2468319 w 4169981"/>
              <a:gd name="connsiteY8" fmla="*/ 11544 h 1352290"/>
              <a:gd name="connsiteX9" fmla="*/ 2081242 w 4169981"/>
              <a:gd name="connsiteY9" fmla="*/ 324 h 1352290"/>
              <a:gd name="connsiteX10" fmla="*/ 1374405 w 4169981"/>
              <a:gd name="connsiteY10" fmla="*/ 22763 h 1352290"/>
              <a:gd name="connsiteX11" fmla="*/ 734886 w 4169981"/>
              <a:gd name="connsiteY11" fmla="*/ 39593 h 1352290"/>
              <a:gd name="connsiteX12" fmla="*/ 0 w 4169981"/>
              <a:gd name="connsiteY12" fmla="*/ 73252 h 1352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169981" h="1352290">
                <a:moveTo>
                  <a:pt x="3988579" y="1352290"/>
                </a:moveTo>
                <a:cubicBezTo>
                  <a:pt x="4046547" y="1226536"/>
                  <a:pt x="4104515" y="1100783"/>
                  <a:pt x="4134434" y="987652"/>
                </a:cubicBezTo>
                <a:cubicBezTo>
                  <a:pt x="4164353" y="874521"/>
                  <a:pt x="4174638" y="765129"/>
                  <a:pt x="4168093" y="673502"/>
                </a:cubicBezTo>
                <a:cubicBezTo>
                  <a:pt x="4161548" y="581875"/>
                  <a:pt x="4130695" y="501468"/>
                  <a:pt x="4095166" y="437890"/>
                </a:cubicBezTo>
                <a:cubicBezTo>
                  <a:pt x="4059637" y="374312"/>
                  <a:pt x="4019433" y="338783"/>
                  <a:pt x="3954920" y="292035"/>
                </a:cubicBezTo>
                <a:cubicBezTo>
                  <a:pt x="3890407" y="245287"/>
                  <a:pt x="3805325" y="191993"/>
                  <a:pt x="3708088" y="157399"/>
                </a:cubicBezTo>
                <a:cubicBezTo>
                  <a:pt x="3610851" y="122805"/>
                  <a:pt x="3479955" y="104105"/>
                  <a:pt x="3371499" y="84471"/>
                </a:cubicBezTo>
                <a:cubicBezTo>
                  <a:pt x="3263043" y="64837"/>
                  <a:pt x="3207880" y="51747"/>
                  <a:pt x="3057350" y="39593"/>
                </a:cubicBezTo>
                <a:cubicBezTo>
                  <a:pt x="2906820" y="27438"/>
                  <a:pt x="2631004" y="18089"/>
                  <a:pt x="2468319" y="11544"/>
                </a:cubicBezTo>
                <a:cubicBezTo>
                  <a:pt x="2305634" y="4999"/>
                  <a:pt x="2263561" y="-1546"/>
                  <a:pt x="2081242" y="324"/>
                </a:cubicBezTo>
                <a:cubicBezTo>
                  <a:pt x="1898923" y="2194"/>
                  <a:pt x="1374405" y="22763"/>
                  <a:pt x="1374405" y="22763"/>
                </a:cubicBezTo>
                <a:lnTo>
                  <a:pt x="734886" y="39593"/>
                </a:lnTo>
                <a:lnTo>
                  <a:pt x="0" y="73252"/>
                </a:lnTo>
              </a:path>
            </a:pathLst>
          </a:custGeom>
          <a:noFill/>
          <a:ln w="31750" cap="flat" cmpd="sng" algn="ctr">
            <a:solidFill>
              <a:schemeClr val="bg2">
                <a:lumMod val="60000"/>
                <a:lumOff val="40000"/>
              </a:schemeClr>
            </a:solidFill>
            <a:prstDash val="solid"/>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7" name="CuadroTexto 36"/>
          <p:cNvSpPr txBox="1"/>
          <p:nvPr/>
        </p:nvSpPr>
        <p:spPr>
          <a:xfrm>
            <a:off x="8955085" y="2469502"/>
            <a:ext cx="682901" cy="461665"/>
          </a:xfrm>
          <a:prstGeom prst="rect">
            <a:avLst/>
          </a:prstGeom>
          <a:noFill/>
        </p:spPr>
        <p:txBody>
          <a:bodyPr wrap="square" rtlCol="0">
            <a:spAutoFit/>
          </a:bodyPr>
          <a:lstStyle/>
          <a:p>
            <a:r>
              <a:rPr lang="es-MX" sz="2400" dirty="0">
                <a:solidFill>
                  <a:schemeClr val="accent1">
                    <a:lumMod val="75000"/>
                  </a:schemeClr>
                </a:solidFill>
              </a:rPr>
              <a:t>1+</a:t>
            </a:r>
            <a:r>
              <a:rPr lang="es-MX" sz="2400" dirty="0">
                <a:solidFill>
                  <a:schemeClr val="accent1">
                    <a:lumMod val="75000"/>
                  </a:schemeClr>
                </a:solidFill>
                <a:sym typeface="Symbol" panose="05050102010706020507" pitchFamily="18" charset="2"/>
              </a:rPr>
              <a:t></a:t>
            </a:r>
            <a:endParaRPr lang="es-MX" sz="2400" i="1" dirty="0">
              <a:solidFill>
                <a:schemeClr val="accent1">
                  <a:lumMod val="75000"/>
                </a:schemeClr>
              </a:solidFill>
            </a:endParaRPr>
          </a:p>
        </p:txBody>
      </p:sp>
      <p:sp>
        <p:nvSpPr>
          <p:cNvPr id="4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19</a:t>
            </a:fld>
            <a:endParaRPr lang="es-MX" dirty="0"/>
          </a:p>
        </p:txBody>
      </p:sp>
      <p:sp>
        <p:nvSpPr>
          <p:cNvPr id="47" name="Text Box 9"/>
          <p:cNvSpPr txBox="1">
            <a:spLocks noChangeArrowheads="1"/>
          </p:cNvSpPr>
          <p:nvPr/>
        </p:nvSpPr>
        <p:spPr bwMode="auto">
          <a:xfrm>
            <a:off x="558140" y="265879"/>
            <a:ext cx="1510393"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Ejemplo.</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1005698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9" end="9"/>
                                            </p:txEl>
                                          </p:spTgt>
                                        </p:tgtEl>
                                        <p:attrNameLst>
                                          <p:attrName>style.visibility</p:attrName>
                                        </p:attrNameLst>
                                      </p:cBhvr>
                                      <p:to>
                                        <p:strVal val="visible"/>
                                      </p:to>
                                    </p:set>
                                  </p:childTnLst>
                                </p:cTn>
                              </p:par>
                              <p:par>
                                <p:cTn id="11" presetID="1" presetClass="entr" presetSubtype="0" fill="hold" grpId="0" nodeType="withEffect">
                                  <p:stCondLst>
                                    <p:cond delay="100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nodeType="withEffect">
                                  <p:stCondLst>
                                    <p:cond delay="100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100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grpId="0" nodeType="withEffect">
                                  <p:stCondLst>
                                    <p:cond delay="200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nodeType="withEffect">
                                  <p:stCondLst>
                                    <p:cond delay="200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p:stCondLst>
                                    <p:cond delay="2000"/>
                                  </p:stCondLst>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grpId="0" nodeType="withEffect">
                                  <p:stCondLst>
                                    <p:cond delay="200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grpId="0" nodeType="withEffect">
                                  <p:stCondLst>
                                    <p:cond delay="3000"/>
                                  </p:stCondLst>
                                  <p:childTnLst>
                                    <p:set>
                                      <p:cBhvr>
                                        <p:cTn id="26" dur="1" fill="hold">
                                          <p:stCondLst>
                                            <p:cond delay="0"/>
                                          </p:stCondLst>
                                        </p:cTn>
                                        <p:tgtEl>
                                          <p:spTgt spid="32"/>
                                        </p:tgtEl>
                                        <p:attrNameLst>
                                          <p:attrName>style.visibility</p:attrName>
                                        </p:attrNameLst>
                                      </p:cBhvr>
                                      <p:to>
                                        <p:strVal val="visible"/>
                                      </p:to>
                                    </p:set>
                                  </p:childTnLst>
                                </p:cTn>
                              </p:par>
                              <p:par>
                                <p:cTn id="27" presetID="1" presetClass="entr" presetSubtype="0" fill="hold" nodeType="withEffect">
                                  <p:stCondLst>
                                    <p:cond delay="3000"/>
                                  </p:stCondLst>
                                  <p:childTnLst>
                                    <p:set>
                                      <p:cBhvr>
                                        <p:cTn id="28" dur="1" fill="hold">
                                          <p:stCondLst>
                                            <p:cond delay="0"/>
                                          </p:stCondLst>
                                        </p:cTn>
                                        <p:tgtEl>
                                          <p:spTgt spid="27"/>
                                        </p:tgtEl>
                                        <p:attrNameLst>
                                          <p:attrName>style.visibility</p:attrName>
                                        </p:attrNameLst>
                                      </p:cBhvr>
                                      <p:to>
                                        <p:strVal val="visible"/>
                                      </p:to>
                                    </p:set>
                                  </p:childTnLst>
                                </p:cTn>
                              </p:par>
                              <p:par>
                                <p:cTn id="29" presetID="1" presetClass="entr" presetSubtype="0" fill="hold" grpId="0" nodeType="withEffect">
                                  <p:stCondLst>
                                    <p:cond delay="3000"/>
                                  </p:stCondLst>
                                  <p:childTnLst>
                                    <p:set>
                                      <p:cBhvr>
                                        <p:cTn id="30" dur="1" fill="hold">
                                          <p:stCondLst>
                                            <p:cond delay="0"/>
                                          </p:stCondLst>
                                        </p:cTn>
                                        <p:tgtEl>
                                          <p:spTgt spid="30"/>
                                        </p:tgtEl>
                                        <p:attrNameLst>
                                          <p:attrName>style.visibility</p:attrName>
                                        </p:attrNameLst>
                                      </p:cBhvr>
                                      <p:to>
                                        <p:strVal val="visible"/>
                                      </p:to>
                                    </p:set>
                                  </p:childTnLst>
                                </p:cTn>
                              </p:par>
                              <p:par>
                                <p:cTn id="31" presetID="1" presetClass="entr" presetSubtype="0" fill="hold" grpId="0" nodeType="withEffect">
                                  <p:stCondLst>
                                    <p:cond delay="300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grpId="0" nodeType="withEffect">
                                  <p:stCondLst>
                                    <p:cond delay="4000"/>
                                  </p:stCondLst>
                                  <p:childTnLst>
                                    <p:set>
                                      <p:cBhvr>
                                        <p:cTn id="34" dur="1" fill="hold">
                                          <p:stCondLst>
                                            <p:cond delay="0"/>
                                          </p:stCondLst>
                                        </p:cTn>
                                        <p:tgtEl>
                                          <p:spTgt spid="33"/>
                                        </p:tgtEl>
                                        <p:attrNameLst>
                                          <p:attrName>style.visibility</p:attrName>
                                        </p:attrNameLst>
                                      </p:cBhvr>
                                      <p:to>
                                        <p:strVal val="visible"/>
                                      </p:to>
                                    </p:set>
                                  </p:childTnLst>
                                </p:cTn>
                              </p:par>
                              <p:par>
                                <p:cTn id="35" presetID="1" presetClass="entr" presetSubtype="0" fill="hold" nodeType="withEffect">
                                  <p:stCondLst>
                                    <p:cond delay="4000"/>
                                  </p:stCondLst>
                                  <p:childTnLst>
                                    <p:set>
                                      <p:cBhvr>
                                        <p:cTn id="36" dur="1" fill="hold">
                                          <p:stCondLst>
                                            <p:cond delay="0"/>
                                          </p:stCondLst>
                                        </p:cTn>
                                        <p:tgtEl>
                                          <p:spTgt spid="31"/>
                                        </p:tgtEl>
                                        <p:attrNameLst>
                                          <p:attrName>style.visibility</p:attrName>
                                        </p:attrNameLst>
                                      </p:cBhvr>
                                      <p:to>
                                        <p:strVal val="visible"/>
                                      </p:to>
                                    </p:set>
                                  </p:childTnLst>
                                </p:cTn>
                              </p:par>
                              <p:par>
                                <p:cTn id="37" presetID="1" presetClass="entr" presetSubtype="0" fill="hold" grpId="0" nodeType="withEffect">
                                  <p:stCondLst>
                                    <p:cond delay="4000"/>
                                  </p:stCondLst>
                                  <p:childTnLst>
                                    <p:set>
                                      <p:cBhvr>
                                        <p:cTn id="38" dur="1" fill="hold">
                                          <p:stCondLst>
                                            <p:cond delay="0"/>
                                          </p:stCondLst>
                                        </p:cTn>
                                        <p:tgtEl>
                                          <p:spTgt spid="34"/>
                                        </p:tgtEl>
                                        <p:attrNameLst>
                                          <p:attrName>style.visibility</p:attrName>
                                        </p:attrNameLst>
                                      </p:cBhvr>
                                      <p:to>
                                        <p:strVal val="visible"/>
                                      </p:to>
                                    </p:set>
                                  </p:childTnLst>
                                </p:cTn>
                              </p:par>
                              <p:par>
                                <p:cTn id="39" presetID="1" presetClass="entr" presetSubtype="0" fill="hold" grpId="0" nodeType="withEffect">
                                  <p:stCondLst>
                                    <p:cond delay="4000"/>
                                  </p:stCondLst>
                                  <p:childTnLst>
                                    <p:set>
                                      <p:cBhvr>
                                        <p:cTn id="40" dur="1" fill="hold">
                                          <p:stCondLst>
                                            <p:cond delay="0"/>
                                          </p:stCondLst>
                                        </p:cTn>
                                        <p:tgtEl>
                                          <p:spTgt spid="9"/>
                                        </p:tgtEl>
                                        <p:attrNameLst>
                                          <p:attrName>style.visibility</p:attrName>
                                        </p:attrNameLst>
                                      </p:cBhvr>
                                      <p:to>
                                        <p:strVal val="visible"/>
                                      </p:to>
                                    </p:set>
                                  </p:childTnLst>
                                </p:cTn>
                              </p:par>
                              <p:par>
                                <p:cTn id="41" presetID="1" presetClass="entr" presetSubtype="0" fill="hold" grpId="0" nodeType="withEffect">
                                  <p:stCondLst>
                                    <p:cond delay="5000"/>
                                  </p:stCondLst>
                                  <p:childTnLst>
                                    <p:set>
                                      <p:cBhvr>
                                        <p:cTn id="42" dur="1" fill="hold">
                                          <p:stCondLst>
                                            <p:cond delay="0"/>
                                          </p:stCondLst>
                                        </p:cTn>
                                        <p:tgtEl>
                                          <p:spTgt spid="36"/>
                                        </p:tgtEl>
                                        <p:attrNameLst>
                                          <p:attrName>style.visibility</p:attrName>
                                        </p:attrNameLst>
                                      </p:cBhvr>
                                      <p:to>
                                        <p:strVal val="visible"/>
                                      </p:to>
                                    </p:set>
                                  </p:childTnLst>
                                </p:cTn>
                              </p:par>
                              <p:par>
                                <p:cTn id="43" presetID="1" presetClass="entr" presetSubtype="0" fill="hold" nodeType="withEffect">
                                  <p:stCondLst>
                                    <p:cond delay="5000"/>
                                  </p:stCondLst>
                                  <p:childTnLst>
                                    <p:set>
                                      <p:cBhvr>
                                        <p:cTn id="44" dur="1" fill="hold">
                                          <p:stCondLst>
                                            <p:cond delay="0"/>
                                          </p:stCondLst>
                                        </p:cTn>
                                        <p:tgtEl>
                                          <p:spTgt spid="35"/>
                                        </p:tgtEl>
                                        <p:attrNameLst>
                                          <p:attrName>style.visibility</p:attrName>
                                        </p:attrNameLst>
                                      </p:cBhvr>
                                      <p:to>
                                        <p:strVal val="visible"/>
                                      </p:to>
                                    </p:set>
                                  </p:childTnLst>
                                </p:cTn>
                              </p:par>
                              <p:par>
                                <p:cTn id="45" presetID="1" presetClass="entr" presetSubtype="0" fill="hold" grpId="0" nodeType="withEffect">
                                  <p:stCondLst>
                                    <p:cond delay="5000"/>
                                  </p:stCondLst>
                                  <p:childTnLst>
                                    <p:set>
                                      <p:cBhvr>
                                        <p:cTn id="46" dur="1" fill="hold">
                                          <p:stCondLst>
                                            <p:cond delay="0"/>
                                          </p:stCondLst>
                                        </p:cTn>
                                        <p:tgtEl>
                                          <p:spTgt spid="38"/>
                                        </p:tgtEl>
                                        <p:attrNameLst>
                                          <p:attrName>style.visibility</p:attrName>
                                        </p:attrNameLst>
                                      </p:cBhvr>
                                      <p:to>
                                        <p:strVal val="visible"/>
                                      </p:to>
                                    </p:set>
                                  </p:childTnLst>
                                </p:cTn>
                              </p:par>
                              <p:par>
                                <p:cTn id="47" presetID="1" presetClass="entr" presetSubtype="0" fill="hold" grpId="0" nodeType="withEffect">
                                  <p:stCondLst>
                                    <p:cond delay="5000"/>
                                  </p:stCondLst>
                                  <p:childTnLst>
                                    <p:set>
                                      <p:cBhvr>
                                        <p:cTn id="48" dur="1" fill="hold">
                                          <p:stCondLst>
                                            <p:cond delay="0"/>
                                          </p:stCondLst>
                                        </p:cTn>
                                        <p:tgtEl>
                                          <p:spTgt spid="10"/>
                                        </p:tgtEl>
                                        <p:attrNameLst>
                                          <p:attrName>style.visibility</p:attrName>
                                        </p:attrNameLst>
                                      </p:cBhvr>
                                      <p:to>
                                        <p:strVal val="visible"/>
                                      </p:to>
                                    </p:set>
                                  </p:childTnLst>
                                </p:cTn>
                              </p:par>
                              <p:par>
                                <p:cTn id="49" presetID="1" presetClass="entr" presetSubtype="0" fill="hold" grpId="0" nodeType="withEffect">
                                  <p:stCondLst>
                                    <p:cond delay="5000"/>
                                  </p:stCondLst>
                                  <p:childTnLst>
                                    <p:set>
                                      <p:cBhvr>
                                        <p:cTn id="5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1" grpId="0"/>
      <p:bldP spid="26" grpId="0"/>
      <p:bldP spid="30" grpId="0"/>
      <p:bldP spid="34" grpId="0"/>
      <p:bldP spid="38" grpId="0"/>
      <p:bldP spid="2" grpId="0" animBg="1"/>
      <p:bldP spid="29" grpId="0" animBg="1"/>
      <p:bldP spid="32" grpId="0" animBg="1"/>
      <p:bldP spid="33" grpId="0" animBg="1"/>
      <p:bldP spid="36" grpId="0" animBg="1"/>
      <p:bldP spid="4" grpId="0" animBg="1"/>
      <p:bldP spid="8" grpId="0" animBg="1"/>
      <p:bldP spid="9" grpId="0" animBg="1"/>
      <p:bldP spid="10" grpId="0" animBg="1"/>
      <p:bldP spid="3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819398" y="546100"/>
            <a:ext cx="10818420" cy="4876800"/>
          </a:xfrm>
        </p:spPr>
        <p:txBody>
          <a:bodyPr/>
          <a:lstStyle/>
          <a:p>
            <a:pPr marL="360000">
              <a:defRPr/>
            </a:pPr>
            <a:r>
              <a:rPr lang="es-MX" sz="5400" dirty="0"/>
              <a:t>4. </a:t>
            </a:r>
            <a:r>
              <a:rPr lang="es-MX" sz="5400" dirty="0" err="1"/>
              <a:t>Game-theoretic</a:t>
            </a:r>
            <a:r>
              <a:rPr lang="es-MX" sz="5400" dirty="0"/>
              <a:t> </a:t>
            </a:r>
            <a:r>
              <a:rPr lang="es-MX" sz="5400" dirty="0" err="1"/>
              <a:t>models</a:t>
            </a:r>
            <a:r>
              <a:rPr lang="es-MX" sz="5400" dirty="0"/>
              <a:t> of </a:t>
            </a:r>
            <a:r>
              <a:rPr lang="es-MX" sz="5400" dirty="0" err="1"/>
              <a:t>behavior</a:t>
            </a:r>
            <a:r>
              <a:rPr lang="es-MX" sz="5400" dirty="0"/>
              <a:t> in </a:t>
            </a:r>
            <a:r>
              <a:rPr lang="es-MX" sz="5400" dirty="0" err="1"/>
              <a:t>networks</a:t>
            </a:r>
            <a:br>
              <a:rPr lang="es-MX" sz="5400" dirty="0"/>
            </a:br>
            <a:br>
              <a:rPr lang="es-MX" sz="2000" dirty="0"/>
            </a:br>
            <a:r>
              <a:rPr lang="es-MX" sz="4000" dirty="0">
                <a:solidFill>
                  <a:srgbClr val="00CC99"/>
                </a:solidFill>
              </a:rPr>
              <a:t>B. </a:t>
            </a:r>
            <a:r>
              <a:rPr lang="es-MX" sz="4000" dirty="0" err="1">
                <a:solidFill>
                  <a:srgbClr val="00CC99"/>
                </a:solidFill>
              </a:rPr>
              <a:t>Strategic</a:t>
            </a:r>
            <a:r>
              <a:rPr lang="es-MX" sz="4000" dirty="0">
                <a:solidFill>
                  <a:srgbClr val="00CC99"/>
                </a:solidFill>
              </a:rPr>
              <a:t> </a:t>
            </a:r>
            <a:r>
              <a:rPr lang="es-MX" sz="4000" dirty="0" err="1">
                <a:solidFill>
                  <a:srgbClr val="00CC99"/>
                </a:solidFill>
              </a:rPr>
              <a:t>behavior</a:t>
            </a:r>
            <a:r>
              <a:rPr lang="es-MX" sz="4000" dirty="0">
                <a:solidFill>
                  <a:srgbClr val="00CC99"/>
                </a:solidFill>
              </a:rPr>
              <a:t> in </a:t>
            </a:r>
            <a:r>
              <a:rPr lang="es-MX" sz="4000" dirty="0" err="1">
                <a:solidFill>
                  <a:srgbClr val="00CC99"/>
                </a:solidFill>
              </a:rPr>
              <a:t>network</a:t>
            </a:r>
            <a:r>
              <a:rPr lang="es-MX" sz="4000" dirty="0">
                <a:solidFill>
                  <a:srgbClr val="00CC99"/>
                </a:solidFill>
              </a:rPr>
              <a:t> </a:t>
            </a:r>
            <a:r>
              <a:rPr lang="es-MX" sz="4000" dirty="0" err="1">
                <a:solidFill>
                  <a:srgbClr val="00CC99"/>
                </a:solidFill>
              </a:rPr>
              <a:t>cost</a:t>
            </a:r>
            <a:r>
              <a:rPr lang="es-MX" sz="4000" dirty="0">
                <a:solidFill>
                  <a:srgbClr val="00CC99"/>
                </a:solidFill>
              </a:rPr>
              <a:t> </a:t>
            </a:r>
            <a:r>
              <a:rPr lang="es-MX" sz="4000" dirty="0" err="1">
                <a:solidFill>
                  <a:srgbClr val="00CC99"/>
                </a:solidFill>
              </a:rPr>
              <a:t>sharing</a:t>
            </a:r>
            <a:r>
              <a:rPr lang="es-MX" sz="4000" dirty="0">
                <a:solidFill>
                  <a:srgbClr val="00CC99"/>
                </a:solidFill>
              </a:rPr>
              <a:t> </a:t>
            </a:r>
            <a:endParaRPr lang="es-ES" sz="4400" dirty="0">
              <a:solidFill>
                <a:srgbClr val="00CC99"/>
              </a:solidFill>
            </a:endParaRPr>
          </a:p>
        </p:txBody>
      </p:sp>
      <p:sp>
        <p:nvSpPr>
          <p:cNvPr id="5123" name="Rectangle 3"/>
          <p:cNvSpPr>
            <a:spLocks noGrp="1" noChangeArrowheads="1"/>
          </p:cNvSpPr>
          <p:nvPr>
            <p:ph type="subTitle" idx="1"/>
          </p:nvPr>
        </p:nvSpPr>
        <p:spPr>
          <a:xfrm>
            <a:off x="2908300" y="5567363"/>
            <a:ext cx="6400800" cy="1111250"/>
          </a:xfrm>
        </p:spPr>
        <p:txBody>
          <a:bodyPr/>
          <a:lstStyle/>
          <a:p>
            <a:pPr eaLnBrk="1" hangingPunct="1">
              <a:defRPr/>
            </a:pPr>
            <a:r>
              <a:rPr lang="es-MX" sz="2800" dirty="0"/>
              <a:t>Adolfo Guzmán</a:t>
            </a:r>
          </a:p>
          <a:p>
            <a:pPr eaLnBrk="1" hangingPunct="1">
              <a:defRPr/>
            </a:pPr>
            <a:r>
              <a:rPr lang="es-MX" sz="2800" dirty="0"/>
              <a:t>a</a:t>
            </a:r>
            <a:r>
              <a:rPr lang="es-MX" sz="2800" b="1" dirty="0"/>
              <a:t>.</a:t>
            </a:r>
            <a:r>
              <a:rPr lang="es-MX" sz="2800" dirty="0"/>
              <a:t>guzman@acm</a:t>
            </a:r>
            <a:r>
              <a:rPr lang="es-MX" sz="2800" b="1" dirty="0"/>
              <a:t>.</a:t>
            </a:r>
            <a:r>
              <a:rPr lang="es-MX" sz="2800" dirty="0"/>
              <a:t>org</a:t>
            </a:r>
            <a:endParaRPr lang="es-ES" sz="2800" dirty="0"/>
          </a:p>
        </p:txBody>
      </p:sp>
      <p:sp>
        <p:nvSpPr>
          <p:cNvPr id="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a:t>
            </a:fld>
            <a:endParaRPr lang="es-MX" dirty="0"/>
          </a:p>
        </p:txBody>
      </p:sp>
    </p:spTree>
    <p:extLst>
      <p:ext uri="{BB962C8B-B14F-4D97-AF65-F5344CB8AC3E}">
        <p14:creationId xmlns:p14="http://schemas.microsoft.com/office/powerpoint/2010/main" val="22815940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451335" y="905178"/>
                <a:ext cx="11211950" cy="5664434"/>
              </a:xfrm>
            </p:spPr>
            <p:txBody>
              <a:bodyPr/>
              <a:lstStyle/>
              <a:p>
                <a:r>
                  <a:rPr lang="es-MX" sz="2800" dirty="0">
                    <a:effectLst/>
                  </a:rPr>
                  <a:t>El costo total es </a:t>
                </a:r>
                <a14:m>
                  <m:oMath xmlns:m="http://schemas.openxmlformats.org/officeDocument/2006/math">
                    <m:nary>
                      <m:naryPr>
                        <m:chr m:val="∑"/>
                        <m:limLoc m:val="subSup"/>
                        <m:ctrlPr>
                          <a:rPr lang="es-MX" sz="2800" i="1">
                            <a:effectLst/>
                            <a:latin typeface="Cambria Math" panose="02040503050406030204" pitchFamily="18" charset="0"/>
                          </a:rPr>
                        </m:ctrlPr>
                      </m:naryPr>
                      <m:sub>
                        <m:r>
                          <m:rPr>
                            <m:brk m:alnAt="25"/>
                          </m:rPr>
                          <a:rPr lang="es-MX" sz="2800" i="1">
                            <a:effectLst/>
                            <a:latin typeface="Cambria Math" panose="02040503050406030204" pitchFamily="18" charset="0"/>
                          </a:rPr>
                          <m:t>𝑖</m:t>
                        </m:r>
                        <m:r>
                          <a:rPr lang="es-MX" sz="2800" i="1">
                            <a:effectLst/>
                            <a:latin typeface="Cambria Math" panose="02040503050406030204" pitchFamily="18" charset="0"/>
                          </a:rPr>
                          <m:t>=1</m:t>
                        </m:r>
                      </m:sub>
                      <m:sup>
                        <m:r>
                          <a:rPr lang="es-MX" sz="2800" i="1">
                            <a:effectLst/>
                            <a:latin typeface="Cambria Math" panose="02040503050406030204" pitchFamily="18" charset="0"/>
                          </a:rPr>
                          <m:t>𝑘</m:t>
                        </m:r>
                      </m:sup>
                      <m:e>
                        <m:r>
                          <a:rPr lang="es-ES" sz="2800" b="0" i="1" smtClean="0">
                            <a:effectLst/>
                            <a:latin typeface="Cambria Math" panose="02040503050406030204" pitchFamily="18" charset="0"/>
                          </a:rPr>
                          <m:t>(</m:t>
                        </m:r>
                        <m:f>
                          <m:fPr>
                            <m:ctrlPr>
                              <a:rPr lang="es-MX" sz="2800" i="1">
                                <a:effectLst/>
                                <a:latin typeface="Cambria Math" panose="02040503050406030204" pitchFamily="18" charset="0"/>
                              </a:rPr>
                            </m:ctrlPr>
                          </m:fPr>
                          <m:num>
                            <m:r>
                              <a:rPr lang="es-MX" sz="2800" i="1">
                                <a:effectLst/>
                                <a:latin typeface="Cambria Math" panose="02040503050406030204" pitchFamily="18" charset="0"/>
                              </a:rPr>
                              <m:t>1</m:t>
                            </m:r>
                          </m:num>
                          <m:den>
                            <m:r>
                              <a:rPr lang="es-MX" sz="2800" i="1">
                                <a:effectLst/>
                                <a:latin typeface="Cambria Math" panose="02040503050406030204" pitchFamily="18" charset="0"/>
                              </a:rPr>
                              <m:t>𝑘</m:t>
                            </m:r>
                          </m:den>
                        </m:f>
                        <m:r>
                          <a:rPr lang="es-ES" sz="2800" b="0" i="1" smtClean="0">
                            <a:effectLst/>
                            <a:latin typeface="Cambria Math" panose="02040503050406030204" pitchFamily="18" charset="0"/>
                          </a:rPr>
                          <m:t>)</m:t>
                        </m:r>
                      </m:e>
                    </m:nary>
                  </m:oMath>
                </a14:m>
                <a:r>
                  <a:rPr lang="es-MX" sz="2800" dirty="0">
                    <a:effectLst/>
                  </a:rPr>
                  <a:t> = H(</a:t>
                </a:r>
                <a:r>
                  <a:rPr lang="es-MX" sz="2800" i="1" dirty="0">
                    <a:effectLst/>
                  </a:rPr>
                  <a:t>k</a:t>
                </a:r>
                <a:r>
                  <a:rPr lang="es-MX" sz="2800" dirty="0">
                    <a:effectLst/>
                  </a:rPr>
                  <a:t>), la suma armónica.</a:t>
                </a:r>
              </a:p>
              <a:p>
                <a:r>
                  <a:rPr lang="es-MX" sz="2800" dirty="0">
                    <a:effectLst/>
                  </a:rPr>
                  <a:t>Diverge, pero muy lentamente (</a:t>
                </a:r>
                <a:r>
                  <a:rPr lang="es-MX" sz="2400" dirty="0">
                    <a:effectLst/>
                  </a:rPr>
                  <a:t>logarítmicamente</a:t>
                </a:r>
                <a:r>
                  <a:rPr lang="es-MX" sz="2800" dirty="0">
                    <a:effectLst/>
                  </a:rPr>
                  <a:t>).</a:t>
                </a:r>
              </a:p>
              <a:p>
                <a:endParaRPr lang="es-MX" sz="1200" dirty="0">
                  <a:effectLst/>
                </a:endParaRPr>
              </a:p>
              <a:p>
                <a:pPr marL="0" indent="0">
                  <a:buNone/>
                </a:pPr>
                <a:endParaRPr lang="es-MX" dirty="0">
                  <a:effectLst/>
                </a:endParaRPr>
              </a:p>
              <a:p>
                <a:endParaRPr lang="es-MX" sz="4400" dirty="0">
                  <a:effectLst/>
                </a:endParaRPr>
              </a:p>
              <a:p>
                <a:pPr marL="0" indent="0">
                  <a:buNone/>
                </a:pPr>
                <a:endParaRPr lang="es-MX" sz="4800" dirty="0">
                  <a:effectLst/>
                </a:endParaRPr>
              </a:p>
              <a:p>
                <a:r>
                  <a:rPr lang="es-MX" sz="2800" dirty="0">
                    <a:effectLst/>
                  </a:rPr>
                  <a:t>Se alcanzó el equilibrio Nash por jugadores que actualizaron sus trayectorias sucesivamente (</a:t>
                </a:r>
                <a:r>
                  <a:rPr lang="es-MX" sz="2400" dirty="0">
                    <a:effectLst/>
                  </a:rPr>
                  <a:t>o sea, la </a:t>
                </a:r>
                <a:r>
                  <a:rPr lang="es-MX" sz="2400" i="1" dirty="0">
                    <a:effectLst/>
                  </a:rPr>
                  <a:t>dinámica de la mejor respuesta</a:t>
                </a:r>
                <a:r>
                  <a:rPr lang="es-MX" sz="2800" dirty="0">
                    <a:effectLst/>
                  </a:rPr>
                  <a:t>), comenzando de una solución óptima.</a:t>
                </a:r>
              </a:p>
              <a:p>
                <a:r>
                  <a:rPr lang="es-MX" sz="2800" dirty="0">
                    <a:effectLst/>
                  </a:rPr>
                  <a:t>¿Esto ocurre en general?</a:t>
                </a: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451335" y="905178"/>
                <a:ext cx="11211950" cy="5664434"/>
              </a:xfrm>
              <a:blipFill>
                <a:blip r:embed="rId2"/>
                <a:stretch>
                  <a:fillRect b="-1290"/>
                </a:stretch>
              </a:blipFill>
            </p:spPr>
            <p:txBody>
              <a:bodyPr/>
              <a:lstStyle/>
              <a:p>
                <a:r>
                  <a:rPr lang="en-US">
                    <a:noFill/>
                  </a:rPr>
                  <a:t> </a:t>
                </a:r>
              </a:p>
            </p:txBody>
          </p:sp>
        </mc:Fallback>
      </mc:AlternateContent>
      <p:sp>
        <p:nvSpPr>
          <p:cNvPr id="6" name="Elipse 5"/>
          <p:cNvSpPr/>
          <p:nvPr/>
        </p:nvSpPr>
        <p:spPr bwMode="auto">
          <a:xfrm>
            <a:off x="6398059" y="2251940"/>
            <a:ext cx="326572" cy="334735"/>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7" name="Elipse 6"/>
          <p:cNvSpPr/>
          <p:nvPr/>
        </p:nvSpPr>
        <p:spPr bwMode="auto">
          <a:xfrm>
            <a:off x="3384593" y="3502951"/>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dirty="0"/>
              <a:t>1</a:t>
            </a:r>
            <a:endParaRPr lang="es-MX" sz="1600" dirty="0"/>
          </a:p>
        </p:txBody>
      </p:sp>
      <p:sp>
        <p:nvSpPr>
          <p:cNvPr id="13" name="Elipse 12"/>
          <p:cNvSpPr/>
          <p:nvPr/>
        </p:nvSpPr>
        <p:spPr bwMode="auto">
          <a:xfrm>
            <a:off x="4507319" y="3502951"/>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dirty="0"/>
              <a:t>2</a:t>
            </a:r>
            <a:endParaRPr lang="es-MX" sz="1600" dirty="0"/>
          </a:p>
        </p:txBody>
      </p:sp>
      <p:sp>
        <p:nvSpPr>
          <p:cNvPr id="14" name="Elipse 13"/>
          <p:cNvSpPr/>
          <p:nvPr/>
        </p:nvSpPr>
        <p:spPr bwMode="auto">
          <a:xfrm>
            <a:off x="5630045" y="3502951"/>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dirty="0"/>
              <a:t>3</a:t>
            </a:r>
            <a:endParaRPr lang="es-MX" sz="1600" dirty="0"/>
          </a:p>
        </p:txBody>
      </p:sp>
      <p:sp>
        <p:nvSpPr>
          <p:cNvPr id="15" name="Elipse 14"/>
          <p:cNvSpPr/>
          <p:nvPr/>
        </p:nvSpPr>
        <p:spPr bwMode="auto">
          <a:xfrm>
            <a:off x="6752771" y="3502951"/>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dirty="0"/>
              <a:t>4</a:t>
            </a:r>
            <a:endParaRPr lang="es-MX" sz="1600" dirty="0"/>
          </a:p>
        </p:txBody>
      </p:sp>
      <p:sp>
        <p:nvSpPr>
          <p:cNvPr id="16" name="Elipse 15"/>
          <p:cNvSpPr/>
          <p:nvPr/>
        </p:nvSpPr>
        <p:spPr bwMode="auto">
          <a:xfrm>
            <a:off x="8998222" y="3502951"/>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i="1" dirty="0"/>
              <a:t>k</a:t>
            </a:r>
            <a:endParaRPr lang="es-MX" sz="1600" i="1" dirty="0"/>
          </a:p>
        </p:txBody>
      </p:sp>
      <p:sp>
        <p:nvSpPr>
          <p:cNvPr id="18" name="CuadroTexto 17"/>
          <p:cNvSpPr txBox="1"/>
          <p:nvPr/>
        </p:nvSpPr>
        <p:spPr>
          <a:xfrm>
            <a:off x="7747726" y="3402522"/>
            <a:ext cx="693964" cy="461665"/>
          </a:xfrm>
          <a:prstGeom prst="rect">
            <a:avLst/>
          </a:prstGeom>
          <a:noFill/>
        </p:spPr>
        <p:txBody>
          <a:bodyPr wrap="square" rtlCol="0">
            <a:spAutoFit/>
          </a:bodyPr>
          <a:lstStyle/>
          <a:p>
            <a:r>
              <a:rPr lang="es-MX" sz="2400" dirty="0"/>
              <a:t>…</a:t>
            </a:r>
            <a:endParaRPr lang="es-MX" u="none" dirty="0"/>
          </a:p>
        </p:txBody>
      </p:sp>
      <p:cxnSp>
        <p:nvCxnSpPr>
          <p:cNvPr id="20" name="Conector recto de flecha 19"/>
          <p:cNvCxnSpPr>
            <a:stCxn id="7" idx="7"/>
            <a:endCxn id="6" idx="2"/>
          </p:cNvCxnSpPr>
          <p:nvPr/>
        </p:nvCxnSpPr>
        <p:spPr bwMode="auto">
          <a:xfrm flipV="1">
            <a:off x="3749285" y="2419308"/>
            <a:ext cx="2648774" cy="1147013"/>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CuadroTexto 20"/>
          <p:cNvSpPr txBox="1"/>
          <p:nvPr/>
        </p:nvSpPr>
        <p:spPr>
          <a:xfrm>
            <a:off x="4293075" y="2870392"/>
            <a:ext cx="581126" cy="400110"/>
          </a:xfrm>
          <a:prstGeom prst="rect">
            <a:avLst/>
          </a:prstGeom>
          <a:noFill/>
        </p:spPr>
        <p:txBody>
          <a:bodyPr wrap="square" rtlCol="0">
            <a:spAutoFit/>
          </a:bodyPr>
          <a:lstStyle/>
          <a:p>
            <a:r>
              <a:rPr lang="es-MX" sz="2000" dirty="0"/>
              <a:t>1</a:t>
            </a:r>
          </a:p>
        </p:txBody>
      </p:sp>
      <p:cxnSp>
        <p:nvCxnSpPr>
          <p:cNvPr id="22" name="Conector recto de flecha 21"/>
          <p:cNvCxnSpPr>
            <a:stCxn id="13" idx="7"/>
            <a:endCxn id="6" idx="3"/>
          </p:cNvCxnSpPr>
          <p:nvPr/>
        </p:nvCxnSpPr>
        <p:spPr bwMode="auto">
          <a:xfrm flipV="1">
            <a:off x="4872012" y="2537654"/>
            <a:ext cx="1573873" cy="1028667"/>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CuadroTexto 25"/>
          <p:cNvSpPr txBox="1"/>
          <p:nvPr/>
        </p:nvSpPr>
        <p:spPr>
          <a:xfrm>
            <a:off x="5235947" y="2870392"/>
            <a:ext cx="581126" cy="400110"/>
          </a:xfrm>
          <a:prstGeom prst="rect">
            <a:avLst/>
          </a:prstGeom>
          <a:noFill/>
        </p:spPr>
        <p:txBody>
          <a:bodyPr wrap="square" rtlCol="0">
            <a:spAutoFit/>
          </a:bodyPr>
          <a:lstStyle/>
          <a:p>
            <a:r>
              <a:rPr lang="es-MX" sz="2000" dirty="0"/>
              <a:t>1/2</a:t>
            </a:r>
          </a:p>
        </p:txBody>
      </p:sp>
      <p:cxnSp>
        <p:nvCxnSpPr>
          <p:cNvPr id="27" name="Conector recto de flecha 26"/>
          <p:cNvCxnSpPr>
            <a:stCxn id="14" idx="0"/>
            <a:endCxn id="6" idx="4"/>
          </p:cNvCxnSpPr>
          <p:nvPr/>
        </p:nvCxnSpPr>
        <p:spPr bwMode="auto">
          <a:xfrm flipV="1">
            <a:off x="5843677" y="2586675"/>
            <a:ext cx="717668" cy="916277"/>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CuadroTexto 29"/>
          <p:cNvSpPr txBox="1"/>
          <p:nvPr/>
        </p:nvSpPr>
        <p:spPr>
          <a:xfrm>
            <a:off x="6158201" y="2870392"/>
            <a:ext cx="581126" cy="400110"/>
          </a:xfrm>
          <a:prstGeom prst="rect">
            <a:avLst/>
          </a:prstGeom>
          <a:noFill/>
        </p:spPr>
        <p:txBody>
          <a:bodyPr wrap="square" rtlCol="0">
            <a:spAutoFit/>
          </a:bodyPr>
          <a:lstStyle/>
          <a:p>
            <a:r>
              <a:rPr lang="es-MX" sz="2000" dirty="0"/>
              <a:t>1/3</a:t>
            </a:r>
          </a:p>
        </p:txBody>
      </p:sp>
      <p:cxnSp>
        <p:nvCxnSpPr>
          <p:cNvPr id="31" name="Conector recto de flecha 30"/>
          <p:cNvCxnSpPr>
            <a:stCxn id="15" idx="0"/>
            <a:endCxn id="6" idx="5"/>
          </p:cNvCxnSpPr>
          <p:nvPr/>
        </p:nvCxnSpPr>
        <p:spPr bwMode="auto">
          <a:xfrm flipH="1" flipV="1">
            <a:off x="6676807" y="2537653"/>
            <a:ext cx="289597" cy="965298"/>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CuadroTexto 33"/>
          <p:cNvSpPr txBox="1"/>
          <p:nvPr/>
        </p:nvSpPr>
        <p:spPr>
          <a:xfrm>
            <a:off x="6796295" y="2870392"/>
            <a:ext cx="581126" cy="400110"/>
          </a:xfrm>
          <a:prstGeom prst="rect">
            <a:avLst/>
          </a:prstGeom>
          <a:noFill/>
        </p:spPr>
        <p:txBody>
          <a:bodyPr wrap="square" rtlCol="0">
            <a:spAutoFit/>
          </a:bodyPr>
          <a:lstStyle/>
          <a:p>
            <a:r>
              <a:rPr lang="es-MX" sz="2000" dirty="0"/>
              <a:t>1/4</a:t>
            </a:r>
          </a:p>
        </p:txBody>
      </p:sp>
      <p:cxnSp>
        <p:nvCxnSpPr>
          <p:cNvPr id="35" name="Conector recto de flecha 34"/>
          <p:cNvCxnSpPr>
            <a:stCxn id="16" idx="1"/>
            <a:endCxn id="6" idx="6"/>
          </p:cNvCxnSpPr>
          <p:nvPr/>
        </p:nvCxnSpPr>
        <p:spPr bwMode="auto">
          <a:xfrm flipH="1" flipV="1">
            <a:off x="6724631" y="2419308"/>
            <a:ext cx="2336162" cy="1147013"/>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 name="CuadroTexto 37"/>
          <p:cNvSpPr txBox="1"/>
          <p:nvPr/>
        </p:nvSpPr>
        <p:spPr>
          <a:xfrm>
            <a:off x="8320293" y="2870392"/>
            <a:ext cx="581126" cy="400110"/>
          </a:xfrm>
          <a:prstGeom prst="rect">
            <a:avLst/>
          </a:prstGeom>
          <a:noFill/>
        </p:spPr>
        <p:txBody>
          <a:bodyPr wrap="square" rtlCol="0">
            <a:spAutoFit/>
          </a:bodyPr>
          <a:lstStyle/>
          <a:p>
            <a:r>
              <a:rPr lang="es-MX" sz="2000" dirty="0"/>
              <a:t>1/</a:t>
            </a:r>
            <a:r>
              <a:rPr lang="es-MX" sz="2000" i="1" dirty="0"/>
              <a:t>k</a:t>
            </a:r>
          </a:p>
        </p:txBody>
      </p:sp>
      <p:sp>
        <p:nvSpPr>
          <p:cNvPr id="39" name="CuadroTexto 38"/>
          <p:cNvSpPr txBox="1"/>
          <p:nvPr/>
        </p:nvSpPr>
        <p:spPr>
          <a:xfrm>
            <a:off x="6644907" y="1886915"/>
            <a:ext cx="581126" cy="461665"/>
          </a:xfrm>
          <a:prstGeom prst="rect">
            <a:avLst/>
          </a:prstGeom>
          <a:noFill/>
        </p:spPr>
        <p:txBody>
          <a:bodyPr wrap="square" rtlCol="0">
            <a:spAutoFit/>
          </a:bodyPr>
          <a:lstStyle/>
          <a:p>
            <a:r>
              <a:rPr lang="es-MX" sz="2400" dirty="0"/>
              <a:t>s</a:t>
            </a:r>
            <a:endParaRPr lang="es-MX" sz="2000" dirty="0"/>
          </a:p>
        </p:txBody>
      </p:sp>
      <p:sp>
        <p:nvSpPr>
          <p:cNvPr id="23" name="Text Box 9"/>
          <p:cNvSpPr txBox="1">
            <a:spLocks noChangeArrowheads="1"/>
          </p:cNvSpPr>
          <p:nvPr/>
        </p:nvSpPr>
        <p:spPr bwMode="auto">
          <a:xfrm>
            <a:off x="787791" y="4121496"/>
            <a:ext cx="9692640"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Aquí, el precio de la estabilidad converge a H(</a:t>
            </a:r>
            <a:r>
              <a:rPr lang="es-MX" sz="2400" i="1" u="none" dirty="0">
                <a:latin typeface="Times New Roman" panose="02020603050405020304" pitchFamily="18" charset="0"/>
                <a:cs typeface="Times New Roman" panose="02020603050405020304" pitchFamily="18" charset="0"/>
                <a:sym typeface="Symbol" panose="05050102010706020507" pitchFamily="18" charset="2"/>
              </a:rPr>
              <a:t>k</a:t>
            </a:r>
            <a:r>
              <a:rPr lang="es-MX" sz="2400" u="none" dirty="0">
                <a:latin typeface="Times New Roman" panose="02020603050405020304" pitchFamily="18" charset="0"/>
                <a:cs typeface="Times New Roman" panose="02020603050405020304" pitchFamily="18" charset="0"/>
                <a:sym typeface="Symbol" panose="05050102010706020507" pitchFamily="18" charset="2"/>
              </a:rPr>
              <a:t>) = (log </a:t>
            </a:r>
            <a:r>
              <a:rPr lang="es-MX" sz="2400" i="1" u="none" dirty="0">
                <a:latin typeface="Times New Roman" panose="02020603050405020304" pitchFamily="18" charset="0"/>
                <a:cs typeface="Times New Roman" panose="02020603050405020304" pitchFamily="18" charset="0"/>
                <a:sym typeface="Symbol" panose="05050102010706020507" pitchFamily="18" charset="2"/>
              </a:rPr>
              <a:t>k</a:t>
            </a:r>
            <a:r>
              <a:rPr lang="es-MX" sz="2400" u="none" dirty="0">
                <a:latin typeface="Times New Roman" panose="02020603050405020304" pitchFamily="18" charset="0"/>
                <a:cs typeface="Times New Roman" panose="02020603050405020304" pitchFamily="18" charset="0"/>
                <a:sym typeface="Symbol" panose="05050102010706020507" pitchFamily="18" charset="2"/>
              </a:rPr>
              <a:t>) conforme </a:t>
            </a:r>
            <a:r>
              <a:rPr lang="es-MX" sz="2400" u="none" dirty="0">
                <a:latin typeface="Times New Roman" panose="02020603050405020304" pitchFamily="18" charset="0"/>
                <a:cs typeface="Times New Roman" panose="02020603050405020304" pitchFamily="18" charset="0"/>
                <a:sym typeface="Wingdings" panose="05000000000000000000" pitchFamily="2" charset="2"/>
              </a:rPr>
              <a:t>0.</a:t>
            </a:r>
            <a:r>
              <a:rPr lang="es-MX" sz="2400" u="none" dirty="0">
                <a:latin typeface="Times New Roman" panose="02020603050405020304" pitchFamily="18" charset="0"/>
                <a:cs typeface="Times New Roman" panose="02020603050405020304" pitchFamily="18" charset="0"/>
                <a:sym typeface="Symbol" panose="05050102010706020507" pitchFamily="18" charset="2"/>
              </a:rPr>
              <a:t> </a:t>
            </a:r>
            <a:endParaRPr lang="es-MX" sz="24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2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20</a:t>
            </a:fld>
            <a:endParaRPr lang="es-MX" dirty="0"/>
          </a:p>
        </p:txBody>
      </p:sp>
      <p:sp>
        <p:nvSpPr>
          <p:cNvPr id="2" name="CuadroTexto 1"/>
          <p:cNvSpPr txBox="1"/>
          <p:nvPr/>
        </p:nvSpPr>
        <p:spPr>
          <a:xfrm>
            <a:off x="141013" y="2490360"/>
            <a:ext cx="3909618" cy="830997"/>
          </a:xfrm>
          <a:prstGeom prst="rect">
            <a:avLst/>
          </a:prstGeom>
          <a:noFill/>
        </p:spPr>
        <p:txBody>
          <a:bodyPr wrap="square" rtlCol="0">
            <a:spAutoFit/>
          </a:bodyPr>
          <a:lstStyle/>
          <a:p>
            <a:r>
              <a:rPr lang="es-MX" sz="2400" dirty="0">
                <a:latin typeface="Arial Narrow" panose="020B0606020202030204" pitchFamily="34" charset="0"/>
                <a:cs typeface="Calibri Light" panose="020F0302020204030204" pitchFamily="34" charset="0"/>
              </a:rPr>
              <a:t>relación del costo del mejor equilibro de Nash al costo óptimo</a:t>
            </a:r>
            <a:endParaRPr lang="en-US" sz="2400" dirty="0">
              <a:latin typeface="Arial Narrow" panose="020B0606020202030204" pitchFamily="34" charset="0"/>
              <a:cs typeface="Calibri Light" panose="020F0302020204030204" pitchFamily="34" charset="0"/>
            </a:endParaRPr>
          </a:p>
        </p:txBody>
      </p:sp>
      <p:cxnSp>
        <p:nvCxnSpPr>
          <p:cNvPr id="25" name="Conector recto de flecha 24"/>
          <p:cNvCxnSpPr/>
          <p:nvPr/>
        </p:nvCxnSpPr>
        <p:spPr bwMode="auto">
          <a:xfrm>
            <a:off x="1826756" y="3293221"/>
            <a:ext cx="367804" cy="913018"/>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Text Box 9"/>
          <p:cNvSpPr txBox="1">
            <a:spLocks noChangeArrowheads="1"/>
          </p:cNvSpPr>
          <p:nvPr/>
        </p:nvSpPr>
        <p:spPr bwMode="auto">
          <a:xfrm>
            <a:off x="558140" y="265879"/>
            <a:ext cx="1510393"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Ejemplo.</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1240595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2000"/>
                                  </p:stCondLst>
                                  <p:childTnLst>
                                    <p:set>
                                      <p:cBhvr>
                                        <p:cTn id="10" dur="1" fill="hold">
                                          <p:stCondLst>
                                            <p:cond delay="0"/>
                                          </p:stCondLst>
                                        </p:cTn>
                                        <p:tgtEl>
                                          <p:spTgt spid="23"/>
                                        </p:tgtEl>
                                        <p:attrNameLst>
                                          <p:attrName>style.visibility</p:attrName>
                                        </p:attrNameLst>
                                      </p:cBhvr>
                                      <p:to>
                                        <p:strVal val="visible"/>
                                      </p:to>
                                    </p:set>
                                  </p:childTnLst>
                                  <p:subTnLst>
                                    <p:set>
                                      <p:cBhvr override="childStyle">
                                        <p:cTn dur="1" fill="hold" display="0" masterRel="nextClick" afterEffect="1"/>
                                        <p:tgtEl>
                                          <p:spTgt spid="23"/>
                                        </p:tgtEl>
                                        <p:attrNameLst>
                                          <p:attrName>style.visibility</p:attrName>
                                        </p:attrNameLst>
                                      </p:cBhvr>
                                      <p:to>
                                        <p:strVal val="hidden"/>
                                      </p:to>
                                    </p:set>
                                  </p:subTnLst>
                                </p:cTn>
                              </p:par>
                              <p:par>
                                <p:cTn id="11" presetID="1" presetClass="entr" presetSubtype="0" fill="hold" grpId="0" nodeType="withEffect">
                                  <p:stCondLst>
                                    <p:cond delay="4000"/>
                                  </p:stCondLst>
                                  <p:childTnLst>
                                    <p:set>
                                      <p:cBhvr>
                                        <p:cTn id="12"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par>
                                <p:cTn id="13" presetID="1" presetClass="entr" presetSubtype="0" fill="hold" nodeType="withEffect">
                                  <p:stCondLst>
                                    <p:cond delay="4000"/>
                                  </p:stCondLst>
                                  <p:childTnLst>
                                    <p:set>
                                      <p:cBhvr>
                                        <p:cTn id="14" dur="1" fill="hold">
                                          <p:stCondLst>
                                            <p:cond delay="0"/>
                                          </p:stCondLst>
                                        </p:cTn>
                                        <p:tgtEl>
                                          <p:spTgt spid="25"/>
                                        </p:tgtEl>
                                        <p:attrNameLst>
                                          <p:attrName>style.visibility</p:attrName>
                                        </p:attrNameLst>
                                      </p:cBhvr>
                                      <p:to>
                                        <p:strVal val="visible"/>
                                      </p:to>
                                    </p:set>
                                  </p:childTnLst>
                                  <p:subTnLst>
                                    <p:set>
                                      <p:cBhvr override="childStyle">
                                        <p:cTn dur="1" fill="hold" display="0" masterRel="nextClick" afterEffect="1"/>
                                        <p:tgtEl>
                                          <p:spTgt spid="25"/>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3" grpId="0"/>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194686"/>
            <a:ext cx="8229600" cy="1143000"/>
          </a:xfrm>
        </p:spPr>
        <p:txBody>
          <a:bodyPr/>
          <a:lstStyle/>
          <a:p>
            <a:r>
              <a:rPr lang="es-MX" dirty="0"/>
              <a:t>Los resultados que obtendré</a:t>
            </a:r>
          </a:p>
        </p:txBody>
      </p:sp>
      <p:sp>
        <p:nvSpPr>
          <p:cNvPr id="3" name="Marcador de contenido 2"/>
          <p:cNvSpPr>
            <a:spLocks noGrp="1"/>
          </p:cNvSpPr>
          <p:nvPr>
            <p:ph idx="1"/>
          </p:nvPr>
        </p:nvSpPr>
        <p:spPr>
          <a:xfrm>
            <a:off x="379827" y="1330042"/>
            <a:ext cx="11282289" cy="5347854"/>
          </a:xfrm>
        </p:spPr>
        <p:txBody>
          <a:bodyPr/>
          <a:lstStyle/>
          <a:p>
            <a:pPr>
              <a:buClr>
                <a:schemeClr val="tx1"/>
              </a:buClr>
              <a:buFont typeface="Wingdings" panose="05000000000000000000" pitchFamily="2" charset="2"/>
              <a:buChar char="Ø"/>
            </a:pPr>
            <a:r>
              <a:rPr lang="es-MX" sz="2800" dirty="0">
                <a:effectLst/>
              </a:rPr>
              <a:t>Para cada instancia del problema de diseño de redes con el mecanismo de compartir costos de </a:t>
            </a:r>
            <a:r>
              <a:rPr lang="es-MX" sz="2800" dirty="0" err="1">
                <a:effectLst/>
              </a:rPr>
              <a:t>Shapley</a:t>
            </a:r>
            <a:r>
              <a:rPr lang="es-MX" sz="2800" dirty="0">
                <a:effectLst/>
              </a:rPr>
              <a:t>, siempre existe un equilibro de Nash de costo total cuando más H(</a:t>
            </a:r>
            <a:r>
              <a:rPr lang="es-MX" sz="2800" i="1" dirty="0">
                <a:effectLst/>
              </a:rPr>
              <a:t>k</a:t>
            </a:r>
            <a:r>
              <a:rPr lang="es-MX" sz="2800" dirty="0">
                <a:effectLst/>
              </a:rPr>
              <a:t>) veces el óptimo.</a:t>
            </a:r>
          </a:p>
          <a:p>
            <a:pPr lvl="1">
              <a:buFont typeface="Wingdings" panose="05000000000000000000" pitchFamily="2" charset="2"/>
              <a:buChar char="§"/>
            </a:pPr>
            <a:r>
              <a:rPr lang="es-MX" sz="2400" dirty="0">
                <a:effectLst/>
              </a:rPr>
              <a:t>Es decir, el simple ejemplo que ya vi es de hecho el peor caso posible.</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Lo demuestro usando una </a:t>
            </a:r>
            <a:r>
              <a:rPr lang="es-MX" sz="2400" i="1" dirty="0">
                <a:effectLst/>
              </a:rPr>
              <a:t>función potencial </a:t>
            </a:r>
            <a:r>
              <a:rPr lang="es-MX" sz="2400" dirty="0">
                <a:effectLst/>
                <a:sym typeface="Symbol" panose="05050102010706020507" pitchFamily="18" charset="2"/>
              </a:rPr>
              <a:t> </a:t>
            </a:r>
            <a:r>
              <a:rPr lang="es-MX" sz="2400" dirty="0">
                <a:effectLst/>
              </a:rPr>
              <a:t>[36], definida en posibles soluciones.</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Demuestro que cada tirada que mejora a uno de los usuarios (porque baja su costo) reduce el valor de </a:t>
            </a:r>
            <a:r>
              <a:rPr lang="es-MX" sz="2400" dirty="0">
                <a:effectLst/>
                <a:sym typeface="Symbol" panose="05050102010706020507" pitchFamily="18" charset="2"/>
              </a:rPr>
              <a:t></a:t>
            </a:r>
            <a:r>
              <a:rPr lang="es-MX" sz="2400" dirty="0">
                <a:effectLst/>
              </a:rPr>
              <a:t>.</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Como hay un número finito de soluciones posibles, se obtiene que cada secuencia de tiradas que mejoran </a:t>
            </a:r>
            <a:r>
              <a:rPr lang="es-MX" sz="2400" dirty="0">
                <a:solidFill>
                  <a:srgbClr val="FFFF66"/>
                </a:solidFill>
                <a:effectLst/>
              </a:rPr>
              <a:t>conduce a un equilibrio Nash</a:t>
            </a:r>
            <a:r>
              <a:rPr lang="es-MX" sz="2400" dirty="0">
                <a:effectLst/>
              </a:rPr>
              <a:t>.</a:t>
            </a:r>
          </a:p>
        </p:txBody>
      </p:sp>
      <p:sp>
        <p:nvSpPr>
          <p:cNvPr id="4" name="Text Box 9"/>
          <p:cNvSpPr txBox="1">
            <a:spLocks noChangeArrowheads="1"/>
          </p:cNvSpPr>
          <p:nvPr/>
        </p:nvSpPr>
        <p:spPr bwMode="auto">
          <a:xfrm>
            <a:off x="215482" y="69868"/>
            <a:ext cx="3633491"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Los resultados que obtendré</a:t>
            </a:r>
            <a:endParaRPr lang="es-MX" sz="2400" i="1" u="none" dirty="0">
              <a:latin typeface="Times New Roman" panose="02020603050405020304" pitchFamily="18" charset="0"/>
              <a:sym typeface="Symbol" panose="05050102010706020507" pitchFamily="18" charset="2"/>
            </a:endParaRPr>
          </a:p>
        </p:txBody>
      </p:sp>
      <p:sp>
        <p:nvSpPr>
          <p:cNvPr id="5"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21</a:t>
            </a:fld>
            <a:endParaRPr lang="es-MX" dirty="0"/>
          </a:p>
        </p:txBody>
      </p:sp>
    </p:spTree>
    <p:extLst>
      <p:ext uri="{BB962C8B-B14F-4D97-AF65-F5344CB8AC3E}">
        <p14:creationId xmlns:p14="http://schemas.microsoft.com/office/powerpoint/2010/main" val="2308096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sz="2400" dirty="0">
                <a:effectLst/>
              </a:rPr>
              <a:t>Doy cotas que relacionan el valor del potencial (para una solución dada) al costo total de esa solución.</a:t>
            </a:r>
          </a:p>
          <a:p>
            <a:endParaRPr lang="es-MX" sz="1000" dirty="0">
              <a:effectLst/>
            </a:endParaRPr>
          </a:p>
          <a:p>
            <a:r>
              <a:rPr lang="es-MX" sz="2400" dirty="0">
                <a:effectLst/>
              </a:rPr>
              <a:t>Al iterar usando la dinámica de la mejor respuesta a partir de la solución óptima, el potencial no aumenta.</a:t>
            </a:r>
          </a:p>
          <a:p>
            <a:endParaRPr lang="es-MX" sz="1000" dirty="0">
              <a:effectLst/>
            </a:endParaRPr>
          </a:p>
          <a:p>
            <a:r>
              <a:rPr lang="es-MX" sz="2400" dirty="0">
                <a:effectLst/>
              </a:rPr>
              <a:t>Entonces, puedo acotar el costo de cualquier solución alcanzable.</a:t>
            </a:r>
          </a:p>
          <a:p>
            <a:endParaRPr lang="es-MX" sz="1000" dirty="0">
              <a:effectLst/>
            </a:endParaRPr>
          </a:p>
          <a:p>
            <a:r>
              <a:rPr lang="es-MX" sz="2800" dirty="0">
                <a:effectLst/>
              </a:rPr>
              <a:t>Conclusión: Para este juego de diseño de redes, la dinámica de la mejor respuesta comenzando del óptimo siempre conduce a un buen equilibrio Nash</a:t>
            </a:r>
            <a:r>
              <a:rPr lang="es-MX" sz="2400" dirty="0">
                <a:effectLst/>
              </a:rPr>
              <a:t>.</a:t>
            </a:r>
          </a:p>
        </p:txBody>
      </p:sp>
      <p:sp>
        <p:nvSpPr>
          <p:cNvPr id="5"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22</a:t>
            </a:fld>
            <a:endParaRPr lang="es-MX" dirty="0"/>
          </a:p>
        </p:txBody>
      </p:sp>
      <p:sp>
        <p:nvSpPr>
          <p:cNvPr id="2" name="Text Box 9">
            <a:extLst>
              <a:ext uri="{FF2B5EF4-FFF2-40B4-BE49-F238E27FC236}">
                <a16:creationId xmlns:a16="http://schemas.microsoft.com/office/drawing/2014/main" id="{4F91C313-84B7-DDB2-297A-6D0130FD419A}"/>
              </a:ext>
            </a:extLst>
          </p:cNvPr>
          <p:cNvSpPr txBox="1">
            <a:spLocks noChangeArrowheads="1"/>
          </p:cNvSpPr>
          <p:nvPr/>
        </p:nvSpPr>
        <p:spPr bwMode="auto">
          <a:xfrm>
            <a:off x="215482" y="69868"/>
            <a:ext cx="3633491"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Los resultados que obtendré</a:t>
            </a:r>
            <a:endParaRPr lang="es-MX" sz="24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215146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Extensiones simples</a:t>
            </a:r>
          </a:p>
        </p:txBody>
      </p:sp>
      <p:sp>
        <p:nvSpPr>
          <p:cNvPr id="3" name="Marcador de contenido 2"/>
          <p:cNvSpPr>
            <a:spLocks noGrp="1"/>
          </p:cNvSpPr>
          <p:nvPr>
            <p:ph idx="1"/>
          </p:nvPr>
        </p:nvSpPr>
        <p:spPr>
          <a:xfrm>
            <a:off x="506437" y="1600200"/>
            <a:ext cx="11075963" cy="4742234"/>
          </a:xfrm>
        </p:spPr>
        <p:txBody>
          <a:bodyPr/>
          <a:lstStyle/>
          <a:p>
            <a:r>
              <a:rPr lang="es-MX" sz="2400" dirty="0">
                <a:effectLst/>
              </a:rPr>
              <a:t>La cota H(</a:t>
            </a:r>
            <a:r>
              <a:rPr lang="es-MX" sz="2400" i="1" dirty="0">
                <a:effectLst/>
              </a:rPr>
              <a:t>k</a:t>
            </a:r>
            <a:r>
              <a:rPr lang="es-MX" sz="2400" dirty="0">
                <a:effectLst/>
              </a:rPr>
              <a:t>) en el precio de la estabilidad se extiende directamente al caso en el que los usuarios seleccionan conjuntos arbitrarios de un conjunto base (con costos compartidos según Shapley), en vez de trayectorias en un grafo.</a:t>
            </a:r>
          </a:p>
          <a:p>
            <a:endParaRPr lang="es-MX" sz="1000" dirty="0">
              <a:effectLst/>
            </a:endParaRPr>
          </a:p>
          <a:p>
            <a:r>
              <a:rPr lang="es-MX" sz="2400" dirty="0">
                <a:effectLst/>
              </a:rPr>
              <a:t>También se extiende al caso en el cual el costo de cada arista es una función cóncava no decreciente del número de usuarios de esa arista.</a:t>
            </a:r>
          </a:p>
          <a:p>
            <a:endParaRPr lang="es-MX" sz="1000" dirty="0">
              <a:effectLst/>
            </a:endParaRPr>
          </a:p>
          <a:p>
            <a:r>
              <a:rPr lang="es-MX" sz="2400" dirty="0">
                <a:effectLst/>
              </a:rPr>
              <a:t>También, se extiende al caso donde introduzco capacidades en el modelo; cada arista  </a:t>
            </a:r>
            <a:r>
              <a:rPr lang="es-MX" sz="2400" i="1" dirty="0">
                <a:effectLst/>
              </a:rPr>
              <a:t>e</a:t>
            </a:r>
            <a:r>
              <a:rPr lang="es-MX" sz="2400" dirty="0">
                <a:effectLst/>
              </a:rPr>
              <a:t>  puede ser usada por cuando más  </a:t>
            </a:r>
            <a:r>
              <a:rPr lang="es-MX" sz="2400" i="1" dirty="0" err="1">
                <a:effectLst/>
              </a:rPr>
              <a:t>u</a:t>
            </a:r>
            <a:r>
              <a:rPr lang="es-MX" sz="2400" i="1" baseline="-25000" dirty="0" err="1">
                <a:effectLst/>
              </a:rPr>
              <a:t>e</a:t>
            </a:r>
            <a:r>
              <a:rPr lang="es-MX" sz="2400" i="1" dirty="0">
                <a:effectLst/>
              </a:rPr>
              <a:t>  </a:t>
            </a:r>
            <a:r>
              <a:rPr lang="es-MX" sz="2400" dirty="0">
                <a:effectLst/>
              </a:rPr>
              <a:t>jugadores, donde  </a:t>
            </a:r>
            <a:r>
              <a:rPr lang="es-MX" sz="2400" i="1" dirty="0" err="1">
                <a:effectLst/>
              </a:rPr>
              <a:t>u</a:t>
            </a:r>
            <a:r>
              <a:rPr lang="es-MX" sz="2400" i="1" baseline="-25000" dirty="0" err="1">
                <a:effectLst/>
              </a:rPr>
              <a:t>e</a:t>
            </a:r>
            <a:r>
              <a:rPr lang="es-MX" sz="2400" i="1" dirty="0">
                <a:effectLst/>
              </a:rPr>
              <a:t>  </a:t>
            </a:r>
            <a:r>
              <a:rPr lang="es-MX" sz="2400" dirty="0">
                <a:effectLst/>
              </a:rPr>
              <a:t>es la capacidad de  </a:t>
            </a:r>
            <a:r>
              <a:rPr lang="es-MX" sz="2400" i="1" dirty="0">
                <a:effectLst/>
              </a:rPr>
              <a:t>e.</a:t>
            </a:r>
            <a:endParaRPr lang="es-MX" sz="2400" dirty="0">
              <a:effectLst/>
            </a:endParaRPr>
          </a:p>
        </p:txBody>
      </p:sp>
      <p:sp>
        <p:nvSpPr>
          <p:cNvPr id="5"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23</a:t>
            </a:fld>
            <a:endParaRPr lang="es-MX" dirty="0"/>
          </a:p>
        </p:txBody>
      </p:sp>
      <p:sp>
        <p:nvSpPr>
          <p:cNvPr id="6" name="Text Box 9">
            <a:extLst>
              <a:ext uri="{FF2B5EF4-FFF2-40B4-BE49-F238E27FC236}">
                <a16:creationId xmlns:a16="http://schemas.microsoft.com/office/drawing/2014/main" id="{452BE97F-B451-26D3-0A46-2844EA05561A}"/>
              </a:ext>
            </a:extLst>
          </p:cNvPr>
          <p:cNvSpPr txBox="1">
            <a:spLocks noChangeArrowheads="1"/>
          </p:cNvSpPr>
          <p:nvPr/>
        </p:nvSpPr>
        <p:spPr bwMode="auto">
          <a:xfrm>
            <a:off x="215482" y="69868"/>
            <a:ext cx="3633491"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Los resultados que obtendré</a:t>
            </a:r>
            <a:endParaRPr lang="es-MX" sz="24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2125178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400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Extensiones más complejas</a:t>
            </a:r>
          </a:p>
        </p:txBody>
      </p:sp>
      <p:sp>
        <p:nvSpPr>
          <p:cNvPr id="3" name="Marcador de contenido 2"/>
          <p:cNvSpPr>
            <a:spLocks noGrp="1"/>
          </p:cNvSpPr>
          <p:nvPr>
            <p:ph idx="1"/>
          </p:nvPr>
        </p:nvSpPr>
        <p:spPr/>
        <p:txBody>
          <a:bodyPr/>
          <a:lstStyle/>
          <a:p>
            <a:r>
              <a:rPr lang="es-MX" sz="2800" dirty="0">
                <a:effectLst/>
              </a:rPr>
              <a:t>Agrego </a:t>
            </a:r>
            <a:r>
              <a:rPr lang="es-MX" sz="2800" dirty="0">
                <a:solidFill>
                  <a:srgbClr val="FFFF66"/>
                </a:solidFill>
                <a:effectLst/>
              </a:rPr>
              <a:t>latencia</a:t>
            </a:r>
            <a:r>
              <a:rPr lang="es-MX" sz="2800" dirty="0">
                <a:effectLst/>
              </a:rPr>
              <a:t>. Cada arista tiene un costo de construcción </a:t>
            </a:r>
            <a:r>
              <a:rPr lang="es-MX" sz="2800" i="1" dirty="0">
                <a:effectLst/>
              </a:rPr>
              <a:t>c</a:t>
            </a:r>
            <a:r>
              <a:rPr lang="es-MX" sz="2800" i="1" baseline="-25000" dirty="0">
                <a:effectLst/>
              </a:rPr>
              <a:t>e</a:t>
            </a:r>
            <a:r>
              <a:rPr lang="es-MX" sz="2800" dirty="0">
                <a:effectLst/>
              </a:rPr>
              <a:t>(</a:t>
            </a:r>
            <a:r>
              <a:rPr lang="es-MX" sz="2800" i="1" dirty="0">
                <a:effectLst/>
              </a:rPr>
              <a:t>x</a:t>
            </a:r>
            <a:r>
              <a:rPr lang="es-MX" sz="2800" dirty="0">
                <a:effectLst/>
              </a:rPr>
              <a:t>) cóncavo cuando hay  </a:t>
            </a:r>
            <a:r>
              <a:rPr lang="es-MX" sz="2800" i="1" dirty="0">
                <a:effectLst/>
              </a:rPr>
              <a:t>x </a:t>
            </a:r>
            <a:r>
              <a:rPr lang="es-MX" sz="2800" dirty="0">
                <a:effectLst/>
              </a:rPr>
              <a:t> usuarios de la arista,</a:t>
            </a:r>
          </a:p>
          <a:p>
            <a:endParaRPr lang="es-MX" sz="1000" dirty="0">
              <a:effectLst/>
            </a:endParaRPr>
          </a:p>
          <a:p>
            <a:pPr lvl="1">
              <a:buFont typeface="Wingdings" panose="05000000000000000000" pitchFamily="2" charset="2"/>
              <a:buChar char="§"/>
            </a:pPr>
            <a:r>
              <a:rPr lang="es-MX" sz="2400" dirty="0">
                <a:effectLst/>
              </a:rPr>
              <a:t>y un </a:t>
            </a:r>
            <a:r>
              <a:rPr lang="es-MX" sz="2400" i="1" dirty="0">
                <a:effectLst/>
              </a:rPr>
              <a:t>costo de latencia d</a:t>
            </a:r>
            <a:r>
              <a:rPr lang="es-MX" sz="2400" i="1" baseline="-25000" dirty="0">
                <a:effectLst/>
              </a:rPr>
              <a:t>e</a:t>
            </a:r>
            <a:r>
              <a:rPr lang="es-MX" sz="2400" dirty="0">
                <a:effectLst/>
              </a:rPr>
              <a:t>(</a:t>
            </a:r>
            <a:r>
              <a:rPr lang="es-MX" sz="2400" i="1" dirty="0">
                <a:effectLst/>
              </a:rPr>
              <a:t>x</a:t>
            </a:r>
            <a:r>
              <a:rPr lang="es-MX" sz="2400" dirty="0">
                <a:effectLst/>
              </a:rPr>
              <a:t>).</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El costo experimentado por un usuario es la latencia completa más una porción del costo de construcción, </a:t>
            </a:r>
            <a:r>
              <a:rPr lang="es-MX" sz="2400" i="1" dirty="0">
                <a:effectLst/>
              </a:rPr>
              <a:t>d</a:t>
            </a:r>
            <a:r>
              <a:rPr lang="es-MX" sz="2400" i="1" baseline="-25000" dirty="0">
                <a:effectLst/>
              </a:rPr>
              <a:t>e</a:t>
            </a:r>
            <a:r>
              <a:rPr lang="es-MX" sz="2400" dirty="0">
                <a:effectLst/>
              </a:rPr>
              <a:t>(</a:t>
            </a:r>
            <a:r>
              <a:rPr lang="es-MX" sz="2400" i="1" dirty="0">
                <a:effectLst/>
              </a:rPr>
              <a:t>x</a:t>
            </a:r>
            <a:r>
              <a:rPr lang="es-MX" sz="2400" dirty="0">
                <a:effectLst/>
              </a:rPr>
              <a:t>) + </a:t>
            </a:r>
            <a:r>
              <a:rPr lang="es-MX" sz="2400" i="1" dirty="0">
                <a:effectLst/>
              </a:rPr>
              <a:t>c</a:t>
            </a:r>
            <a:r>
              <a:rPr lang="es-MX" sz="2400" i="1" baseline="-25000" dirty="0">
                <a:effectLst/>
              </a:rPr>
              <a:t>e</a:t>
            </a:r>
            <a:r>
              <a:rPr lang="es-MX" sz="2400" dirty="0">
                <a:effectLst/>
              </a:rPr>
              <a:t>(</a:t>
            </a:r>
            <a:r>
              <a:rPr lang="es-MX" sz="2400" i="1" dirty="0">
                <a:effectLst/>
              </a:rPr>
              <a:t>x</a:t>
            </a:r>
            <a:r>
              <a:rPr lang="es-MX" sz="2400" dirty="0">
                <a:effectLst/>
              </a:rPr>
              <a:t>)/</a:t>
            </a:r>
            <a:r>
              <a:rPr lang="es-MX" sz="2400" i="1" dirty="0">
                <a:effectLst/>
              </a:rPr>
              <a:t>x</a:t>
            </a:r>
            <a:r>
              <a:rPr lang="es-MX" sz="2400" dirty="0">
                <a:effectLst/>
              </a:rPr>
              <a:t>.</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Doy condiciones sobre las funciones de latencia para que se pueda acotar el precio de la estabilidad en este caso por </a:t>
            </a:r>
            <a:r>
              <a:rPr lang="es-MX" sz="2400" i="1" dirty="0">
                <a:effectLst/>
              </a:rPr>
              <a:t>d</a:t>
            </a:r>
            <a:r>
              <a:rPr lang="es-MX" sz="2400" i="1" dirty="0">
                <a:effectLst/>
                <a:sym typeface="Symbol" panose="05050102010706020507" pitchFamily="18" charset="2"/>
              </a:rPr>
              <a:t> </a:t>
            </a:r>
            <a:r>
              <a:rPr lang="es-MX" sz="2400" dirty="0">
                <a:effectLst/>
              </a:rPr>
              <a:t>H(</a:t>
            </a:r>
            <a:r>
              <a:rPr lang="es-MX" sz="2400" i="1" dirty="0">
                <a:effectLst/>
              </a:rPr>
              <a:t>k</a:t>
            </a:r>
            <a:r>
              <a:rPr lang="es-MX" sz="2400" dirty="0">
                <a:effectLst/>
              </a:rPr>
              <a:t>), donde </a:t>
            </a:r>
            <a:r>
              <a:rPr lang="es-MX" sz="2400" i="1" dirty="0">
                <a:effectLst/>
              </a:rPr>
              <a:t>d </a:t>
            </a:r>
            <a:r>
              <a:rPr lang="es-MX" sz="2400" dirty="0">
                <a:effectLst/>
              </a:rPr>
              <a:t>depende de las funciones de latencia usadas.</a:t>
            </a:r>
          </a:p>
        </p:txBody>
      </p:sp>
      <p:sp>
        <p:nvSpPr>
          <p:cNvPr id="5"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24</a:t>
            </a:fld>
            <a:endParaRPr lang="es-MX" dirty="0"/>
          </a:p>
        </p:txBody>
      </p:sp>
      <p:sp>
        <p:nvSpPr>
          <p:cNvPr id="6" name="Text Box 9">
            <a:extLst>
              <a:ext uri="{FF2B5EF4-FFF2-40B4-BE49-F238E27FC236}">
                <a16:creationId xmlns:a16="http://schemas.microsoft.com/office/drawing/2014/main" id="{727A049E-2035-0527-8ABB-7ADA12883F05}"/>
              </a:ext>
            </a:extLst>
          </p:cNvPr>
          <p:cNvSpPr txBox="1">
            <a:spLocks noChangeArrowheads="1"/>
          </p:cNvSpPr>
          <p:nvPr/>
        </p:nvSpPr>
        <p:spPr bwMode="auto">
          <a:xfrm>
            <a:off x="215482" y="69868"/>
            <a:ext cx="3633491"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Los resultados que obtendré</a:t>
            </a:r>
            <a:endParaRPr lang="es-MX" sz="24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4001579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9" presetID="1" presetClass="entr" presetSubtype="0" fill="hold" grpId="0" nodeType="withEffect">
                                  <p:stCondLst>
                                    <p:cond delay="3500"/>
                                  </p:stCondLst>
                                  <p:childTnLst>
                                    <p:set>
                                      <p:cBhvr>
                                        <p:cTn id="10"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48586" y="442128"/>
            <a:ext cx="9677770" cy="6179736"/>
          </a:xfrm>
        </p:spPr>
        <p:txBody>
          <a:bodyPr/>
          <a:lstStyle/>
          <a:p>
            <a:r>
              <a:rPr lang="es-MX" dirty="0" err="1">
                <a:effectLst/>
              </a:rPr>
              <a:t>Def</a:t>
            </a:r>
            <a:r>
              <a:rPr lang="es-MX" dirty="0">
                <a:effectLst/>
              </a:rPr>
              <a:t>. Función cóncava.</a:t>
            </a:r>
            <a:r>
              <a:rPr lang="es-MX" sz="2400" dirty="0">
                <a:effectLst/>
              </a:rPr>
              <a:t> Una función real </a:t>
            </a:r>
            <a:r>
              <a:rPr lang="es-MX" sz="2400" i="1" dirty="0">
                <a:effectLst/>
              </a:rPr>
              <a:t>f</a:t>
            </a:r>
            <a:r>
              <a:rPr lang="es-MX" sz="2400" dirty="0">
                <a:effectLst/>
              </a:rPr>
              <a:t> en un intervalo se dice </a:t>
            </a:r>
            <a:r>
              <a:rPr lang="es-MX" sz="2400" i="1" dirty="0">
                <a:effectLst/>
              </a:rPr>
              <a:t>cóncava </a:t>
            </a:r>
            <a:r>
              <a:rPr lang="es-MX" sz="2400" dirty="0">
                <a:effectLst/>
              </a:rPr>
              <a:t>si, para toda </a:t>
            </a:r>
            <a:r>
              <a:rPr lang="es-MX" sz="2400" i="1" dirty="0">
                <a:effectLst/>
              </a:rPr>
              <a:t>x </a:t>
            </a:r>
            <a:r>
              <a:rPr lang="es-MX" sz="2400" dirty="0">
                <a:effectLst/>
              </a:rPr>
              <a:t>en el intervalo y para toda </a:t>
            </a:r>
            <a:r>
              <a:rPr lang="es-MX" sz="2400" i="1" dirty="0">
                <a:effectLst/>
              </a:rPr>
              <a:t>t</a:t>
            </a:r>
            <a:r>
              <a:rPr lang="es-MX" sz="2400" dirty="0">
                <a:effectLst/>
                <a:sym typeface="Symbol" panose="05050102010706020507" pitchFamily="18" charset="2"/>
              </a:rPr>
              <a:t></a:t>
            </a:r>
            <a:r>
              <a:rPr lang="es-MX" sz="2400" dirty="0">
                <a:effectLst/>
              </a:rPr>
              <a:t>[0, 1], </a:t>
            </a:r>
            <a:r>
              <a:rPr lang="es-MX" dirty="0">
                <a:effectLst/>
              </a:rPr>
              <a:t> </a:t>
            </a:r>
          </a:p>
          <a:p>
            <a:pPr marL="0" indent="0">
              <a:buNone/>
            </a:pPr>
            <a:r>
              <a:rPr lang="es-MX" i="1" dirty="0">
                <a:effectLst/>
              </a:rPr>
              <a:t>	f</a:t>
            </a:r>
            <a:r>
              <a:rPr lang="es-MX" sz="3600" dirty="0">
                <a:effectLst/>
              </a:rPr>
              <a:t>(</a:t>
            </a:r>
            <a:r>
              <a:rPr lang="es-MX" i="1" dirty="0" err="1">
                <a:effectLst/>
              </a:rPr>
              <a:t>tx</a:t>
            </a:r>
            <a:r>
              <a:rPr lang="es-MX" i="1" dirty="0">
                <a:effectLst/>
              </a:rPr>
              <a:t> </a:t>
            </a:r>
            <a:r>
              <a:rPr lang="es-MX" dirty="0">
                <a:effectLst/>
              </a:rPr>
              <a:t>+(1-</a:t>
            </a:r>
            <a:r>
              <a:rPr lang="es-MX" i="1" dirty="0">
                <a:effectLst/>
              </a:rPr>
              <a:t>t</a:t>
            </a:r>
            <a:r>
              <a:rPr lang="es-MX" dirty="0">
                <a:effectLst/>
              </a:rPr>
              <a:t>)</a:t>
            </a:r>
            <a:r>
              <a:rPr lang="es-MX" i="1" dirty="0">
                <a:effectLst/>
              </a:rPr>
              <a:t>y</a:t>
            </a:r>
            <a:r>
              <a:rPr lang="es-MX" sz="3600" dirty="0">
                <a:effectLst/>
              </a:rPr>
              <a:t>)</a:t>
            </a:r>
            <a:r>
              <a:rPr lang="es-MX" dirty="0">
                <a:effectLst/>
              </a:rPr>
              <a:t> </a:t>
            </a:r>
            <a:r>
              <a:rPr lang="es-MX" dirty="0">
                <a:effectLst/>
                <a:sym typeface="Symbol" panose="05050102010706020507" pitchFamily="18" charset="2"/>
              </a:rPr>
              <a:t></a:t>
            </a:r>
            <a:r>
              <a:rPr lang="es-MX" dirty="0">
                <a:effectLst/>
              </a:rPr>
              <a:t> </a:t>
            </a:r>
            <a:r>
              <a:rPr lang="es-MX" i="1" dirty="0" err="1">
                <a:effectLst/>
              </a:rPr>
              <a:t>tf</a:t>
            </a:r>
            <a:r>
              <a:rPr lang="es-MX" dirty="0">
                <a:effectLst/>
              </a:rPr>
              <a:t>(</a:t>
            </a:r>
            <a:r>
              <a:rPr lang="es-MX" i="1" dirty="0">
                <a:effectLst/>
              </a:rPr>
              <a:t>x</a:t>
            </a:r>
            <a:r>
              <a:rPr lang="es-MX" dirty="0">
                <a:effectLst/>
              </a:rPr>
              <a:t>) + (1-</a:t>
            </a:r>
            <a:r>
              <a:rPr lang="es-MX" i="1" dirty="0">
                <a:effectLst/>
              </a:rPr>
              <a:t>t</a:t>
            </a:r>
            <a:r>
              <a:rPr lang="es-MX" dirty="0">
                <a:effectLst/>
              </a:rPr>
              <a:t>)</a:t>
            </a:r>
            <a:r>
              <a:rPr lang="es-MX" i="1" dirty="0">
                <a:effectLst/>
              </a:rPr>
              <a:t>f</a:t>
            </a:r>
            <a:r>
              <a:rPr lang="es-MX" dirty="0">
                <a:effectLst/>
              </a:rPr>
              <a:t>(</a:t>
            </a:r>
            <a:r>
              <a:rPr lang="es-MX" i="1" dirty="0">
                <a:effectLst/>
              </a:rPr>
              <a:t>y</a:t>
            </a:r>
            <a:r>
              <a:rPr lang="es-MX" dirty="0">
                <a:effectLst/>
              </a:rPr>
              <a:t>).</a:t>
            </a:r>
          </a:p>
          <a:p>
            <a:pPr marL="0" indent="0">
              <a:buNone/>
            </a:pPr>
            <a:endParaRPr lang="es-MX" sz="1200" dirty="0">
              <a:effectLst/>
            </a:endParaRPr>
          </a:p>
        </p:txBody>
      </p:sp>
      <p:pic>
        <p:nvPicPr>
          <p:cNvPr id="1026" name="Picture 2" descr="http://upload.wikimedia.org/wikipedia/en/7/73/ConcaveDef.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9469" y="2604977"/>
            <a:ext cx="5385206" cy="3720460"/>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9"/>
          <p:cNvSpPr txBox="1">
            <a:spLocks noChangeArrowheads="1"/>
          </p:cNvSpPr>
          <p:nvPr/>
        </p:nvSpPr>
        <p:spPr bwMode="auto">
          <a:xfrm>
            <a:off x="6585099" y="6179021"/>
            <a:ext cx="1414130"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i="1" u="none" dirty="0" err="1">
                <a:latin typeface="Times New Roman" panose="02020603050405020304" pitchFamily="18" charset="0"/>
                <a:sym typeface="Symbol" panose="05050102010706020507" pitchFamily="18" charset="2"/>
              </a:rPr>
              <a:t>tx</a:t>
            </a:r>
            <a:r>
              <a:rPr lang="es-MX" sz="2400" u="none" dirty="0">
                <a:latin typeface="Times New Roman" panose="02020603050405020304" pitchFamily="18" charset="0"/>
                <a:sym typeface="Symbol" panose="05050102010706020507" pitchFamily="18" charset="2"/>
              </a:rPr>
              <a:t> +(1-</a:t>
            </a:r>
            <a:r>
              <a:rPr lang="es-MX" sz="2400" i="1" u="none" dirty="0">
                <a:latin typeface="Times New Roman" panose="02020603050405020304" pitchFamily="18" charset="0"/>
                <a:sym typeface="Symbol" panose="05050102010706020507" pitchFamily="18" charset="2"/>
              </a:rPr>
              <a:t>t</a:t>
            </a:r>
            <a:r>
              <a:rPr lang="es-MX" sz="2400" u="none" dirty="0">
                <a:latin typeface="Times New Roman" panose="02020603050405020304" pitchFamily="18" charset="0"/>
                <a:sym typeface="Symbol" panose="05050102010706020507" pitchFamily="18" charset="2"/>
              </a:rPr>
              <a:t>)</a:t>
            </a:r>
            <a:r>
              <a:rPr lang="es-MX" sz="2400" i="1" u="none" dirty="0">
                <a:latin typeface="Times New Roman" panose="02020603050405020304" pitchFamily="18" charset="0"/>
                <a:sym typeface="Symbol" panose="05050102010706020507" pitchFamily="18" charset="2"/>
              </a:rPr>
              <a:t>y</a:t>
            </a:r>
          </a:p>
        </p:txBody>
      </p:sp>
      <p:sp>
        <p:nvSpPr>
          <p:cNvPr id="2" name="Elipse 1"/>
          <p:cNvSpPr/>
          <p:nvPr/>
        </p:nvSpPr>
        <p:spPr bwMode="auto">
          <a:xfrm>
            <a:off x="7244325" y="5932968"/>
            <a:ext cx="95693" cy="127591"/>
          </a:xfrm>
          <a:prstGeom prst="ellipse">
            <a:avLst/>
          </a:prstGeom>
          <a:solidFill>
            <a:srgbClr val="00000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cxnSp>
        <p:nvCxnSpPr>
          <p:cNvPr id="15" name="Conector recto 14"/>
          <p:cNvCxnSpPr/>
          <p:nvPr/>
        </p:nvCxnSpPr>
        <p:spPr bwMode="auto">
          <a:xfrm flipH="1">
            <a:off x="5766393" y="4582631"/>
            <a:ext cx="1477929" cy="0"/>
          </a:xfrm>
          <a:prstGeom prst="line">
            <a:avLst/>
          </a:prstGeom>
          <a:solidFill>
            <a:schemeClr val="accent1"/>
          </a:solidFill>
          <a:ln w="12700"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 Box 9"/>
          <p:cNvSpPr txBox="1">
            <a:spLocks noChangeArrowheads="1"/>
          </p:cNvSpPr>
          <p:nvPr/>
        </p:nvSpPr>
        <p:spPr bwMode="auto">
          <a:xfrm>
            <a:off x="4005069" y="3221664"/>
            <a:ext cx="1718931" cy="523220"/>
          </a:xfrm>
          <a:prstGeom prst="rect">
            <a:avLst/>
          </a:prstGeom>
          <a:solidFill>
            <a:srgbClr val="FF0000"/>
          </a:solid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i="1" u="none" dirty="0">
                <a:latin typeface="Times New Roman" panose="02020603050405020304" pitchFamily="18" charset="0"/>
                <a:sym typeface="Symbol" panose="05050102010706020507" pitchFamily="18" charset="2"/>
              </a:rPr>
              <a:t>f</a:t>
            </a:r>
            <a:r>
              <a:rPr lang="es-MX" sz="2800" u="none" dirty="0">
                <a:latin typeface="Times New Roman" panose="02020603050405020304" pitchFamily="18" charset="0"/>
                <a:sym typeface="Symbol" panose="05050102010706020507" pitchFamily="18" charset="2"/>
              </a:rPr>
              <a:t>(</a:t>
            </a:r>
            <a:r>
              <a:rPr lang="es-MX" sz="2400" i="1" u="none" dirty="0" err="1">
                <a:latin typeface="Times New Roman" panose="02020603050405020304" pitchFamily="18" charset="0"/>
                <a:sym typeface="Symbol" panose="05050102010706020507" pitchFamily="18" charset="2"/>
              </a:rPr>
              <a:t>tx</a:t>
            </a:r>
            <a:r>
              <a:rPr lang="es-MX" sz="2400" u="none" dirty="0">
                <a:latin typeface="Times New Roman" panose="02020603050405020304" pitchFamily="18" charset="0"/>
                <a:sym typeface="Symbol" panose="05050102010706020507" pitchFamily="18" charset="2"/>
              </a:rPr>
              <a:t> +(1-</a:t>
            </a:r>
            <a:r>
              <a:rPr lang="es-MX" sz="2400" i="1" u="none" dirty="0">
                <a:latin typeface="Times New Roman" panose="02020603050405020304" pitchFamily="18" charset="0"/>
                <a:sym typeface="Symbol" panose="05050102010706020507" pitchFamily="18" charset="2"/>
              </a:rPr>
              <a:t>t</a:t>
            </a:r>
            <a:r>
              <a:rPr lang="es-MX" sz="2400" u="none" dirty="0">
                <a:latin typeface="Times New Roman" panose="02020603050405020304" pitchFamily="18" charset="0"/>
                <a:sym typeface="Symbol" panose="05050102010706020507" pitchFamily="18" charset="2"/>
              </a:rPr>
              <a:t>)</a:t>
            </a:r>
            <a:r>
              <a:rPr lang="es-MX" sz="2400" i="1" u="none" dirty="0">
                <a:latin typeface="Times New Roman" panose="02020603050405020304" pitchFamily="18" charset="0"/>
                <a:sym typeface="Symbol" panose="05050102010706020507" pitchFamily="18" charset="2"/>
              </a:rPr>
              <a:t>y</a:t>
            </a:r>
            <a:r>
              <a:rPr lang="es-MX" sz="2800" u="none" dirty="0">
                <a:latin typeface="Times New Roman" panose="02020603050405020304" pitchFamily="18" charset="0"/>
                <a:sym typeface="Symbol" panose="05050102010706020507" pitchFamily="18" charset="2"/>
              </a:rPr>
              <a:t>)</a:t>
            </a:r>
            <a:endParaRPr lang="es-MX" sz="2400" i="1" u="none" dirty="0">
              <a:latin typeface="Times New Roman" panose="02020603050405020304" pitchFamily="18" charset="0"/>
              <a:sym typeface="Symbol" panose="05050102010706020507" pitchFamily="18" charset="2"/>
            </a:endParaRPr>
          </a:p>
        </p:txBody>
      </p:sp>
      <p:cxnSp>
        <p:nvCxnSpPr>
          <p:cNvPr id="24" name="Conector recto 23"/>
          <p:cNvCxnSpPr/>
          <p:nvPr/>
        </p:nvCxnSpPr>
        <p:spPr bwMode="auto">
          <a:xfrm flipH="1">
            <a:off x="5766392" y="3514274"/>
            <a:ext cx="1541742" cy="0"/>
          </a:xfrm>
          <a:prstGeom prst="line">
            <a:avLst/>
          </a:prstGeom>
          <a:solidFill>
            <a:schemeClr val="accent1"/>
          </a:solidFill>
          <a:ln w="12700"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Text Box 9"/>
          <p:cNvSpPr txBox="1">
            <a:spLocks noChangeArrowheads="1"/>
          </p:cNvSpPr>
          <p:nvPr/>
        </p:nvSpPr>
        <p:spPr bwMode="auto">
          <a:xfrm>
            <a:off x="3700129" y="4351200"/>
            <a:ext cx="1948105" cy="461665"/>
          </a:xfrm>
          <a:prstGeom prst="rect">
            <a:avLst/>
          </a:prstGeom>
          <a:solidFill>
            <a:srgbClr val="00B050"/>
          </a:solid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i="1" u="none" dirty="0" err="1">
                <a:latin typeface="Times New Roman" panose="02020603050405020304" pitchFamily="18" charset="0"/>
                <a:sym typeface="Symbol" panose="05050102010706020507" pitchFamily="18" charset="2"/>
              </a:rPr>
              <a:t>tf</a:t>
            </a:r>
            <a:r>
              <a:rPr lang="es-MX" sz="2400" u="none" dirty="0">
                <a:latin typeface="Times New Roman" panose="02020603050405020304" pitchFamily="18" charset="0"/>
                <a:sym typeface="Symbol" panose="05050102010706020507" pitchFamily="18" charset="2"/>
              </a:rPr>
              <a:t>(</a:t>
            </a:r>
            <a:r>
              <a:rPr lang="es-MX" sz="2400" i="1" u="none" dirty="0">
                <a:latin typeface="Times New Roman" panose="02020603050405020304" pitchFamily="18" charset="0"/>
                <a:sym typeface="Symbol" panose="05050102010706020507" pitchFamily="18" charset="2"/>
              </a:rPr>
              <a:t>x</a:t>
            </a:r>
            <a:r>
              <a:rPr lang="es-MX" sz="2400" u="none" dirty="0">
                <a:latin typeface="Times New Roman" panose="02020603050405020304" pitchFamily="18" charset="0"/>
                <a:sym typeface="Symbol" panose="05050102010706020507" pitchFamily="18" charset="2"/>
              </a:rPr>
              <a:t>) +(1-</a:t>
            </a:r>
            <a:r>
              <a:rPr lang="es-MX" sz="2400" i="1" u="none" dirty="0">
                <a:latin typeface="Times New Roman" panose="02020603050405020304" pitchFamily="18" charset="0"/>
                <a:sym typeface="Symbol" panose="05050102010706020507" pitchFamily="18" charset="2"/>
              </a:rPr>
              <a:t>t</a:t>
            </a:r>
            <a:r>
              <a:rPr lang="es-MX" sz="2400" u="none" dirty="0">
                <a:latin typeface="Times New Roman" panose="02020603050405020304" pitchFamily="18" charset="0"/>
                <a:sym typeface="Symbol" panose="05050102010706020507" pitchFamily="18" charset="2"/>
              </a:rPr>
              <a:t>)</a:t>
            </a:r>
            <a:r>
              <a:rPr lang="es-MX" sz="2400" i="1" u="none" dirty="0">
                <a:latin typeface="Times New Roman" panose="02020603050405020304" pitchFamily="18" charset="0"/>
                <a:sym typeface="Symbol" panose="05050102010706020507" pitchFamily="18" charset="2"/>
              </a:rPr>
              <a:t>f</a:t>
            </a:r>
            <a:r>
              <a:rPr lang="es-MX" sz="2400" u="none" dirty="0">
                <a:latin typeface="Times New Roman" panose="02020603050405020304" pitchFamily="18" charset="0"/>
                <a:sym typeface="Symbol" panose="05050102010706020507" pitchFamily="18" charset="2"/>
              </a:rPr>
              <a:t>(</a:t>
            </a:r>
            <a:r>
              <a:rPr lang="es-MX" sz="2400" i="1" u="none" dirty="0">
                <a:latin typeface="Times New Roman" panose="02020603050405020304" pitchFamily="18" charset="0"/>
                <a:sym typeface="Symbol" panose="05050102010706020507" pitchFamily="18" charset="2"/>
              </a:rPr>
              <a:t>y</a:t>
            </a:r>
            <a:r>
              <a:rPr lang="es-MX" sz="2400" u="none" dirty="0">
                <a:latin typeface="Times New Roman" panose="02020603050405020304" pitchFamily="18" charset="0"/>
                <a:sym typeface="Symbol" panose="05050102010706020507" pitchFamily="18" charset="2"/>
              </a:rPr>
              <a:t>)</a:t>
            </a:r>
          </a:p>
        </p:txBody>
      </p:sp>
      <p:sp>
        <p:nvSpPr>
          <p:cNvPr id="30" name="Elipse 29"/>
          <p:cNvSpPr/>
          <p:nvPr/>
        </p:nvSpPr>
        <p:spPr bwMode="auto">
          <a:xfrm>
            <a:off x="7260288" y="4518836"/>
            <a:ext cx="95693" cy="127591"/>
          </a:xfrm>
          <a:prstGeom prst="ellipse">
            <a:avLst/>
          </a:prstGeom>
          <a:solidFill>
            <a:srgbClr val="00B05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31" name="Elipse 30"/>
          <p:cNvSpPr/>
          <p:nvPr/>
        </p:nvSpPr>
        <p:spPr bwMode="auto">
          <a:xfrm>
            <a:off x="7228112" y="3477396"/>
            <a:ext cx="95693" cy="127591"/>
          </a:xfrm>
          <a:prstGeom prst="ellipse">
            <a:avLst/>
          </a:prstGeom>
          <a:solidFill>
            <a:srgbClr val="00000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cxnSp>
        <p:nvCxnSpPr>
          <p:cNvPr id="32" name="Conector recto 31"/>
          <p:cNvCxnSpPr/>
          <p:nvPr/>
        </p:nvCxnSpPr>
        <p:spPr bwMode="auto">
          <a:xfrm flipV="1">
            <a:off x="7289109" y="3517910"/>
            <a:ext cx="0" cy="2482489"/>
          </a:xfrm>
          <a:prstGeom prst="line">
            <a:avLst/>
          </a:prstGeom>
          <a:solidFill>
            <a:schemeClr val="accent1"/>
          </a:solidFill>
          <a:ln w="12700" cap="flat" cmpd="sng" algn="ctr">
            <a:solidFill>
              <a:srgbClr val="FF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Conector recto de flecha 36"/>
          <p:cNvCxnSpPr/>
          <p:nvPr/>
        </p:nvCxnSpPr>
        <p:spPr bwMode="auto">
          <a:xfrm>
            <a:off x="2779295" y="2579971"/>
            <a:ext cx="1225774" cy="536208"/>
          </a:xfrm>
          <a:prstGeom prst="straightConnector1">
            <a:avLst/>
          </a:prstGeom>
          <a:solidFill>
            <a:schemeClr val="accent1"/>
          </a:solidFill>
          <a:ln w="25400" cap="flat" cmpd="sng" algn="ctr">
            <a:solidFill>
              <a:srgbClr val="FF0000"/>
            </a:solidFill>
            <a:prstDash val="sysDash"/>
            <a:round/>
            <a:headEnd type="arrow" w="med" len="med"/>
            <a:tailEnd type="non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Conector recto de flecha 38"/>
          <p:cNvCxnSpPr/>
          <p:nvPr/>
        </p:nvCxnSpPr>
        <p:spPr bwMode="auto">
          <a:xfrm flipH="1">
            <a:off x="5177368" y="2412788"/>
            <a:ext cx="1031018" cy="1920170"/>
          </a:xfrm>
          <a:prstGeom prst="straightConnector1">
            <a:avLst/>
          </a:prstGeom>
          <a:solidFill>
            <a:schemeClr val="accent1"/>
          </a:solidFill>
          <a:ln w="25400" cap="flat" cmpd="sng" algn="ctr">
            <a:solidFill>
              <a:srgbClr val="00B050"/>
            </a:solidFill>
            <a:prstDash val="sysDash"/>
            <a:round/>
            <a:headEnd type="arrow" w="med" len="med"/>
            <a:tailEnd type="non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4" name="Abrir llave 43"/>
          <p:cNvSpPr/>
          <p:nvPr/>
        </p:nvSpPr>
        <p:spPr bwMode="auto">
          <a:xfrm rot="-5400000">
            <a:off x="2672625" y="1256513"/>
            <a:ext cx="194708" cy="2083983"/>
          </a:xfrm>
          <a:prstGeom prst="leftBrace">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47" name="Abrir llave 46"/>
          <p:cNvSpPr/>
          <p:nvPr/>
        </p:nvSpPr>
        <p:spPr bwMode="auto">
          <a:xfrm rot="-5400000">
            <a:off x="5299558" y="1031552"/>
            <a:ext cx="226606" cy="2535866"/>
          </a:xfrm>
          <a:prstGeom prst="leftBrace">
            <a:avLst/>
          </a:prstGeom>
          <a:noFill/>
          <a:ln w="1905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7"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25</a:t>
            </a:fld>
            <a:endParaRPr lang="es-MX" dirty="0"/>
          </a:p>
        </p:txBody>
      </p:sp>
      <p:sp>
        <p:nvSpPr>
          <p:cNvPr id="4" name="CuadroTexto 3">
            <a:extLst>
              <a:ext uri="{FF2B5EF4-FFF2-40B4-BE49-F238E27FC236}">
                <a16:creationId xmlns:a16="http://schemas.microsoft.com/office/drawing/2014/main" id="{6918E918-3E9A-12C0-B79C-161975BBC5B0}"/>
              </a:ext>
            </a:extLst>
          </p:cNvPr>
          <p:cNvSpPr txBox="1"/>
          <p:nvPr/>
        </p:nvSpPr>
        <p:spPr>
          <a:xfrm>
            <a:off x="4532997" y="3780624"/>
            <a:ext cx="530989" cy="461665"/>
          </a:xfrm>
          <a:prstGeom prst="rect">
            <a:avLst/>
          </a:prstGeom>
          <a:solidFill>
            <a:srgbClr val="000000"/>
          </a:solidFill>
        </p:spPr>
        <p:txBody>
          <a:bodyPr wrap="square" rtlCol="0">
            <a:spAutoFit/>
          </a:bodyPr>
          <a:lstStyle/>
          <a:p>
            <a:r>
              <a:rPr lang="es-ES" dirty="0">
                <a:sym typeface="Symbol" panose="05050102010706020507" pitchFamily="18" charset="2"/>
              </a:rPr>
              <a:t></a:t>
            </a:r>
            <a:r>
              <a:rPr lang="es-ES" sz="2400" dirty="0">
                <a:latin typeface="Times New Roman" panose="02020603050405020304" pitchFamily="18" charset="0"/>
                <a:cs typeface="Times New Roman" panose="02020603050405020304" pitchFamily="18" charset="0"/>
                <a:sym typeface="Symbol" panose="05050102010706020507" pitchFamily="18" charset="2"/>
              </a:rPr>
              <a:t></a:t>
            </a:r>
            <a:endParaRPr lang="es-MX" sz="2400" dirty="0">
              <a:latin typeface="Times New Roman" panose="02020603050405020304" pitchFamily="18" charset="0"/>
              <a:cs typeface="Times New Roman" panose="02020603050405020304" pitchFamily="18" charset="0"/>
            </a:endParaRPr>
          </a:p>
        </p:txBody>
      </p:sp>
      <p:cxnSp>
        <p:nvCxnSpPr>
          <p:cNvPr id="5" name="Conector recto 4">
            <a:extLst>
              <a:ext uri="{FF2B5EF4-FFF2-40B4-BE49-F238E27FC236}">
                <a16:creationId xmlns:a16="http://schemas.microsoft.com/office/drawing/2014/main" id="{D94C3255-9B93-DF82-D178-1B9CBB79800C}"/>
              </a:ext>
            </a:extLst>
          </p:cNvPr>
          <p:cNvCxnSpPr/>
          <p:nvPr/>
        </p:nvCxnSpPr>
        <p:spPr bwMode="auto">
          <a:xfrm flipV="1">
            <a:off x="7298541" y="4518836"/>
            <a:ext cx="0" cy="1513643"/>
          </a:xfrm>
          <a:prstGeom prst="line">
            <a:avLst/>
          </a:prstGeom>
          <a:solidFill>
            <a:schemeClr val="accent1"/>
          </a:solidFill>
          <a:ln w="12700" cap="flat" cmpd="sng" algn="ctr">
            <a:solidFill>
              <a:srgbClr val="00B05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374303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500"/>
                                  </p:stCondLst>
                                  <p:childTnLst>
                                    <p:set>
                                      <p:cBhvr>
                                        <p:cTn id="10" dur="1" fill="hold">
                                          <p:stCondLst>
                                            <p:cond delay="0"/>
                                          </p:stCondLst>
                                        </p:cTn>
                                        <p:tgtEl>
                                          <p:spTgt spid="32"/>
                                        </p:tgtEl>
                                        <p:attrNameLst>
                                          <p:attrName>style.visibility</p:attrName>
                                        </p:attrNameLst>
                                      </p:cBhvr>
                                      <p:to>
                                        <p:strVal val="visible"/>
                                      </p:to>
                                    </p:set>
                                  </p:childTnLst>
                                  <p:subTnLst>
                                    <p:set>
                                      <p:cBhvr override="childStyle">
                                        <p:cTn dur="1" fill="hold" display="0" masterRel="nextClick" afterEffect="1"/>
                                        <p:tgtEl>
                                          <p:spTgt spid="32"/>
                                        </p:tgtEl>
                                        <p:attrNameLst>
                                          <p:attrName>style.visibility</p:attrName>
                                        </p:attrNameLst>
                                      </p:cBhvr>
                                      <p:to>
                                        <p:strVal val="hidden"/>
                                      </p:to>
                                    </p:set>
                                  </p:subTnLst>
                                </p:cTn>
                              </p:par>
                              <p:par>
                                <p:cTn id="11" presetID="1" presetClass="entr" presetSubtype="0" fill="hold" grpId="0" nodeType="withEffect">
                                  <p:stCondLst>
                                    <p:cond delay="150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nodeType="withEffect">
                                  <p:stCondLst>
                                    <p:cond delay="2000"/>
                                  </p:stCondLst>
                                  <p:childTnLst>
                                    <p:set>
                                      <p:cBhvr>
                                        <p:cTn id="14" dur="1" fill="hold">
                                          <p:stCondLst>
                                            <p:cond delay="0"/>
                                          </p:stCondLst>
                                        </p:cTn>
                                        <p:tgtEl>
                                          <p:spTgt spid="24"/>
                                        </p:tgtEl>
                                        <p:attrNameLst>
                                          <p:attrName>style.visibility</p:attrName>
                                        </p:attrNameLst>
                                      </p:cBhvr>
                                      <p:to>
                                        <p:strVal val="visible"/>
                                      </p:to>
                                    </p:set>
                                  </p:childTnLst>
                                  <p:subTnLst>
                                    <p:set>
                                      <p:cBhvr override="childStyle">
                                        <p:cTn dur="1" fill="hold" display="0" masterRel="nextClick" afterEffect="1"/>
                                        <p:tgtEl>
                                          <p:spTgt spid="24"/>
                                        </p:tgtEl>
                                        <p:attrNameLst>
                                          <p:attrName>style.visibility</p:attrName>
                                        </p:attrNameLst>
                                      </p:cBhvr>
                                      <p:to>
                                        <p:strVal val="hidden"/>
                                      </p:to>
                                    </p:set>
                                  </p:subTnLst>
                                </p:cTn>
                              </p:par>
                              <p:par>
                                <p:cTn id="15" presetID="1" presetClass="entr" presetSubtype="0" fill="hold" grpId="0" nodeType="withEffect">
                                  <p:stCondLst>
                                    <p:cond delay="300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nodeType="withEffect">
                                  <p:stCondLst>
                                    <p:cond delay="3500"/>
                                  </p:stCondLst>
                                  <p:childTnLst>
                                    <p:set>
                                      <p:cBhvr>
                                        <p:cTn id="18" dur="1" fill="hold">
                                          <p:stCondLst>
                                            <p:cond delay="0"/>
                                          </p:stCondLst>
                                        </p:cTn>
                                        <p:tgtEl>
                                          <p:spTgt spid="37"/>
                                        </p:tgtEl>
                                        <p:attrNameLst>
                                          <p:attrName>style.visibility</p:attrName>
                                        </p:attrNameLst>
                                      </p:cBhvr>
                                      <p:to>
                                        <p:strVal val="visible"/>
                                      </p:to>
                                    </p:set>
                                  </p:childTnLst>
                                </p:cTn>
                              </p:par>
                              <p:par>
                                <p:cTn id="19" presetID="1" presetClass="entr" presetSubtype="0" fill="hold" grpId="0" nodeType="withEffect">
                                  <p:stCondLst>
                                    <p:cond delay="4000"/>
                                  </p:stCondLst>
                                  <p:childTnLst>
                                    <p:set>
                                      <p:cBhvr>
                                        <p:cTn id="20" dur="1" fill="hold">
                                          <p:stCondLst>
                                            <p:cond delay="0"/>
                                          </p:stCondLst>
                                        </p:cTn>
                                        <p:tgtEl>
                                          <p:spTgt spid="4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100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nodeType="withEffect">
                                  <p:stCondLst>
                                    <p:cond delay="150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200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nodeType="withEffect">
                                  <p:stCondLst>
                                    <p:cond delay="2500"/>
                                  </p:stCondLst>
                                  <p:childTnLst>
                                    <p:set>
                                      <p:cBhvr>
                                        <p:cTn id="32" dur="1" fill="hold">
                                          <p:stCondLst>
                                            <p:cond delay="0"/>
                                          </p:stCondLst>
                                        </p:cTn>
                                        <p:tgtEl>
                                          <p:spTgt spid="39"/>
                                        </p:tgtEl>
                                        <p:attrNameLst>
                                          <p:attrName>style.visibility</p:attrName>
                                        </p:attrNameLst>
                                      </p:cBhvr>
                                      <p:to>
                                        <p:strVal val="visible"/>
                                      </p:to>
                                    </p:set>
                                  </p:childTnLst>
                                </p:cTn>
                              </p:par>
                              <p:par>
                                <p:cTn id="33" presetID="1" presetClass="entr" presetSubtype="0" fill="hold" grpId="0" nodeType="withEffect">
                                  <p:stCondLst>
                                    <p:cond delay="3500"/>
                                  </p:stCondLst>
                                  <p:childTnLst>
                                    <p:set>
                                      <p:cBhvr>
                                        <p:cTn id="34" dur="1" fill="hold">
                                          <p:stCondLst>
                                            <p:cond delay="0"/>
                                          </p:stCondLst>
                                        </p:cTn>
                                        <p:tgtEl>
                                          <p:spTgt spid="47"/>
                                        </p:tgtEl>
                                        <p:attrNameLst>
                                          <p:attrName>style.visibility</p:attrName>
                                        </p:attrNameLst>
                                      </p:cBhvr>
                                      <p:to>
                                        <p:strVal val="visible"/>
                                      </p:to>
                                    </p:set>
                                  </p:childTnLst>
                                </p:cTn>
                              </p:par>
                              <p:par>
                                <p:cTn id="35" presetID="1" presetClass="entr" presetSubtype="0" fill="hold" grpId="0" nodeType="withEffect">
                                  <p:stCondLst>
                                    <p:cond delay="4500"/>
                                  </p:stCondLst>
                                  <p:childTnLst>
                                    <p:set>
                                      <p:cBhvr>
                                        <p:cTn id="3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P spid="20" grpId="0" animBg="1"/>
      <p:bldP spid="28" grpId="0" animBg="1"/>
      <p:bldP spid="30" grpId="0" animBg="1"/>
      <p:bldP spid="31" grpId="0" animBg="1"/>
      <p:bldP spid="44" grpId="0" animBg="1"/>
      <p:bldP spid="47" grpId="0" animBg="1"/>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7954" y="452761"/>
            <a:ext cx="9847891" cy="6179736"/>
          </a:xfrm>
        </p:spPr>
        <p:txBody>
          <a:bodyPr/>
          <a:lstStyle/>
          <a:p>
            <a:r>
              <a:rPr lang="es-MX" dirty="0" err="1">
                <a:solidFill>
                  <a:schemeClr val="bg1">
                    <a:lumMod val="40000"/>
                    <a:lumOff val="60000"/>
                  </a:schemeClr>
                </a:solidFill>
                <a:effectLst/>
              </a:rPr>
              <a:t>Def</a:t>
            </a:r>
            <a:r>
              <a:rPr lang="es-MX" dirty="0">
                <a:solidFill>
                  <a:schemeClr val="bg1">
                    <a:lumMod val="40000"/>
                    <a:lumOff val="60000"/>
                  </a:schemeClr>
                </a:solidFill>
                <a:effectLst/>
              </a:rPr>
              <a:t>. Función cóncava.</a:t>
            </a:r>
            <a:r>
              <a:rPr lang="es-MX" sz="2400" dirty="0">
                <a:solidFill>
                  <a:schemeClr val="bg1">
                    <a:lumMod val="40000"/>
                    <a:lumOff val="60000"/>
                  </a:schemeClr>
                </a:solidFill>
                <a:effectLst/>
              </a:rPr>
              <a:t> Una función real </a:t>
            </a:r>
            <a:r>
              <a:rPr lang="es-MX" sz="2400" i="1" dirty="0">
                <a:solidFill>
                  <a:schemeClr val="bg1">
                    <a:lumMod val="40000"/>
                    <a:lumOff val="60000"/>
                  </a:schemeClr>
                </a:solidFill>
                <a:effectLst/>
              </a:rPr>
              <a:t>f</a:t>
            </a:r>
            <a:r>
              <a:rPr lang="es-MX" sz="2400" dirty="0">
                <a:solidFill>
                  <a:schemeClr val="bg1">
                    <a:lumMod val="40000"/>
                    <a:lumOff val="60000"/>
                  </a:schemeClr>
                </a:solidFill>
                <a:effectLst/>
              </a:rPr>
              <a:t> en un intervalo se dice </a:t>
            </a:r>
            <a:r>
              <a:rPr lang="es-MX" sz="2400" i="1" dirty="0">
                <a:solidFill>
                  <a:schemeClr val="bg1">
                    <a:lumMod val="40000"/>
                    <a:lumOff val="60000"/>
                  </a:schemeClr>
                </a:solidFill>
                <a:effectLst/>
              </a:rPr>
              <a:t>cóncava </a:t>
            </a:r>
            <a:r>
              <a:rPr lang="es-MX" sz="2400" dirty="0">
                <a:solidFill>
                  <a:schemeClr val="bg1">
                    <a:lumMod val="40000"/>
                    <a:lumOff val="60000"/>
                  </a:schemeClr>
                </a:solidFill>
                <a:effectLst/>
              </a:rPr>
              <a:t>si, para toda </a:t>
            </a:r>
            <a:r>
              <a:rPr lang="es-MX" sz="2400" i="1" dirty="0">
                <a:solidFill>
                  <a:schemeClr val="bg1">
                    <a:lumMod val="40000"/>
                    <a:lumOff val="60000"/>
                  </a:schemeClr>
                </a:solidFill>
                <a:effectLst/>
              </a:rPr>
              <a:t>x </a:t>
            </a:r>
            <a:r>
              <a:rPr lang="es-MX" sz="2400" dirty="0">
                <a:solidFill>
                  <a:schemeClr val="bg1">
                    <a:lumMod val="40000"/>
                    <a:lumOff val="60000"/>
                  </a:schemeClr>
                </a:solidFill>
                <a:effectLst/>
              </a:rPr>
              <a:t>en el intervalo y para toda </a:t>
            </a:r>
            <a:r>
              <a:rPr lang="es-MX" sz="2400" i="1" dirty="0">
                <a:solidFill>
                  <a:schemeClr val="bg1">
                    <a:lumMod val="40000"/>
                    <a:lumOff val="60000"/>
                  </a:schemeClr>
                </a:solidFill>
                <a:effectLst/>
              </a:rPr>
              <a:t>t</a:t>
            </a:r>
            <a:r>
              <a:rPr lang="es-MX" sz="2400" dirty="0">
                <a:solidFill>
                  <a:schemeClr val="bg1">
                    <a:lumMod val="40000"/>
                    <a:lumOff val="60000"/>
                  </a:schemeClr>
                </a:solidFill>
                <a:effectLst/>
                <a:sym typeface="Symbol" panose="05050102010706020507" pitchFamily="18" charset="2"/>
              </a:rPr>
              <a:t></a:t>
            </a:r>
            <a:r>
              <a:rPr lang="es-MX" sz="2400" dirty="0">
                <a:solidFill>
                  <a:schemeClr val="bg1">
                    <a:lumMod val="40000"/>
                    <a:lumOff val="60000"/>
                  </a:schemeClr>
                </a:solidFill>
                <a:effectLst/>
              </a:rPr>
              <a:t>[0, 1], </a:t>
            </a:r>
            <a:r>
              <a:rPr lang="es-MX" dirty="0">
                <a:solidFill>
                  <a:schemeClr val="bg1">
                    <a:lumMod val="40000"/>
                    <a:lumOff val="60000"/>
                  </a:schemeClr>
                </a:solidFill>
                <a:effectLst/>
              </a:rPr>
              <a:t> </a:t>
            </a:r>
          </a:p>
          <a:p>
            <a:pPr marL="0" indent="0">
              <a:buNone/>
            </a:pPr>
            <a:r>
              <a:rPr lang="es-MX" i="1" dirty="0">
                <a:solidFill>
                  <a:schemeClr val="bg1">
                    <a:lumMod val="40000"/>
                    <a:lumOff val="60000"/>
                  </a:schemeClr>
                </a:solidFill>
                <a:effectLst/>
              </a:rPr>
              <a:t>	f</a:t>
            </a:r>
            <a:r>
              <a:rPr lang="es-MX" sz="3600" dirty="0">
                <a:solidFill>
                  <a:schemeClr val="bg1">
                    <a:lumMod val="40000"/>
                    <a:lumOff val="60000"/>
                  </a:schemeClr>
                </a:solidFill>
                <a:effectLst/>
              </a:rPr>
              <a:t>(</a:t>
            </a:r>
            <a:r>
              <a:rPr lang="es-MX" i="1" dirty="0" err="1">
                <a:solidFill>
                  <a:schemeClr val="bg1">
                    <a:lumMod val="40000"/>
                    <a:lumOff val="60000"/>
                  </a:schemeClr>
                </a:solidFill>
                <a:effectLst/>
              </a:rPr>
              <a:t>tx</a:t>
            </a:r>
            <a:r>
              <a:rPr lang="es-MX" i="1" dirty="0">
                <a:solidFill>
                  <a:schemeClr val="bg1">
                    <a:lumMod val="40000"/>
                    <a:lumOff val="60000"/>
                  </a:schemeClr>
                </a:solidFill>
                <a:effectLst/>
              </a:rPr>
              <a:t> </a:t>
            </a:r>
            <a:r>
              <a:rPr lang="es-MX" dirty="0">
                <a:solidFill>
                  <a:schemeClr val="bg1">
                    <a:lumMod val="40000"/>
                    <a:lumOff val="60000"/>
                  </a:schemeClr>
                </a:solidFill>
                <a:effectLst/>
              </a:rPr>
              <a:t>+(1-</a:t>
            </a:r>
            <a:r>
              <a:rPr lang="es-MX" i="1" dirty="0">
                <a:solidFill>
                  <a:schemeClr val="bg1">
                    <a:lumMod val="40000"/>
                    <a:lumOff val="60000"/>
                  </a:schemeClr>
                </a:solidFill>
                <a:effectLst/>
              </a:rPr>
              <a:t>t</a:t>
            </a:r>
            <a:r>
              <a:rPr lang="es-MX" dirty="0">
                <a:solidFill>
                  <a:schemeClr val="bg1">
                    <a:lumMod val="40000"/>
                    <a:lumOff val="60000"/>
                  </a:schemeClr>
                </a:solidFill>
                <a:effectLst/>
              </a:rPr>
              <a:t>)</a:t>
            </a:r>
            <a:r>
              <a:rPr lang="es-MX" i="1" dirty="0">
                <a:solidFill>
                  <a:schemeClr val="bg1">
                    <a:lumMod val="40000"/>
                    <a:lumOff val="60000"/>
                  </a:schemeClr>
                </a:solidFill>
                <a:effectLst/>
              </a:rPr>
              <a:t>y</a:t>
            </a:r>
            <a:r>
              <a:rPr lang="es-MX" sz="3600" dirty="0">
                <a:solidFill>
                  <a:schemeClr val="bg1">
                    <a:lumMod val="40000"/>
                    <a:lumOff val="60000"/>
                  </a:schemeClr>
                </a:solidFill>
                <a:effectLst/>
              </a:rPr>
              <a:t>)</a:t>
            </a:r>
            <a:r>
              <a:rPr lang="es-MX" dirty="0">
                <a:solidFill>
                  <a:schemeClr val="bg1">
                    <a:lumMod val="40000"/>
                    <a:lumOff val="60000"/>
                  </a:schemeClr>
                </a:solidFill>
                <a:effectLst/>
              </a:rPr>
              <a:t> </a:t>
            </a:r>
            <a:r>
              <a:rPr lang="es-MX" dirty="0">
                <a:solidFill>
                  <a:schemeClr val="bg1">
                    <a:lumMod val="40000"/>
                    <a:lumOff val="60000"/>
                  </a:schemeClr>
                </a:solidFill>
                <a:effectLst/>
                <a:sym typeface="Symbol" panose="05050102010706020507" pitchFamily="18" charset="2"/>
              </a:rPr>
              <a:t></a:t>
            </a:r>
            <a:r>
              <a:rPr lang="es-MX" dirty="0">
                <a:solidFill>
                  <a:schemeClr val="bg1">
                    <a:lumMod val="40000"/>
                    <a:lumOff val="60000"/>
                  </a:schemeClr>
                </a:solidFill>
                <a:effectLst/>
              </a:rPr>
              <a:t> </a:t>
            </a:r>
            <a:r>
              <a:rPr lang="es-MX" i="1" dirty="0" err="1">
                <a:solidFill>
                  <a:schemeClr val="bg1">
                    <a:lumMod val="40000"/>
                    <a:lumOff val="60000"/>
                  </a:schemeClr>
                </a:solidFill>
                <a:effectLst/>
              </a:rPr>
              <a:t>tf</a:t>
            </a:r>
            <a:r>
              <a:rPr lang="es-MX" dirty="0">
                <a:solidFill>
                  <a:schemeClr val="bg1">
                    <a:lumMod val="40000"/>
                    <a:lumOff val="60000"/>
                  </a:schemeClr>
                </a:solidFill>
                <a:effectLst/>
              </a:rPr>
              <a:t>(</a:t>
            </a:r>
            <a:r>
              <a:rPr lang="es-MX" i="1" dirty="0">
                <a:solidFill>
                  <a:schemeClr val="bg1">
                    <a:lumMod val="40000"/>
                    <a:lumOff val="60000"/>
                  </a:schemeClr>
                </a:solidFill>
                <a:effectLst/>
              </a:rPr>
              <a:t>x</a:t>
            </a:r>
            <a:r>
              <a:rPr lang="es-MX" dirty="0">
                <a:solidFill>
                  <a:schemeClr val="bg1">
                    <a:lumMod val="40000"/>
                    <a:lumOff val="60000"/>
                  </a:schemeClr>
                </a:solidFill>
                <a:effectLst/>
              </a:rPr>
              <a:t>) + (1-</a:t>
            </a:r>
            <a:r>
              <a:rPr lang="es-MX" i="1" dirty="0">
                <a:solidFill>
                  <a:schemeClr val="bg1">
                    <a:lumMod val="40000"/>
                    <a:lumOff val="60000"/>
                  </a:schemeClr>
                </a:solidFill>
                <a:effectLst/>
              </a:rPr>
              <a:t>t</a:t>
            </a:r>
            <a:r>
              <a:rPr lang="es-MX" dirty="0">
                <a:solidFill>
                  <a:schemeClr val="bg1">
                    <a:lumMod val="40000"/>
                    <a:lumOff val="60000"/>
                  </a:schemeClr>
                </a:solidFill>
                <a:effectLst/>
              </a:rPr>
              <a:t>)</a:t>
            </a:r>
            <a:r>
              <a:rPr lang="es-MX" i="1" dirty="0">
                <a:solidFill>
                  <a:schemeClr val="bg1">
                    <a:lumMod val="40000"/>
                    <a:lumOff val="60000"/>
                  </a:schemeClr>
                </a:solidFill>
                <a:effectLst/>
              </a:rPr>
              <a:t>f</a:t>
            </a:r>
            <a:r>
              <a:rPr lang="es-MX" dirty="0">
                <a:solidFill>
                  <a:schemeClr val="bg1">
                    <a:lumMod val="40000"/>
                    <a:lumOff val="60000"/>
                  </a:schemeClr>
                </a:solidFill>
                <a:effectLst/>
              </a:rPr>
              <a:t>(</a:t>
            </a:r>
            <a:r>
              <a:rPr lang="es-MX" i="1" dirty="0">
                <a:solidFill>
                  <a:schemeClr val="bg1">
                    <a:lumMod val="40000"/>
                    <a:lumOff val="60000"/>
                  </a:schemeClr>
                </a:solidFill>
                <a:effectLst/>
              </a:rPr>
              <a:t>y</a:t>
            </a:r>
            <a:r>
              <a:rPr lang="es-MX" dirty="0">
                <a:solidFill>
                  <a:schemeClr val="bg1">
                    <a:lumMod val="40000"/>
                    <a:lumOff val="60000"/>
                  </a:schemeClr>
                </a:solidFill>
                <a:effectLst/>
              </a:rPr>
              <a:t>).</a:t>
            </a:r>
          </a:p>
          <a:p>
            <a:pPr marL="0" indent="0">
              <a:buNone/>
            </a:pPr>
            <a:endParaRPr lang="es-MX" sz="1200" dirty="0">
              <a:effectLst/>
            </a:endParaRPr>
          </a:p>
          <a:p>
            <a:r>
              <a:rPr lang="es-MX" sz="2400" dirty="0">
                <a:effectLst/>
              </a:rPr>
              <a:t>Es </a:t>
            </a:r>
            <a:r>
              <a:rPr lang="es-MX" sz="2400" i="1" dirty="0">
                <a:effectLst/>
              </a:rPr>
              <a:t>estrictamente cóncava </a:t>
            </a:r>
            <a:r>
              <a:rPr lang="es-MX" sz="2400" dirty="0">
                <a:effectLst/>
              </a:rPr>
              <a:t>si &gt;  para toda t</a:t>
            </a:r>
            <a:r>
              <a:rPr lang="es-MX" sz="2400" dirty="0">
                <a:effectLst/>
                <a:sym typeface="Symbol" panose="05050102010706020507" pitchFamily="18" charset="2"/>
              </a:rPr>
              <a:t></a:t>
            </a:r>
            <a:r>
              <a:rPr lang="es-MX" sz="2400" dirty="0">
                <a:effectLst/>
              </a:rPr>
              <a:t>(0, 1) y  </a:t>
            </a:r>
            <a:r>
              <a:rPr lang="es-MX" sz="2400" i="1" dirty="0" err="1">
                <a:effectLst/>
              </a:rPr>
              <a:t>x</a:t>
            </a:r>
            <a:r>
              <a:rPr lang="es-MX" sz="2400" dirty="0" err="1">
                <a:effectLst/>
                <a:sym typeface="Symbol" panose="05050102010706020507" pitchFamily="18" charset="2"/>
              </a:rPr>
              <a:t></a:t>
            </a:r>
            <a:r>
              <a:rPr lang="es-MX" sz="2400" i="1" dirty="0" err="1">
                <a:effectLst/>
              </a:rPr>
              <a:t>y</a:t>
            </a:r>
            <a:r>
              <a:rPr lang="es-MX" sz="2400" dirty="0">
                <a:effectLst/>
              </a:rPr>
              <a:t>.</a:t>
            </a:r>
          </a:p>
          <a:p>
            <a:r>
              <a:rPr lang="es-MX" sz="2400" dirty="0">
                <a:effectLst/>
              </a:rPr>
              <a:t>Esta definición dice que para toda </a:t>
            </a:r>
            <a:r>
              <a:rPr lang="es-MX" sz="2400" i="1" dirty="0">
                <a:effectLst/>
              </a:rPr>
              <a:t>z </a:t>
            </a:r>
            <a:r>
              <a:rPr lang="es-MX" sz="2400" dirty="0">
                <a:effectLst/>
              </a:rPr>
              <a:t>entre  </a:t>
            </a:r>
            <a:r>
              <a:rPr lang="es-MX" sz="2400" i="1" dirty="0">
                <a:effectLst/>
              </a:rPr>
              <a:t>x  </a:t>
            </a:r>
            <a:r>
              <a:rPr lang="es-MX" sz="2400" dirty="0">
                <a:effectLst/>
              </a:rPr>
              <a:t>y  </a:t>
            </a:r>
            <a:r>
              <a:rPr lang="es-MX" sz="2400" i="1" dirty="0" err="1">
                <a:effectLst/>
              </a:rPr>
              <a:t>y</a:t>
            </a:r>
            <a:r>
              <a:rPr lang="es-MX" sz="2400" i="1" dirty="0">
                <a:effectLst/>
              </a:rPr>
              <a:t>, </a:t>
            </a:r>
            <a:r>
              <a:rPr lang="es-MX" sz="2400" dirty="0">
                <a:effectLst/>
              </a:rPr>
              <a:t>el punto (</a:t>
            </a:r>
            <a:r>
              <a:rPr lang="es-MX" sz="2400" i="1" dirty="0">
                <a:effectLst/>
              </a:rPr>
              <a:t>z, f</a:t>
            </a:r>
            <a:r>
              <a:rPr lang="es-MX" sz="2400" dirty="0">
                <a:effectLst/>
              </a:rPr>
              <a:t>(</a:t>
            </a:r>
            <a:r>
              <a:rPr lang="es-MX" sz="2400" i="1" dirty="0">
                <a:effectLst/>
              </a:rPr>
              <a:t>z</a:t>
            </a:r>
            <a:r>
              <a:rPr lang="es-MX" sz="2400" dirty="0">
                <a:effectLst/>
              </a:rPr>
              <a:t>)) en la gráfica de </a:t>
            </a:r>
            <a:r>
              <a:rPr lang="es-MX" sz="2400" i="1" dirty="0">
                <a:effectLst/>
              </a:rPr>
              <a:t>f </a:t>
            </a:r>
            <a:r>
              <a:rPr lang="es-MX" sz="2400" dirty="0">
                <a:effectLst/>
              </a:rPr>
              <a:t>está </a:t>
            </a:r>
            <a:r>
              <a:rPr lang="es-MX" sz="2400" u="sng" dirty="0">
                <a:effectLst/>
              </a:rPr>
              <a:t>arriba</a:t>
            </a:r>
            <a:r>
              <a:rPr lang="es-MX" sz="2400" dirty="0">
                <a:effectLst/>
              </a:rPr>
              <a:t> de la recta que une (</a:t>
            </a:r>
            <a:r>
              <a:rPr lang="es-MX" sz="2400" i="1" dirty="0">
                <a:effectLst/>
              </a:rPr>
              <a:t>x</a:t>
            </a:r>
            <a:r>
              <a:rPr lang="es-MX" sz="2400" dirty="0">
                <a:effectLst/>
              </a:rPr>
              <a:t>, </a:t>
            </a:r>
            <a:r>
              <a:rPr lang="es-MX" sz="2400" i="1" dirty="0">
                <a:effectLst/>
              </a:rPr>
              <a:t>f</a:t>
            </a:r>
            <a:r>
              <a:rPr lang="es-MX" sz="2400" dirty="0">
                <a:effectLst/>
              </a:rPr>
              <a:t>(</a:t>
            </a:r>
            <a:r>
              <a:rPr lang="es-MX" sz="2400" i="1" dirty="0">
                <a:effectLst/>
              </a:rPr>
              <a:t>x</a:t>
            </a:r>
            <a:r>
              <a:rPr lang="es-MX" sz="2400" dirty="0">
                <a:effectLst/>
              </a:rPr>
              <a:t>)) con (</a:t>
            </a:r>
            <a:r>
              <a:rPr lang="es-MX" sz="2400" i="1" dirty="0">
                <a:effectLst/>
              </a:rPr>
              <a:t>y</a:t>
            </a:r>
            <a:r>
              <a:rPr lang="es-MX" sz="2400" dirty="0">
                <a:effectLst/>
              </a:rPr>
              <a:t>, </a:t>
            </a:r>
            <a:r>
              <a:rPr lang="es-MX" sz="2400" i="1" dirty="0">
                <a:effectLst/>
              </a:rPr>
              <a:t>f</a:t>
            </a:r>
            <a:r>
              <a:rPr lang="es-MX" sz="2400" dirty="0">
                <a:effectLst/>
              </a:rPr>
              <a:t>(</a:t>
            </a:r>
            <a:r>
              <a:rPr lang="es-MX" sz="2400" i="1" dirty="0">
                <a:effectLst/>
              </a:rPr>
              <a:t>y</a:t>
            </a:r>
            <a:r>
              <a:rPr lang="es-MX" sz="2400" dirty="0">
                <a:effectLst/>
              </a:rPr>
              <a:t>)).</a:t>
            </a:r>
          </a:p>
        </p:txBody>
      </p:sp>
      <p:cxnSp>
        <p:nvCxnSpPr>
          <p:cNvPr id="5" name="Conector recto de flecha 4"/>
          <p:cNvCxnSpPr>
            <a:endCxn id="11" idx="5"/>
          </p:cNvCxnSpPr>
          <p:nvPr/>
        </p:nvCxnSpPr>
        <p:spPr bwMode="auto">
          <a:xfrm flipH="1" flipV="1">
            <a:off x="4051398" y="2067205"/>
            <a:ext cx="855627" cy="394874"/>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Elipse 8"/>
          <p:cNvSpPr/>
          <p:nvPr/>
        </p:nvSpPr>
        <p:spPr bwMode="auto">
          <a:xfrm>
            <a:off x="4864493" y="2440174"/>
            <a:ext cx="291402" cy="321546"/>
          </a:xfrm>
          <a:prstGeom prst="ellipse">
            <a:avLst/>
          </a:prstGeom>
          <a:noFill/>
          <a:ln w="2540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1" name="Elipse 10"/>
          <p:cNvSpPr/>
          <p:nvPr/>
        </p:nvSpPr>
        <p:spPr bwMode="auto">
          <a:xfrm>
            <a:off x="3691172" y="1698404"/>
            <a:ext cx="422030" cy="432079"/>
          </a:xfrm>
          <a:prstGeom prst="ellipse">
            <a:avLst/>
          </a:prstGeom>
          <a:noFill/>
          <a:ln w="2540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pic>
        <p:nvPicPr>
          <p:cNvPr id="1026" name="Picture 2" descr="http://upload.wikimedia.org/wikipedia/en/7/73/ConcaveDef.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65856" y="4143365"/>
            <a:ext cx="3820233" cy="2639272"/>
          </a:xfrm>
          <a:prstGeom prst="rect">
            <a:avLst/>
          </a:prstGeom>
          <a:noFill/>
          <a:extLst>
            <a:ext uri="{909E8E84-426E-40DD-AFC4-6F175D3DCCD1}">
              <a14:hiddenFill xmlns:a14="http://schemas.microsoft.com/office/drawing/2010/main">
                <a:solidFill>
                  <a:srgbClr val="FFFFFF"/>
                </a:solidFill>
              </a14:hiddenFill>
            </a:ext>
          </a:extLst>
        </p:spPr>
      </p:pic>
      <p:sp>
        <p:nvSpPr>
          <p:cNvPr id="14" name="Marcador de contenido 2"/>
          <p:cNvSpPr txBox="1">
            <a:spLocks/>
          </p:cNvSpPr>
          <p:nvPr/>
        </p:nvSpPr>
        <p:spPr bwMode="auto">
          <a:xfrm>
            <a:off x="548413" y="4379740"/>
            <a:ext cx="4887862" cy="1408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3"/>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4"/>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5"/>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sz="2400" dirty="0">
                <a:effectLst/>
              </a:rPr>
              <a:t>Una función cóncava tiene pendiente decreciente (</a:t>
            </a:r>
            <a:r>
              <a:rPr lang="es-MX" sz="2200" dirty="0">
                <a:effectLst/>
              </a:rPr>
              <a:t>estrictamente, “no creciente”</a:t>
            </a:r>
            <a:r>
              <a:rPr lang="es-MX" sz="2000" dirty="0">
                <a:effectLst/>
              </a:rPr>
              <a:t>).</a:t>
            </a:r>
            <a:endParaRPr lang="es-MX" sz="2400" dirty="0">
              <a:effectLst/>
            </a:endParaRPr>
          </a:p>
        </p:txBody>
      </p:sp>
      <p:cxnSp>
        <p:nvCxnSpPr>
          <p:cNvPr id="10" name="Conector recto 9"/>
          <p:cNvCxnSpPr/>
          <p:nvPr/>
        </p:nvCxnSpPr>
        <p:spPr bwMode="auto">
          <a:xfrm flipV="1">
            <a:off x="7690747" y="4646892"/>
            <a:ext cx="0" cy="1886136"/>
          </a:xfrm>
          <a:prstGeom prst="line">
            <a:avLst/>
          </a:prstGeom>
          <a:solidFill>
            <a:schemeClr val="accent1"/>
          </a:solidFill>
          <a:ln w="12700" cap="flat" cmpd="sng" algn="ctr">
            <a:solidFill>
              <a:srgbClr val="00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Elipse 11"/>
          <p:cNvSpPr/>
          <p:nvPr/>
        </p:nvSpPr>
        <p:spPr bwMode="auto">
          <a:xfrm>
            <a:off x="7662820" y="6527461"/>
            <a:ext cx="62757" cy="60979"/>
          </a:xfrm>
          <a:prstGeom prst="ellipse">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3" name="Text Box 9"/>
          <p:cNvSpPr txBox="1">
            <a:spLocks noChangeArrowheads="1"/>
          </p:cNvSpPr>
          <p:nvPr/>
        </p:nvSpPr>
        <p:spPr bwMode="auto">
          <a:xfrm>
            <a:off x="7565081" y="6453243"/>
            <a:ext cx="295905"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i="1" u="none" dirty="0">
                <a:solidFill>
                  <a:srgbClr val="FF0000"/>
                </a:solidFill>
                <a:latin typeface="Times New Roman" panose="02020603050405020304" pitchFamily="18" charset="0"/>
                <a:sym typeface="Symbol" panose="05050102010706020507" pitchFamily="18" charset="2"/>
              </a:rPr>
              <a:t>z</a:t>
            </a:r>
          </a:p>
        </p:txBody>
      </p:sp>
      <p:sp>
        <p:nvSpPr>
          <p:cNvPr id="15" name="Elipse 14"/>
          <p:cNvSpPr/>
          <p:nvPr/>
        </p:nvSpPr>
        <p:spPr bwMode="auto">
          <a:xfrm>
            <a:off x="7654198" y="4646893"/>
            <a:ext cx="62757" cy="60979"/>
          </a:xfrm>
          <a:prstGeom prst="ellipse">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cxnSp>
        <p:nvCxnSpPr>
          <p:cNvPr id="4" name="Conector recto 3"/>
          <p:cNvCxnSpPr/>
          <p:nvPr/>
        </p:nvCxnSpPr>
        <p:spPr bwMode="auto">
          <a:xfrm flipV="1">
            <a:off x="6820620" y="5046452"/>
            <a:ext cx="2415397" cy="741872"/>
          </a:xfrm>
          <a:prstGeom prst="line">
            <a:avLst/>
          </a:prstGeom>
          <a:solidFill>
            <a:schemeClr val="accent1"/>
          </a:solidFill>
          <a:ln w="190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26</a:t>
            </a:fld>
            <a:endParaRPr lang="es-MX" dirty="0"/>
          </a:p>
        </p:txBody>
      </p:sp>
    </p:spTree>
    <p:extLst>
      <p:ext uri="{BB962C8B-B14F-4D97-AF65-F5344CB8AC3E}">
        <p14:creationId xmlns:p14="http://schemas.microsoft.com/office/powerpoint/2010/main" val="2434247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0" nodeType="afterEffect">
                                  <p:stCondLst>
                                    <p:cond delay="2000"/>
                                  </p:stCondLst>
                                  <p:childTnLst>
                                    <p:set>
                                      <p:cBhvr>
                                        <p:cTn id="19" dur="1" fill="hold">
                                          <p:stCondLst>
                                            <p:cond delay="0"/>
                                          </p:stCondLst>
                                        </p:cTn>
                                        <p:tgtEl>
                                          <p:spTgt spid="13"/>
                                        </p:tgtEl>
                                        <p:attrNameLst>
                                          <p:attrName>style.visibility</p:attrName>
                                        </p:attrNameLst>
                                      </p:cBhvr>
                                      <p:to>
                                        <p:strVal val="visible"/>
                                      </p:to>
                                    </p:set>
                                  </p:childTnLst>
                                </p:cTn>
                              </p:par>
                            </p:childTnLst>
                          </p:cTn>
                        </p:par>
                        <p:par>
                          <p:cTn id="20" fill="hold">
                            <p:stCondLst>
                              <p:cond delay="2000"/>
                            </p:stCondLst>
                            <p:childTnLst>
                              <p:par>
                                <p:cTn id="21" presetID="1" presetClass="entr" presetSubtype="0" fill="hold" grpId="0" nodeType="afterEffect">
                                  <p:stCondLst>
                                    <p:cond delay="500"/>
                                  </p:stCondLst>
                                  <p:childTnLst>
                                    <p:set>
                                      <p:cBhvr>
                                        <p:cTn id="22" dur="1" fill="hold">
                                          <p:stCondLst>
                                            <p:cond delay="0"/>
                                          </p:stCondLst>
                                        </p:cTn>
                                        <p:tgtEl>
                                          <p:spTgt spid="12"/>
                                        </p:tgtEl>
                                        <p:attrNameLst>
                                          <p:attrName>style.visibility</p:attrName>
                                        </p:attrNameLst>
                                      </p:cBhvr>
                                      <p:to>
                                        <p:strVal val="visible"/>
                                      </p:to>
                                    </p:set>
                                  </p:childTnLst>
                                </p:cTn>
                              </p:par>
                            </p:childTnLst>
                          </p:cTn>
                        </p:par>
                        <p:par>
                          <p:cTn id="23" fill="hold">
                            <p:stCondLst>
                              <p:cond delay="2500"/>
                            </p:stCondLst>
                            <p:childTnLst>
                              <p:par>
                                <p:cTn id="24" presetID="1" presetClass="entr" presetSubtype="0" fill="hold" nodeType="afterEffect">
                                  <p:stCondLst>
                                    <p:cond delay="1000"/>
                                  </p:stCondLst>
                                  <p:childTnLst>
                                    <p:set>
                                      <p:cBhvr>
                                        <p:cTn id="25" dur="1" fill="hold">
                                          <p:stCondLst>
                                            <p:cond delay="0"/>
                                          </p:stCondLst>
                                        </p:cTn>
                                        <p:tgtEl>
                                          <p:spTgt spid="10"/>
                                        </p:tgtEl>
                                        <p:attrNameLst>
                                          <p:attrName>style.visibility</p:attrName>
                                        </p:attrNameLst>
                                      </p:cBhvr>
                                      <p:to>
                                        <p:strVal val="visible"/>
                                      </p:to>
                                    </p:set>
                                  </p:childTnLst>
                                </p:cTn>
                              </p:par>
                            </p:childTnLst>
                          </p:cTn>
                        </p:par>
                        <p:par>
                          <p:cTn id="26" fill="hold">
                            <p:stCondLst>
                              <p:cond delay="3500"/>
                            </p:stCondLst>
                            <p:childTnLst>
                              <p:par>
                                <p:cTn id="27" presetID="1" presetClass="entr" presetSubtype="0" fill="hold" grpId="0" nodeType="afterEffect">
                                  <p:stCondLst>
                                    <p:cond delay="500"/>
                                  </p:stCondLst>
                                  <p:childTnLst>
                                    <p:set>
                                      <p:cBhvr>
                                        <p:cTn id="28" dur="1" fill="hold">
                                          <p:stCondLst>
                                            <p:cond delay="0"/>
                                          </p:stCondLst>
                                        </p:cTn>
                                        <p:tgtEl>
                                          <p:spTgt spid="15"/>
                                        </p:tgtEl>
                                        <p:attrNameLst>
                                          <p:attrName>style.visibility</p:attrName>
                                        </p:attrNameLst>
                                      </p:cBhvr>
                                      <p:to>
                                        <p:strVal val="visible"/>
                                      </p:to>
                                    </p:set>
                                  </p:childTnLst>
                                </p:cTn>
                              </p:par>
                            </p:childTnLst>
                          </p:cTn>
                        </p:par>
                        <p:par>
                          <p:cTn id="29" fill="hold">
                            <p:stCondLst>
                              <p:cond delay="4000"/>
                            </p:stCondLst>
                            <p:childTnLst>
                              <p:par>
                                <p:cTn id="30" presetID="1" presetClass="entr" presetSubtype="0" fill="hold" nodeType="afterEffect">
                                  <p:stCondLst>
                                    <p:cond delay="1000"/>
                                  </p:stCondLst>
                                  <p:childTnLst>
                                    <p:set>
                                      <p:cBhvr>
                                        <p:cTn id="31" dur="1" fill="hold">
                                          <p:stCondLst>
                                            <p:cond delay="0"/>
                                          </p:stCondLst>
                                        </p:cTn>
                                        <p:tgtEl>
                                          <p:spTgt spid="4"/>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9" grpId="0" animBg="1"/>
      <p:bldP spid="11" grpId="0" animBg="1"/>
      <p:bldP spid="14" grpId="0"/>
      <p:bldP spid="12" grpId="0" animBg="1"/>
      <p:bldP spid="13" grpId="0"/>
      <p:bldP spid="1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Extensiones más complejas</a:t>
            </a:r>
          </a:p>
        </p:txBody>
      </p:sp>
      <p:sp>
        <p:nvSpPr>
          <p:cNvPr id="3" name="Marcador de contenido 2"/>
          <p:cNvSpPr>
            <a:spLocks noGrp="1"/>
          </p:cNvSpPr>
          <p:nvPr>
            <p:ph idx="1"/>
          </p:nvPr>
        </p:nvSpPr>
        <p:spPr>
          <a:xfrm>
            <a:off x="467833" y="1600201"/>
            <a:ext cx="10792046" cy="4828309"/>
          </a:xfrm>
        </p:spPr>
        <p:txBody>
          <a:bodyPr/>
          <a:lstStyle/>
          <a:p>
            <a:r>
              <a:rPr lang="es-MX" sz="2800" dirty="0">
                <a:effectLst/>
              </a:rPr>
              <a:t>Cuando los usuarios solo experimentan </a:t>
            </a:r>
            <a:r>
              <a:rPr lang="es-MX" sz="2800" dirty="0">
                <a:solidFill>
                  <a:srgbClr val="FFFF66"/>
                </a:solidFill>
                <a:effectLst/>
              </a:rPr>
              <a:t>retrasos</a:t>
            </a:r>
            <a:r>
              <a:rPr lang="es-MX" sz="2800" dirty="0">
                <a:effectLst/>
              </a:rPr>
              <a:t> (</a:t>
            </a:r>
            <a:r>
              <a:rPr lang="es-MX" sz="2400" dirty="0">
                <a:effectLst/>
              </a:rPr>
              <a:t>sin costos de construcción</a:t>
            </a:r>
            <a:r>
              <a:rPr lang="es-MX" sz="2800" dirty="0">
                <a:effectLst/>
              </a:rPr>
              <a:t>), se obtienen cotas más fuertes.</a:t>
            </a:r>
          </a:p>
          <a:p>
            <a:endParaRPr lang="es-MX" sz="1000" dirty="0">
              <a:effectLst/>
            </a:endParaRPr>
          </a:p>
          <a:p>
            <a:pPr lvl="1">
              <a:buFont typeface="Wingdings" panose="05000000000000000000" pitchFamily="2" charset="2"/>
              <a:buChar char="§"/>
            </a:pPr>
            <a:r>
              <a:rPr lang="es-MX" sz="2400" dirty="0">
                <a:effectLst/>
              </a:rPr>
              <a:t>Incluye un resultado que relaciona el costo del mejor equilibro Nash al costo óptimo con dos veces el número de jugadores.</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Incluye un resultado que mejora la cota (</a:t>
            </a:r>
            <a:r>
              <a:rPr lang="es-MX" sz="2000" dirty="0">
                <a:effectLst/>
              </a:rPr>
              <a:t>al precio de la estabilidad</a:t>
            </a:r>
            <a:r>
              <a:rPr lang="es-MX" sz="2400" dirty="0">
                <a:effectLst/>
              </a:rPr>
              <a:t>) basada en el potencial, para el caso de una sola fuente con únicamente retrasos.</a:t>
            </a:r>
          </a:p>
        </p:txBody>
      </p:sp>
      <p:sp>
        <p:nvSpPr>
          <p:cNvPr id="5"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27</a:t>
            </a:fld>
            <a:endParaRPr lang="es-MX" dirty="0"/>
          </a:p>
        </p:txBody>
      </p:sp>
      <p:sp>
        <p:nvSpPr>
          <p:cNvPr id="6" name="Text Box 9">
            <a:extLst>
              <a:ext uri="{FF2B5EF4-FFF2-40B4-BE49-F238E27FC236}">
                <a16:creationId xmlns:a16="http://schemas.microsoft.com/office/drawing/2014/main" id="{1AC988FB-DDC3-0B8C-B08B-F01031113699}"/>
              </a:ext>
            </a:extLst>
          </p:cNvPr>
          <p:cNvSpPr txBox="1">
            <a:spLocks noChangeArrowheads="1"/>
          </p:cNvSpPr>
          <p:nvPr/>
        </p:nvSpPr>
        <p:spPr bwMode="auto">
          <a:xfrm>
            <a:off x="215482" y="69868"/>
            <a:ext cx="3633491"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Los resultados que obtendré</a:t>
            </a:r>
            <a:endParaRPr lang="es-MX" sz="24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641151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500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Velocidad de convergencia</a:t>
            </a:r>
          </a:p>
        </p:txBody>
      </p:sp>
      <p:sp>
        <p:nvSpPr>
          <p:cNvPr id="3" name="Marcador de contenido 2"/>
          <p:cNvSpPr>
            <a:spLocks noGrp="1"/>
          </p:cNvSpPr>
          <p:nvPr>
            <p:ph idx="1"/>
          </p:nvPr>
        </p:nvSpPr>
        <p:spPr/>
        <p:txBody>
          <a:bodyPr/>
          <a:lstStyle/>
          <a:p>
            <a:r>
              <a:rPr lang="es-MX" sz="2800" dirty="0">
                <a:effectLst/>
              </a:rPr>
              <a:t>Es natural investigar la velocidad de convergencia de la dinámica de la mejor respuesta para este juego.</a:t>
            </a:r>
          </a:p>
          <a:p>
            <a:endParaRPr lang="es-MX" sz="1000" dirty="0">
              <a:effectLst/>
            </a:endParaRPr>
          </a:p>
          <a:p>
            <a:r>
              <a:rPr lang="es-MX" sz="2400" dirty="0">
                <a:effectLst/>
              </a:rPr>
              <a:t>Demuestro que, para </a:t>
            </a:r>
            <a:r>
              <a:rPr lang="es-MX" sz="2400" i="1" dirty="0">
                <a:effectLst/>
              </a:rPr>
              <a:t>k </a:t>
            </a:r>
            <a:r>
              <a:rPr lang="es-MX" sz="2400" dirty="0">
                <a:effectLst/>
              </a:rPr>
              <a:t>jugadores, el juego puede ejecutar durante un tiempo exponencial en </a:t>
            </a:r>
            <a:r>
              <a:rPr lang="es-MX" sz="2400" i="1" dirty="0">
                <a:effectLst/>
              </a:rPr>
              <a:t>k</a:t>
            </a:r>
            <a:r>
              <a:rPr lang="es-MX" sz="2400" dirty="0">
                <a:effectLst/>
              </a:rPr>
              <a:t> (</a:t>
            </a:r>
            <a:r>
              <a:rPr lang="es-MX" sz="2200" dirty="0">
                <a:effectLst/>
              </a:rPr>
              <a:t>para convergir</a:t>
            </a:r>
            <a:r>
              <a:rPr lang="es-MX" sz="2400" dirty="0">
                <a:effectLst/>
              </a:rPr>
              <a:t>).</a:t>
            </a:r>
          </a:p>
          <a:p>
            <a:endParaRPr lang="es-MX" sz="1000" dirty="0">
              <a:effectLst/>
            </a:endParaRPr>
          </a:p>
          <a:p>
            <a:r>
              <a:rPr lang="es-MX" sz="2400" dirty="0">
                <a:effectLst/>
              </a:rPr>
              <a:t>¿Habrá una calendarización de las tiradas de los jugadores que cause convergencia (</a:t>
            </a:r>
            <a:r>
              <a:rPr lang="es-MX" sz="2200" dirty="0">
                <a:effectLst/>
              </a:rPr>
              <a:t>bajo la dinámica de la mejor respuesta</a:t>
            </a:r>
            <a:r>
              <a:rPr lang="es-MX" sz="2400" dirty="0">
                <a:effectLst/>
              </a:rPr>
              <a:t>) en un número </a:t>
            </a:r>
            <a:r>
              <a:rPr lang="es-MX" sz="2400" dirty="0" err="1">
                <a:effectLst/>
              </a:rPr>
              <a:t>polinomial</a:t>
            </a:r>
            <a:r>
              <a:rPr lang="es-MX" sz="2400" dirty="0">
                <a:effectLst/>
              </a:rPr>
              <a:t> de pasos para este juego?  --Es una pregunta abierta.</a:t>
            </a:r>
          </a:p>
        </p:txBody>
      </p:sp>
      <p:sp>
        <p:nvSpPr>
          <p:cNvPr id="5"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28</a:t>
            </a:fld>
            <a:endParaRPr lang="es-MX" dirty="0"/>
          </a:p>
        </p:txBody>
      </p:sp>
      <p:sp>
        <p:nvSpPr>
          <p:cNvPr id="6" name="Text Box 9">
            <a:extLst>
              <a:ext uri="{FF2B5EF4-FFF2-40B4-BE49-F238E27FC236}">
                <a16:creationId xmlns:a16="http://schemas.microsoft.com/office/drawing/2014/main" id="{D059384A-AEB7-2C49-2DC5-4C44840A56E6}"/>
              </a:ext>
            </a:extLst>
          </p:cNvPr>
          <p:cNvSpPr txBox="1">
            <a:spLocks noChangeArrowheads="1"/>
          </p:cNvSpPr>
          <p:nvPr/>
        </p:nvSpPr>
        <p:spPr bwMode="auto">
          <a:xfrm>
            <a:off x="215482" y="69868"/>
            <a:ext cx="3633491"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Los resultados que obtendré</a:t>
            </a:r>
            <a:endParaRPr lang="es-MX" sz="2400" i="1" u="none" dirty="0">
              <a:latin typeface="Times New Roman" panose="02020603050405020304" pitchFamily="18" charset="0"/>
              <a:sym typeface="Symbol" panose="05050102010706020507" pitchFamily="18" charset="2"/>
            </a:endParaRPr>
          </a:p>
        </p:txBody>
      </p:sp>
      <p:sp>
        <p:nvSpPr>
          <p:cNvPr id="4" name="CuadroTexto 3">
            <a:extLst>
              <a:ext uri="{FF2B5EF4-FFF2-40B4-BE49-F238E27FC236}">
                <a16:creationId xmlns:a16="http://schemas.microsoft.com/office/drawing/2014/main" id="{E44206DE-80FC-7177-0238-E4CC4FDA9FB4}"/>
              </a:ext>
            </a:extLst>
          </p:cNvPr>
          <p:cNvSpPr txBox="1"/>
          <p:nvPr/>
        </p:nvSpPr>
        <p:spPr>
          <a:xfrm>
            <a:off x="7921257" y="5026966"/>
            <a:ext cx="3349255" cy="461665"/>
          </a:xfrm>
          <a:prstGeom prst="rect">
            <a:avLst/>
          </a:prstGeom>
          <a:noFill/>
        </p:spPr>
        <p:txBody>
          <a:bodyPr wrap="square" rtlCol="0">
            <a:spAutoFit/>
          </a:bodyPr>
          <a:lstStyle/>
          <a:p>
            <a:r>
              <a:rPr lang="es-ES" sz="2400" dirty="0">
                <a:latin typeface="Times New Roman" panose="02020603050405020304" pitchFamily="18" charset="0"/>
                <a:cs typeface="Times New Roman" panose="02020603050405020304" pitchFamily="18" charset="0"/>
              </a:rPr>
              <a:t>no se conoce la respuesta</a:t>
            </a:r>
            <a:endParaRPr lang="es-MX" sz="2400" dirty="0">
              <a:latin typeface="Times New Roman" panose="02020603050405020304" pitchFamily="18" charset="0"/>
              <a:cs typeface="Times New Roman" panose="02020603050405020304" pitchFamily="18" charset="0"/>
            </a:endParaRPr>
          </a:p>
        </p:txBody>
      </p:sp>
      <p:cxnSp>
        <p:nvCxnSpPr>
          <p:cNvPr id="7" name="Conector recto de flecha 6">
            <a:extLst>
              <a:ext uri="{FF2B5EF4-FFF2-40B4-BE49-F238E27FC236}">
                <a16:creationId xmlns:a16="http://schemas.microsoft.com/office/drawing/2014/main" id="{17EAF902-1C27-C89E-3D6B-5D840BFAE41B}"/>
              </a:ext>
            </a:extLst>
          </p:cNvPr>
          <p:cNvCxnSpPr/>
          <p:nvPr/>
        </p:nvCxnSpPr>
        <p:spPr bwMode="auto">
          <a:xfrm flipH="1" flipV="1">
            <a:off x="7921257" y="4862924"/>
            <a:ext cx="464754" cy="274560"/>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102183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dirty="0"/>
              <a:t>Cuando cada usuario tiene un peso</a:t>
            </a:r>
          </a:p>
        </p:txBody>
      </p:sp>
      <p:sp>
        <p:nvSpPr>
          <p:cNvPr id="3" name="Marcador de contenido 2"/>
          <p:cNvSpPr>
            <a:spLocks noGrp="1"/>
          </p:cNvSpPr>
          <p:nvPr>
            <p:ph idx="1"/>
          </p:nvPr>
        </p:nvSpPr>
        <p:spPr>
          <a:xfrm>
            <a:off x="609599" y="1325507"/>
            <a:ext cx="10809767" cy="5049982"/>
          </a:xfrm>
        </p:spPr>
        <p:txBody>
          <a:bodyPr/>
          <a:lstStyle/>
          <a:p>
            <a:r>
              <a:rPr lang="es-MX" sz="2800" dirty="0">
                <a:effectLst/>
              </a:rPr>
              <a:t>Cada usuario tiene un peso</a:t>
            </a:r>
          </a:p>
          <a:p>
            <a:pPr lvl="1">
              <a:buFont typeface="Wingdings" panose="05000000000000000000" pitchFamily="2" charset="2"/>
              <a:buChar char="§"/>
            </a:pPr>
            <a:r>
              <a:rPr lang="es-MX" sz="2400" dirty="0">
                <a:effectLst/>
              </a:rPr>
              <a:t>Quizá es la la cantidad de tráfico que piensa enviar.</a:t>
            </a:r>
          </a:p>
          <a:p>
            <a:pPr lvl="1">
              <a:buFont typeface="Wingdings" panose="05000000000000000000" pitchFamily="2" charset="2"/>
              <a:buChar char="§"/>
            </a:pPr>
            <a:endParaRPr lang="es-MX" sz="1000" dirty="0">
              <a:effectLst/>
            </a:endParaRPr>
          </a:p>
          <a:p>
            <a:r>
              <a:rPr lang="es-MX" sz="2800" dirty="0">
                <a:effectLst/>
              </a:rPr>
              <a:t>Cambio la función de costo para un usuario: </a:t>
            </a:r>
            <a:r>
              <a:rPr lang="es-MX" sz="2400" dirty="0">
                <a:effectLst/>
              </a:rPr>
              <a:t>el pago del usuario  </a:t>
            </a:r>
            <a:r>
              <a:rPr lang="es-MX" sz="2400" i="1" dirty="0">
                <a:effectLst/>
              </a:rPr>
              <a:t>i </a:t>
            </a:r>
            <a:r>
              <a:rPr lang="es-MX" sz="2400" dirty="0">
                <a:effectLst/>
              </a:rPr>
              <a:t> por la arista  </a:t>
            </a:r>
            <a:r>
              <a:rPr lang="es-MX" sz="2400" i="1" dirty="0">
                <a:effectLst/>
              </a:rPr>
              <a:t>e </a:t>
            </a:r>
            <a:r>
              <a:rPr lang="es-MX" sz="2400" dirty="0">
                <a:effectLst/>
              </a:rPr>
              <a:t> es igual a la relación de su peso al peso total de todos los usuarios de  </a:t>
            </a:r>
            <a:r>
              <a:rPr lang="es-MX" sz="2400" i="1" dirty="0">
                <a:effectLst/>
              </a:rPr>
              <a:t>e</a:t>
            </a:r>
            <a:r>
              <a:rPr lang="es-MX" sz="2800" dirty="0">
                <a:effectLst/>
              </a:rPr>
              <a:t>.</a:t>
            </a:r>
          </a:p>
          <a:p>
            <a:pPr lvl="1">
              <a:buFont typeface="Wingdings" panose="05000000000000000000" pitchFamily="2" charset="2"/>
              <a:buChar char="§"/>
            </a:pPr>
            <a:r>
              <a:rPr lang="es-MX" sz="2400" dirty="0">
                <a:effectLst/>
              </a:rPr>
              <a:t>Ahora ya no hay una función potencial cuyo valor sigue las mejoras en los costos a los usuarios cuando ellos egoístamente actualizan sus soluciones.</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También demuestro, usando pesos que crecen exponencialmente con </a:t>
            </a:r>
            <a:r>
              <a:rPr lang="es-MX" sz="2400" i="1" dirty="0">
                <a:effectLst/>
              </a:rPr>
              <a:t>k</a:t>
            </a:r>
            <a:r>
              <a:rPr lang="es-MX" sz="2400" dirty="0">
                <a:effectLst/>
              </a:rPr>
              <a:t>, que el precio de la estabilidad puede ser tan alto como </a:t>
            </a:r>
            <a:r>
              <a:rPr lang="es-MX" sz="2400" dirty="0">
                <a:effectLst/>
                <a:sym typeface="Symbol" panose="05050102010706020507" pitchFamily="18" charset="2"/>
              </a:rPr>
              <a:t></a:t>
            </a:r>
            <a:r>
              <a:rPr lang="es-MX" sz="2400" dirty="0">
                <a:effectLst/>
              </a:rPr>
              <a:t>(</a:t>
            </a:r>
            <a:r>
              <a:rPr lang="es-MX" sz="2400" i="1" dirty="0">
                <a:effectLst/>
              </a:rPr>
              <a:t>k</a:t>
            </a:r>
            <a:r>
              <a:rPr lang="es-MX" sz="2400" dirty="0">
                <a:effectLst/>
              </a:rPr>
              <a:t>).</a:t>
            </a:r>
          </a:p>
        </p:txBody>
      </p:sp>
      <p:sp>
        <p:nvSpPr>
          <p:cNvPr id="5" name="Text Box 9"/>
          <p:cNvSpPr txBox="1">
            <a:spLocks noChangeArrowheads="1"/>
          </p:cNvSpPr>
          <p:nvPr/>
        </p:nvSpPr>
        <p:spPr bwMode="auto">
          <a:xfrm>
            <a:off x="747617" y="5945746"/>
            <a:ext cx="9363945" cy="830997"/>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i="1" u="none" dirty="0">
                <a:latin typeface="Times New Roman" panose="02020603050405020304" pitchFamily="18" charset="0"/>
                <a:sym typeface="Symbol" panose="05050102010706020507" pitchFamily="18" charset="2"/>
              </a:rPr>
              <a:t>f</a:t>
            </a:r>
            <a:r>
              <a:rPr lang="es-MX" sz="2400" u="none" dirty="0">
                <a:latin typeface="Times New Roman" panose="02020603050405020304" pitchFamily="18" charset="0"/>
                <a:sym typeface="Symbol" panose="05050102010706020507" pitchFamily="18" charset="2"/>
              </a:rPr>
              <a:t>(</a:t>
            </a:r>
            <a:r>
              <a:rPr lang="es-MX" sz="2400" i="1" u="none" dirty="0">
                <a:latin typeface="Times New Roman" panose="02020603050405020304" pitchFamily="18" charset="0"/>
                <a:sym typeface="Symbol" panose="05050102010706020507" pitchFamily="18" charset="2"/>
              </a:rPr>
              <a:t>n</a:t>
            </a:r>
            <a:r>
              <a:rPr lang="es-MX" sz="2400" u="none" dirty="0">
                <a:latin typeface="Times New Roman" panose="02020603050405020304" pitchFamily="18" charset="0"/>
                <a:sym typeface="Symbol" panose="05050102010706020507" pitchFamily="18" charset="2"/>
              </a:rPr>
              <a:t>)  (</a:t>
            </a:r>
            <a:r>
              <a:rPr lang="es-MX" sz="2400" i="1" u="none" dirty="0">
                <a:latin typeface="Times New Roman" panose="02020603050405020304" pitchFamily="18" charset="0"/>
                <a:sym typeface="Symbol" panose="05050102010706020507" pitchFamily="18" charset="2"/>
              </a:rPr>
              <a:t>k</a:t>
            </a:r>
            <a:r>
              <a:rPr lang="es-MX" sz="2400" u="none" dirty="0">
                <a:latin typeface="Times New Roman" panose="02020603050405020304" pitchFamily="18" charset="0"/>
                <a:sym typeface="Symbol" panose="05050102010706020507" pitchFamily="18" charset="2"/>
              </a:rPr>
              <a:t>) si </a:t>
            </a:r>
            <a:r>
              <a:rPr lang="es-MX" sz="2400" i="1" u="none" dirty="0">
                <a:latin typeface="Times New Roman" panose="02020603050405020304" pitchFamily="18" charset="0"/>
                <a:sym typeface="Symbol" panose="05050102010706020507" pitchFamily="18" charset="2"/>
              </a:rPr>
              <a:t>f </a:t>
            </a:r>
            <a:r>
              <a:rPr lang="es-MX" sz="2400" u="none" dirty="0">
                <a:latin typeface="Times New Roman" panose="02020603050405020304" pitchFamily="18" charset="0"/>
                <a:sym typeface="Symbol" panose="05050102010706020507" pitchFamily="18" charset="2"/>
              </a:rPr>
              <a:t>está acotada asintóticamente por abajo por </a:t>
            </a:r>
            <a:r>
              <a:rPr lang="es-MX" sz="2400" i="1" u="none" dirty="0">
                <a:latin typeface="Times New Roman" panose="02020603050405020304" pitchFamily="18" charset="0"/>
                <a:sym typeface="Symbol" panose="05050102010706020507" pitchFamily="18" charset="2"/>
              </a:rPr>
              <a:t>k</a:t>
            </a:r>
            <a:r>
              <a:rPr lang="es-MX" sz="2400" u="none" dirty="0">
                <a:latin typeface="Times New Roman" panose="02020603050405020304" pitchFamily="18" charset="0"/>
                <a:sym typeface="Symbol" panose="05050102010706020507" pitchFamily="18" charset="2"/>
              </a:rPr>
              <a:t>. O sea, para </a:t>
            </a:r>
            <a:r>
              <a:rPr lang="es-MX" sz="2400" i="1" u="none" dirty="0">
                <a:latin typeface="Times New Roman" panose="02020603050405020304" pitchFamily="18" charset="0"/>
                <a:sym typeface="Symbol" panose="05050102010706020507" pitchFamily="18" charset="2"/>
              </a:rPr>
              <a:t>n</a:t>
            </a:r>
            <a:r>
              <a:rPr lang="es-MX" sz="2400" u="none" dirty="0">
                <a:latin typeface="Times New Roman" panose="02020603050405020304" pitchFamily="18" charset="0"/>
                <a:sym typeface="Symbol" panose="05050102010706020507" pitchFamily="18" charset="2"/>
              </a:rPr>
              <a:t> suficientemente grande, existe una </a:t>
            </a:r>
            <a:r>
              <a:rPr lang="es-MX" sz="2400" i="1" u="none" dirty="0">
                <a:latin typeface="Times New Roman" panose="02020603050405020304" pitchFamily="18" charset="0"/>
                <a:sym typeface="Symbol" panose="05050102010706020507" pitchFamily="18" charset="2"/>
              </a:rPr>
              <a:t>k</a:t>
            </a:r>
            <a:r>
              <a:rPr lang="es-MX" sz="2400" u="none" dirty="0">
                <a:latin typeface="Times New Roman" panose="02020603050405020304" pitchFamily="18" charset="0"/>
                <a:sym typeface="Symbol" panose="05050102010706020507" pitchFamily="18" charset="2"/>
              </a:rPr>
              <a:t> positiva tal que </a:t>
            </a:r>
            <a:r>
              <a:rPr lang="es-MX" sz="2400" i="1" u="none" dirty="0">
                <a:latin typeface="Times New Roman" panose="02020603050405020304" pitchFamily="18" charset="0"/>
                <a:sym typeface="Symbol" panose="05050102010706020507" pitchFamily="18" charset="2"/>
              </a:rPr>
              <a:t>f</a:t>
            </a:r>
            <a:r>
              <a:rPr lang="es-MX" sz="2400" u="none" dirty="0">
                <a:latin typeface="Times New Roman" panose="02020603050405020304" pitchFamily="18" charset="0"/>
                <a:sym typeface="Symbol" panose="05050102010706020507" pitchFamily="18" charset="2"/>
              </a:rPr>
              <a:t>(</a:t>
            </a:r>
            <a:r>
              <a:rPr lang="es-MX" sz="2400" i="1" u="none" dirty="0">
                <a:latin typeface="Times New Roman" panose="02020603050405020304" pitchFamily="18" charset="0"/>
                <a:sym typeface="Symbol" panose="05050102010706020507" pitchFamily="18" charset="2"/>
              </a:rPr>
              <a:t>n</a:t>
            </a:r>
            <a:r>
              <a:rPr lang="es-MX" sz="2400" u="none" dirty="0">
                <a:latin typeface="Times New Roman" panose="02020603050405020304" pitchFamily="18" charset="0"/>
                <a:sym typeface="Symbol" panose="05050102010706020507" pitchFamily="18" charset="2"/>
              </a:rPr>
              <a:t>)  </a:t>
            </a:r>
            <a:r>
              <a:rPr lang="es-MX" sz="2400" i="1" u="none" dirty="0">
                <a:latin typeface="Times New Roman" panose="02020603050405020304" pitchFamily="18" charset="0"/>
                <a:sym typeface="Symbol" panose="05050102010706020507" pitchFamily="18" charset="2"/>
              </a:rPr>
              <a:t>k</a:t>
            </a:r>
            <a:r>
              <a:rPr lang="es-MX" sz="2400" u="none" dirty="0">
                <a:latin typeface="Times New Roman" panose="02020603050405020304" pitchFamily="18" charset="0"/>
                <a:sym typeface="Symbol" panose="05050102010706020507" pitchFamily="18" charset="2"/>
              </a:rPr>
              <a:t>.</a:t>
            </a:r>
            <a:endParaRPr lang="es-MX" sz="2400" i="1" u="none" dirty="0">
              <a:latin typeface="Times New Roman" panose="02020603050405020304" pitchFamily="18" charset="0"/>
              <a:sym typeface="Symbol" panose="05050102010706020507" pitchFamily="18" charset="2"/>
            </a:endParaRPr>
          </a:p>
        </p:txBody>
      </p:sp>
      <p:sp>
        <p:nvSpPr>
          <p:cNvPr id="6"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29</a:t>
            </a:fld>
            <a:endParaRPr lang="es-MX" dirty="0"/>
          </a:p>
        </p:txBody>
      </p:sp>
      <p:sp>
        <p:nvSpPr>
          <p:cNvPr id="7" name="Text Box 9">
            <a:extLst>
              <a:ext uri="{FF2B5EF4-FFF2-40B4-BE49-F238E27FC236}">
                <a16:creationId xmlns:a16="http://schemas.microsoft.com/office/drawing/2014/main" id="{CE59B2B2-80B0-B4D9-3895-3091F7D20D2B}"/>
              </a:ext>
            </a:extLst>
          </p:cNvPr>
          <p:cNvSpPr txBox="1">
            <a:spLocks noChangeArrowheads="1"/>
          </p:cNvSpPr>
          <p:nvPr/>
        </p:nvSpPr>
        <p:spPr bwMode="auto">
          <a:xfrm>
            <a:off x="215482" y="69868"/>
            <a:ext cx="3633491"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Los resultados que obtendré</a:t>
            </a:r>
            <a:endParaRPr lang="es-MX" sz="2400" i="1" u="none" dirty="0">
              <a:latin typeface="Times New Roman" panose="02020603050405020304" pitchFamily="18" charset="0"/>
              <a:sym typeface="Symbol" panose="05050102010706020507" pitchFamily="18" charset="2"/>
            </a:endParaRPr>
          </a:p>
        </p:txBody>
      </p:sp>
      <p:sp>
        <p:nvSpPr>
          <p:cNvPr id="4" name="CuadroTexto 3">
            <a:extLst>
              <a:ext uri="{FF2B5EF4-FFF2-40B4-BE49-F238E27FC236}">
                <a16:creationId xmlns:a16="http://schemas.microsoft.com/office/drawing/2014/main" id="{0321498D-F443-92CA-F727-CA7D1433467B}"/>
              </a:ext>
            </a:extLst>
          </p:cNvPr>
          <p:cNvSpPr txBox="1"/>
          <p:nvPr/>
        </p:nvSpPr>
        <p:spPr>
          <a:xfrm>
            <a:off x="9491334" y="4559141"/>
            <a:ext cx="2576621" cy="461665"/>
          </a:xfrm>
          <a:prstGeom prst="rect">
            <a:avLst/>
          </a:prstGeom>
          <a:noFill/>
        </p:spPr>
        <p:txBody>
          <a:bodyPr wrap="square" rtlCol="0">
            <a:spAutoFit/>
          </a:bodyPr>
          <a:lstStyle/>
          <a:p>
            <a:r>
              <a:rPr lang="es-ES" sz="2400" dirty="0">
                <a:latin typeface="Times New Roman" panose="02020603050405020304" pitchFamily="18" charset="0"/>
                <a:cs typeface="Times New Roman" panose="02020603050405020304" pitchFamily="18" charset="0"/>
              </a:rPr>
              <a:t>número de usuarios</a:t>
            </a:r>
            <a:endParaRPr lang="es-MX" sz="2400" dirty="0">
              <a:latin typeface="Times New Roman" panose="02020603050405020304" pitchFamily="18" charset="0"/>
              <a:cs typeface="Times New Roman" panose="02020603050405020304" pitchFamily="18" charset="0"/>
            </a:endParaRPr>
          </a:p>
        </p:txBody>
      </p:sp>
      <p:cxnSp>
        <p:nvCxnSpPr>
          <p:cNvPr id="8" name="Conector recto de flecha 7">
            <a:extLst>
              <a:ext uri="{FF2B5EF4-FFF2-40B4-BE49-F238E27FC236}">
                <a16:creationId xmlns:a16="http://schemas.microsoft.com/office/drawing/2014/main" id="{5D52A957-CDE6-9770-A352-1BACEC20F4C2}"/>
              </a:ext>
            </a:extLst>
          </p:cNvPr>
          <p:cNvCxnSpPr/>
          <p:nvPr/>
        </p:nvCxnSpPr>
        <p:spPr bwMode="auto">
          <a:xfrm>
            <a:off x="10494332" y="4988907"/>
            <a:ext cx="565062" cy="135990"/>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844866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6000"/>
                                  </p:stCondLst>
                                  <p:childTnLst>
                                    <p:set>
                                      <p:cBhvr>
                                        <p:cTn id="18"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par>
                                <p:cTn id="19" presetID="1" presetClass="entr" presetSubtype="0" fill="hold" grpId="0" nodeType="withEffect">
                                  <p:stCondLst>
                                    <p:cond delay="6000"/>
                                  </p:stCondLst>
                                  <p:childTnLst>
                                    <p:set>
                                      <p:cBhvr>
                                        <p:cTn id="20"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65017" y="930729"/>
            <a:ext cx="10960925" cy="5200196"/>
          </a:xfrm>
        </p:spPr>
        <p:txBody>
          <a:bodyPr/>
          <a:lstStyle/>
          <a:p>
            <a:r>
              <a:rPr lang="es-MX" dirty="0">
                <a:effectLst/>
              </a:rPr>
              <a:t>Parte 4. La sección B estudia cómo se forman las redes.</a:t>
            </a:r>
          </a:p>
          <a:p>
            <a:pPr marL="0" indent="0">
              <a:buNone/>
            </a:pPr>
            <a:r>
              <a:rPr lang="es-MX" sz="1200" dirty="0">
                <a:effectLst/>
              </a:rPr>
              <a:t> </a:t>
            </a:r>
          </a:p>
          <a:p>
            <a:pPr lvl="1">
              <a:buFont typeface="Wingdings" panose="05000000000000000000" pitchFamily="2" charset="2"/>
              <a:buChar char="§"/>
            </a:pPr>
            <a:r>
              <a:rPr lang="es-MX" dirty="0">
                <a:effectLst/>
              </a:rPr>
              <a:t>Las modela mediante juegos de construcción de redes.</a:t>
            </a:r>
          </a:p>
          <a:p>
            <a:pPr lvl="1">
              <a:buFont typeface="Wingdings" panose="05000000000000000000" pitchFamily="2" charset="2"/>
              <a:buChar char="§"/>
            </a:pPr>
            <a:r>
              <a:rPr lang="es-MX" dirty="0">
                <a:effectLst/>
              </a:rPr>
              <a:t>Varias maneras de compartir el costo de formar una red, entre sus usuarios. </a:t>
            </a:r>
            <a:r>
              <a:rPr lang="es-MX" sz="2400" dirty="0">
                <a:effectLst/>
              </a:rPr>
              <a:t>Son redes dirigidas, las aristas tienen direcciones</a:t>
            </a:r>
            <a:r>
              <a:rPr lang="es-MX" dirty="0">
                <a:effectLst/>
              </a:rPr>
              <a:t>.</a:t>
            </a:r>
          </a:p>
          <a:p>
            <a:pPr lvl="1">
              <a:buFont typeface="Wingdings" panose="05000000000000000000" pitchFamily="2" charset="2"/>
              <a:buChar char="§"/>
            </a:pPr>
            <a:r>
              <a:rPr lang="es-MX" dirty="0">
                <a:effectLst/>
              </a:rPr>
              <a:t>La sección A estudia el juego cuando el usuario que instala la arista la paga, las demás (ya instaladas) son gratis.</a:t>
            </a:r>
          </a:p>
          <a:p>
            <a:pPr lvl="2">
              <a:buClrTx/>
              <a:buFont typeface="Wingdings" panose="05000000000000000000" pitchFamily="2" charset="2"/>
              <a:buChar char="§"/>
            </a:pPr>
            <a:r>
              <a:rPr lang="es-MX" dirty="0">
                <a:effectLst/>
              </a:rPr>
              <a:t>Son aristas no dirigidas. Se pueden recorrer en ambas direcciones.</a:t>
            </a:r>
          </a:p>
          <a:p>
            <a:pPr marL="0" indent="0">
              <a:buNone/>
            </a:pPr>
            <a:endParaRPr lang="es-MX" sz="2800" dirty="0">
              <a:effectLst/>
            </a:endParaRPr>
          </a:p>
        </p:txBody>
      </p:sp>
      <p:sp>
        <p:nvSpPr>
          <p:cNvPr id="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a:t>
            </a:fld>
            <a:endParaRPr lang="es-MX" dirty="0"/>
          </a:p>
        </p:txBody>
      </p:sp>
    </p:spTree>
    <p:extLst>
      <p:ext uri="{BB962C8B-B14F-4D97-AF65-F5344CB8AC3E}">
        <p14:creationId xmlns:p14="http://schemas.microsoft.com/office/powerpoint/2010/main" val="3338852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r>
              <a:rPr lang="es-MX" dirty="0">
                <a:effectLst/>
              </a:rPr>
              <a:t>Otros resultados. </a:t>
            </a:r>
            <a:r>
              <a:rPr lang="es-MX" sz="2800" dirty="0">
                <a:effectLst/>
              </a:rPr>
              <a:t>Hallo la convergencia de la dinámica de la mejor respuesta cuando todos los usuarios aspiran a construir una trayectoria de un nodo </a:t>
            </a:r>
            <a:r>
              <a:rPr lang="es-MX" sz="2800" i="1" dirty="0">
                <a:effectLst/>
              </a:rPr>
              <a:t>s</a:t>
            </a:r>
            <a:r>
              <a:rPr lang="es-MX" sz="2800" dirty="0">
                <a:effectLst/>
              </a:rPr>
              <a:t> a un nodo </a:t>
            </a:r>
            <a:r>
              <a:rPr lang="es-MX" sz="2800" i="1" dirty="0">
                <a:effectLst/>
              </a:rPr>
              <a:t>t.</a:t>
            </a:r>
          </a:p>
          <a:p>
            <a:pPr lvl="1">
              <a:buFont typeface="Wingdings" panose="05000000000000000000" pitchFamily="2" charset="2"/>
              <a:buChar char="§"/>
            </a:pPr>
            <a:r>
              <a:rPr lang="es-MX" sz="2400" dirty="0">
                <a:effectLst/>
              </a:rPr>
              <a:t>El precio de la estabilidad aquí es 1</a:t>
            </a:r>
            <a:r>
              <a:rPr lang="es-MX" dirty="0">
                <a:effectLst/>
              </a:rPr>
              <a:t>.</a:t>
            </a:r>
          </a:p>
          <a:p>
            <a:pPr lvl="1">
              <a:buFont typeface="Wingdings" panose="05000000000000000000" pitchFamily="2" charset="2"/>
              <a:buChar char="§"/>
            </a:pPr>
            <a:endParaRPr lang="es-MX" sz="1000" dirty="0">
              <a:effectLst/>
            </a:endParaRPr>
          </a:p>
          <a:p>
            <a:r>
              <a:rPr lang="es-MX" sz="2800" dirty="0">
                <a:effectLst/>
              </a:rPr>
              <a:t>Analizo un modelo general de usuarios que seleccionan conjuntos de un conjunto base, donde cada elemento aparece en los conjuntos de cuando más dos usuarios.</a:t>
            </a:r>
          </a:p>
          <a:p>
            <a:endParaRPr lang="es-MX" dirty="0">
              <a:effectLst/>
            </a:endParaRPr>
          </a:p>
        </p:txBody>
      </p:sp>
      <p:sp>
        <p:nvSpPr>
          <p:cNvPr id="4" name="Título 1"/>
          <p:cNvSpPr>
            <a:spLocks noGrp="1"/>
          </p:cNvSpPr>
          <p:nvPr>
            <p:ph type="title"/>
          </p:nvPr>
        </p:nvSpPr>
        <p:spPr>
          <a:xfrm>
            <a:off x="1981200" y="277813"/>
            <a:ext cx="8229600" cy="1143000"/>
          </a:xfrm>
        </p:spPr>
        <p:txBody>
          <a:bodyPr/>
          <a:lstStyle/>
          <a:p>
            <a:r>
              <a:rPr lang="es-MX" sz="4000" dirty="0"/>
              <a:t>Cuando cada usuario tiene un peso</a:t>
            </a:r>
          </a:p>
        </p:txBody>
      </p:sp>
      <p:sp>
        <p:nvSpPr>
          <p:cNvPr id="6"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30</a:t>
            </a:fld>
            <a:endParaRPr lang="es-MX" dirty="0"/>
          </a:p>
        </p:txBody>
      </p:sp>
      <p:sp>
        <p:nvSpPr>
          <p:cNvPr id="2" name="Text Box 9">
            <a:extLst>
              <a:ext uri="{FF2B5EF4-FFF2-40B4-BE49-F238E27FC236}">
                <a16:creationId xmlns:a16="http://schemas.microsoft.com/office/drawing/2014/main" id="{3CC4DED0-74E5-6A6D-59B9-2E1530C0E21B}"/>
              </a:ext>
            </a:extLst>
          </p:cNvPr>
          <p:cNvSpPr txBox="1">
            <a:spLocks noChangeArrowheads="1"/>
          </p:cNvSpPr>
          <p:nvPr/>
        </p:nvSpPr>
        <p:spPr bwMode="auto">
          <a:xfrm>
            <a:off x="215482" y="69868"/>
            <a:ext cx="3633491"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Los resultados que obtendré</a:t>
            </a:r>
            <a:endParaRPr lang="es-MX" sz="24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451474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25302" y="564129"/>
            <a:ext cx="11129360" cy="1143000"/>
          </a:xfrm>
        </p:spPr>
        <p:txBody>
          <a:bodyPr/>
          <a:lstStyle/>
          <a:p>
            <a:r>
              <a:rPr lang="es-MX" dirty="0"/>
              <a:t>2. Equilibrios Nash en diseño de redes con costos de </a:t>
            </a:r>
            <a:r>
              <a:rPr lang="es-MX" dirty="0" err="1"/>
              <a:t>Shapley</a:t>
            </a:r>
            <a:endParaRPr lang="es-MX" dirty="0"/>
          </a:p>
        </p:txBody>
      </p:sp>
      <p:sp>
        <p:nvSpPr>
          <p:cNvPr id="3" name="Marcador de contenido 2"/>
          <p:cNvSpPr>
            <a:spLocks noGrp="1"/>
          </p:cNvSpPr>
          <p:nvPr>
            <p:ph idx="1"/>
          </p:nvPr>
        </p:nvSpPr>
        <p:spPr>
          <a:xfrm>
            <a:off x="425302" y="2445487"/>
            <a:ext cx="11129360" cy="4380142"/>
          </a:xfrm>
        </p:spPr>
        <p:txBody>
          <a:bodyPr/>
          <a:lstStyle/>
          <a:p>
            <a:r>
              <a:rPr lang="es-MX" sz="2400" dirty="0">
                <a:effectLst/>
              </a:rPr>
              <a:t>Sea G un grafo dirigido G = (V, E) dado, donde cada arista </a:t>
            </a:r>
            <a:r>
              <a:rPr lang="es-MX" sz="2400" i="1" dirty="0">
                <a:effectLst/>
              </a:rPr>
              <a:t>e</a:t>
            </a:r>
            <a:r>
              <a:rPr lang="es-MX" sz="2400" dirty="0">
                <a:effectLst/>
              </a:rPr>
              <a:t> tiene un costo no negativo </a:t>
            </a:r>
            <a:r>
              <a:rPr lang="es-MX" sz="2400" i="1" dirty="0">
                <a:effectLst/>
              </a:rPr>
              <a:t>c</a:t>
            </a:r>
            <a:r>
              <a:rPr lang="es-MX" sz="2400" i="1" baseline="-25000" dirty="0">
                <a:effectLst/>
              </a:rPr>
              <a:t>e</a:t>
            </a:r>
            <a:r>
              <a:rPr lang="es-MX" sz="2400" i="1" dirty="0">
                <a:effectLst/>
              </a:rPr>
              <a:t>. </a:t>
            </a:r>
            <a:endParaRPr lang="es-MX" sz="800" i="1" dirty="0">
              <a:effectLst/>
            </a:endParaRPr>
          </a:p>
          <a:p>
            <a:pPr algn="just"/>
            <a:r>
              <a:rPr lang="es-MX" sz="2400" dirty="0">
                <a:effectLst/>
              </a:rPr>
              <a:t>Cada jugador </a:t>
            </a:r>
            <a:r>
              <a:rPr lang="es-MX" sz="2400" i="1" dirty="0">
                <a:effectLst/>
              </a:rPr>
              <a:t>i</a:t>
            </a:r>
            <a:r>
              <a:rPr lang="es-MX" sz="2400" dirty="0">
                <a:effectLst/>
              </a:rPr>
              <a:t> tiene un conjunto de nodos terminales T</a:t>
            </a:r>
            <a:r>
              <a:rPr lang="es-MX" sz="2400" i="1" baseline="-25000" dirty="0">
                <a:effectLst/>
              </a:rPr>
              <a:t>i</a:t>
            </a:r>
            <a:r>
              <a:rPr lang="es-MX" sz="2400" dirty="0">
                <a:effectLst/>
              </a:rPr>
              <a:t> que desea conectar (</a:t>
            </a:r>
            <a:r>
              <a:rPr lang="es-MX" sz="2200" dirty="0">
                <a:effectLst/>
              </a:rPr>
              <a:t>entre sí; que exista una trayectoria entre cualquier par de ellos</a:t>
            </a:r>
            <a:r>
              <a:rPr lang="es-MX" sz="2400" dirty="0">
                <a:effectLst/>
              </a:rPr>
              <a:t>). </a:t>
            </a:r>
            <a:endParaRPr lang="es-MX" sz="800" dirty="0">
              <a:effectLst/>
            </a:endParaRPr>
          </a:p>
          <a:p>
            <a:pPr lvl="1" algn="just">
              <a:buFont typeface="Wingdings" panose="05000000000000000000" pitchFamily="2" charset="2"/>
              <a:buChar char="§"/>
            </a:pPr>
            <a:r>
              <a:rPr lang="es-MX" sz="2200" dirty="0">
                <a:effectLst/>
              </a:rPr>
              <a:t>Una </a:t>
            </a:r>
            <a:r>
              <a:rPr lang="es-MX" sz="2200" dirty="0">
                <a:solidFill>
                  <a:srgbClr val="FFFF00"/>
                </a:solidFill>
                <a:effectLst/>
              </a:rPr>
              <a:t>estrategia</a:t>
            </a:r>
            <a:r>
              <a:rPr lang="es-MX" sz="2200" dirty="0">
                <a:effectLst/>
              </a:rPr>
              <a:t> del jugador </a:t>
            </a:r>
            <a:r>
              <a:rPr lang="es-MX" sz="2200" i="1" dirty="0">
                <a:effectLst/>
              </a:rPr>
              <a:t>i</a:t>
            </a:r>
            <a:r>
              <a:rPr lang="es-MX" sz="2200" dirty="0">
                <a:effectLst/>
              </a:rPr>
              <a:t> es un conjunto de aristas </a:t>
            </a:r>
            <a:r>
              <a:rPr lang="es-MX" sz="2200" i="1" dirty="0">
                <a:effectLst/>
              </a:rPr>
              <a:t>S</a:t>
            </a:r>
            <a:r>
              <a:rPr lang="es-MX" sz="2200" i="1" baseline="-25000" dirty="0">
                <a:effectLst/>
              </a:rPr>
              <a:t>i </a:t>
            </a:r>
            <a:r>
              <a:rPr lang="es-MX" sz="2200" dirty="0">
                <a:effectLst/>
                <a:sym typeface="Symbol" panose="05050102010706020507" pitchFamily="18" charset="2"/>
              </a:rPr>
              <a:t> </a:t>
            </a:r>
            <a:r>
              <a:rPr lang="es-MX" sz="2200" dirty="0">
                <a:effectLst/>
              </a:rPr>
              <a:t>E tal que </a:t>
            </a:r>
            <a:r>
              <a:rPr lang="es-MX" sz="2200" i="1" dirty="0">
                <a:effectLst/>
              </a:rPr>
              <a:t>S</a:t>
            </a:r>
            <a:r>
              <a:rPr lang="es-MX" sz="2200" i="1" baseline="-25000" dirty="0">
                <a:effectLst/>
              </a:rPr>
              <a:t>i</a:t>
            </a:r>
            <a:r>
              <a:rPr lang="es-MX" sz="2200" dirty="0">
                <a:effectLst/>
              </a:rPr>
              <a:t> conecta a todos los nodos en T</a:t>
            </a:r>
            <a:r>
              <a:rPr lang="es-MX" sz="2200" i="1" baseline="-25000" dirty="0">
                <a:effectLst/>
              </a:rPr>
              <a:t>i</a:t>
            </a:r>
            <a:r>
              <a:rPr lang="es-MX" sz="2200" dirty="0">
                <a:effectLst/>
              </a:rPr>
              <a:t>.</a:t>
            </a:r>
            <a:endParaRPr lang="es-MX" sz="800" dirty="0">
              <a:effectLst/>
            </a:endParaRPr>
          </a:p>
          <a:p>
            <a:r>
              <a:rPr lang="es-MX" sz="2400" dirty="0">
                <a:effectLst/>
              </a:rPr>
              <a:t>Uso el valor Shapley para compartir el costo de las aristas: todos los jugadores que usan una arista comparten igualmente su costo.</a:t>
            </a:r>
          </a:p>
          <a:p>
            <a:pPr lvl="1" algn="just">
              <a:buFont typeface="Wingdings" panose="05000000000000000000" pitchFamily="2" charset="2"/>
              <a:buChar char="§"/>
            </a:pPr>
            <a:r>
              <a:rPr lang="es-MX" sz="2400" dirty="0">
                <a:latin typeface="Times New Roman" panose="02020603050405020304" pitchFamily="18" charset="0"/>
                <a:sym typeface="Symbol" panose="05050102010706020507" pitchFamily="18" charset="2"/>
              </a:rPr>
              <a:t>Costo de Shapley = los que usan una arista, comparten por igual el costo de ella.</a:t>
            </a:r>
          </a:p>
          <a:p>
            <a:r>
              <a:rPr lang="es-ES"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El autor define éste como un </a:t>
            </a:r>
            <a:r>
              <a:rPr lang="es-ES" sz="2400" i="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juego de conexiones justas</a:t>
            </a:r>
            <a:r>
              <a:rPr lang="es-ES"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porque los usuarios de una arista comparten por igual su costo.</a:t>
            </a:r>
            <a:endParaRPr lang="es-MX" sz="2400" dirty="0">
              <a:latin typeface="Times New Roman" panose="02020603050405020304" pitchFamily="18" charset="0"/>
              <a:sym typeface="Symbol" panose="05050102010706020507" pitchFamily="18" charset="2"/>
            </a:endParaRPr>
          </a:p>
          <a:p>
            <a:pPr algn="just"/>
            <a:endParaRPr lang="es-MX" sz="2400" dirty="0">
              <a:effectLst/>
            </a:endParaRPr>
          </a:p>
        </p:txBody>
      </p:sp>
      <p:sp>
        <p:nvSpPr>
          <p:cNvPr id="6" name="Text Box 9"/>
          <p:cNvSpPr txBox="1">
            <a:spLocks noChangeArrowheads="1"/>
          </p:cNvSpPr>
          <p:nvPr/>
        </p:nvSpPr>
        <p:spPr bwMode="auto">
          <a:xfrm>
            <a:off x="565030" y="1888953"/>
            <a:ext cx="8004812"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Estudio el juego de conexiones para </a:t>
            </a:r>
            <a:r>
              <a:rPr lang="es-MX" sz="2400" i="1" u="none" dirty="0">
                <a:latin typeface="Times New Roman" panose="02020603050405020304" pitchFamily="18" charset="0"/>
                <a:sym typeface="Symbol" panose="05050102010706020507" pitchFamily="18" charset="2"/>
              </a:rPr>
              <a:t>k</a:t>
            </a:r>
            <a:r>
              <a:rPr lang="es-MX" sz="2400" u="none" dirty="0">
                <a:latin typeface="Times New Roman" panose="02020603050405020304" pitchFamily="18" charset="0"/>
                <a:sym typeface="Symbol" panose="05050102010706020507" pitchFamily="18" charset="2"/>
              </a:rPr>
              <a:t> jugadores, definido antes.</a:t>
            </a:r>
            <a:endParaRPr lang="es-MX" sz="2400" i="1" u="none" dirty="0">
              <a:latin typeface="Times New Roman" panose="02020603050405020304" pitchFamily="18" charset="0"/>
              <a:sym typeface="Symbol" panose="05050102010706020507" pitchFamily="18" charset="2"/>
            </a:endParaRPr>
          </a:p>
        </p:txBody>
      </p:sp>
      <p:sp>
        <p:nvSpPr>
          <p:cNvPr id="7"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31</a:t>
            </a:fld>
            <a:endParaRPr lang="es-MX" dirty="0"/>
          </a:p>
        </p:txBody>
      </p:sp>
      <p:sp>
        <p:nvSpPr>
          <p:cNvPr id="8" name="Text Box 9">
            <a:extLst>
              <a:ext uri="{FF2B5EF4-FFF2-40B4-BE49-F238E27FC236}">
                <a16:creationId xmlns:a16="http://schemas.microsoft.com/office/drawing/2014/main" id="{78500338-1936-B5C0-65DC-8B252E864094}"/>
              </a:ext>
            </a:extLst>
          </p:cNvPr>
          <p:cNvSpPr txBox="1">
            <a:spLocks noChangeArrowheads="1"/>
          </p:cNvSpPr>
          <p:nvPr/>
        </p:nvSpPr>
        <p:spPr bwMode="auto">
          <a:xfrm>
            <a:off x="215482" y="69868"/>
            <a:ext cx="4462844"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Comienzo a obtener los resultados</a:t>
            </a:r>
            <a:endParaRPr lang="es-MX" sz="2400" i="1" u="none" dirty="0">
              <a:latin typeface="Times New Roman" panose="02020603050405020304" pitchFamily="18" charset="0"/>
              <a:sym typeface="Symbol" panose="05050102010706020507" pitchFamily="18" charset="2"/>
            </a:endParaRPr>
          </a:p>
        </p:txBody>
      </p:sp>
      <p:sp>
        <p:nvSpPr>
          <p:cNvPr id="9" name="Globo: línea 8">
            <a:extLst>
              <a:ext uri="{FF2B5EF4-FFF2-40B4-BE49-F238E27FC236}">
                <a16:creationId xmlns:a16="http://schemas.microsoft.com/office/drawing/2014/main" id="{88CB7E61-7858-7BF9-9DAE-6310641646BC}"/>
              </a:ext>
            </a:extLst>
          </p:cNvPr>
          <p:cNvSpPr/>
          <p:nvPr/>
        </p:nvSpPr>
        <p:spPr>
          <a:xfrm>
            <a:off x="5773500" y="5326912"/>
            <a:ext cx="6291546" cy="770101"/>
          </a:xfrm>
          <a:prstGeom prst="borderCallout1">
            <a:avLst>
              <a:gd name="adj1" fmla="val 23176"/>
              <a:gd name="adj2" fmla="val -437"/>
              <a:gd name="adj3" fmla="val 82823"/>
              <a:gd name="adj4" fmla="val 22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ES" sz="2400" dirty="0">
                <a:effectLst>
                  <a:outerShdw blurRad="38100" dist="38100" dir="2700000" algn="tl">
                    <a:srgbClr val="000000">
                      <a:alpha val="43137"/>
                    </a:srgbClr>
                  </a:outerShdw>
                </a:effectLst>
                <a:latin typeface="Garamond" panose="02020404030301010803" pitchFamily="18" charset="0"/>
                <a:cs typeface="Times New Roman" panose="02020603050405020304" pitchFamily="18" charset="0"/>
              </a:rPr>
              <a:t>En teoría de juegos, un </a:t>
            </a:r>
            <a:r>
              <a:rPr lang="es-ES" sz="2400" i="1" dirty="0">
                <a:effectLst>
                  <a:outerShdw blurRad="38100" dist="38100" dir="2700000" algn="tl">
                    <a:srgbClr val="000000">
                      <a:alpha val="43137"/>
                    </a:srgbClr>
                  </a:outerShdw>
                </a:effectLst>
                <a:latin typeface="Garamond" panose="02020404030301010803" pitchFamily="18" charset="0"/>
                <a:cs typeface="Times New Roman" panose="02020603050405020304" pitchFamily="18" charset="0"/>
              </a:rPr>
              <a:t>juego justo </a:t>
            </a:r>
            <a:r>
              <a:rPr lang="es-ES" sz="2400" dirty="0">
                <a:effectLst>
                  <a:outerShdw blurRad="38100" dist="38100" dir="2700000" algn="tl">
                    <a:srgbClr val="000000">
                      <a:alpha val="43137"/>
                    </a:srgbClr>
                  </a:outerShdw>
                </a:effectLst>
                <a:latin typeface="Garamond" panose="02020404030301010803" pitchFamily="18" charset="0"/>
                <a:cs typeface="Times New Roman" panose="02020603050405020304" pitchFamily="18" charset="0"/>
              </a:rPr>
              <a:t>es aquél en que la probabilidad de ganar es la misma que la de perder</a:t>
            </a:r>
            <a:endParaRPr lang="es-MX" sz="2400" dirty="0">
              <a:effectLst>
                <a:outerShdw blurRad="38100" dist="38100" dir="2700000" algn="tl">
                  <a:srgbClr val="000000">
                    <a:alpha val="43137"/>
                  </a:srgbClr>
                </a:outerShdw>
              </a:effectLst>
              <a:latin typeface="Garamond" panose="02020404030301010803" pitchFamily="18" charset="0"/>
              <a:cs typeface="Times New Roman" panose="02020603050405020304" pitchFamily="18" charset="0"/>
            </a:endParaRPr>
          </a:p>
        </p:txBody>
      </p:sp>
    </p:spTree>
    <p:extLst>
      <p:ext uri="{BB962C8B-B14F-4D97-AF65-F5344CB8AC3E}">
        <p14:creationId xmlns:p14="http://schemas.microsoft.com/office/powerpoint/2010/main" val="993319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subTnLst>
                                    <p:set>
                                      <p:cBhvr override="childStyle">
                                        <p:cTn dur="1" fill="hold" display="0" masterRel="nextClick" afterEffect="1"/>
                                        <p:tgtEl>
                                          <p:spTgt spid="3">
                                            <p:txEl>
                                              <p:pRg st="4" end="4"/>
                                            </p:txEl>
                                          </p:spTgt>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300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499730" y="733647"/>
                <a:ext cx="11054932" cy="5975797"/>
              </a:xfrm>
            </p:spPr>
            <p:txBody>
              <a:bodyPr/>
              <a:lstStyle/>
              <a:p>
                <a:r>
                  <a:rPr lang="es-MX" sz="2800" dirty="0">
                    <a:effectLst/>
                  </a:rPr>
                  <a:t>Dado un vector de estrategias de jugadores </a:t>
                </a:r>
                <a:r>
                  <a:rPr lang="es-MX" sz="2800" i="1" dirty="0">
                    <a:effectLst/>
                  </a:rPr>
                  <a:t>S</a:t>
                </a:r>
                <a:r>
                  <a:rPr lang="es-MX" sz="2800" dirty="0">
                    <a:effectLst/>
                  </a:rPr>
                  <a:t> = (</a:t>
                </a:r>
                <a:r>
                  <a:rPr lang="es-MX" sz="2800" i="1" dirty="0">
                    <a:effectLst/>
                  </a:rPr>
                  <a:t>S</a:t>
                </a:r>
                <a:r>
                  <a:rPr lang="es-MX" sz="2800" baseline="-25000" dirty="0">
                    <a:effectLst/>
                  </a:rPr>
                  <a:t>1</a:t>
                </a:r>
                <a:r>
                  <a:rPr lang="es-MX" sz="2800" dirty="0">
                    <a:effectLst/>
                  </a:rPr>
                  <a:t>,…, </a:t>
                </a:r>
                <a:r>
                  <a:rPr lang="es-MX" sz="2800" i="1" dirty="0" err="1">
                    <a:effectLst/>
                  </a:rPr>
                  <a:t>S</a:t>
                </a:r>
                <a:r>
                  <a:rPr lang="es-MX" sz="2800" i="1" baseline="-25000" dirty="0" err="1">
                    <a:effectLst/>
                  </a:rPr>
                  <a:t>k</a:t>
                </a:r>
                <a:r>
                  <a:rPr lang="es-MX" sz="2800" dirty="0">
                    <a:effectLst/>
                  </a:rPr>
                  <a:t>), sea </a:t>
                </a:r>
                <a:r>
                  <a:rPr lang="es-MX" sz="2800" i="1" dirty="0" err="1">
                    <a:effectLst/>
                  </a:rPr>
                  <a:t>x</a:t>
                </a:r>
                <a:r>
                  <a:rPr lang="es-MX" sz="2800" i="1" baseline="-25000" dirty="0" err="1">
                    <a:effectLst/>
                  </a:rPr>
                  <a:t>e</a:t>
                </a:r>
                <a:r>
                  <a:rPr lang="es-MX" sz="2800" i="1" dirty="0">
                    <a:effectLst/>
                  </a:rPr>
                  <a:t> </a:t>
                </a:r>
                <a:r>
                  <a:rPr lang="es-MX" sz="2800" dirty="0">
                    <a:effectLst/>
                  </a:rPr>
                  <a:t>el número de jugadores cuya estrategia contiene la arista </a:t>
                </a:r>
                <a:r>
                  <a:rPr lang="es-MX" sz="2800" i="1" dirty="0">
                    <a:effectLst/>
                  </a:rPr>
                  <a:t>e</a:t>
                </a:r>
                <a:r>
                  <a:rPr lang="es-MX" sz="2800" dirty="0">
                    <a:effectLst/>
                  </a:rPr>
                  <a:t>. </a:t>
                </a:r>
              </a:p>
              <a:p>
                <a:endParaRPr lang="es-MX" sz="1000" dirty="0">
                  <a:effectLst/>
                </a:endParaRPr>
              </a:p>
              <a:p>
                <a:r>
                  <a:rPr lang="es-MX" sz="2800" dirty="0">
                    <a:effectLst/>
                  </a:rPr>
                  <a:t>El costo al agente (= jugador) </a:t>
                </a:r>
                <a:r>
                  <a:rPr lang="es-MX" sz="2800" i="1" dirty="0">
                    <a:effectLst/>
                  </a:rPr>
                  <a:t>i </a:t>
                </a:r>
                <a:r>
                  <a:rPr lang="es-MX" sz="2800" dirty="0">
                    <a:effectLst/>
                  </a:rPr>
                  <a:t>es </a:t>
                </a:r>
                <a:r>
                  <a:rPr lang="es-MX" dirty="0">
                    <a:effectLst/>
                  </a:rPr>
                  <a:t>C</a:t>
                </a:r>
                <a:r>
                  <a:rPr lang="es-MX" i="1" baseline="-25000" dirty="0">
                    <a:effectLst/>
                  </a:rPr>
                  <a:t>i</a:t>
                </a:r>
                <a:r>
                  <a:rPr lang="es-MX" dirty="0">
                    <a:effectLst/>
                  </a:rPr>
                  <a:t>(</a:t>
                </a:r>
                <a:r>
                  <a:rPr lang="es-MX" i="1" dirty="0">
                    <a:effectLst/>
                  </a:rPr>
                  <a:t>S</a:t>
                </a:r>
                <a:r>
                  <a:rPr lang="es-MX" dirty="0">
                    <a:effectLst/>
                  </a:rPr>
                  <a:t>) = </a:t>
                </a:r>
                <a14:m>
                  <m:oMath xmlns:m="http://schemas.openxmlformats.org/officeDocument/2006/math">
                    <m:nary>
                      <m:naryPr>
                        <m:chr m:val="∑"/>
                        <m:limLoc m:val="subSup"/>
                        <m:supHide m:val="on"/>
                        <m:ctrlPr>
                          <a:rPr lang="es-MX" i="1">
                            <a:effectLst/>
                            <a:latin typeface="Cambria Math" panose="02040503050406030204" pitchFamily="18" charset="0"/>
                          </a:rPr>
                        </m:ctrlPr>
                      </m:naryPr>
                      <m:sub>
                        <m:r>
                          <m:rPr>
                            <m:brk m:alnAt="9"/>
                          </m:rPr>
                          <a:rPr lang="es-MX" i="1">
                            <a:effectLst/>
                            <a:latin typeface="Cambria Math" panose="02040503050406030204" pitchFamily="18" charset="0"/>
                          </a:rPr>
                          <m:t>𝑒</m:t>
                        </m:r>
                        <m:r>
                          <a:rPr lang="es-MX" i="1">
                            <a:effectLst/>
                            <a:latin typeface="Cambria Math" panose="02040503050406030204" pitchFamily="18" charset="0"/>
                            <a:ea typeface="Cambria Math" panose="02040503050406030204" pitchFamily="18" charset="0"/>
                          </a:rPr>
                          <m:t>𝜖</m:t>
                        </m:r>
                        <m:r>
                          <m:rPr>
                            <m:sty m:val="p"/>
                            <m:brk m:alnAt="9"/>
                          </m:rPr>
                          <a:rPr lang="es-MX">
                            <a:effectLst/>
                            <a:latin typeface="Cambria Math" panose="02040503050406030204" pitchFamily="18" charset="0"/>
                          </a:rPr>
                          <m:t>S</m:t>
                        </m:r>
                        <m:r>
                          <m:rPr>
                            <m:brk m:alnAt="9"/>
                          </m:rPr>
                          <a:rPr lang="es-MX" i="1" baseline="-25000">
                            <a:effectLst/>
                            <a:latin typeface="Cambria Math" panose="02040503050406030204" pitchFamily="18" charset="0"/>
                          </a:rPr>
                          <m:t>𝑖</m:t>
                        </m:r>
                      </m:sub>
                      <m:sup/>
                      <m:e>
                        <m:r>
                          <a:rPr lang="es-MX" i="1">
                            <a:effectLst/>
                            <a:latin typeface="Cambria Math" panose="02040503050406030204" pitchFamily="18" charset="0"/>
                          </a:rPr>
                          <m:t>(</m:t>
                        </m:r>
                        <m:f>
                          <m:fPr>
                            <m:ctrlPr>
                              <a:rPr lang="es-MX" i="1">
                                <a:effectLst/>
                                <a:latin typeface="Cambria Math" panose="02040503050406030204" pitchFamily="18" charset="0"/>
                              </a:rPr>
                            </m:ctrlPr>
                          </m:fPr>
                          <m:num>
                            <m:r>
                              <a:rPr lang="es-MX" i="1">
                                <a:effectLst/>
                                <a:latin typeface="Cambria Math" panose="02040503050406030204" pitchFamily="18" charset="0"/>
                              </a:rPr>
                              <m:t>𝑐</m:t>
                            </m:r>
                            <m:r>
                              <a:rPr lang="es-MX" i="1" baseline="-25000">
                                <a:effectLst/>
                                <a:latin typeface="Cambria Math" panose="02040503050406030204" pitchFamily="18" charset="0"/>
                              </a:rPr>
                              <m:t>𝑒</m:t>
                            </m:r>
                          </m:num>
                          <m:den>
                            <m:r>
                              <a:rPr lang="es-MX" i="1">
                                <a:effectLst/>
                                <a:latin typeface="Cambria Math" panose="02040503050406030204" pitchFamily="18" charset="0"/>
                              </a:rPr>
                              <m:t>𝑥</m:t>
                            </m:r>
                            <m:r>
                              <a:rPr lang="es-MX" i="1" baseline="-25000">
                                <a:effectLst/>
                                <a:latin typeface="Cambria Math" panose="02040503050406030204" pitchFamily="18" charset="0"/>
                              </a:rPr>
                              <m:t>𝑒</m:t>
                            </m:r>
                          </m:den>
                        </m:f>
                        <m:r>
                          <a:rPr lang="es-MX" i="1">
                            <a:effectLst/>
                            <a:latin typeface="Cambria Math" panose="02040503050406030204" pitchFamily="18" charset="0"/>
                          </a:rPr>
                          <m:t>)</m:t>
                        </m:r>
                      </m:e>
                    </m:nary>
                  </m:oMath>
                </a14:m>
                <a:r>
                  <a:rPr lang="es-MX" sz="2800" dirty="0">
                    <a:effectLst/>
                  </a:rPr>
                  <a:t>, y la meta de cada agente es conectar sus terminales (entre sí) con un costo total mínimo.</a:t>
                </a:r>
              </a:p>
              <a:p>
                <a:endParaRPr lang="es-MX" sz="1000" dirty="0">
                  <a:effectLst/>
                </a:endParaRPr>
              </a:p>
              <a:p>
                <a:r>
                  <a:rPr lang="es-MX" sz="2800" dirty="0">
                    <a:effectLst/>
                  </a:rPr>
                  <a:t>En el peor caso, el equilibrio Nash puede ser muy caro en este juego, y el precio de la anarquía es tan grande como </a:t>
                </a:r>
                <a:r>
                  <a:rPr lang="es-MX" sz="2800" i="1" dirty="0">
                    <a:effectLst/>
                  </a:rPr>
                  <a:t>k.</a:t>
                </a:r>
              </a:p>
              <a:p>
                <a:endParaRPr lang="es-MX" sz="1000" dirty="0">
                  <a:effectLst/>
                </a:endParaRPr>
              </a:p>
              <a:p>
                <a:pPr lvl="1">
                  <a:buFont typeface="Wingdings" panose="05000000000000000000" pitchFamily="2" charset="2"/>
                  <a:buChar char="§"/>
                </a:pPr>
                <a:r>
                  <a:rPr lang="es-MX" dirty="0">
                    <a:effectLst/>
                    <a:latin typeface="Calibri" panose="020F0502020204030204" pitchFamily="34" charset="0"/>
                  </a:rPr>
                  <a:t>Para ver esto, considere </a:t>
                </a:r>
                <a:r>
                  <a:rPr lang="es-MX" i="1" dirty="0">
                    <a:effectLst/>
                    <a:latin typeface="Calibri" panose="020F0502020204030204" pitchFamily="34" charset="0"/>
                  </a:rPr>
                  <a:t>k </a:t>
                </a:r>
                <a:r>
                  <a:rPr lang="es-MX" dirty="0">
                    <a:effectLst/>
                    <a:latin typeface="Calibri" panose="020F0502020204030204" pitchFamily="34" charset="0"/>
                  </a:rPr>
                  <a:t>jugadores con una fuente común  </a:t>
                </a:r>
                <a:r>
                  <a:rPr lang="es-MX" i="1" dirty="0">
                    <a:effectLst/>
                    <a:latin typeface="Calibri" panose="020F0502020204030204" pitchFamily="34" charset="0"/>
                  </a:rPr>
                  <a:t>s </a:t>
                </a:r>
                <a:r>
                  <a:rPr lang="es-MX" dirty="0">
                    <a:effectLst/>
                    <a:latin typeface="Calibri" panose="020F0502020204030204" pitchFamily="34" charset="0"/>
                  </a:rPr>
                  <a:t> y sumidero </a:t>
                </a:r>
                <a:r>
                  <a:rPr lang="es-MX" i="1" dirty="0">
                    <a:effectLst/>
                    <a:latin typeface="Calibri" panose="020F0502020204030204" pitchFamily="34" charset="0"/>
                  </a:rPr>
                  <a:t>t</a:t>
                </a:r>
                <a:r>
                  <a:rPr lang="es-MX" dirty="0">
                    <a:effectLst/>
                    <a:latin typeface="Calibri" panose="020F0502020204030204" pitchFamily="34" charset="0"/>
                  </a:rPr>
                  <a:t>, y dos aristas paralelas de costo 1 y </a:t>
                </a:r>
                <a:r>
                  <a:rPr lang="es-MX" i="1" dirty="0">
                    <a:effectLst/>
                    <a:latin typeface="Calibri" panose="020F0502020204030204" pitchFamily="34" charset="0"/>
                  </a:rPr>
                  <a:t>k. </a:t>
                </a:r>
              </a:p>
              <a:p>
                <a:pPr lvl="1">
                  <a:buFont typeface="Wingdings" panose="05000000000000000000" pitchFamily="2" charset="2"/>
                  <a:buChar char="§"/>
                </a:pPr>
                <a:r>
                  <a:rPr lang="es-MX" dirty="0">
                    <a:effectLst/>
                    <a:latin typeface="Calibri" panose="020F0502020204030204" pitchFamily="34" charset="0"/>
                  </a:rPr>
                  <a:t>El peor equilibrio tiene a todos los jugadores escogiendo la arista más cara. Pagan </a:t>
                </a:r>
                <a:r>
                  <a:rPr lang="es-MX" i="1" dirty="0">
                    <a:effectLst/>
                    <a:latin typeface="Calibri" panose="020F0502020204030204" pitchFamily="34" charset="0"/>
                  </a:rPr>
                  <a:t>k </a:t>
                </a:r>
                <a:r>
                  <a:rPr lang="es-MX" dirty="0">
                    <a:effectLst/>
                    <a:latin typeface="Calibri" panose="020F0502020204030204" pitchFamily="34" charset="0"/>
                  </a:rPr>
                  <a:t>veces el costo de la red óptima.</a:t>
                </a: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499730" y="733647"/>
                <a:ext cx="11054932" cy="5975797"/>
              </a:xfrm>
              <a:blipFill>
                <a:blip r:embed="rId2"/>
                <a:stretch>
                  <a:fillRect t="-1019" r="-1103" b="-2345"/>
                </a:stretch>
              </a:blipFill>
            </p:spPr>
            <p:txBody>
              <a:bodyPr/>
              <a:lstStyle/>
              <a:p>
                <a:r>
                  <a:rPr lang="es-MX">
                    <a:noFill/>
                  </a:rPr>
                  <a:t> </a:t>
                </a:r>
              </a:p>
            </p:txBody>
          </p:sp>
        </mc:Fallback>
      </mc:AlternateContent>
      <p:sp>
        <p:nvSpPr>
          <p:cNvPr id="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32</a:t>
            </a:fld>
            <a:endParaRPr lang="es-MX" dirty="0"/>
          </a:p>
        </p:txBody>
      </p:sp>
      <p:sp>
        <p:nvSpPr>
          <p:cNvPr id="2" name="CuadroTexto 1">
            <a:extLst>
              <a:ext uri="{FF2B5EF4-FFF2-40B4-BE49-F238E27FC236}">
                <a16:creationId xmlns:a16="http://schemas.microsoft.com/office/drawing/2014/main" id="{08BEBC86-2304-7874-3425-4343BAB2AD9C}"/>
              </a:ext>
            </a:extLst>
          </p:cNvPr>
          <p:cNvSpPr txBox="1"/>
          <p:nvPr/>
        </p:nvSpPr>
        <p:spPr>
          <a:xfrm>
            <a:off x="6450472" y="113156"/>
            <a:ext cx="5596270" cy="461665"/>
          </a:xfrm>
          <a:prstGeom prst="rect">
            <a:avLst/>
          </a:prstGeom>
          <a:noFill/>
        </p:spPr>
        <p:txBody>
          <a:bodyPr wrap="square" rtlCol="0">
            <a:spAutoFit/>
          </a:bodyPr>
          <a:lstStyle/>
          <a:p>
            <a:r>
              <a:rPr lang="es-ES" sz="2400" dirty="0">
                <a:latin typeface="Times New Roman" panose="02020603050405020304" pitchFamily="18" charset="0"/>
                <a:cs typeface="Times New Roman" panose="02020603050405020304" pitchFamily="18" charset="0"/>
              </a:rPr>
              <a:t>Cada </a:t>
            </a:r>
            <a:r>
              <a:rPr lang="es-ES" sz="2400" i="1" dirty="0">
                <a:latin typeface="Times New Roman" panose="02020603050405020304" pitchFamily="18" charset="0"/>
                <a:cs typeface="Times New Roman" panose="02020603050405020304" pitchFamily="18" charset="0"/>
              </a:rPr>
              <a:t>S</a:t>
            </a:r>
            <a:r>
              <a:rPr lang="es-ES" sz="2400" i="1" baseline="-25000" dirty="0">
                <a:latin typeface="Times New Roman" panose="02020603050405020304" pitchFamily="18" charset="0"/>
                <a:cs typeface="Times New Roman" panose="02020603050405020304" pitchFamily="18" charset="0"/>
              </a:rPr>
              <a:t>i</a:t>
            </a:r>
            <a:r>
              <a:rPr lang="es-ES" sz="2400" dirty="0">
                <a:latin typeface="Times New Roman" panose="02020603050405020304" pitchFamily="18" charset="0"/>
                <a:cs typeface="Times New Roman" panose="02020603050405020304" pitchFamily="18" charset="0"/>
              </a:rPr>
              <a:t> es un conjunto de nodos terminales</a:t>
            </a:r>
            <a:endParaRPr lang="es-MX" sz="2400" dirty="0">
              <a:latin typeface="Times New Roman" panose="02020603050405020304" pitchFamily="18" charset="0"/>
              <a:cs typeface="Times New Roman" panose="02020603050405020304" pitchFamily="18" charset="0"/>
            </a:endParaRPr>
          </a:p>
        </p:txBody>
      </p:sp>
      <p:cxnSp>
        <p:nvCxnSpPr>
          <p:cNvPr id="5" name="Conector recto de flecha 4">
            <a:extLst>
              <a:ext uri="{FF2B5EF4-FFF2-40B4-BE49-F238E27FC236}">
                <a16:creationId xmlns:a16="http://schemas.microsoft.com/office/drawing/2014/main" id="{56E54E7A-7E09-EA1C-1A4B-B84F93F7201F}"/>
              </a:ext>
            </a:extLst>
          </p:cNvPr>
          <p:cNvCxnSpPr/>
          <p:nvPr/>
        </p:nvCxnSpPr>
        <p:spPr bwMode="auto">
          <a:xfrm flipH="1">
            <a:off x="8929631" y="523141"/>
            <a:ext cx="318976" cy="350212"/>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173055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par>
                                <p:cTn id="9" presetID="1"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5" presetID="1" presetClass="entr" presetSubtype="0" fill="hold" grpId="0" nodeType="withEffect">
                                  <p:stCondLst>
                                    <p:cond delay="3000"/>
                                  </p:stCondLst>
                                  <p:childTnLst>
                                    <p:set>
                                      <p:cBhvr>
                                        <p:cTn id="16"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lipse 4"/>
          <p:cNvSpPr/>
          <p:nvPr/>
        </p:nvSpPr>
        <p:spPr bwMode="auto">
          <a:xfrm>
            <a:off x="10054824" y="4333869"/>
            <a:ext cx="321733" cy="330200"/>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 name="Elipse 5"/>
          <p:cNvSpPr/>
          <p:nvPr/>
        </p:nvSpPr>
        <p:spPr bwMode="auto">
          <a:xfrm>
            <a:off x="10054824" y="1649936"/>
            <a:ext cx="321733" cy="330200"/>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7" name="Text Box 9"/>
          <p:cNvSpPr txBox="1">
            <a:spLocks noChangeArrowheads="1"/>
          </p:cNvSpPr>
          <p:nvPr/>
        </p:nvSpPr>
        <p:spPr bwMode="auto">
          <a:xfrm>
            <a:off x="9706149" y="4779239"/>
            <a:ext cx="1322922"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fuente </a:t>
            </a:r>
            <a:r>
              <a:rPr lang="es-MX" sz="2800" i="1" u="none" dirty="0">
                <a:latin typeface="Times New Roman" panose="02020603050405020304" pitchFamily="18" charset="0"/>
                <a:sym typeface="Symbol" panose="05050102010706020507" pitchFamily="18" charset="2"/>
              </a:rPr>
              <a:t>s</a:t>
            </a:r>
          </a:p>
        </p:txBody>
      </p:sp>
      <p:sp>
        <p:nvSpPr>
          <p:cNvPr id="8" name="Text Box 9"/>
          <p:cNvSpPr txBox="1">
            <a:spLocks noChangeArrowheads="1"/>
          </p:cNvSpPr>
          <p:nvPr/>
        </p:nvSpPr>
        <p:spPr bwMode="auto">
          <a:xfrm>
            <a:off x="9524115" y="1011572"/>
            <a:ext cx="1809368"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sumidero </a:t>
            </a:r>
            <a:r>
              <a:rPr lang="es-MX" sz="2800" i="1" u="none" dirty="0">
                <a:latin typeface="Times New Roman" panose="02020603050405020304" pitchFamily="18" charset="0"/>
                <a:sym typeface="Symbol" panose="05050102010706020507" pitchFamily="18" charset="2"/>
              </a:rPr>
              <a:t>t</a:t>
            </a:r>
          </a:p>
        </p:txBody>
      </p:sp>
      <p:sp>
        <p:nvSpPr>
          <p:cNvPr id="9" name="Forma libre 8"/>
          <p:cNvSpPr/>
          <p:nvPr/>
        </p:nvSpPr>
        <p:spPr bwMode="auto">
          <a:xfrm>
            <a:off x="10249556" y="1912404"/>
            <a:ext cx="621658" cy="2429933"/>
          </a:xfrm>
          <a:custGeom>
            <a:avLst/>
            <a:gdLst>
              <a:gd name="connsiteX0" fmla="*/ 0 w 621658"/>
              <a:gd name="connsiteY0" fmla="*/ 2429933 h 2429933"/>
              <a:gd name="connsiteX1" fmla="*/ 313267 w 621658"/>
              <a:gd name="connsiteY1" fmla="*/ 2082800 h 2429933"/>
              <a:gd name="connsiteX2" fmla="*/ 508000 w 621658"/>
              <a:gd name="connsiteY2" fmla="*/ 1617133 h 2429933"/>
              <a:gd name="connsiteX3" fmla="*/ 601133 w 621658"/>
              <a:gd name="connsiteY3" fmla="*/ 939800 h 2429933"/>
              <a:gd name="connsiteX4" fmla="*/ 110067 w 621658"/>
              <a:gd name="connsiteY4" fmla="*/ 0 h 24299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1658" h="2429933">
                <a:moveTo>
                  <a:pt x="0" y="2429933"/>
                </a:moveTo>
                <a:cubicBezTo>
                  <a:pt x="114300" y="2324100"/>
                  <a:pt x="228600" y="2218267"/>
                  <a:pt x="313267" y="2082800"/>
                </a:cubicBezTo>
                <a:cubicBezTo>
                  <a:pt x="397934" y="1947333"/>
                  <a:pt x="460022" y="1807633"/>
                  <a:pt x="508000" y="1617133"/>
                </a:cubicBezTo>
                <a:cubicBezTo>
                  <a:pt x="555978" y="1426633"/>
                  <a:pt x="667455" y="1209322"/>
                  <a:pt x="601133" y="939800"/>
                </a:cubicBezTo>
                <a:cubicBezTo>
                  <a:pt x="534811" y="670278"/>
                  <a:pt x="322439" y="335139"/>
                  <a:pt x="110067" y="0"/>
                </a:cubicBezTo>
              </a:path>
            </a:pathLst>
          </a:custGeom>
          <a:no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cxnSp>
        <p:nvCxnSpPr>
          <p:cNvPr id="11" name="Conector recto 10"/>
          <p:cNvCxnSpPr>
            <a:stCxn id="5" idx="0"/>
            <a:endCxn id="6" idx="4"/>
          </p:cNvCxnSpPr>
          <p:nvPr/>
        </p:nvCxnSpPr>
        <p:spPr bwMode="auto">
          <a:xfrm flipV="1">
            <a:off x="10215690" y="1980137"/>
            <a:ext cx="0" cy="2353733"/>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Text Box 9"/>
          <p:cNvSpPr txBox="1">
            <a:spLocks noChangeArrowheads="1"/>
          </p:cNvSpPr>
          <p:nvPr/>
        </p:nvSpPr>
        <p:spPr bwMode="auto">
          <a:xfrm>
            <a:off x="9643997" y="2703487"/>
            <a:ext cx="410827"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1</a:t>
            </a:r>
            <a:endParaRPr lang="es-MX" sz="2800" i="1" u="none" dirty="0">
              <a:latin typeface="Times New Roman" panose="02020603050405020304" pitchFamily="18" charset="0"/>
              <a:sym typeface="Symbol" panose="05050102010706020507" pitchFamily="18" charset="2"/>
            </a:endParaRPr>
          </a:p>
        </p:txBody>
      </p:sp>
      <p:sp>
        <p:nvSpPr>
          <p:cNvPr id="13" name="Text Box 9"/>
          <p:cNvSpPr txBox="1">
            <a:spLocks noChangeArrowheads="1"/>
          </p:cNvSpPr>
          <p:nvPr/>
        </p:nvSpPr>
        <p:spPr bwMode="auto">
          <a:xfrm>
            <a:off x="10922656" y="2703486"/>
            <a:ext cx="410827"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i="1" u="none" dirty="0">
                <a:latin typeface="Times New Roman" panose="02020603050405020304" pitchFamily="18" charset="0"/>
                <a:sym typeface="Symbol" panose="05050102010706020507" pitchFamily="18" charset="2"/>
              </a:rPr>
              <a:t>k</a:t>
            </a:r>
          </a:p>
        </p:txBody>
      </p:sp>
      <p:sp>
        <p:nvSpPr>
          <p:cNvPr id="15" name="Text Box 9"/>
          <p:cNvSpPr txBox="1">
            <a:spLocks noChangeArrowheads="1"/>
          </p:cNvSpPr>
          <p:nvPr/>
        </p:nvSpPr>
        <p:spPr bwMode="auto">
          <a:xfrm>
            <a:off x="547004" y="2479229"/>
            <a:ext cx="8765472" cy="95410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Si todos los jugadores escogen la arista de costo </a:t>
            </a:r>
            <a:r>
              <a:rPr lang="es-MX" sz="2800" i="1" u="none" dirty="0">
                <a:latin typeface="Times New Roman" panose="02020603050405020304" pitchFamily="18" charset="0"/>
                <a:sym typeface="Symbol" panose="05050102010706020507" pitchFamily="18" charset="2"/>
              </a:rPr>
              <a:t>k</a:t>
            </a:r>
            <a:r>
              <a:rPr lang="es-MX" sz="2800" u="none" dirty="0">
                <a:latin typeface="Times New Roman" panose="02020603050405020304" pitchFamily="18" charset="0"/>
                <a:sym typeface="Symbol" panose="05050102010706020507" pitchFamily="18" charset="2"/>
              </a:rPr>
              <a:t>, cada uno paga 1/</a:t>
            </a:r>
            <a:r>
              <a:rPr lang="es-MX" sz="2800" i="1" u="none" dirty="0">
                <a:latin typeface="Times New Roman" panose="02020603050405020304" pitchFamily="18" charset="0"/>
                <a:sym typeface="Symbol" panose="05050102010706020507" pitchFamily="18" charset="2"/>
              </a:rPr>
              <a:t>k. </a:t>
            </a:r>
            <a:r>
              <a:rPr lang="es-MX" sz="2800" u="none" dirty="0">
                <a:latin typeface="Times New Roman" panose="02020603050405020304" pitchFamily="18" charset="0"/>
                <a:sym typeface="Symbol" panose="05050102010706020507" pitchFamily="18" charset="2"/>
              </a:rPr>
              <a:t>Entre todos pagan </a:t>
            </a:r>
            <a:r>
              <a:rPr lang="es-MX" sz="2800" i="1" u="none" dirty="0">
                <a:latin typeface="Times New Roman" panose="02020603050405020304" pitchFamily="18" charset="0"/>
                <a:sym typeface="Symbol" panose="05050102010706020507" pitchFamily="18" charset="2"/>
              </a:rPr>
              <a:t>k</a:t>
            </a:r>
            <a:r>
              <a:rPr lang="es-MX" sz="2800" u="none" dirty="0">
                <a:latin typeface="Times New Roman" panose="02020603050405020304" pitchFamily="18" charset="0"/>
                <a:sym typeface="Symbol" panose="05050102010706020507" pitchFamily="18" charset="2"/>
              </a:rPr>
              <a:t>.</a:t>
            </a:r>
            <a:endParaRPr lang="es-MX" sz="2800" i="1" u="none" dirty="0">
              <a:latin typeface="Times New Roman" panose="02020603050405020304" pitchFamily="18" charset="0"/>
              <a:sym typeface="Symbol" panose="05050102010706020507" pitchFamily="18" charset="2"/>
            </a:endParaRPr>
          </a:p>
        </p:txBody>
      </p:sp>
      <p:sp>
        <p:nvSpPr>
          <p:cNvPr id="16" name="Text Box 9"/>
          <p:cNvSpPr txBox="1">
            <a:spLocks noChangeArrowheads="1"/>
          </p:cNvSpPr>
          <p:nvPr/>
        </p:nvSpPr>
        <p:spPr bwMode="auto">
          <a:xfrm>
            <a:off x="547004" y="5242195"/>
            <a:ext cx="9154561"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Ninguno quiere desviarse a la otra arista y pagar entre todos 1.</a:t>
            </a:r>
            <a:endParaRPr lang="es-MX" sz="2800" i="1" u="none" dirty="0">
              <a:latin typeface="Times New Roman" panose="02020603050405020304" pitchFamily="18" charset="0"/>
              <a:sym typeface="Symbol" panose="05050102010706020507" pitchFamily="18" charset="2"/>
            </a:endParaRPr>
          </a:p>
        </p:txBody>
      </p:sp>
      <p:sp>
        <p:nvSpPr>
          <p:cNvPr id="17" name="Text Box 9"/>
          <p:cNvSpPr txBox="1">
            <a:spLocks noChangeArrowheads="1"/>
          </p:cNvSpPr>
          <p:nvPr/>
        </p:nvSpPr>
        <p:spPr bwMode="auto">
          <a:xfrm>
            <a:off x="547004" y="5977345"/>
            <a:ext cx="6921721"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La situación es estable. Es un equilibrio Nash.</a:t>
            </a:r>
            <a:endParaRPr lang="es-MX" sz="2800" i="1" u="none" dirty="0">
              <a:latin typeface="Times New Roman" panose="02020603050405020304" pitchFamily="18" charset="0"/>
              <a:sym typeface="Symbol" panose="05050102010706020507" pitchFamily="18" charset="2"/>
            </a:endParaRPr>
          </a:p>
        </p:txBody>
      </p:sp>
      <p:sp>
        <p:nvSpPr>
          <p:cNvPr id="18" name="Text Box 9"/>
          <p:cNvSpPr txBox="1">
            <a:spLocks noChangeArrowheads="1"/>
          </p:cNvSpPr>
          <p:nvPr/>
        </p:nvSpPr>
        <p:spPr bwMode="auto">
          <a:xfrm>
            <a:off x="547004" y="796125"/>
            <a:ext cx="8993754" cy="1471172"/>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Hay </a:t>
            </a:r>
            <a:r>
              <a:rPr lang="es-MX" sz="2800" i="1" u="none" dirty="0">
                <a:latin typeface="Times New Roman" panose="02020603050405020304" pitchFamily="18" charset="0"/>
                <a:sym typeface="Symbol" panose="05050102010706020507" pitchFamily="18" charset="2"/>
              </a:rPr>
              <a:t>k</a:t>
            </a:r>
            <a:r>
              <a:rPr lang="es-MX" sz="2800" u="none" dirty="0">
                <a:latin typeface="Times New Roman" panose="02020603050405020304" pitchFamily="18" charset="0"/>
                <a:sym typeface="Symbol" panose="05050102010706020507" pitchFamily="18" charset="2"/>
              </a:rPr>
              <a:t> jugadores, cada uno quiere conectar la fuente </a:t>
            </a:r>
            <a:r>
              <a:rPr lang="es-MX" sz="2800" i="1" u="none" dirty="0">
                <a:latin typeface="Times New Roman" panose="02020603050405020304" pitchFamily="18" charset="0"/>
                <a:sym typeface="Symbol" panose="05050102010706020507" pitchFamily="18" charset="2"/>
              </a:rPr>
              <a:t>s </a:t>
            </a:r>
            <a:r>
              <a:rPr lang="es-MX" sz="2800" u="none" dirty="0">
                <a:latin typeface="Times New Roman" panose="02020603050405020304" pitchFamily="18" charset="0"/>
                <a:sym typeface="Symbol" panose="05050102010706020507" pitchFamily="18" charset="2"/>
              </a:rPr>
              <a:t>con el sumidero </a:t>
            </a:r>
            <a:r>
              <a:rPr lang="es-MX" sz="2800" i="1" u="none" dirty="0">
                <a:latin typeface="Times New Roman" panose="02020603050405020304" pitchFamily="18" charset="0"/>
                <a:sym typeface="Symbol" panose="05050102010706020507" pitchFamily="18" charset="2"/>
              </a:rPr>
              <a:t>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Entre </a:t>
            </a:r>
            <a:r>
              <a:rPr lang="es-MX" sz="2800" i="1" u="none" dirty="0">
                <a:latin typeface="Times New Roman" panose="02020603050405020304" pitchFamily="18" charset="0"/>
                <a:sym typeface="Symbol" panose="05050102010706020507" pitchFamily="18" charset="2"/>
              </a:rPr>
              <a:t>s </a:t>
            </a:r>
            <a:r>
              <a:rPr lang="es-MX" sz="2800" u="none" dirty="0">
                <a:latin typeface="Times New Roman" panose="02020603050405020304" pitchFamily="18" charset="0"/>
                <a:sym typeface="Symbol" panose="05050102010706020507" pitchFamily="18" charset="2"/>
              </a:rPr>
              <a:t>y </a:t>
            </a:r>
            <a:r>
              <a:rPr lang="es-MX" sz="2800" i="1" u="none" dirty="0">
                <a:latin typeface="Times New Roman" panose="02020603050405020304" pitchFamily="18" charset="0"/>
                <a:sym typeface="Symbol" panose="05050102010706020507" pitchFamily="18" charset="2"/>
              </a:rPr>
              <a:t>t </a:t>
            </a:r>
            <a:r>
              <a:rPr lang="es-MX" sz="2800" u="none" dirty="0">
                <a:latin typeface="Times New Roman" panose="02020603050405020304" pitchFamily="18" charset="0"/>
                <a:sym typeface="Symbol" panose="05050102010706020507" pitchFamily="18" charset="2"/>
              </a:rPr>
              <a:t>hay dos aristas, de costos 1 y </a:t>
            </a:r>
            <a:r>
              <a:rPr lang="es-MX" sz="2800" i="1" u="none" dirty="0">
                <a:latin typeface="Times New Roman" panose="02020603050405020304" pitchFamily="18" charset="0"/>
                <a:sym typeface="Symbol" panose="05050102010706020507" pitchFamily="18" charset="2"/>
              </a:rPr>
              <a:t>k</a:t>
            </a:r>
            <a:r>
              <a:rPr lang="es-MX" sz="2800" u="none" dirty="0">
                <a:latin typeface="Times New Roman" panose="02020603050405020304" pitchFamily="18" charset="0"/>
                <a:sym typeface="Symbol" panose="05050102010706020507" pitchFamily="18" charset="2"/>
              </a:rPr>
              <a:t>.</a:t>
            </a:r>
          </a:p>
        </p:txBody>
      </p:sp>
      <p:sp>
        <p:nvSpPr>
          <p:cNvPr id="19"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33</a:t>
            </a:fld>
            <a:endParaRPr lang="es-MX" dirty="0"/>
          </a:p>
        </p:txBody>
      </p:sp>
      <p:sp>
        <p:nvSpPr>
          <p:cNvPr id="2" name="Text Box 9">
            <a:extLst>
              <a:ext uri="{FF2B5EF4-FFF2-40B4-BE49-F238E27FC236}">
                <a16:creationId xmlns:a16="http://schemas.microsoft.com/office/drawing/2014/main" id="{FAE3B02A-0A85-6BEF-55F3-F8F17793E3B8}"/>
              </a:ext>
            </a:extLst>
          </p:cNvPr>
          <p:cNvSpPr txBox="1">
            <a:spLocks noChangeArrowheads="1"/>
          </p:cNvSpPr>
          <p:nvPr/>
        </p:nvSpPr>
        <p:spPr bwMode="auto">
          <a:xfrm>
            <a:off x="547004" y="3645268"/>
            <a:ext cx="8765472" cy="138499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¿Querrá algún jugador </a:t>
            </a:r>
            <a:r>
              <a:rPr lang="es-MX" sz="2800" i="1" u="none" dirty="0">
                <a:latin typeface="Times New Roman" panose="02020603050405020304" pitchFamily="18" charset="0"/>
                <a:sym typeface="Symbol" panose="05050102010706020507" pitchFamily="18" charset="2"/>
              </a:rPr>
              <a:t>j </a:t>
            </a:r>
            <a:r>
              <a:rPr lang="es-MX" sz="2800" u="none" dirty="0">
                <a:latin typeface="Times New Roman" panose="02020603050405020304" pitchFamily="18" charset="0"/>
                <a:sym typeface="Symbol" panose="05050102010706020507" pitchFamily="18" charset="2"/>
              </a:rPr>
              <a:t>abandonar su arista (le costó 1/</a:t>
            </a:r>
            <a:r>
              <a:rPr lang="es-MX" sz="2800" i="1" u="none" dirty="0">
                <a:latin typeface="Times New Roman" panose="02020603050405020304" pitchFamily="18" charset="0"/>
                <a:sym typeface="Symbol" panose="05050102010706020507" pitchFamily="18" charset="2"/>
              </a:rPr>
              <a:t>k</a:t>
            </a:r>
            <a:r>
              <a:rPr lang="es-MX" sz="2800" u="none" dirty="0">
                <a:latin typeface="Times New Roman" panose="02020603050405020304" pitchFamily="18" charset="0"/>
                <a:sym typeface="Symbol" panose="05050102010706020507" pitchFamily="18" charset="2"/>
              </a:rPr>
              <a:t>) y escoger la arista 1 (pagará 1)? Claro que no.  Porque sería el primero (el único) en pagar.</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2654116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subTnLst>
                                    <p:animClr clrSpc="rgb" dir="cw">
                                      <p:cBhvr override="childStyle">
                                        <p:cTn dur="1" fill="hold" display="0" masterRel="nextClick" afterEffect="1"/>
                                        <p:tgtEl>
                                          <p:spTgt spid="18"/>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subTnLst>
                                    <p:animClr clrSpc="rgb" dir="cw">
                                      <p:cBhvr override="childStyle">
                                        <p:cTn dur="1" fill="hold" display="0" masterRel="nextClick" afterEffect="1"/>
                                        <p:tgtEl>
                                          <p:spTgt spid="15"/>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subTnLst>
                                    <p:animClr clrSpc="rgb" dir="cw">
                                      <p:cBhvr override="childStyle">
                                        <p:cTn dur="1" fill="hold" display="0" masterRel="nextClick" afterEffect="1"/>
                                        <p:tgtEl>
                                          <p:spTgt spid="2"/>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subTnLst>
                                    <p:animClr clrSpc="rgb" dir="cw">
                                      <p:cBhvr override="childStyle">
                                        <p:cTn dur="1" fill="hold" display="0" masterRel="nextClick" afterEffect="1"/>
                                        <p:tgtEl>
                                          <p:spTgt spid="16"/>
                                        </p:tgtEl>
                                        <p:attrNameLst>
                                          <p:attrName>ppt_c</p:attrName>
                                        </p:attrNameLst>
                                      </p:cBhvr>
                                      <p:to>
                                        <a:schemeClr val="accent1"/>
                                      </p:to>
                                    </p:animClr>
                                  </p:sub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485235" y="407103"/>
                <a:ext cx="10944765" cy="5245291"/>
              </a:xfrm>
            </p:spPr>
            <p:txBody>
              <a:bodyPr/>
              <a:lstStyle/>
              <a:p>
                <a:pPr marL="0" indent="0">
                  <a:buNone/>
                </a:pPr>
                <a:r>
                  <a:rPr lang="es-MX" sz="2800" dirty="0">
                    <a:effectLst/>
                  </a:rPr>
                  <a:t>Sin embargo, la cota superior no es tan alta.</a:t>
                </a:r>
              </a:p>
              <a:p>
                <a:pPr marL="0" indent="0">
                  <a:buNone/>
                </a:pPr>
                <a:endParaRPr lang="es-MX" sz="1050" dirty="0">
                  <a:effectLst/>
                </a:endParaRPr>
              </a:p>
              <a:p>
                <a:r>
                  <a:rPr lang="es-MX" dirty="0">
                    <a:effectLst/>
                  </a:rPr>
                  <a:t>Teorema 2.1 El precio de la estabilidad del juego de conexiones justas es cuando más H(</a:t>
                </a:r>
                <a:r>
                  <a:rPr lang="es-MX" i="1" dirty="0">
                    <a:effectLst/>
                  </a:rPr>
                  <a:t>k</a:t>
                </a:r>
                <a:r>
                  <a:rPr lang="es-MX" dirty="0">
                    <a:effectLst/>
                  </a:rPr>
                  <a:t>).</a:t>
                </a:r>
              </a:p>
              <a:p>
                <a:endParaRPr lang="es-MX" dirty="0">
                  <a:effectLst/>
                </a:endParaRPr>
              </a:p>
              <a:p>
                <a:r>
                  <a:rPr lang="es-MX" sz="2800" dirty="0">
                    <a:effectLst/>
                  </a:rPr>
                  <a:t>Demostración. </a:t>
                </a:r>
                <a:r>
                  <a:rPr lang="es-MX" sz="2400" dirty="0">
                    <a:effectLst/>
                  </a:rPr>
                  <a:t>Este juego de conexión cae dentro de los juegos de congestión [36], porque el costo de la arista  </a:t>
                </a:r>
                <a:r>
                  <a:rPr lang="es-MX" sz="2400" i="1" dirty="0">
                    <a:effectLst/>
                  </a:rPr>
                  <a:t>e </a:t>
                </a:r>
                <a:r>
                  <a:rPr lang="es-MX" sz="2400" dirty="0">
                    <a:effectLst/>
                  </a:rPr>
                  <a:t> a un usuario  </a:t>
                </a:r>
                <a:r>
                  <a:rPr lang="es-MX" sz="2400" i="1" dirty="0">
                    <a:effectLst/>
                  </a:rPr>
                  <a:t>i  </a:t>
                </a:r>
                <a:r>
                  <a:rPr lang="es-MX" sz="2400" dirty="0">
                    <a:effectLst/>
                  </a:rPr>
                  <a:t>es                  , que depende solo de la arista </a:t>
                </a:r>
                <a:r>
                  <a:rPr lang="es-MX" sz="2400" i="1" dirty="0">
                    <a:effectLst/>
                  </a:rPr>
                  <a:t>e </a:t>
                </a:r>
                <a:r>
                  <a:rPr lang="es-MX" sz="2400" dirty="0">
                    <a:effectLst/>
                  </a:rPr>
                  <a:t>y el número de usuarios </a:t>
                </a:r>
                <a:r>
                  <a:rPr lang="es-MX" sz="2400" i="1" dirty="0">
                    <a:effectLst/>
                  </a:rPr>
                  <a:t>x</a:t>
                </a:r>
                <a:r>
                  <a:rPr lang="es-MX" sz="2400" dirty="0">
                    <a:effectLst/>
                  </a:rPr>
                  <a:t> cuya estrategia contiene a </a:t>
                </a:r>
                <a:r>
                  <a:rPr lang="es-MX" sz="2400" i="1" dirty="0">
                    <a:effectLst/>
                  </a:rPr>
                  <a:t>e.</a:t>
                </a:r>
              </a:p>
              <a:p>
                <a:endParaRPr lang="es-MX" sz="1000" i="1" dirty="0">
                  <a:effectLst/>
                </a:endParaRPr>
              </a:p>
              <a:p>
                <a:r>
                  <a:rPr lang="es-MX" sz="2400" dirty="0">
                    <a:effectLst/>
                  </a:rPr>
                  <a:t>Defino la función potencial </a:t>
                </a:r>
                <a:r>
                  <a:rPr lang="es-MX" sz="2400" dirty="0">
                    <a:effectLst/>
                    <a:sym typeface="Symbol" panose="05050102010706020507" pitchFamily="18" charset="2"/>
                  </a:rPr>
                  <a:t></a:t>
                </a:r>
                <a:r>
                  <a:rPr lang="es-MX" sz="2400" dirty="0">
                    <a:effectLst/>
                  </a:rPr>
                  <a:t> así:</a:t>
                </a:r>
              </a:p>
              <a:p>
                <a:pPr marL="0" indent="0">
                  <a:buNone/>
                </a:pPr>
                <a:r>
                  <a:rPr lang="es-MX" sz="2800" dirty="0">
                    <a:effectLst/>
                    <a:sym typeface="Symbol" panose="05050102010706020507" pitchFamily="18" charset="2"/>
                  </a:rPr>
                  <a:t> 		     </a:t>
                </a:r>
                <a:r>
                  <a:rPr lang="es-MX" dirty="0">
                    <a:effectLst/>
                    <a:sym typeface="Symbol" panose="05050102010706020507" pitchFamily="18" charset="2"/>
                  </a:rPr>
                  <a:t></a:t>
                </a:r>
                <a:r>
                  <a:rPr lang="es-MX" dirty="0">
                    <a:effectLst/>
                  </a:rPr>
                  <a:t>(</a:t>
                </a:r>
                <a:r>
                  <a:rPr lang="es-MX" i="1" dirty="0">
                    <a:effectLst/>
                  </a:rPr>
                  <a:t>S</a:t>
                </a:r>
                <a:r>
                  <a:rPr lang="es-MX" dirty="0">
                    <a:effectLst/>
                  </a:rPr>
                  <a:t>) =</a:t>
                </a:r>
                <a14:m>
                  <m:oMath xmlns:m="http://schemas.openxmlformats.org/officeDocument/2006/math">
                    <m:nary>
                      <m:naryPr>
                        <m:chr m:val="∑"/>
                        <m:limLoc m:val="subSup"/>
                        <m:supHide m:val="on"/>
                        <m:ctrlPr>
                          <a:rPr lang="es-MX" i="1">
                            <a:effectLst/>
                            <a:latin typeface="Cambria Math" panose="02040503050406030204" pitchFamily="18" charset="0"/>
                          </a:rPr>
                        </m:ctrlPr>
                      </m:naryPr>
                      <m:sub>
                        <m:r>
                          <m:rPr>
                            <m:brk m:alnAt="9"/>
                          </m:rPr>
                          <a:rPr lang="es-MX" i="1">
                            <a:effectLst/>
                            <a:latin typeface="Cambria Math" panose="02040503050406030204" pitchFamily="18" charset="0"/>
                          </a:rPr>
                          <m:t>𝑒</m:t>
                        </m:r>
                        <m:r>
                          <a:rPr lang="es-MX" i="1">
                            <a:effectLst/>
                            <a:latin typeface="Cambria Math" panose="02040503050406030204" pitchFamily="18" charset="0"/>
                            <a:ea typeface="Cambria Math" panose="02040503050406030204" pitchFamily="18" charset="0"/>
                          </a:rPr>
                          <m:t>∈</m:t>
                        </m:r>
                        <m:r>
                          <a:rPr lang="es-MX" i="1">
                            <a:effectLst/>
                            <a:latin typeface="Cambria Math" panose="02040503050406030204" pitchFamily="18" charset="0"/>
                            <a:ea typeface="Cambria Math" panose="02040503050406030204" pitchFamily="18" charset="0"/>
                          </a:rPr>
                          <m:t>𝐸</m:t>
                        </m:r>
                      </m:sub>
                      <m:sup/>
                      <m:e>
                        <m:nary>
                          <m:naryPr>
                            <m:chr m:val="∑"/>
                            <m:limLoc m:val="subSup"/>
                            <m:ctrlPr>
                              <a:rPr lang="es-MX" i="1">
                                <a:effectLst/>
                                <a:latin typeface="Cambria Math" panose="02040503050406030204" pitchFamily="18" charset="0"/>
                              </a:rPr>
                            </m:ctrlPr>
                          </m:naryPr>
                          <m:sub>
                            <m:r>
                              <m:rPr>
                                <m:brk m:alnAt="25"/>
                              </m:rPr>
                              <a:rPr lang="es-MX" i="1">
                                <a:effectLst/>
                                <a:latin typeface="Cambria Math" panose="02040503050406030204" pitchFamily="18" charset="0"/>
                              </a:rPr>
                              <m:t>𝑥</m:t>
                            </m:r>
                            <m:r>
                              <a:rPr lang="es-MX" i="1">
                                <a:effectLst/>
                                <a:latin typeface="Cambria Math" panose="02040503050406030204" pitchFamily="18" charset="0"/>
                              </a:rPr>
                              <m:t>=1</m:t>
                            </m:r>
                          </m:sub>
                          <m:sup>
                            <m:r>
                              <a:rPr lang="es-MX" i="1">
                                <a:effectLst/>
                                <a:latin typeface="Cambria Math" panose="02040503050406030204" pitchFamily="18" charset="0"/>
                              </a:rPr>
                              <m:t>𝑥</m:t>
                            </m:r>
                            <m:r>
                              <a:rPr lang="es-MX" i="1" baseline="-12000">
                                <a:effectLst/>
                                <a:latin typeface="Cambria Math" panose="02040503050406030204" pitchFamily="18" charset="0"/>
                              </a:rPr>
                              <m:t>𝑒</m:t>
                            </m:r>
                          </m:sup>
                          <m:e>
                            <m:r>
                              <a:rPr lang="es-MX" i="1">
                                <a:effectLst/>
                                <a:latin typeface="Cambria Math" panose="02040503050406030204" pitchFamily="18" charset="0"/>
                              </a:rPr>
                              <m:t>𝑓</m:t>
                            </m:r>
                            <m:r>
                              <a:rPr lang="es-MX" i="1" baseline="-25000">
                                <a:effectLst/>
                                <a:latin typeface="Cambria Math" panose="02040503050406030204" pitchFamily="18" charset="0"/>
                              </a:rPr>
                              <m:t>𝑒</m:t>
                            </m:r>
                            <m:r>
                              <a:rPr lang="es-MX">
                                <a:effectLst/>
                                <a:latin typeface="Cambria Math" panose="02040503050406030204" pitchFamily="18" charset="0"/>
                              </a:rPr>
                              <m:t>(</m:t>
                            </m:r>
                            <m:r>
                              <a:rPr lang="es-MX" i="1">
                                <a:effectLst/>
                                <a:latin typeface="Cambria Math" panose="02040503050406030204" pitchFamily="18" charset="0"/>
                              </a:rPr>
                              <m:t>𝑥</m:t>
                            </m:r>
                            <m:r>
                              <a:rPr lang="es-MX">
                                <a:effectLst/>
                                <a:latin typeface="Cambria Math" panose="02040503050406030204" pitchFamily="18" charset="0"/>
                              </a:rPr>
                              <m:t>)</m:t>
                            </m:r>
                          </m:e>
                        </m:nary>
                      </m:e>
                    </m:nary>
                  </m:oMath>
                </a14:m>
                <a:r>
                  <a:rPr lang="es-MX" dirty="0">
                    <a:effectLst/>
                  </a:rPr>
                  <a:t>                              (2.1)</a:t>
                </a: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485235" y="407103"/>
                <a:ext cx="10944765" cy="5245291"/>
              </a:xfrm>
              <a:blipFill>
                <a:blip r:embed="rId2"/>
                <a:stretch>
                  <a:fillRect l="-1170" t="-1279" r="-1560" b="-2674"/>
                </a:stretch>
              </a:blipFill>
            </p:spPr>
            <p:txBody>
              <a:bodyPr/>
              <a:lstStyle/>
              <a:p>
                <a:r>
                  <a:rPr lang="es-MX">
                    <a:noFill/>
                  </a:rPr>
                  <a:t> </a:t>
                </a:r>
              </a:p>
            </p:txBody>
          </p:sp>
        </mc:Fallback>
      </mc:AlternateContent>
      <p:sp>
        <p:nvSpPr>
          <p:cNvPr id="6" name="Text Box 9"/>
          <p:cNvSpPr txBox="1">
            <a:spLocks noChangeArrowheads="1"/>
          </p:cNvSpPr>
          <p:nvPr/>
        </p:nvSpPr>
        <p:spPr bwMode="auto">
          <a:xfrm>
            <a:off x="710639" y="5761461"/>
            <a:ext cx="43823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Suma sobre todas las aristas de G</a:t>
            </a:r>
            <a:endParaRPr lang="es-MX" sz="2400" i="1" u="none" dirty="0">
              <a:latin typeface="Times New Roman" panose="02020603050405020304" pitchFamily="18" charset="0"/>
              <a:sym typeface="Symbol" panose="05050102010706020507" pitchFamily="18" charset="2"/>
            </a:endParaRPr>
          </a:p>
        </p:txBody>
      </p:sp>
      <p:cxnSp>
        <p:nvCxnSpPr>
          <p:cNvPr id="8" name="Conector recto de flecha 7"/>
          <p:cNvCxnSpPr/>
          <p:nvPr/>
        </p:nvCxnSpPr>
        <p:spPr bwMode="auto">
          <a:xfrm flipV="1">
            <a:off x="4029374" y="5557426"/>
            <a:ext cx="290946" cy="304800"/>
          </a:xfrm>
          <a:prstGeom prst="straightConnector1">
            <a:avLst/>
          </a:prstGeom>
          <a:solidFill>
            <a:schemeClr val="accent1"/>
          </a:solidFill>
          <a:ln w="1905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Conector recto de flecha 10"/>
          <p:cNvCxnSpPr/>
          <p:nvPr/>
        </p:nvCxnSpPr>
        <p:spPr bwMode="auto">
          <a:xfrm flipV="1">
            <a:off x="4714603" y="5641626"/>
            <a:ext cx="705530" cy="722411"/>
          </a:xfrm>
          <a:prstGeom prst="straightConnector1">
            <a:avLst/>
          </a:prstGeom>
          <a:solidFill>
            <a:schemeClr val="accent1"/>
          </a:solidFill>
          <a:ln w="1905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34</a:t>
            </a:fld>
            <a:endParaRPr lang="es-MX" dirty="0"/>
          </a:p>
        </p:txBody>
      </p:sp>
      <p:sp>
        <p:nvSpPr>
          <p:cNvPr id="2" name="Text Box 9">
            <a:extLst>
              <a:ext uri="{FF2B5EF4-FFF2-40B4-BE49-F238E27FC236}">
                <a16:creationId xmlns:a16="http://schemas.microsoft.com/office/drawing/2014/main" id="{B75A7AF7-0716-9CE5-0C03-E68D91B6E1F7}"/>
              </a:ext>
            </a:extLst>
          </p:cNvPr>
          <p:cNvSpPr txBox="1">
            <a:spLocks noChangeArrowheads="1"/>
          </p:cNvSpPr>
          <p:nvPr/>
        </p:nvSpPr>
        <p:spPr bwMode="auto">
          <a:xfrm>
            <a:off x="2469486" y="2221386"/>
            <a:ext cx="6951134"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H(</a:t>
            </a:r>
            <a:r>
              <a:rPr lang="es-MX" sz="2400" i="1" u="none" dirty="0">
                <a:latin typeface="Times New Roman" panose="02020603050405020304" pitchFamily="18" charset="0"/>
                <a:sym typeface="Symbol" panose="05050102010706020507" pitchFamily="18" charset="2"/>
              </a:rPr>
              <a:t>k</a:t>
            </a:r>
            <a:r>
              <a:rPr lang="es-MX" sz="2400" u="none" dirty="0">
                <a:latin typeface="Times New Roman" panose="02020603050405020304" pitchFamily="18" charset="0"/>
                <a:sym typeface="Symbol" panose="05050102010706020507" pitchFamily="18" charset="2"/>
              </a:rPr>
              <a:t>) es la suma armónica = 1 + ½ + 1/3 + ¼ + …+ 1/</a:t>
            </a:r>
            <a:r>
              <a:rPr lang="es-MX" sz="2400" i="1" u="none" dirty="0">
                <a:latin typeface="Times New Roman" panose="02020603050405020304" pitchFamily="18" charset="0"/>
                <a:sym typeface="Symbol" panose="05050102010706020507" pitchFamily="18" charset="2"/>
              </a:rPr>
              <a:t>k</a:t>
            </a:r>
          </a:p>
        </p:txBody>
      </p:sp>
      <p:sp>
        <p:nvSpPr>
          <p:cNvPr id="5" name="Text Box 9"/>
          <p:cNvSpPr txBox="1">
            <a:spLocks noChangeArrowheads="1"/>
          </p:cNvSpPr>
          <p:nvPr/>
        </p:nvSpPr>
        <p:spPr bwMode="auto">
          <a:xfrm>
            <a:off x="735729" y="6301946"/>
            <a:ext cx="8684891"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Esta sumatoria (desde </a:t>
            </a:r>
            <a:r>
              <a:rPr lang="es-MX" sz="2400" i="1" u="none" dirty="0">
                <a:latin typeface="Times New Roman" panose="02020603050405020304" pitchFamily="18" charset="0"/>
                <a:sym typeface="Symbol" panose="05050102010706020507" pitchFamily="18" charset="2"/>
              </a:rPr>
              <a:t>x</a:t>
            </a:r>
            <a:r>
              <a:rPr lang="es-MX" sz="2400" u="none" dirty="0">
                <a:latin typeface="Times New Roman" panose="02020603050405020304" pitchFamily="18" charset="0"/>
                <a:sym typeface="Symbol" panose="05050102010706020507" pitchFamily="18" charset="2"/>
              </a:rPr>
              <a:t>=1 hasta </a:t>
            </a:r>
            <a:r>
              <a:rPr lang="es-MX" sz="2400" i="1" u="none" dirty="0">
                <a:latin typeface="Times New Roman" panose="02020603050405020304" pitchFamily="18" charset="0"/>
                <a:sym typeface="Symbol" panose="05050102010706020507" pitchFamily="18" charset="2"/>
              </a:rPr>
              <a:t>x</a:t>
            </a:r>
            <a:r>
              <a:rPr lang="es-MX" sz="2400" u="none" dirty="0">
                <a:latin typeface="Times New Roman" panose="02020603050405020304" pitchFamily="18" charset="0"/>
                <a:sym typeface="Symbol" panose="05050102010706020507" pitchFamily="18" charset="2"/>
              </a:rPr>
              <a:t>=</a:t>
            </a:r>
            <a:r>
              <a:rPr lang="es-MX" sz="2400" i="1" u="none" dirty="0" err="1">
                <a:latin typeface="Times New Roman" panose="02020603050405020304" pitchFamily="18" charset="0"/>
                <a:sym typeface="Symbol" panose="05050102010706020507" pitchFamily="18" charset="2"/>
              </a:rPr>
              <a:t>x</a:t>
            </a:r>
            <a:r>
              <a:rPr lang="es-MX" sz="2400" i="1" u="none" baseline="-25000" dirty="0" err="1">
                <a:latin typeface="Times New Roman" panose="02020603050405020304" pitchFamily="18" charset="0"/>
                <a:sym typeface="Symbol" panose="05050102010706020507" pitchFamily="18" charset="2"/>
              </a:rPr>
              <a:t>e</a:t>
            </a:r>
            <a:r>
              <a:rPr lang="es-MX" sz="2400" u="none" dirty="0">
                <a:latin typeface="Times New Roman" panose="02020603050405020304" pitchFamily="18" charset="0"/>
                <a:sym typeface="Symbol" panose="05050102010706020507" pitchFamily="18" charset="2"/>
              </a:rPr>
              <a:t>)  </a:t>
            </a:r>
            <a:r>
              <a:rPr lang="es-MX" sz="2400" i="1" u="none" dirty="0">
                <a:latin typeface="Times New Roman" panose="02020603050405020304" pitchFamily="18" charset="0"/>
                <a:sym typeface="Symbol" panose="05050102010706020507" pitchFamily="18" charset="2"/>
              </a:rPr>
              <a:t>no </a:t>
            </a:r>
            <a:r>
              <a:rPr lang="es-MX" sz="2400" u="none" dirty="0">
                <a:latin typeface="Times New Roman" panose="02020603050405020304" pitchFamily="18" charset="0"/>
                <a:sym typeface="Symbol" panose="05050102010706020507" pitchFamily="18" charset="2"/>
              </a:rPr>
              <a:t>es el costo </a:t>
            </a:r>
            <a:r>
              <a:rPr lang="es-MX" sz="2400" i="1" u="none" dirty="0">
                <a:latin typeface="Times New Roman" panose="02020603050405020304" pitchFamily="18" charset="0"/>
                <a:sym typeface="Symbol" panose="05050102010706020507" pitchFamily="18" charset="2"/>
              </a:rPr>
              <a:t>c</a:t>
            </a:r>
            <a:r>
              <a:rPr lang="es-MX" sz="2400" i="1" u="none" baseline="-25000" dirty="0">
                <a:latin typeface="Times New Roman" panose="02020603050405020304" pitchFamily="18" charset="0"/>
                <a:sym typeface="Symbol" panose="05050102010706020507" pitchFamily="18" charset="2"/>
              </a:rPr>
              <a:t>e</a:t>
            </a:r>
            <a:r>
              <a:rPr lang="es-MX" sz="2400" u="none" dirty="0">
                <a:latin typeface="Times New Roman" panose="02020603050405020304" pitchFamily="18" charset="0"/>
                <a:sym typeface="Symbol" panose="05050102010706020507" pitchFamily="18" charset="2"/>
              </a:rPr>
              <a:t> de la arista </a:t>
            </a:r>
            <a:r>
              <a:rPr lang="es-MX" sz="2400" i="1" u="none" dirty="0">
                <a:latin typeface="Times New Roman" panose="02020603050405020304" pitchFamily="18" charset="0"/>
                <a:sym typeface="Symbol" panose="05050102010706020507" pitchFamily="18" charset="2"/>
              </a:rPr>
              <a:t>e</a:t>
            </a:r>
            <a:r>
              <a:rPr lang="es-MX" sz="2400" u="none" dirty="0">
                <a:latin typeface="Times New Roman" panose="02020603050405020304" pitchFamily="18" charset="0"/>
                <a:sym typeface="Symbol" panose="05050102010706020507" pitchFamily="18" charset="2"/>
              </a:rPr>
              <a:t> </a:t>
            </a:r>
            <a:endParaRPr lang="es-MX" sz="2400" i="1" u="none" dirty="0">
              <a:latin typeface="Times New Roman" panose="02020603050405020304" pitchFamily="18" charset="0"/>
              <a:sym typeface="Symbol" panose="05050102010706020507" pitchFamily="18" charset="2"/>
            </a:endParaRPr>
          </a:p>
        </p:txBody>
      </p:sp>
      <p:sp>
        <p:nvSpPr>
          <p:cNvPr id="4" name="CuadroTexto 3">
            <a:extLst>
              <a:ext uri="{FF2B5EF4-FFF2-40B4-BE49-F238E27FC236}">
                <a16:creationId xmlns:a16="http://schemas.microsoft.com/office/drawing/2014/main" id="{16674A5F-C60A-9E9C-F2E0-9F9EE767B9E5}"/>
              </a:ext>
            </a:extLst>
          </p:cNvPr>
          <p:cNvSpPr txBox="1"/>
          <p:nvPr/>
        </p:nvSpPr>
        <p:spPr>
          <a:xfrm>
            <a:off x="9728794" y="3198167"/>
            <a:ext cx="1616202" cy="461665"/>
          </a:xfrm>
          <a:prstGeom prst="rect">
            <a:avLst/>
          </a:prstGeom>
          <a:noFill/>
        </p:spPr>
        <p:txBody>
          <a:bodyPr wrap="square" rtlCol="0">
            <a:spAutoFit/>
          </a:bodyPr>
          <a:lstStyle/>
          <a:p>
            <a:r>
              <a:rPr kumimoji="0" lang="es-MX" sz="2400" b="0" i="1" u="none" strike="noStrike" kern="0" cap="none" spc="0" normalizeH="0" baseline="0" noProof="0" dirty="0">
                <a:ln>
                  <a:noFill/>
                </a:ln>
                <a:solidFill>
                  <a:srgbClr val="FFFFFF"/>
                </a:solidFill>
                <a:effectLst/>
                <a:uLnTx/>
                <a:uFillTx/>
                <a:latin typeface="Arial"/>
                <a:ea typeface="+mn-ea"/>
                <a:cs typeface="+mn-cs"/>
              </a:rPr>
              <a:t>f</a:t>
            </a:r>
            <a:r>
              <a:rPr kumimoji="0" lang="es-MX" sz="2400" b="0" i="0" u="none" strike="noStrike" kern="0" cap="none" spc="0" normalizeH="0" baseline="-25000" noProof="0" dirty="0">
                <a:ln>
                  <a:noFill/>
                </a:ln>
                <a:solidFill>
                  <a:srgbClr val="FFFFFF"/>
                </a:solidFill>
                <a:effectLst/>
                <a:uLnTx/>
                <a:uFillTx/>
                <a:latin typeface="Arial"/>
                <a:ea typeface="+mn-ea"/>
                <a:cs typeface="+mn-cs"/>
              </a:rPr>
              <a:t>e</a:t>
            </a:r>
            <a:r>
              <a:rPr kumimoji="0" lang="es-MX" sz="2400" b="0" i="0" u="none" strike="noStrike" kern="0" cap="none" spc="0" normalizeH="0" baseline="0" noProof="0" dirty="0">
                <a:ln>
                  <a:noFill/>
                </a:ln>
                <a:solidFill>
                  <a:srgbClr val="FFFFFF"/>
                </a:solidFill>
                <a:effectLst/>
                <a:uLnTx/>
                <a:uFillTx/>
                <a:latin typeface="Arial"/>
                <a:ea typeface="+mn-ea"/>
                <a:cs typeface="+mn-cs"/>
              </a:rPr>
              <a:t>(</a:t>
            </a:r>
            <a:r>
              <a:rPr kumimoji="0" lang="es-MX" sz="2400" b="0" i="1" u="none" strike="noStrike" kern="0" cap="none" spc="0" normalizeH="0" baseline="0" noProof="0" dirty="0">
                <a:ln>
                  <a:noFill/>
                </a:ln>
                <a:solidFill>
                  <a:srgbClr val="FFFFFF"/>
                </a:solidFill>
                <a:effectLst/>
                <a:uLnTx/>
                <a:uFillTx/>
                <a:latin typeface="Arial"/>
                <a:ea typeface="+mn-ea"/>
                <a:cs typeface="+mn-cs"/>
              </a:rPr>
              <a:t>x</a:t>
            </a:r>
            <a:r>
              <a:rPr kumimoji="0" lang="es-MX" sz="2400" b="0" i="0" u="none" strike="noStrike" kern="0" cap="none" spc="0" normalizeH="0" baseline="0" noProof="0" dirty="0">
                <a:ln>
                  <a:noFill/>
                </a:ln>
                <a:solidFill>
                  <a:srgbClr val="FFFFFF"/>
                </a:solidFill>
                <a:effectLst/>
                <a:uLnTx/>
                <a:uFillTx/>
                <a:latin typeface="Arial"/>
                <a:ea typeface="+mn-ea"/>
                <a:cs typeface="+mn-cs"/>
              </a:rPr>
              <a:t>) = </a:t>
            </a:r>
            <a:r>
              <a:rPr kumimoji="0" lang="es-MX" sz="2400" b="0" i="1" u="none" strike="noStrike" kern="0" cap="none" spc="0" normalizeH="0" baseline="0" noProof="0" dirty="0">
                <a:ln>
                  <a:noFill/>
                </a:ln>
                <a:solidFill>
                  <a:srgbClr val="FFFFFF"/>
                </a:solidFill>
                <a:effectLst/>
                <a:uLnTx/>
                <a:uFillTx/>
                <a:latin typeface="Arial"/>
                <a:ea typeface="+mn-ea"/>
                <a:cs typeface="+mn-cs"/>
              </a:rPr>
              <a:t>c</a:t>
            </a:r>
            <a:r>
              <a:rPr kumimoji="0" lang="es-MX" sz="2400" b="0" i="1" u="none" strike="noStrike" kern="0" cap="none" spc="0" normalizeH="0" baseline="-25000" noProof="0" dirty="0">
                <a:ln>
                  <a:noFill/>
                </a:ln>
                <a:solidFill>
                  <a:srgbClr val="FFFFFF"/>
                </a:solidFill>
                <a:effectLst/>
                <a:uLnTx/>
                <a:uFillTx/>
                <a:latin typeface="Arial"/>
                <a:ea typeface="+mn-ea"/>
                <a:cs typeface="+mn-cs"/>
              </a:rPr>
              <a:t>e</a:t>
            </a:r>
            <a:r>
              <a:rPr kumimoji="0" lang="es-MX" sz="2400" b="0" i="0" u="none" strike="noStrike" kern="0" cap="none" spc="0" normalizeH="0" baseline="0" noProof="0" dirty="0">
                <a:ln>
                  <a:noFill/>
                </a:ln>
                <a:solidFill>
                  <a:srgbClr val="FFFFFF"/>
                </a:solidFill>
                <a:effectLst/>
                <a:uLnTx/>
                <a:uFillTx/>
                <a:latin typeface="Arial"/>
                <a:ea typeface="+mn-ea"/>
                <a:cs typeface="+mn-cs"/>
              </a:rPr>
              <a:t>/</a:t>
            </a:r>
            <a:r>
              <a:rPr kumimoji="0" lang="es-MX" sz="2400" b="0" i="1" u="none" strike="noStrike" kern="0" cap="none" spc="0" normalizeH="0" baseline="0" noProof="0" dirty="0">
                <a:ln>
                  <a:noFill/>
                </a:ln>
                <a:solidFill>
                  <a:srgbClr val="FFFFFF"/>
                </a:solidFill>
                <a:effectLst/>
                <a:uLnTx/>
                <a:uFillTx/>
                <a:latin typeface="Arial"/>
                <a:ea typeface="+mn-ea"/>
                <a:cs typeface="+mn-cs"/>
              </a:rPr>
              <a:t>x</a:t>
            </a:r>
            <a:endParaRPr lang="es-MX" dirty="0"/>
          </a:p>
        </p:txBody>
      </p:sp>
    </p:spTree>
    <p:extLst>
      <p:ext uri="{BB962C8B-B14F-4D97-AF65-F5344CB8AC3E}">
        <p14:creationId xmlns:p14="http://schemas.microsoft.com/office/powerpoint/2010/main" val="514729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100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9" presetID="1" presetClass="entr" presetSubtype="0" fill="hold" grpId="0" nodeType="withEffect">
                                  <p:stCondLst>
                                    <p:cond delay="2500"/>
                                  </p:stCondLst>
                                  <p:childTnLst>
                                    <p:set>
                                      <p:cBhvr>
                                        <p:cTn id="10"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3000"/>
                                  </p:stCondLst>
                                  <p:childTnLst>
                                    <p:set>
                                      <p:cBhvr>
                                        <p:cTn id="24" dur="1" fill="hold">
                                          <p:stCondLst>
                                            <p:cond delay="0"/>
                                          </p:stCondLst>
                                        </p:cTn>
                                        <p:tgtEl>
                                          <p:spTgt spid="6"/>
                                        </p:tgtEl>
                                        <p:attrNameLst>
                                          <p:attrName>style.visibility</p:attrName>
                                        </p:attrNameLst>
                                      </p:cBhvr>
                                      <p:to>
                                        <p:strVal val="visible"/>
                                      </p:to>
                                    </p:set>
                                  </p:childTnLst>
                                </p:cTn>
                              </p:par>
                              <p:par>
                                <p:cTn id="25" presetID="1" presetClass="entr" presetSubtype="0" fill="hold" nodeType="withEffect">
                                  <p:stCondLst>
                                    <p:cond delay="300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nodeType="withEffect">
                                  <p:stCondLst>
                                    <p:cond delay="500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grpId="0" nodeType="withEffect">
                                  <p:stCondLst>
                                    <p:cond delay="500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P spid="2" grpId="0"/>
      <p:bldP spid="5" grpId="0"/>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485235" y="4440497"/>
                <a:ext cx="10919637" cy="1020503"/>
              </a:xfrm>
            </p:spPr>
            <p:txBody>
              <a:bodyPr/>
              <a:lstStyle/>
              <a:p>
                <a:pPr marL="0" indent="0">
                  <a:buNone/>
                </a:pPr>
                <a:r>
                  <a:rPr lang="es-MX" sz="2800" dirty="0">
                    <a:effectLst/>
                    <a:sym typeface="Symbol" panose="05050102010706020507" pitchFamily="18" charset="2"/>
                  </a:rPr>
                  <a:t>		     </a:t>
                </a:r>
                <a:r>
                  <a:rPr lang="es-MX" dirty="0">
                    <a:effectLst/>
                    <a:sym typeface="Symbol" panose="05050102010706020507" pitchFamily="18" charset="2"/>
                  </a:rPr>
                  <a:t></a:t>
                </a:r>
                <a:r>
                  <a:rPr lang="es-MX" dirty="0">
                    <a:effectLst/>
                  </a:rPr>
                  <a:t>(</a:t>
                </a:r>
                <a:r>
                  <a:rPr lang="es-MX" i="1" dirty="0">
                    <a:effectLst/>
                  </a:rPr>
                  <a:t>S</a:t>
                </a:r>
                <a:r>
                  <a:rPr lang="es-MX" dirty="0">
                    <a:effectLst/>
                  </a:rPr>
                  <a:t>) =</a:t>
                </a:r>
                <a14:m>
                  <m:oMath xmlns:m="http://schemas.openxmlformats.org/officeDocument/2006/math">
                    <m:nary>
                      <m:naryPr>
                        <m:chr m:val="∑"/>
                        <m:limLoc m:val="subSup"/>
                        <m:supHide m:val="on"/>
                        <m:ctrlPr>
                          <a:rPr lang="es-MX" i="1">
                            <a:effectLst/>
                            <a:latin typeface="Cambria Math" panose="02040503050406030204" pitchFamily="18" charset="0"/>
                          </a:rPr>
                        </m:ctrlPr>
                      </m:naryPr>
                      <m:sub>
                        <m:r>
                          <m:rPr>
                            <m:brk m:alnAt="9"/>
                          </m:rPr>
                          <a:rPr lang="es-MX" i="1">
                            <a:effectLst/>
                            <a:latin typeface="Cambria Math" panose="02040503050406030204" pitchFamily="18" charset="0"/>
                          </a:rPr>
                          <m:t>𝑒</m:t>
                        </m:r>
                        <m:r>
                          <a:rPr lang="es-MX" i="1">
                            <a:effectLst/>
                            <a:latin typeface="Cambria Math" panose="02040503050406030204" pitchFamily="18" charset="0"/>
                            <a:ea typeface="Cambria Math" panose="02040503050406030204" pitchFamily="18" charset="0"/>
                          </a:rPr>
                          <m:t>∈</m:t>
                        </m:r>
                        <m:r>
                          <a:rPr lang="es-MX" i="1">
                            <a:effectLst/>
                            <a:latin typeface="Cambria Math" panose="02040503050406030204" pitchFamily="18" charset="0"/>
                            <a:ea typeface="Cambria Math" panose="02040503050406030204" pitchFamily="18" charset="0"/>
                          </a:rPr>
                          <m:t>𝐸</m:t>
                        </m:r>
                      </m:sub>
                      <m:sup/>
                      <m:e>
                        <m:nary>
                          <m:naryPr>
                            <m:chr m:val="∑"/>
                            <m:limLoc m:val="subSup"/>
                            <m:ctrlPr>
                              <a:rPr lang="es-MX" i="1">
                                <a:effectLst/>
                                <a:latin typeface="Cambria Math" panose="02040503050406030204" pitchFamily="18" charset="0"/>
                              </a:rPr>
                            </m:ctrlPr>
                          </m:naryPr>
                          <m:sub>
                            <m:r>
                              <m:rPr>
                                <m:brk m:alnAt="25"/>
                              </m:rPr>
                              <a:rPr lang="es-MX" i="1">
                                <a:effectLst/>
                                <a:latin typeface="Cambria Math" panose="02040503050406030204" pitchFamily="18" charset="0"/>
                              </a:rPr>
                              <m:t>𝑥</m:t>
                            </m:r>
                            <m:r>
                              <a:rPr lang="es-MX" i="1">
                                <a:effectLst/>
                                <a:latin typeface="Cambria Math" panose="02040503050406030204" pitchFamily="18" charset="0"/>
                              </a:rPr>
                              <m:t>=1</m:t>
                            </m:r>
                          </m:sub>
                          <m:sup>
                            <m:r>
                              <a:rPr lang="es-MX" i="1">
                                <a:effectLst/>
                                <a:latin typeface="Cambria Math" panose="02040503050406030204" pitchFamily="18" charset="0"/>
                              </a:rPr>
                              <m:t>𝑥</m:t>
                            </m:r>
                            <m:r>
                              <a:rPr lang="es-MX" i="1" baseline="-12000">
                                <a:effectLst/>
                                <a:latin typeface="Cambria Math" panose="02040503050406030204" pitchFamily="18" charset="0"/>
                              </a:rPr>
                              <m:t>𝑒</m:t>
                            </m:r>
                          </m:sup>
                          <m:e>
                            <m:r>
                              <a:rPr lang="es-MX" i="1">
                                <a:effectLst/>
                                <a:latin typeface="Cambria Math" panose="02040503050406030204" pitchFamily="18" charset="0"/>
                              </a:rPr>
                              <m:t>𝑓</m:t>
                            </m:r>
                            <m:r>
                              <a:rPr lang="es-MX" i="1" baseline="-25000">
                                <a:effectLst/>
                                <a:latin typeface="Cambria Math" panose="02040503050406030204" pitchFamily="18" charset="0"/>
                              </a:rPr>
                              <m:t>𝑒</m:t>
                            </m:r>
                            <m:r>
                              <a:rPr lang="es-MX">
                                <a:effectLst/>
                                <a:latin typeface="Cambria Math" panose="02040503050406030204" pitchFamily="18" charset="0"/>
                              </a:rPr>
                              <m:t>(</m:t>
                            </m:r>
                            <m:r>
                              <a:rPr lang="es-MX" i="1">
                                <a:effectLst/>
                                <a:latin typeface="Cambria Math" panose="02040503050406030204" pitchFamily="18" charset="0"/>
                              </a:rPr>
                              <m:t>𝑥</m:t>
                            </m:r>
                            <m:r>
                              <a:rPr lang="es-MX">
                                <a:effectLst/>
                                <a:latin typeface="Cambria Math" panose="02040503050406030204" pitchFamily="18" charset="0"/>
                              </a:rPr>
                              <m:t>)</m:t>
                            </m:r>
                          </m:e>
                        </m:nary>
                      </m:e>
                    </m:nary>
                  </m:oMath>
                </a14:m>
                <a:r>
                  <a:rPr lang="es-MX" dirty="0">
                    <a:effectLst/>
                  </a:rPr>
                  <a:t>                               (2.1)</a:t>
                </a: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485235" y="4440497"/>
                <a:ext cx="10919637" cy="1020503"/>
              </a:xfrm>
              <a:blipFill>
                <a:blip r:embed="rId2"/>
                <a:stretch>
                  <a:fillRect t="-7738" r="-335"/>
                </a:stretch>
              </a:blipFill>
            </p:spPr>
            <p:txBody>
              <a:bodyPr/>
              <a:lstStyle/>
              <a:p>
                <a:r>
                  <a:rPr lang="es-MX">
                    <a:noFill/>
                  </a:rPr>
                  <a:t> </a:t>
                </a:r>
              </a:p>
            </p:txBody>
          </p:sp>
        </mc:Fallback>
      </mc:AlternateContent>
      <p:cxnSp>
        <p:nvCxnSpPr>
          <p:cNvPr id="11" name="Conector recto de flecha 10"/>
          <p:cNvCxnSpPr/>
          <p:nvPr/>
        </p:nvCxnSpPr>
        <p:spPr bwMode="auto">
          <a:xfrm flipV="1">
            <a:off x="4961228" y="5040323"/>
            <a:ext cx="251669" cy="317829"/>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 Box 9"/>
          <p:cNvSpPr txBox="1">
            <a:spLocks noChangeArrowheads="1"/>
          </p:cNvSpPr>
          <p:nvPr/>
        </p:nvSpPr>
        <p:spPr bwMode="auto">
          <a:xfrm>
            <a:off x="4958286" y="6375512"/>
            <a:ext cx="5252514"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 </a:t>
            </a:r>
            <a:r>
              <a:rPr lang="es-MX" sz="2400" i="1" u="none" dirty="0">
                <a:latin typeface="Times New Roman" panose="02020603050405020304" pitchFamily="18" charset="0"/>
                <a:sym typeface="Symbol" panose="05050102010706020507" pitchFamily="18" charset="2"/>
              </a:rPr>
              <a:t>c</a:t>
            </a:r>
            <a:r>
              <a:rPr lang="es-MX" sz="2400" i="1" u="none" baseline="-25000" dirty="0">
                <a:latin typeface="Times New Roman" panose="02020603050405020304" pitchFamily="18" charset="0"/>
                <a:sym typeface="Symbol" panose="05050102010706020507" pitchFamily="18" charset="2"/>
              </a:rPr>
              <a:t>e</a:t>
            </a:r>
            <a:r>
              <a:rPr lang="es-MX" sz="2400" i="1" u="none" dirty="0">
                <a:latin typeface="Times New Roman" panose="02020603050405020304" pitchFamily="18" charset="0"/>
                <a:sym typeface="Symbol" panose="05050102010706020507" pitchFamily="18" charset="2"/>
              </a:rPr>
              <a:t> </a:t>
            </a:r>
            <a:r>
              <a:rPr lang="es-MX" sz="2400" u="none" dirty="0">
                <a:latin typeface="Times New Roman" panose="02020603050405020304" pitchFamily="18" charset="0"/>
                <a:sym typeface="Symbol" panose="05050102010706020507" pitchFamily="18" charset="2"/>
              </a:rPr>
              <a:t>+ </a:t>
            </a:r>
            <a:r>
              <a:rPr lang="es-MX" sz="2400" i="1" u="none" dirty="0">
                <a:latin typeface="Times New Roman" panose="02020603050405020304" pitchFamily="18" charset="0"/>
                <a:sym typeface="Symbol" panose="05050102010706020507" pitchFamily="18" charset="2"/>
              </a:rPr>
              <a:t>c</a:t>
            </a:r>
            <a:r>
              <a:rPr lang="es-MX" sz="2400" i="1" u="none" baseline="-25000" dirty="0">
                <a:latin typeface="Times New Roman" panose="02020603050405020304" pitchFamily="18" charset="0"/>
                <a:sym typeface="Symbol" panose="05050102010706020507" pitchFamily="18" charset="2"/>
              </a:rPr>
              <a:t>e</a:t>
            </a:r>
            <a:r>
              <a:rPr lang="es-MX" sz="2400" u="none" dirty="0">
                <a:latin typeface="Times New Roman" panose="02020603050405020304" pitchFamily="18" charset="0"/>
                <a:sym typeface="Symbol" panose="05050102010706020507" pitchFamily="18" charset="2"/>
              </a:rPr>
              <a:t>/2 + </a:t>
            </a:r>
            <a:r>
              <a:rPr lang="es-MX" sz="2400" i="1" u="none" dirty="0">
                <a:latin typeface="Times New Roman" panose="02020603050405020304" pitchFamily="18" charset="0"/>
                <a:sym typeface="Symbol" panose="05050102010706020507" pitchFamily="18" charset="2"/>
              </a:rPr>
              <a:t>c</a:t>
            </a:r>
            <a:r>
              <a:rPr lang="es-MX" sz="2400" i="1" u="none" baseline="-25000" dirty="0">
                <a:latin typeface="Times New Roman" panose="02020603050405020304" pitchFamily="18" charset="0"/>
                <a:sym typeface="Symbol" panose="05050102010706020507" pitchFamily="18" charset="2"/>
              </a:rPr>
              <a:t>e</a:t>
            </a:r>
            <a:r>
              <a:rPr lang="es-MX" sz="2400" u="none" dirty="0">
                <a:latin typeface="Times New Roman" panose="02020603050405020304" pitchFamily="18" charset="0"/>
                <a:sym typeface="Symbol" panose="05050102010706020507" pitchFamily="18" charset="2"/>
              </a:rPr>
              <a:t>/3 + … + </a:t>
            </a:r>
            <a:r>
              <a:rPr lang="es-MX" sz="2400" i="1" u="none" dirty="0">
                <a:latin typeface="Times New Roman" panose="02020603050405020304" pitchFamily="18" charset="0"/>
                <a:sym typeface="Symbol" panose="05050102010706020507" pitchFamily="18" charset="2"/>
              </a:rPr>
              <a:t>c</a:t>
            </a:r>
            <a:r>
              <a:rPr lang="es-MX" sz="2400" i="1" u="none" baseline="-25000" dirty="0">
                <a:latin typeface="Times New Roman" panose="02020603050405020304" pitchFamily="18" charset="0"/>
                <a:sym typeface="Symbol" panose="05050102010706020507" pitchFamily="18" charset="2"/>
              </a:rPr>
              <a:t>e</a:t>
            </a:r>
            <a:r>
              <a:rPr lang="es-MX" sz="2400" u="none" dirty="0">
                <a:latin typeface="Times New Roman" panose="02020603050405020304" pitchFamily="18" charset="0"/>
                <a:sym typeface="Symbol" panose="05050102010706020507" pitchFamily="18" charset="2"/>
              </a:rPr>
              <a:t>/</a:t>
            </a:r>
            <a:r>
              <a:rPr lang="es-MX" sz="2400" i="1" u="none" dirty="0" err="1">
                <a:latin typeface="Times New Roman" panose="02020603050405020304" pitchFamily="18" charset="0"/>
                <a:sym typeface="Symbol" panose="05050102010706020507" pitchFamily="18" charset="2"/>
              </a:rPr>
              <a:t>x</a:t>
            </a:r>
            <a:r>
              <a:rPr lang="es-MX" sz="2400" i="1" u="none" baseline="-25000" dirty="0" err="1">
                <a:latin typeface="Times New Roman" panose="02020603050405020304" pitchFamily="18" charset="0"/>
                <a:sym typeface="Symbol" panose="05050102010706020507" pitchFamily="18" charset="2"/>
              </a:rPr>
              <a:t>e</a:t>
            </a:r>
            <a:r>
              <a:rPr lang="es-MX" sz="2400" u="none" dirty="0">
                <a:latin typeface="Times New Roman" panose="02020603050405020304" pitchFamily="18" charset="0"/>
                <a:sym typeface="Symbol" panose="05050102010706020507" pitchFamily="18" charset="2"/>
              </a:rPr>
              <a:t> = </a:t>
            </a:r>
            <a:r>
              <a:rPr lang="es-MX" sz="2400" i="1" u="none" dirty="0" err="1">
                <a:latin typeface="Times New Roman" panose="02020603050405020304" pitchFamily="18" charset="0"/>
                <a:sym typeface="Symbol" panose="05050102010706020507" pitchFamily="18" charset="2"/>
              </a:rPr>
              <a:t>c</a:t>
            </a:r>
            <a:r>
              <a:rPr lang="es-MX" sz="2400" i="1" u="none" baseline="-25000" dirty="0" err="1">
                <a:latin typeface="Times New Roman" panose="02020603050405020304" pitchFamily="18" charset="0"/>
                <a:sym typeface="Symbol" panose="05050102010706020507" pitchFamily="18" charset="2"/>
              </a:rPr>
              <a:t>e</a:t>
            </a:r>
            <a:r>
              <a:rPr lang="es-MX" sz="2400" u="none" dirty="0" err="1">
                <a:latin typeface="Times New Roman" panose="02020603050405020304" pitchFamily="18" charset="0"/>
                <a:sym typeface="Symbol" panose="05050102010706020507" pitchFamily="18" charset="2"/>
              </a:rPr>
              <a:t>H</a:t>
            </a:r>
            <a:r>
              <a:rPr lang="es-MX" sz="2400" u="none" dirty="0">
                <a:latin typeface="Times New Roman" panose="02020603050405020304" pitchFamily="18" charset="0"/>
                <a:sym typeface="Symbol" panose="05050102010706020507" pitchFamily="18" charset="2"/>
              </a:rPr>
              <a:t>(</a:t>
            </a:r>
            <a:r>
              <a:rPr lang="es-MX" sz="2400" i="1" u="none" dirty="0" err="1">
                <a:latin typeface="Times New Roman" panose="02020603050405020304" pitchFamily="18" charset="0"/>
                <a:sym typeface="Symbol" panose="05050102010706020507" pitchFamily="18" charset="2"/>
              </a:rPr>
              <a:t>x</a:t>
            </a:r>
            <a:r>
              <a:rPr lang="es-MX" sz="2400" i="1" u="none" baseline="-25000" dirty="0" err="1">
                <a:latin typeface="Times New Roman" panose="02020603050405020304" pitchFamily="18" charset="0"/>
                <a:sym typeface="Symbol" panose="05050102010706020507" pitchFamily="18" charset="2"/>
              </a:rPr>
              <a:t>e</a:t>
            </a:r>
            <a:r>
              <a:rPr lang="es-MX" sz="2400" u="none" dirty="0">
                <a:latin typeface="Times New Roman" panose="02020603050405020304" pitchFamily="18" charset="0"/>
                <a:sym typeface="Symbol" panose="05050102010706020507" pitchFamily="18" charset="2"/>
              </a:rPr>
              <a:t>).</a:t>
            </a:r>
            <a:endParaRPr lang="es-MX" sz="2400" i="1" u="none" dirty="0">
              <a:latin typeface="Times New Roman" panose="02020603050405020304" pitchFamily="18" charset="0"/>
              <a:sym typeface="Symbol" panose="05050102010706020507" pitchFamily="18" charset="2"/>
            </a:endParaRPr>
          </a:p>
        </p:txBody>
      </p:sp>
      <p:sp>
        <p:nvSpPr>
          <p:cNvPr id="12"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35</a:t>
            </a:fld>
            <a:endParaRPr lang="es-MX" dirty="0"/>
          </a:p>
        </p:txBody>
      </p:sp>
      <p:sp>
        <p:nvSpPr>
          <p:cNvPr id="7" name="Text Box 9"/>
          <p:cNvSpPr txBox="1">
            <a:spLocks noChangeArrowheads="1"/>
          </p:cNvSpPr>
          <p:nvPr/>
        </p:nvSpPr>
        <p:spPr bwMode="auto">
          <a:xfrm>
            <a:off x="485235" y="5220149"/>
            <a:ext cx="11465466" cy="1200329"/>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Es el pago de un jugador por esa arista si la usara él solo + el pago de un jugador por esa arista si la usaran dos + el pago de un jugador por esa arista si la usaran tres + … + el pago de un jugador por esa arista si la usaran todos los que en realidad la están usando</a:t>
            </a:r>
            <a:endParaRPr lang="es-MX" sz="2400" i="1" u="none" dirty="0">
              <a:latin typeface="Times New Roman" panose="02020603050405020304" pitchFamily="18" charset="0"/>
              <a:sym typeface="Symbol" panose="05050102010706020507" pitchFamily="18" charset="2"/>
            </a:endParaRPr>
          </a:p>
        </p:txBody>
      </p:sp>
      <p:sp>
        <p:nvSpPr>
          <p:cNvPr id="15" name="CuadroTexto 14">
            <a:extLst>
              <a:ext uri="{FF2B5EF4-FFF2-40B4-BE49-F238E27FC236}">
                <a16:creationId xmlns:a16="http://schemas.microsoft.com/office/drawing/2014/main" id="{9AF07C29-137C-AE7F-0285-A2A400B07A15}"/>
              </a:ext>
            </a:extLst>
          </p:cNvPr>
          <p:cNvSpPr txBox="1"/>
          <p:nvPr/>
        </p:nvSpPr>
        <p:spPr>
          <a:xfrm>
            <a:off x="6896100" y="3799006"/>
            <a:ext cx="1801333" cy="461665"/>
          </a:xfrm>
          <a:prstGeom prst="rect">
            <a:avLst/>
          </a:prstGeom>
          <a:noFill/>
        </p:spPr>
        <p:txBody>
          <a:bodyPr wrap="square" rtlCol="0">
            <a:spAutoFit/>
          </a:bodyPr>
          <a:lstStyle/>
          <a:p>
            <a:r>
              <a:rPr lang="es-ES" sz="2400" dirty="0">
                <a:latin typeface="Times New Roman" panose="02020603050405020304" pitchFamily="18" charset="0"/>
                <a:cs typeface="Times New Roman" panose="02020603050405020304" pitchFamily="18" charset="0"/>
              </a:rPr>
              <a:t> </a:t>
            </a:r>
            <a:r>
              <a:rPr lang="es-ES" sz="2400" i="1" dirty="0">
                <a:latin typeface="Times New Roman" panose="02020603050405020304" pitchFamily="18" charset="0"/>
                <a:cs typeface="Times New Roman" panose="02020603050405020304" pitchFamily="18" charset="0"/>
              </a:rPr>
              <a:t>fe</a:t>
            </a:r>
            <a:r>
              <a:rPr lang="es-ES" sz="2400" dirty="0">
                <a:latin typeface="Times New Roman" panose="02020603050405020304" pitchFamily="18" charset="0"/>
                <a:cs typeface="Times New Roman" panose="02020603050405020304" pitchFamily="18" charset="0"/>
              </a:rPr>
              <a:t>(</a:t>
            </a:r>
            <a:r>
              <a:rPr lang="es-ES" sz="2400" i="1" dirty="0">
                <a:latin typeface="Times New Roman" panose="02020603050405020304" pitchFamily="18" charset="0"/>
                <a:cs typeface="Times New Roman" panose="02020603050405020304" pitchFamily="18" charset="0"/>
              </a:rPr>
              <a:t>x</a:t>
            </a:r>
            <a:r>
              <a:rPr lang="es-ES" sz="2400" dirty="0">
                <a:latin typeface="Times New Roman" panose="02020603050405020304" pitchFamily="18" charset="0"/>
                <a:cs typeface="Times New Roman" panose="02020603050405020304" pitchFamily="18" charset="0"/>
              </a:rPr>
              <a:t>) = </a:t>
            </a:r>
            <a:r>
              <a:rPr lang="es-ES" sz="2400" i="1" dirty="0">
                <a:latin typeface="Times New Roman" panose="02020603050405020304" pitchFamily="18" charset="0"/>
                <a:cs typeface="Times New Roman" panose="02020603050405020304" pitchFamily="18" charset="0"/>
              </a:rPr>
              <a:t>c</a:t>
            </a:r>
            <a:r>
              <a:rPr lang="es-ES" sz="2400" baseline="-25000" dirty="0">
                <a:latin typeface="Times New Roman" panose="02020603050405020304" pitchFamily="18" charset="0"/>
                <a:cs typeface="Times New Roman" panose="02020603050405020304" pitchFamily="18" charset="0"/>
              </a:rPr>
              <a:t>e</a:t>
            </a:r>
            <a:r>
              <a:rPr lang="es-ES" sz="2400" dirty="0">
                <a:latin typeface="Times New Roman" panose="02020603050405020304" pitchFamily="18" charset="0"/>
                <a:cs typeface="Times New Roman" panose="02020603050405020304" pitchFamily="18" charset="0"/>
              </a:rPr>
              <a:t>/</a:t>
            </a:r>
            <a:r>
              <a:rPr lang="es-ES" sz="2400" i="1" dirty="0">
                <a:latin typeface="Times New Roman" panose="02020603050405020304" pitchFamily="18" charset="0"/>
                <a:cs typeface="Times New Roman" panose="02020603050405020304" pitchFamily="18" charset="0"/>
              </a:rPr>
              <a:t>x</a:t>
            </a:r>
            <a:endParaRPr lang="es-MX" sz="2400" dirty="0">
              <a:latin typeface="Times New Roman" panose="02020603050405020304" pitchFamily="18" charset="0"/>
              <a:cs typeface="Times New Roman" panose="02020603050405020304" pitchFamily="18" charset="0"/>
            </a:endParaRPr>
          </a:p>
        </p:txBody>
      </p:sp>
      <p:cxnSp>
        <p:nvCxnSpPr>
          <p:cNvPr id="17" name="Conector recto de flecha 16">
            <a:extLst>
              <a:ext uri="{FF2B5EF4-FFF2-40B4-BE49-F238E27FC236}">
                <a16:creationId xmlns:a16="http://schemas.microsoft.com/office/drawing/2014/main" id="{35586C3F-7AE1-2415-46E3-E2D05CAB7180}"/>
              </a:ext>
            </a:extLst>
          </p:cNvPr>
          <p:cNvCxnSpPr/>
          <p:nvPr/>
        </p:nvCxnSpPr>
        <p:spPr bwMode="auto">
          <a:xfrm flipH="1">
            <a:off x="6286500" y="4076700"/>
            <a:ext cx="609600" cy="438506"/>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513881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493452"/>
            <a:ext cx="10813312" cy="5801216"/>
          </a:xfrm>
        </p:spPr>
        <p:txBody>
          <a:bodyPr/>
          <a:lstStyle/>
          <a:p>
            <a:r>
              <a:rPr lang="es-MX" sz="2800" dirty="0">
                <a:effectLst/>
              </a:rPr>
              <a:t>Para toda estrategia </a:t>
            </a:r>
            <a:r>
              <a:rPr lang="es-MX" sz="2800" i="1" dirty="0">
                <a:effectLst/>
              </a:rPr>
              <a:t>S</a:t>
            </a:r>
            <a:r>
              <a:rPr lang="es-MX" sz="2800" dirty="0">
                <a:effectLst/>
              </a:rPr>
              <a:t> = (</a:t>
            </a:r>
            <a:r>
              <a:rPr lang="es-MX" sz="2800" i="1" dirty="0">
                <a:effectLst/>
              </a:rPr>
              <a:t>S</a:t>
            </a:r>
            <a:r>
              <a:rPr lang="es-MX" sz="2800" baseline="-25000" dirty="0">
                <a:effectLst/>
              </a:rPr>
              <a:t>1</a:t>
            </a:r>
            <a:r>
              <a:rPr lang="es-MX" sz="2800" dirty="0">
                <a:effectLst/>
              </a:rPr>
              <a:t>, </a:t>
            </a:r>
            <a:r>
              <a:rPr lang="es-MX" sz="2800" i="1" dirty="0">
                <a:effectLst/>
              </a:rPr>
              <a:t>S</a:t>
            </a:r>
            <a:r>
              <a:rPr lang="es-MX" sz="2800" baseline="-25000" dirty="0">
                <a:effectLst/>
              </a:rPr>
              <a:t>2</a:t>
            </a:r>
            <a:r>
              <a:rPr lang="es-MX" sz="2800" dirty="0">
                <a:effectLst/>
              </a:rPr>
              <a:t>,…, </a:t>
            </a:r>
            <a:r>
              <a:rPr lang="es-MX" sz="2800" i="1" dirty="0" err="1">
                <a:effectLst/>
              </a:rPr>
              <a:t>S</a:t>
            </a:r>
            <a:r>
              <a:rPr lang="es-MX" sz="2800" i="1" baseline="-25000" dirty="0" err="1">
                <a:effectLst/>
              </a:rPr>
              <a:t>k</a:t>
            </a:r>
            <a:r>
              <a:rPr lang="es-MX" sz="2800" dirty="0">
                <a:effectLst/>
              </a:rPr>
              <a:t>), si un solo jugador se desvía a la estrategia </a:t>
            </a:r>
            <a:r>
              <a:rPr lang="es-MX" sz="2800" i="1" dirty="0">
                <a:effectLst/>
              </a:rPr>
              <a:t>S</a:t>
            </a:r>
            <a:r>
              <a:rPr lang="es-MX" sz="2800" i="1" baseline="-25000" dirty="0">
                <a:effectLst/>
              </a:rPr>
              <a:t>i</a:t>
            </a:r>
            <a:r>
              <a:rPr lang="es-MX" sz="2800" dirty="0">
                <a:effectLst/>
              </a:rPr>
              <a:t>’, entonces el cambio en el potencial </a:t>
            </a:r>
            <a:r>
              <a:rPr lang="es-MX" sz="2800" dirty="0">
                <a:effectLst/>
                <a:sym typeface="Symbol" panose="05050102010706020507" pitchFamily="18" charset="2"/>
              </a:rPr>
              <a:t></a:t>
            </a:r>
            <a:r>
              <a:rPr lang="es-MX" sz="2800" dirty="0">
                <a:effectLst/>
              </a:rPr>
              <a:t>(</a:t>
            </a:r>
            <a:r>
              <a:rPr lang="es-MX" sz="2800" i="1" dirty="0">
                <a:effectLst/>
              </a:rPr>
              <a:t>S</a:t>
            </a:r>
            <a:r>
              <a:rPr lang="es-MX" sz="2800" dirty="0">
                <a:effectLst/>
              </a:rPr>
              <a:t>) – </a:t>
            </a:r>
            <a:r>
              <a:rPr lang="es-MX" sz="2800" dirty="0">
                <a:effectLst/>
                <a:sym typeface="Symbol" panose="05050102010706020507" pitchFamily="18" charset="2"/>
              </a:rPr>
              <a:t></a:t>
            </a:r>
            <a:r>
              <a:rPr lang="es-MX" sz="2800" dirty="0">
                <a:effectLst/>
              </a:rPr>
              <a:t>(</a:t>
            </a:r>
            <a:r>
              <a:rPr lang="es-MX" sz="2800" i="1" dirty="0">
                <a:effectLst/>
              </a:rPr>
              <a:t>S</a:t>
            </a:r>
            <a:r>
              <a:rPr lang="es-MX" sz="2800" dirty="0">
                <a:effectLst/>
              </a:rPr>
              <a:t>’) de la nueva estrategia </a:t>
            </a:r>
            <a:r>
              <a:rPr lang="es-MX" sz="2800" i="1" dirty="0">
                <a:effectLst/>
              </a:rPr>
              <a:t>S</a:t>
            </a:r>
            <a:r>
              <a:rPr lang="es-MX" sz="2800" dirty="0">
                <a:effectLst/>
              </a:rPr>
              <a:t>’ = (</a:t>
            </a:r>
            <a:r>
              <a:rPr lang="es-MX" sz="2800" i="1" dirty="0">
                <a:effectLst/>
              </a:rPr>
              <a:t>S</a:t>
            </a:r>
            <a:r>
              <a:rPr lang="es-MX" sz="2800" baseline="-25000" dirty="0">
                <a:effectLst/>
              </a:rPr>
              <a:t>1</a:t>
            </a:r>
            <a:r>
              <a:rPr lang="es-MX" sz="2800" dirty="0">
                <a:effectLst/>
              </a:rPr>
              <a:t>,…, </a:t>
            </a:r>
            <a:r>
              <a:rPr lang="es-MX" sz="2800" i="1" dirty="0">
                <a:effectLst/>
              </a:rPr>
              <a:t>S</a:t>
            </a:r>
            <a:r>
              <a:rPr lang="es-MX" sz="2800" i="1" baseline="-25000" dirty="0">
                <a:effectLst/>
              </a:rPr>
              <a:t>i</a:t>
            </a:r>
            <a:r>
              <a:rPr lang="es-MX" sz="2800" dirty="0">
                <a:effectLst/>
              </a:rPr>
              <a:t>’,… </a:t>
            </a:r>
            <a:r>
              <a:rPr lang="es-MX" sz="2800" i="1" dirty="0" err="1">
                <a:effectLst/>
              </a:rPr>
              <a:t>S</a:t>
            </a:r>
            <a:r>
              <a:rPr lang="es-MX" sz="2800" i="1" baseline="-25000" dirty="0" err="1">
                <a:effectLst/>
              </a:rPr>
              <a:t>k</a:t>
            </a:r>
            <a:r>
              <a:rPr lang="es-MX" sz="2800" dirty="0">
                <a:effectLst/>
              </a:rPr>
              <a:t>) es exactamente el cambio en el costo al jugador </a:t>
            </a:r>
            <a:r>
              <a:rPr lang="es-MX" sz="2800" i="1" dirty="0">
                <a:effectLst/>
              </a:rPr>
              <a:t>i.</a:t>
            </a:r>
          </a:p>
          <a:p>
            <a:endParaRPr lang="es-MX" sz="1000" i="1" dirty="0">
              <a:effectLst/>
            </a:endParaRPr>
          </a:p>
          <a:p>
            <a:pPr lvl="1">
              <a:buFont typeface="Wingdings" panose="05000000000000000000" pitchFamily="2" charset="2"/>
              <a:buChar char="§"/>
            </a:pPr>
            <a:r>
              <a:rPr lang="es-MX" sz="2600" dirty="0">
                <a:effectLst/>
              </a:rPr>
              <a:t>Demostración. Si el jugador </a:t>
            </a:r>
            <a:r>
              <a:rPr lang="es-MX" sz="2600" i="1" dirty="0">
                <a:effectLst/>
              </a:rPr>
              <a:t>i </a:t>
            </a:r>
            <a:r>
              <a:rPr lang="es-MX" sz="2600" dirty="0">
                <a:effectLst/>
              </a:rPr>
              <a:t>abandona la arista </a:t>
            </a:r>
            <a:r>
              <a:rPr lang="es-MX" sz="2600" i="1" dirty="0">
                <a:effectLst/>
              </a:rPr>
              <a:t>e</a:t>
            </a:r>
            <a:r>
              <a:rPr lang="es-MX" sz="2600" dirty="0">
                <a:effectLst/>
              </a:rPr>
              <a:t> por la arista </a:t>
            </a:r>
            <a:r>
              <a:rPr lang="es-MX" sz="2600" i="1" dirty="0">
                <a:effectLst/>
              </a:rPr>
              <a:t>g</a:t>
            </a:r>
            <a:r>
              <a:rPr lang="es-MX" sz="2600" dirty="0">
                <a:effectLst/>
              </a:rPr>
              <a:t>, él deja de gastar </a:t>
            </a:r>
            <a:r>
              <a:rPr lang="es-MX" sz="2600" i="1" dirty="0">
                <a:effectLst/>
              </a:rPr>
              <a:t>c</a:t>
            </a:r>
            <a:r>
              <a:rPr lang="es-MX" sz="2600" i="1" baseline="-25000" dirty="0">
                <a:effectLst/>
              </a:rPr>
              <a:t>e</a:t>
            </a:r>
            <a:r>
              <a:rPr lang="es-MX" sz="2600" dirty="0">
                <a:effectLst/>
              </a:rPr>
              <a:t>/</a:t>
            </a:r>
            <a:r>
              <a:rPr lang="es-MX" sz="2600" i="1" dirty="0" err="1">
                <a:effectLst/>
              </a:rPr>
              <a:t>x</a:t>
            </a:r>
            <a:r>
              <a:rPr lang="es-MX" sz="2600" i="1" baseline="-25000" dirty="0" err="1">
                <a:effectLst/>
              </a:rPr>
              <a:t>e</a:t>
            </a:r>
            <a:r>
              <a:rPr lang="es-MX" sz="2600" dirty="0">
                <a:effectLst/>
              </a:rPr>
              <a:t> pero gastará </a:t>
            </a:r>
            <a:r>
              <a:rPr lang="es-MX" sz="2600" i="1" dirty="0">
                <a:effectLst/>
              </a:rPr>
              <a:t>c</a:t>
            </a:r>
            <a:r>
              <a:rPr lang="es-MX" sz="2600" i="1" baseline="-25000" dirty="0">
                <a:effectLst/>
              </a:rPr>
              <a:t>g</a:t>
            </a:r>
            <a:r>
              <a:rPr lang="es-MX" sz="2600" dirty="0">
                <a:effectLst/>
              </a:rPr>
              <a:t>/</a:t>
            </a:r>
            <a:r>
              <a:rPr lang="es-MX" sz="2600" i="1" dirty="0" err="1">
                <a:effectLst/>
              </a:rPr>
              <a:t>x</a:t>
            </a:r>
            <a:r>
              <a:rPr lang="es-MX" sz="2600" i="1" baseline="-25000" dirty="0" err="1">
                <a:effectLst/>
              </a:rPr>
              <a:t>g</a:t>
            </a:r>
            <a:r>
              <a:rPr lang="es-MX" sz="2600" dirty="0">
                <a:effectLst/>
              </a:rPr>
              <a:t>, donde </a:t>
            </a:r>
            <a:r>
              <a:rPr lang="es-MX" sz="2600" i="1" dirty="0" err="1">
                <a:effectLst/>
              </a:rPr>
              <a:t>x</a:t>
            </a:r>
            <a:r>
              <a:rPr lang="es-MX" sz="2600" i="1" baseline="-25000" dirty="0" err="1">
                <a:effectLst/>
              </a:rPr>
              <a:t>g</a:t>
            </a:r>
            <a:r>
              <a:rPr lang="es-MX" sz="2600" dirty="0">
                <a:effectLst/>
              </a:rPr>
              <a:t> = </a:t>
            </a:r>
            <a:r>
              <a:rPr lang="es-MX" sz="2600" i="1" dirty="0" err="1">
                <a:effectLst/>
              </a:rPr>
              <a:t>x</a:t>
            </a:r>
            <a:r>
              <a:rPr lang="es-MX" sz="2600" i="1" baseline="-25000" dirty="0" err="1">
                <a:effectLst/>
              </a:rPr>
              <a:t>g</a:t>
            </a:r>
            <a:r>
              <a:rPr lang="es-MX" sz="2600" baseline="-25000" dirty="0" err="1">
                <a:effectLst/>
              </a:rPr>
              <a:t>viejo</a:t>
            </a:r>
            <a:r>
              <a:rPr lang="es-MX" sz="2600" dirty="0">
                <a:effectLst/>
              </a:rPr>
              <a:t> +1. El cambio en su costo es </a:t>
            </a:r>
            <a:r>
              <a:rPr lang="es-MX" sz="2600" i="1" dirty="0">
                <a:effectLst/>
              </a:rPr>
              <a:t>c</a:t>
            </a:r>
            <a:r>
              <a:rPr lang="es-MX" sz="2600" i="1" baseline="-25000" dirty="0">
                <a:effectLst/>
              </a:rPr>
              <a:t>g</a:t>
            </a:r>
            <a:r>
              <a:rPr lang="es-MX" sz="2600" dirty="0">
                <a:effectLst/>
              </a:rPr>
              <a:t>/</a:t>
            </a:r>
            <a:r>
              <a:rPr lang="es-MX" sz="2600" i="1" dirty="0" err="1">
                <a:effectLst/>
              </a:rPr>
              <a:t>x</a:t>
            </a:r>
            <a:r>
              <a:rPr lang="es-MX" sz="2600" i="1" baseline="-25000" dirty="0" err="1">
                <a:effectLst/>
              </a:rPr>
              <a:t>g</a:t>
            </a:r>
            <a:r>
              <a:rPr lang="es-MX" sz="2600" dirty="0">
                <a:effectLst/>
              </a:rPr>
              <a:t> – </a:t>
            </a:r>
            <a:r>
              <a:rPr lang="es-MX" sz="2600" i="1" dirty="0">
                <a:effectLst/>
              </a:rPr>
              <a:t>c</a:t>
            </a:r>
            <a:r>
              <a:rPr lang="es-MX" sz="2600" i="1" baseline="-25000" dirty="0">
                <a:effectLst/>
              </a:rPr>
              <a:t>e</a:t>
            </a:r>
            <a:r>
              <a:rPr lang="es-MX" sz="2600" dirty="0">
                <a:effectLst/>
              </a:rPr>
              <a:t>/</a:t>
            </a:r>
            <a:r>
              <a:rPr lang="es-MX" sz="2600" i="1" dirty="0" err="1">
                <a:effectLst/>
              </a:rPr>
              <a:t>x</a:t>
            </a:r>
            <a:r>
              <a:rPr lang="es-MX" sz="2600" i="1" baseline="-25000" dirty="0" err="1">
                <a:effectLst/>
              </a:rPr>
              <a:t>e</a:t>
            </a:r>
            <a:r>
              <a:rPr lang="es-MX" sz="2600" dirty="0">
                <a:effectLst/>
              </a:rPr>
              <a:t>. </a:t>
            </a:r>
          </a:p>
          <a:p>
            <a:pPr lvl="1">
              <a:buFont typeface="Wingdings" panose="05000000000000000000" pitchFamily="2" charset="2"/>
              <a:buChar char="§"/>
            </a:pPr>
            <a:endParaRPr lang="es-MX" sz="1000" dirty="0"/>
          </a:p>
          <a:p>
            <a:pPr lvl="1">
              <a:buFont typeface="Wingdings" panose="05000000000000000000" pitchFamily="2" charset="2"/>
              <a:buChar char="§"/>
            </a:pPr>
            <a:r>
              <a:rPr lang="es-MX" sz="2600" dirty="0">
                <a:solidFill>
                  <a:srgbClr val="FFFFFF"/>
                </a:solidFill>
                <a:effectLst/>
              </a:rPr>
              <a:t>La función potencial </a:t>
            </a:r>
            <a:r>
              <a:rPr lang="es-MX" sz="2600" dirty="0">
                <a:solidFill>
                  <a:srgbClr val="FFFFFF"/>
                </a:solidFill>
                <a:effectLst/>
                <a:sym typeface="Symbol" panose="05050102010706020507" pitchFamily="18" charset="2"/>
              </a:rPr>
              <a:t></a:t>
            </a:r>
            <a:r>
              <a:rPr lang="es-MX" sz="2600" dirty="0">
                <a:solidFill>
                  <a:srgbClr val="FFFFFF"/>
                </a:solidFill>
                <a:effectLst/>
              </a:rPr>
              <a:t> cambia así:</a:t>
            </a:r>
          </a:p>
          <a:p>
            <a:pPr lvl="2">
              <a:buClrTx/>
              <a:buFont typeface="Wingdings" panose="05000000000000000000" pitchFamily="2" charset="2"/>
              <a:buChar char="§"/>
            </a:pPr>
            <a:r>
              <a:rPr lang="es-MX" dirty="0">
                <a:solidFill>
                  <a:srgbClr val="FFFFFF"/>
                </a:solidFill>
                <a:effectLst/>
              </a:rPr>
              <a:t>Solo las aristas </a:t>
            </a:r>
            <a:r>
              <a:rPr lang="es-MX" i="1" dirty="0">
                <a:solidFill>
                  <a:srgbClr val="FFFFFF"/>
                </a:solidFill>
                <a:effectLst/>
              </a:rPr>
              <a:t>e</a:t>
            </a:r>
            <a:r>
              <a:rPr lang="es-MX" dirty="0">
                <a:solidFill>
                  <a:srgbClr val="FFFFFF"/>
                </a:solidFill>
                <a:effectLst/>
              </a:rPr>
              <a:t> y </a:t>
            </a:r>
            <a:r>
              <a:rPr lang="es-MX" i="1" dirty="0">
                <a:solidFill>
                  <a:srgbClr val="FFFFFF"/>
                </a:solidFill>
                <a:effectLst/>
              </a:rPr>
              <a:t>g</a:t>
            </a:r>
            <a:r>
              <a:rPr lang="es-MX" dirty="0">
                <a:solidFill>
                  <a:srgbClr val="FFFFFF"/>
                </a:solidFill>
                <a:effectLst/>
              </a:rPr>
              <a:t> vieron afectadas sus sumatorias.</a:t>
            </a:r>
          </a:p>
          <a:p>
            <a:pPr lvl="2">
              <a:buClrTx/>
              <a:buFont typeface="Wingdings" panose="05000000000000000000" pitchFamily="2" charset="2"/>
              <a:buChar char="§"/>
            </a:pPr>
            <a:r>
              <a:rPr lang="es-MX" dirty="0">
                <a:solidFill>
                  <a:srgbClr val="FFFFFF"/>
                </a:solidFill>
                <a:effectLst/>
              </a:rPr>
              <a:t>La sumatoria de </a:t>
            </a:r>
            <a:r>
              <a:rPr lang="es-MX" i="1" dirty="0">
                <a:solidFill>
                  <a:srgbClr val="FFFFFF"/>
                </a:solidFill>
                <a:effectLst/>
              </a:rPr>
              <a:t>e</a:t>
            </a:r>
            <a:r>
              <a:rPr lang="es-MX" dirty="0">
                <a:solidFill>
                  <a:srgbClr val="FFFFFF"/>
                </a:solidFill>
                <a:effectLst/>
              </a:rPr>
              <a:t> perdió el último sumando, </a:t>
            </a:r>
            <a:r>
              <a:rPr lang="es-MX" i="1" dirty="0">
                <a:solidFill>
                  <a:srgbClr val="FFFFFF"/>
                </a:solidFill>
                <a:effectLst/>
              </a:rPr>
              <a:t>c</a:t>
            </a:r>
            <a:r>
              <a:rPr lang="es-MX" i="1" baseline="-25000" dirty="0">
                <a:solidFill>
                  <a:srgbClr val="FFFFFF"/>
                </a:solidFill>
                <a:effectLst/>
              </a:rPr>
              <a:t>e</a:t>
            </a:r>
            <a:r>
              <a:rPr lang="es-MX" dirty="0">
                <a:solidFill>
                  <a:srgbClr val="FFFFFF"/>
                </a:solidFill>
                <a:effectLst/>
              </a:rPr>
              <a:t>/</a:t>
            </a:r>
            <a:r>
              <a:rPr lang="es-MX" i="1" dirty="0" err="1">
                <a:solidFill>
                  <a:srgbClr val="FFFFFF"/>
                </a:solidFill>
                <a:effectLst/>
              </a:rPr>
              <a:t>x</a:t>
            </a:r>
            <a:r>
              <a:rPr lang="es-MX" i="1" baseline="-25000" dirty="0" err="1">
                <a:solidFill>
                  <a:srgbClr val="FFFFFF"/>
                </a:solidFill>
                <a:effectLst/>
              </a:rPr>
              <a:t>e</a:t>
            </a:r>
            <a:r>
              <a:rPr lang="es-MX" dirty="0">
                <a:solidFill>
                  <a:srgbClr val="FFFFFF"/>
                </a:solidFill>
                <a:effectLst/>
              </a:rPr>
              <a:t>.</a:t>
            </a:r>
          </a:p>
          <a:p>
            <a:pPr lvl="2">
              <a:buClrTx/>
              <a:buFont typeface="Wingdings" panose="05000000000000000000" pitchFamily="2" charset="2"/>
              <a:buChar char="§"/>
            </a:pPr>
            <a:r>
              <a:rPr lang="es-MX" dirty="0">
                <a:solidFill>
                  <a:srgbClr val="FFFFFF"/>
                </a:solidFill>
                <a:effectLst/>
              </a:rPr>
              <a:t>La sumatoria de </a:t>
            </a:r>
            <a:r>
              <a:rPr lang="es-MX" i="1" dirty="0">
                <a:solidFill>
                  <a:srgbClr val="FFFFFF"/>
                </a:solidFill>
                <a:effectLst/>
              </a:rPr>
              <a:t>g</a:t>
            </a:r>
            <a:r>
              <a:rPr lang="es-MX" dirty="0">
                <a:solidFill>
                  <a:srgbClr val="FFFFFF"/>
                </a:solidFill>
                <a:effectLst/>
              </a:rPr>
              <a:t> ganó un sumando, </a:t>
            </a:r>
            <a:r>
              <a:rPr lang="es-MX" i="1" dirty="0">
                <a:solidFill>
                  <a:srgbClr val="FFFFFF"/>
                </a:solidFill>
                <a:effectLst/>
              </a:rPr>
              <a:t>c</a:t>
            </a:r>
            <a:r>
              <a:rPr lang="es-MX" i="1" baseline="-25000" dirty="0">
                <a:solidFill>
                  <a:srgbClr val="FFFFFF"/>
                </a:solidFill>
                <a:effectLst/>
              </a:rPr>
              <a:t>g</a:t>
            </a:r>
            <a:r>
              <a:rPr lang="es-MX" dirty="0">
                <a:solidFill>
                  <a:srgbClr val="FFFFFF"/>
                </a:solidFill>
                <a:effectLst/>
              </a:rPr>
              <a:t>/</a:t>
            </a:r>
            <a:r>
              <a:rPr lang="es-MX" i="1" dirty="0" err="1">
                <a:solidFill>
                  <a:srgbClr val="FFFFFF"/>
                </a:solidFill>
                <a:effectLst/>
              </a:rPr>
              <a:t>x</a:t>
            </a:r>
            <a:r>
              <a:rPr lang="es-MX" i="1" baseline="-25000" dirty="0" err="1">
                <a:solidFill>
                  <a:srgbClr val="FFFFFF"/>
                </a:solidFill>
                <a:effectLst/>
              </a:rPr>
              <a:t>g</a:t>
            </a:r>
            <a:r>
              <a:rPr lang="es-MX" dirty="0">
                <a:solidFill>
                  <a:srgbClr val="FFFFFF"/>
                </a:solidFill>
                <a:effectLst/>
              </a:rPr>
              <a:t>.</a:t>
            </a:r>
          </a:p>
          <a:p>
            <a:pPr lvl="2">
              <a:buClrTx/>
              <a:buFont typeface="Wingdings" panose="05000000000000000000" pitchFamily="2" charset="2"/>
              <a:buChar char="§"/>
            </a:pPr>
            <a:r>
              <a:rPr lang="es-MX" dirty="0">
                <a:solidFill>
                  <a:srgbClr val="FFFFFF"/>
                </a:solidFill>
              </a:rPr>
              <a:t>El cambio de </a:t>
            </a:r>
            <a:r>
              <a:rPr lang="es-MX" dirty="0">
                <a:solidFill>
                  <a:srgbClr val="FFFFFF"/>
                </a:solidFill>
                <a:sym typeface="Symbol" panose="05050102010706020507" pitchFamily="18" charset="2"/>
              </a:rPr>
              <a:t></a:t>
            </a:r>
            <a:r>
              <a:rPr lang="es-MX" dirty="0">
                <a:solidFill>
                  <a:srgbClr val="FFFFFF"/>
                </a:solidFill>
              </a:rPr>
              <a:t> fue </a:t>
            </a:r>
            <a:r>
              <a:rPr lang="es-MX" i="1" dirty="0">
                <a:solidFill>
                  <a:srgbClr val="FFFFFF"/>
                </a:solidFill>
              </a:rPr>
              <a:t>c</a:t>
            </a:r>
            <a:r>
              <a:rPr lang="es-MX" i="1" baseline="-25000" dirty="0">
                <a:solidFill>
                  <a:srgbClr val="FFFFFF"/>
                </a:solidFill>
              </a:rPr>
              <a:t>g</a:t>
            </a:r>
            <a:r>
              <a:rPr lang="es-MX" dirty="0">
                <a:solidFill>
                  <a:srgbClr val="FFFFFF"/>
                </a:solidFill>
              </a:rPr>
              <a:t>/</a:t>
            </a:r>
            <a:r>
              <a:rPr lang="es-MX" i="1" dirty="0" err="1">
                <a:solidFill>
                  <a:srgbClr val="FFFFFF"/>
                </a:solidFill>
              </a:rPr>
              <a:t>x</a:t>
            </a:r>
            <a:r>
              <a:rPr lang="es-MX" i="1" baseline="-25000" dirty="0" err="1">
                <a:solidFill>
                  <a:srgbClr val="FFFFFF"/>
                </a:solidFill>
              </a:rPr>
              <a:t>g</a:t>
            </a:r>
            <a:r>
              <a:rPr lang="es-MX" dirty="0">
                <a:solidFill>
                  <a:srgbClr val="FFFFFF"/>
                </a:solidFill>
              </a:rPr>
              <a:t> – </a:t>
            </a:r>
            <a:r>
              <a:rPr lang="es-MX" i="1" dirty="0">
                <a:solidFill>
                  <a:srgbClr val="FFFFFF"/>
                </a:solidFill>
              </a:rPr>
              <a:t>c</a:t>
            </a:r>
            <a:r>
              <a:rPr lang="es-MX" i="1" baseline="-25000" dirty="0">
                <a:solidFill>
                  <a:srgbClr val="FFFFFF"/>
                </a:solidFill>
              </a:rPr>
              <a:t>e</a:t>
            </a:r>
            <a:r>
              <a:rPr lang="es-MX" dirty="0">
                <a:solidFill>
                  <a:srgbClr val="FFFFFF"/>
                </a:solidFill>
              </a:rPr>
              <a:t>/</a:t>
            </a:r>
            <a:r>
              <a:rPr lang="es-MX" i="1" dirty="0" err="1">
                <a:solidFill>
                  <a:srgbClr val="FFFFFF"/>
                </a:solidFill>
                <a:latin typeface="Calibri" panose="020F0502020204030204" pitchFamily="34" charset="0"/>
              </a:rPr>
              <a:t>x</a:t>
            </a:r>
            <a:r>
              <a:rPr lang="es-MX" i="1" baseline="-25000" dirty="0" err="1">
                <a:solidFill>
                  <a:srgbClr val="FFFFFF"/>
                </a:solidFill>
                <a:latin typeface="Calibri" panose="020F0502020204030204" pitchFamily="34" charset="0"/>
              </a:rPr>
              <a:t>e</a:t>
            </a:r>
            <a:r>
              <a:rPr lang="es-MX" dirty="0">
                <a:solidFill>
                  <a:srgbClr val="FFFFFF"/>
                </a:solidFill>
                <a:latin typeface="Calibri" panose="020F0502020204030204" pitchFamily="34" charset="0"/>
              </a:rPr>
              <a:t>, exactamente el cambio de </a:t>
            </a:r>
            <a:r>
              <a:rPr lang="es-MX" i="1" dirty="0">
                <a:solidFill>
                  <a:srgbClr val="FFFFFF"/>
                </a:solidFill>
                <a:latin typeface="Calibri" panose="020F0502020204030204" pitchFamily="34" charset="0"/>
              </a:rPr>
              <a:t>i.   </a:t>
            </a:r>
            <a:r>
              <a:rPr lang="es-MX" dirty="0">
                <a:solidFill>
                  <a:srgbClr val="FFFFFF"/>
                </a:solidFill>
                <a:latin typeface="Calibri" panose="020F0502020204030204" pitchFamily="34" charset="0"/>
              </a:rPr>
              <a:t>Q.E.D.</a:t>
            </a:r>
          </a:p>
          <a:p>
            <a:pPr lvl="1">
              <a:buFont typeface="Wingdings" panose="05000000000000000000" pitchFamily="2" charset="2"/>
              <a:buChar char="§"/>
            </a:pPr>
            <a:endParaRPr lang="es-MX" sz="2600" dirty="0"/>
          </a:p>
          <a:p>
            <a:pPr lvl="1"/>
            <a:endParaRPr lang="es-MX" sz="2400" dirty="0">
              <a:effectLst/>
            </a:endParaRPr>
          </a:p>
          <a:p>
            <a:pPr marL="0" indent="0">
              <a:buNone/>
            </a:pPr>
            <a:endParaRPr lang="es-MX" sz="2200" dirty="0">
              <a:effectLst/>
            </a:endParaRPr>
          </a:p>
        </p:txBody>
      </p:sp>
      <mc:AlternateContent xmlns:mc="http://schemas.openxmlformats.org/markup-compatibility/2006" xmlns:a14="http://schemas.microsoft.com/office/drawing/2010/main">
        <mc:Choice Requires="a14">
          <p:sp>
            <p:nvSpPr>
              <p:cNvPr id="6" name="CuadroTexto 5"/>
              <p:cNvSpPr txBox="1"/>
              <p:nvPr/>
            </p:nvSpPr>
            <p:spPr>
              <a:xfrm>
                <a:off x="7143990" y="6143314"/>
                <a:ext cx="4267199" cy="584775"/>
              </a:xfrm>
              <a:prstGeom prst="rect">
                <a:avLst/>
              </a:prstGeom>
              <a:solidFill>
                <a:schemeClr val="accent5">
                  <a:lumMod val="75000"/>
                </a:schemeClr>
              </a:solidFill>
            </p:spPr>
            <p:txBody>
              <a:bodyPr wrap="square" rtlCol="0">
                <a:spAutoFit/>
              </a:bodyPr>
              <a:lstStyle/>
              <a:p>
                <a:r>
                  <a:rPr lang="es-MX" sz="3200" dirty="0">
                    <a:effectLst>
                      <a:outerShdw blurRad="38100" dist="38100" dir="2700000" algn="tl">
                        <a:srgbClr val="000000">
                          <a:alpha val="43137"/>
                        </a:srgbClr>
                      </a:outerShdw>
                    </a:effectLst>
                    <a:sym typeface="Symbol" panose="05050102010706020507" pitchFamily="18" charset="2"/>
                  </a:rPr>
                  <a:t></a:t>
                </a:r>
                <a:r>
                  <a:rPr lang="es-MX" sz="3200" dirty="0">
                    <a:effectLst>
                      <a:outerShdw blurRad="38100" dist="38100" dir="2700000" algn="tl">
                        <a:srgbClr val="000000">
                          <a:alpha val="43137"/>
                        </a:srgbClr>
                      </a:outerShdw>
                    </a:effectLst>
                  </a:rPr>
                  <a:t>(</a:t>
                </a:r>
                <a:r>
                  <a:rPr lang="es-MX" sz="3200" i="1" dirty="0">
                    <a:effectLst>
                      <a:outerShdw blurRad="38100" dist="38100" dir="2700000" algn="tl">
                        <a:srgbClr val="000000">
                          <a:alpha val="43137"/>
                        </a:srgbClr>
                      </a:outerShdw>
                    </a:effectLst>
                  </a:rPr>
                  <a:t>S</a:t>
                </a:r>
                <a:r>
                  <a:rPr lang="es-MX" sz="3200" dirty="0">
                    <a:effectLst>
                      <a:outerShdw blurRad="38100" dist="38100" dir="2700000" algn="tl">
                        <a:srgbClr val="000000">
                          <a:alpha val="43137"/>
                        </a:srgbClr>
                      </a:outerShdw>
                    </a:effectLst>
                  </a:rPr>
                  <a:t>) =</a:t>
                </a:r>
                <a14:m>
                  <m:oMath xmlns:m="http://schemas.openxmlformats.org/officeDocument/2006/math">
                    <m:nary>
                      <m:naryPr>
                        <m:chr m:val="∑"/>
                        <m:limLoc m:val="subSup"/>
                        <m:supHide m:val="on"/>
                        <m:ctrlPr>
                          <a:rPr lang="es-MX" sz="3200" i="1">
                            <a:effectLst>
                              <a:outerShdw blurRad="38100" dist="38100" dir="2700000" algn="tl">
                                <a:srgbClr val="000000">
                                  <a:alpha val="43137"/>
                                </a:srgbClr>
                              </a:outerShdw>
                            </a:effectLst>
                            <a:latin typeface="Cambria Math" panose="02040503050406030204" pitchFamily="18" charset="0"/>
                          </a:rPr>
                        </m:ctrlPr>
                      </m:naryPr>
                      <m:sub>
                        <m:r>
                          <m:rPr>
                            <m:brk m:alnAt="9"/>
                          </m:rPr>
                          <a:rPr lang="es-MX" sz="3200" i="1">
                            <a:effectLst>
                              <a:outerShdw blurRad="38100" dist="38100" dir="2700000" algn="tl">
                                <a:srgbClr val="000000">
                                  <a:alpha val="43137"/>
                                </a:srgbClr>
                              </a:outerShdw>
                            </a:effectLst>
                            <a:latin typeface="Cambria Math" panose="02040503050406030204" pitchFamily="18" charset="0"/>
                          </a:rPr>
                          <m:t>𝑒</m:t>
                        </m:r>
                        <m:r>
                          <a:rPr lang="es-MX" sz="3200" i="1">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m:t>
                        </m:r>
                        <m:r>
                          <a:rPr lang="es-MX" sz="3200" i="1">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𝐸</m:t>
                        </m:r>
                      </m:sub>
                      <m:sup/>
                      <m:e>
                        <m:nary>
                          <m:naryPr>
                            <m:chr m:val="∑"/>
                            <m:limLoc m:val="subSup"/>
                            <m:ctrlPr>
                              <a:rPr lang="es-MX" sz="3200" i="1">
                                <a:effectLst>
                                  <a:outerShdw blurRad="38100" dist="38100" dir="2700000" algn="tl">
                                    <a:srgbClr val="000000">
                                      <a:alpha val="43137"/>
                                    </a:srgbClr>
                                  </a:outerShdw>
                                </a:effectLst>
                                <a:latin typeface="Cambria Math" panose="02040503050406030204" pitchFamily="18" charset="0"/>
                              </a:rPr>
                            </m:ctrlPr>
                          </m:naryPr>
                          <m:sub>
                            <m:r>
                              <m:rPr>
                                <m:brk m:alnAt="25"/>
                              </m:rPr>
                              <a:rPr lang="es-MX" sz="3200" i="1">
                                <a:effectLst>
                                  <a:outerShdw blurRad="38100" dist="38100" dir="2700000" algn="tl">
                                    <a:srgbClr val="000000">
                                      <a:alpha val="43137"/>
                                    </a:srgbClr>
                                  </a:outerShdw>
                                </a:effectLst>
                                <a:latin typeface="Cambria Math" panose="02040503050406030204" pitchFamily="18" charset="0"/>
                              </a:rPr>
                              <m:t>𝑥</m:t>
                            </m:r>
                            <m:r>
                              <a:rPr lang="es-MX" sz="3200" i="1">
                                <a:effectLst>
                                  <a:outerShdw blurRad="38100" dist="38100" dir="2700000" algn="tl">
                                    <a:srgbClr val="000000">
                                      <a:alpha val="43137"/>
                                    </a:srgbClr>
                                  </a:outerShdw>
                                </a:effectLst>
                                <a:latin typeface="Cambria Math" panose="02040503050406030204" pitchFamily="18" charset="0"/>
                              </a:rPr>
                              <m:t>=1</m:t>
                            </m:r>
                          </m:sub>
                          <m:sup>
                            <m:r>
                              <a:rPr lang="es-MX" sz="3200" i="1">
                                <a:effectLst>
                                  <a:outerShdw blurRad="38100" dist="38100" dir="2700000" algn="tl">
                                    <a:srgbClr val="000000">
                                      <a:alpha val="43137"/>
                                    </a:srgbClr>
                                  </a:outerShdw>
                                </a:effectLst>
                                <a:latin typeface="Cambria Math" panose="02040503050406030204" pitchFamily="18" charset="0"/>
                              </a:rPr>
                              <m:t>𝑥</m:t>
                            </m:r>
                            <m:r>
                              <a:rPr lang="es-MX" sz="3200" i="1" baseline="-25000">
                                <a:effectLst>
                                  <a:outerShdw blurRad="38100" dist="38100" dir="2700000" algn="tl">
                                    <a:srgbClr val="000000">
                                      <a:alpha val="43137"/>
                                    </a:srgbClr>
                                  </a:outerShdw>
                                </a:effectLst>
                                <a:latin typeface="Cambria Math" panose="02040503050406030204" pitchFamily="18" charset="0"/>
                              </a:rPr>
                              <m:t>𝑒</m:t>
                            </m:r>
                          </m:sup>
                          <m:e>
                            <m:r>
                              <a:rPr lang="es-MX" sz="3200" i="1">
                                <a:effectLst>
                                  <a:outerShdw blurRad="38100" dist="38100" dir="2700000" algn="tl">
                                    <a:srgbClr val="000000">
                                      <a:alpha val="43137"/>
                                    </a:srgbClr>
                                  </a:outerShdw>
                                </a:effectLst>
                                <a:latin typeface="Cambria Math" panose="02040503050406030204" pitchFamily="18" charset="0"/>
                              </a:rPr>
                              <m:t>𝑓</m:t>
                            </m:r>
                            <m:r>
                              <a:rPr lang="es-MX" sz="3200" i="1" baseline="-25000">
                                <a:effectLst>
                                  <a:outerShdw blurRad="38100" dist="38100" dir="2700000" algn="tl">
                                    <a:srgbClr val="000000">
                                      <a:alpha val="43137"/>
                                    </a:srgbClr>
                                  </a:outerShdw>
                                </a:effectLst>
                                <a:latin typeface="Cambria Math" panose="02040503050406030204" pitchFamily="18" charset="0"/>
                              </a:rPr>
                              <m:t>𝑒</m:t>
                            </m:r>
                            <m:r>
                              <a:rPr lang="es-MX" sz="3200">
                                <a:effectLst>
                                  <a:outerShdw blurRad="38100" dist="38100" dir="2700000" algn="tl">
                                    <a:srgbClr val="000000">
                                      <a:alpha val="43137"/>
                                    </a:srgbClr>
                                  </a:outerShdw>
                                </a:effectLst>
                                <a:latin typeface="Cambria Math" panose="02040503050406030204" pitchFamily="18" charset="0"/>
                              </a:rPr>
                              <m:t>(</m:t>
                            </m:r>
                            <m:r>
                              <a:rPr lang="es-MX" sz="3200" i="1">
                                <a:effectLst>
                                  <a:outerShdw blurRad="38100" dist="38100" dir="2700000" algn="tl">
                                    <a:srgbClr val="000000">
                                      <a:alpha val="43137"/>
                                    </a:srgbClr>
                                  </a:outerShdw>
                                </a:effectLst>
                                <a:latin typeface="Cambria Math" panose="02040503050406030204" pitchFamily="18" charset="0"/>
                              </a:rPr>
                              <m:t>𝑥</m:t>
                            </m:r>
                            <m:r>
                              <a:rPr lang="es-MX" sz="3200">
                                <a:effectLst>
                                  <a:outerShdw blurRad="38100" dist="38100" dir="2700000" algn="tl">
                                    <a:srgbClr val="000000">
                                      <a:alpha val="43137"/>
                                    </a:srgbClr>
                                  </a:outerShdw>
                                </a:effectLst>
                                <a:latin typeface="Cambria Math" panose="02040503050406030204" pitchFamily="18" charset="0"/>
                              </a:rPr>
                              <m:t>)</m:t>
                            </m:r>
                          </m:e>
                        </m:nary>
                      </m:e>
                    </m:nary>
                  </m:oMath>
                </a14:m>
                <a:endParaRPr lang="es-MX" sz="3200" dirty="0">
                  <a:effectLst>
                    <a:outerShdw blurRad="38100" dist="38100" dir="2700000" algn="tl">
                      <a:srgbClr val="000000">
                        <a:alpha val="43137"/>
                      </a:srgbClr>
                    </a:outerShdw>
                  </a:effectLst>
                </a:endParaRPr>
              </a:p>
            </p:txBody>
          </p:sp>
        </mc:Choice>
        <mc:Fallback xmlns="">
          <p:sp>
            <p:nvSpPr>
              <p:cNvPr id="6" name="CuadroTexto 5"/>
              <p:cNvSpPr txBox="1">
                <a:spLocks noRot="1" noChangeAspect="1" noMove="1" noResize="1" noEditPoints="1" noAdjustHandles="1" noChangeArrowheads="1" noChangeShapeType="1" noTextEdit="1"/>
              </p:cNvSpPr>
              <p:nvPr/>
            </p:nvSpPr>
            <p:spPr>
              <a:xfrm>
                <a:off x="7143990" y="6143314"/>
                <a:ext cx="4267199" cy="584775"/>
              </a:xfrm>
              <a:prstGeom prst="rect">
                <a:avLst/>
              </a:prstGeom>
              <a:blipFill>
                <a:blip r:embed="rId2"/>
                <a:stretch>
                  <a:fillRect l="-3857" t="-14583" b="-39583"/>
                </a:stretch>
              </a:blipFill>
            </p:spPr>
            <p:txBody>
              <a:bodyPr/>
              <a:lstStyle/>
              <a:p>
                <a:r>
                  <a:rPr lang="en-US">
                    <a:noFill/>
                  </a:rPr>
                  <a:t> </a:t>
                </a:r>
              </a:p>
            </p:txBody>
          </p:sp>
        </mc:Fallback>
      </mc:AlternateContent>
      <p:sp>
        <p:nvSpPr>
          <p:cNvPr id="8"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36</a:t>
            </a:fld>
            <a:endParaRPr lang="es-MX" dirty="0"/>
          </a:p>
        </p:txBody>
      </p:sp>
      <p:sp>
        <p:nvSpPr>
          <p:cNvPr id="4" name="Elipse 3">
            <a:extLst>
              <a:ext uri="{FF2B5EF4-FFF2-40B4-BE49-F238E27FC236}">
                <a16:creationId xmlns:a16="http://schemas.microsoft.com/office/drawing/2014/main" id="{916DE1DD-D525-9911-E0B4-E3686D63CD07}"/>
              </a:ext>
            </a:extLst>
          </p:cNvPr>
          <p:cNvSpPr/>
          <p:nvPr/>
        </p:nvSpPr>
        <p:spPr>
          <a:xfrm>
            <a:off x="4614538" y="3306838"/>
            <a:ext cx="1860697" cy="571653"/>
          </a:xfrm>
          <a:prstGeom prst="ellipse">
            <a:avLst/>
          </a:prstGeom>
          <a:noFill/>
          <a:ln>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22703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500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par>
                                <p:cTn id="17" presetID="1"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7" end="7"/>
                                            </p:txEl>
                                          </p:spTgt>
                                        </p:tgtEl>
                                        <p:attrNameLst>
                                          <p:attrName>ppt_c</p:attrName>
                                        </p:attrNameLst>
                                      </p:cBhvr>
                                      <p:to>
                                        <a:schemeClr val="accent1"/>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44500" y="930271"/>
            <a:ext cx="10452100" cy="5814573"/>
          </a:xfrm>
        </p:spPr>
        <p:txBody>
          <a:bodyPr/>
          <a:lstStyle/>
          <a:p>
            <a:r>
              <a:rPr lang="es-MX" sz="2800" dirty="0">
                <a:solidFill>
                  <a:schemeClr val="bg1">
                    <a:lumMod val="60000"/>
                    <a:lumOff val="40000"/>
                  </a:schemeClr>
                </a:solidFill>
                <a:effectLst/>
              </a:rPr>
              <a:t>Para toda estrategia </a:t>
            </a:r>
            <a:r>
              <a:rPr lang="es-MX" sz="2800" i="1" dirty="0">
                <a:solidFill>
                  <a:schemeClr val="bg1">
                    <a:lumMod val="60000"/>
                    <a:lumOff val="40000"/>
                  </a:schemeClr>
                </a:solidFill>
                <a:effectLst/>
              </a:rPr>
              <a:t>S</a:t>
            </a:r>
            <a:r>
              <a:rPr lang="es-MX" sz="2800" dirty="0">
                <a:solidFill>
                  <a:schemeClr val="bg1">
                    <a:lumMod val="60000"/>
                    <a:lumOff val="40000"/>
                  </a:schemeClr>
                </a:solidFill>
                <a:effectLst/>
              </a:rPr>
              <a:t> = (</a:t>
            </a:r>
            <a:r>
              <a:rPr lang="es-MX" sz="2800" i="1" dirty="0">
                <a:solidFill>
                  <a:schemeClr val="bg1">
                    <a:lumMod val="60000"/>
                    <a:lumOff val="40000"/>
                  </a:schemeClr>
                </a:solidFill>
                <a:effectLst/>
              </a:rPr>
              <a:t>S</a:t>
            </a:r>
            <a:r>
              <a:rPr lang="es-MX" sz="2800" baseline="-25000" dirty="0">
                <a:solidFill>
                  <a:schemeClr val="bg1">
                    <a:lumMod val="60000"/>
                    <a:lumOff val="40000"/>
                  </a:schemeClr>
                </a:solidFill>
                <a:effectLst/>
              </a:rPr>
              <a:t>1</a:t>
            </a:r>
            <a:r>
              <a:rPr lang="es-MX" sz="2800" dirty="0">
                <a:solidFill>
                  <a:schemeClr val="bg1">
                    <a:lumMod val="60000"/>
                    <a:lumOff val="40000"/>
                  </a:schemeClr>
                </a:solidFill>
                <a:effectLst/>
              </a:rPr>
              <a:t>, </a:t>
            </a:r>
            <a:r>
              <a:rPr lang="es-MX" sz="2800" i="1" dirty="0">
                <a:solidFill>
                  <a:schemeClr val="bg1">
                    <a:lumMod val="60000"/>
                    <a:lumOff val="40000"/>
                  </a:schemeClr>
                </a:solidFill>
                <a:effectLst/>
              </a:rPr>
              <a:t>S</a:t>
            </a:r>
            <a:r>
              <a:rPr lang="es-MX" sz="2800" baseline="-25000" dirty="0">
                <a:solidFill>
                  <a:schemeClr val="bg1">
                    <a:lumMod val="60000"/>
                    <a:lumOff val="40000"/>
                  </a:schemeClr>
                </a:solidFill>
                <a:effectLst/>
              </a:rPr>
              <a:t>2</a:t>
            </a:r>
            <a:r>
              <a:rPr lang="es-MX" sz="2800" dirty="0">
                <a:solidFill>
                  <a:schemeClr val="bg1">
                    <a:lumMod val="60000"/>
                    <a:lumOff val="40000"/>
                  </a:schemeClr>
                </a:solidFill>
                <a:effectLst/>
              </a:rPr>
              <a:t>,…, </a:t>
            </a:r>
            <a:r>
              <a:rPr lang="es-MX" sz="2800" i="1" dirty="0" err="1">
                <a:solidFill>
                  <a:schemeClr val="bg1">
                    <a:lumMod val="60000"/>
                    <a:lumOff val="40000"/>
                  </a:schemeClr>
                </a:solidFill>
                <a:effectLst/>
              </a:rPr>
              <a:t>S</a:t>
            </a:r>
            <a:r>
              <a:rPr lang="es-MX" sz="2800" i="1" baseline="-25000" dirty="0" err="1">
                <a:solidFill>
                  <a:schemeClr val="bg1">
                    <a:lumMod val="60000"/>
                    <a:lumOff val="40000"/>
                  </a:schemeClr>
                </a:solidFill>
                <a:effectLst/>
              </a:rPr>
              <a:t>k</a:t>
            </a:r>
            <a:r>
              <a:rPr lang="es-MX" sz="2800" dirty="0">
                <a:solidFill>
                  <a:schemeClr val="bg1">
                    <a:lumMod val="60000"/>
                    <a:lumOff val="40000"/>
                  </a:schemeClr>
                </a:solidFill>
                <a:effectLst/>
              </a:rPr>
              <a:t>), si un solo jugador se desvía a la estrategia </a:t>
            </a:r>
            <a:r>
              <a:rPr lang="es-MX" sz="2800" i="1" dirty="0">
                <a:solidFill>
                  <a:schemeClr val="bg1">
                    <a:lumMod val="60000"/>
                    <a:lumOff val="40000"/>
                  </a:schemeClr>
                </a:solidFill>
                <a:effectLst/>
              </a:rPr>
              <a:t>S</a:t>
            </a:r>
            <a:r>
              <a:rPr lang="es-MX" sz="2800" i="1" baseline="-25000" dirty="0">
                <a:solidFill>
                  <a:schemeClr val="bg1">
                    <a:lumMod val="60000"/>
                    <a:lumOff val="40000"/>
                  </a:schemeClr>
                </a:solidFill>
                <a:effectLst/>
              </a:rPr>
              <a:t>i</a:t>
            </a:r>
            <a:r>
              <a:rPr lang="es-MX" sz="2800" dirty="0">
                <a:solidFill>
                  <a:schemeClr val="bg1">
                    <a:lumMod val="60000"/>
                    <a:lumOff val="40000"/>
                  </a:schemeClr>
                </a:solidFill>
                <a:effectLst/>
              </a:rPr>
              <a:t>’, entonces el cambio en el potencial </a:t>
            </a:r>
            <a:r>
              <a:rPr lang="es-MX" sz="2800" dirty="0">
                <a:solidFill>
                  <a:schemeClr val="bg1">
                    <a:lumMod val="60000"/>
                    <a:lumOff val="40000"/>
                  </a:schemeClr>
                </a:solidFill>
                <a:effectLst/>
                <a:sym typeface="Symbol" panose="05050102010706020507" pitchFamily="18" charset="2"/>
              </a:rPr>
              <a:t></a:t>
            </a:r>
            <a:r>
              <a:rPr lang="es-MX" sz="2800" dirty="0">
                <a:solidFill>
                  <a:schemeClr val="bg1">
                    <a:lumMod val="60000"/>
                    <a:lumOff val="40000"/>
                  </a:schemeClr>
                </a:solidFill>
                <a:effectLst/>
              </a:rPr>
              <a:t>(</a:t>
            </a:r>
            <a:r>
              <a:rPr lang="es-MX" sz="2800" i="1" dirty="0">
                <a:solidFill>
                  <a:schemeClr val="bg1">
                    <a:lumMod val="60000"/>
                    <a:lumOff val="40000"/>
                  </a:schemeClr>
                </a:solidFill>
                <a:effectLst/>
              </a:rPr>
              <a:t>S</a:t>
            </a:r>
            <a:r>
              <a:rPr lang="es-MX" sz="2800" dirty="0">
                <a:solidFill>
                  <a:schemeClr val="bg1">
                    <a:lumMod val="60000"/>
                    <a:lumOff val="40000"/>
                  </a:schemeClr>
                </a:solidFill>
                <a:effectLst/>
              </a:rPr>
              <a:t>) – </a:t>
            </a:r>
            <a:r>
              <a:rPr lang="es-MX" sz="2800" dirty="0">
                <a:solidFill>
                  <a:schemeClr val="bg1">
                    <a:lumMod val="60000"/>
                    <a:lumOff val="40000"/>
                  </a:schemeClr>
                </a:solidFill>
                <a:effectLst/>
                <a:sym typeface="Symbol" panose="05050102010706020507" pitchFamily="18" charset="2"/>
              </a:rPr>
              <a:t></a:t>
            </a:r>
            <a:r>
              <a:rPr lang="es-MX" sz="2800" dirty="0">
                <a:solidFill>
                  <a:schemeClr val="bg1">
                    <a:lumMod val="60000"/>
                    <a:lumOff val="40000"/>
                  </a:schemeClr>
                </a:solidFill>
                <a:effectLst/>
              </a:rPr>
              <a:t>(</a:t>
            </a:r>
            <a:r>
              <a:rPr lang="es-MX" sz="2800" i="1" dirty="0">
                <a:solidFill>
                  <a:schemeClr val="bg1">
                    <a:lumMod val="60000"/>
                    <a:lumOff val="40000"/>
                  </a:schemeClr>
                </a:solidFill>
                <a:effectLst/>
              </a:rPr>
              <a:t>S</a:t>
            </a:r>
            <a:r>
              <a:rPr lang="es-MX" sz="2800" dirty="0">
                <a:solidFill>
                  <a:schemeClr val="bg1">
                    <a:lumMod val="60000"/>
                    <a:lumOff val="40000"/>
                  </a:schemeClr>
                </a:solidFill>
                <a:effectLst/>
              </a:rPr>
              <a:t>’) de la nueva estrategia </a:t>
            </a:r>
            <a:r>
              <a:rPr lang="es-MX" sz="2800" i="1" dirty="0">
                <a:solidFill>
                  <a:schemeClr val="bg1">
                    <a:lumMod val="60000"/>
                    <a:lumOff val="40000"/>
                  </a:schemeClr>
                </a:solidFill>
                <a:effectLst/>
              </a:rPr>
              <a:t>S</a:t>
            </a:r>
            <a:r>
              <a:rPr lang="es-MX" sz="2800" dirty="0">
                <a:solidFill>
                  <a:schemeClr val="bg1">
                    <a:lumMod val="60000"/>
                    <a:lumOff val="40000"/>
                  </a:schemeClr>
                </a:solidFill>
                <a:effectLst/>
              </a:rPr>
              <a:t>’ = (</a:t>
            </a:r>
            <a:r>
              <a:rPr lang="es-MX" sz="2800" i="1" dirty="0">
                <a:solidFill>
                  <a:schemeClr val="bg1">
                    <a:lumMod val="60000"/>
                    <a:lumOff val="40000"/>
                  </a:schemeClr>
                </a:solidFill>
                <a:effectLst/>
              </a:rPr>
              <a:t>S</a:t>
            </a:r>
            <a:r>
              <a:rPr lang="es-MX" sz="2800" baseline="-25000" dirty="0">
                <a:solidFill>
                  <a:schemeClr val="bg1">
                    <a:lumMod val="60000"/>
                    <a:lumOff val="40000"/>
                  </a:schemeClr>
                </a:solidFill>
                <a:effectLst/>
              </a:rPr>
              <a:t>1</a:t>
            </a:r>
            <a:r>
              <a:rPr lang="es-MX" sz="2800" dirty="0">
                <a:solidFill>
                  <a:schemeClr val="bg1">
                    <a:lumMod val="60000"/>
                    <a:lumOff val="40000"/>
                  </a:schemeClr>
                </a:solidFill>
                <a:effectLst/>
              </a:rPr>
              <a:t>,…, </a:t>
            </a:r>
            <a:r>
              <a:rPr lang="es-MX" sz="2800" i="1" dirty="0">
                <a:solidFill>
                  <a:schemeClr val="bg1">
                    <a:lumMod val="60000"/>
                    <a:lumOff val="40000"/>
                  </a:schemeClr>
                </a:solidFill>
                <a:effectLst/>
              </a:rPr>
              <a:t>S</a:t>
            </a:r>
            <a:r>
              <a:rPr lang="es-MX" sz="2800" i="1" baseline="-25000" dirty="0">
                <a:solidFill>
                  <a:schemeClr val="bg1">
                    <a:lumMod val="60000"/>
                    <a:lumOff val="40000"/>
                  </a:schemeClr>
                </a:solidFill>
                <a:effectLst/>
              </a:rPr>
              <a:t>i</a:t>
            </a:r>
            <a:r>
              <a:rPr lang="es-MX" sz="2800" dirty="0">
                <a:solidFill>
                  <a:schemeClr val="bg1">
                    <a:lumMod val="60000"/>
                    <a:lumOff val="40000"/>
                  </a:schemeClr>
                </a:solidFill>
                <a:effectLst/>
              </a:rPr>
              <a:t>’,… </a:t>
            </a:r>
            <a:r>
              <a:rPr lang="es-MX" sz="2800" i="1" dirty="0" err="1">
                <a:solidFill>
                  <a:schemeClr val="bg1">
                    <a:lumMod val="60000"/>
                    <a:lumOff val="40000"/>
                  </a:schemeClr>
                </a:solidFill>
                <a:effectLst/>
              </a:rPr>
              <a:t>S</a:t>
            </a:r>
            <a:r>
              <a:rPr lang="es-MX" sz="2800" i="1" baseline="-25000" dirty="0" err="1">
                <a:solidFill>
                  <a:schemeClr val="bg1">
                    <a:lumMod val="60000"/>
                    <a:lumOff val="40000"/>
                  </a:schemeClr>
                </a:solidFill>
                <a:effectLst/>
              </a:rPr>
              <a:t>k</a:t>
            </a:r>
            <a:r>
              <a:rPr lang="es-MX" sz="2800" dirty="0">
                <a:solidFill>
                  <a:schemeClr val="bg1">
                    <a:lumMod val="60000"/>
                    <a:lumOff val="40000"/>
                  </a:schemeClr>
                </a:solidFill>
                <a:effectLst/>
              </a:rPr>
              <a:t>) es exactamente el cambio en el costo al jugador </a:t>
            </a:r>
            <a:r>
              <a:rPr lang="es-MX" sz="2800" i="1" dirty="0">
                <a:solidFill>
                  <a:schemeClr val="bg1">
                    <a:lumMod val="60000"/>
                    <a:lumOff val="40000"/>
                  </a:schemeClr>
                </a:solidFill>
                <a:effectLst/>
              </a:rPr>
              <a:t>i.</a:t>
            </a:r>
          </a:p>
          <a:p>
            <a:pPr marL="0" indent="0">
              <a:buNone/>
            </a:pPr>
            <a:r>
              <a:rPr lang="es-MX" sz="1800" i="1" dirty="0">
                <a:solidFill>
                  <a:schemeClr val="bg1">
                    <a:lumMod val="60000"/>
                    <a:lumOff val="40000"/>
                  </a:schemeClr>
                </a:solidFill>
                <a:effectLst/>
              </a:rPr>
              <a:t> </a:t>
            </a:r>
            <a:endParaRPr lang="es-MX" sz="1800" dirty="0">
              <a:solidFill>
                <a:schemeClr val="bg1">
                  <a:lumMod val="60000"/>
                  <a:lumOff val="40000"/>
                </a:schemeClr>
              </a:solidFill>
              <a:effectLst/>
            </a:endParaRPr>
          </a:p>
          <a:p>
            <a:pPr lvl="1">
              <a:buFont typeface="Wingdings" panose="05000000000000000000" pitchFamily="2" charset="2"/>
              <a:buChar char="§"/>
            </a:pPr>
            <a:r>
              <a:rPr lang="es-MX" sz="2400" dirty="0">
                <a:effectLst/>
              </a:rPr>
              <a:t>Note que el cambio de la estrategia del jugador </a:t>
            </a:r>
            <a:r>
              <a:rPr lang="es-MX" sz="2400" i="1" dirty="0">
                <a:effectLst/>
              </a:rPr>
              <a:t>i</a:t>
            </a:r>
            <a:r>
              <a:rPr lang="es-MX" sz="2400" dirty="0">
                <a:effectLst/>
              </a:rPr>
              <a:t> afecta el costo de muchos otros jugadores </a:t>
            </a:r>
            <a:r>
              <a:rPr lang="es-MX" sz="2400" i="1" dirty="0">
                <a:effectLst/>
              </a:rPr>
              <a:t>j</a:t>
            </a:r>
            <a:r>
              <a:rPr lang="es-MX" sz="2400" dirty="0">
                <a:effectLst/>
              </a:rPr>
              <a:t> </a:t>
            </a:r>
            <a:r>
              <a:rPr lang="es-MX" sz="2400" dirty="0">
                <a:effectLst/>
                <a:sym typeface="Symbol" panose="05050102010706020507" pitchFamily="18" charset="2"/>
              </a:rPr>
              <a:t></a:t>
            </a:r>
            <a:r>
              <a:rPr lang="es-MX" sz="2400" dirty="0">
                <a:effectLst/>
              </a:rPr>
              <a:t> </a:t>
            </a:r>
            <a:r>
              <a:rPr lang="es-MX" sz="2400" i="1" dirty="0">
                <a:effectLst/>
              </a:rPr>
              <a:t>i</a:t>
            </a:r>
            <a:r>
              <a:rPr lang="es-MX" sz="2400" dirty="0">
                <a:effectLst/>
              </a:rPr>
              <a:t>, pero el valor de </a:t>
            </a:r>
            <a:r>
              <a:rPr lang="es-MX" sz="2400" dirty="0">
                <a:effectLst/>
                <a:sym typeface="Symbol" panose="05050102010706020507" pitchFamily="18" charset="2"/>
              </a:rPr>
              <a:t></a:t>
            </a:r>
            <a:r>
              <a:rPr lang="es-MX" sz="2400" dirty="0">
                <a:effectLst/>
              </a:rPr>
              <a:t> no es afectado por el cambio en el costo de estos otros jugadores. </a:t>
            </a:r>
            <a:r>
              <a:rPr lang="es-MX" sz="2400" dirty="0">
                <a:effectLst/>
                <a:sym typeface="Symbol" panose="05050102010706020507" pitchFamily="18" charset="2"/>
              </a:rPr>
              <a:t></a:t>
            </a:r>
            <a:r>
              <a:rPr lang="es-MX" sz="2400" dirty="0">
                <a:effectLst/>
              </a:rPr>
              <a:t> simplemente sigue el costo del jugador que cambia su estrategia.</a:t>
            </a:r>
          </a:p>
          <a:p>
            <a:pPr lvl="1">
              <a:buFont typeface="Wingdings" panose="05000000000000000000" pitchFamily="2" charset="2"/>
              <a:buChar char="§"/>
            </a:pPr>
            <a:endParaRPr lang="es-MX" sz="1000" dirty="0">
              <a:effectLst/>
            </a:endParaRPr>
          </a:p>
          <a:p>
            <a:r>
              <a:rPr lang="es-MX" sz="2800" dirty="0">
                <a:effectLst/>
              </a:rPr>
              <a:t>Los juegos donde existe una función potencial se llaman </a:t>
            </a:r>
            <a:r>
              <a:rPr lang="es-MX" sz="2800" i="1" dirty="0">
                <a:effectLst/>
              </a:rPr>
              <a:t>juegos potenciales. </a:t>
            </a:r>
          </a:p>
          <a:p>
            <a:endParaRPr lang="es-MX" sz="800" i="1" dirty="0">
              <a:effectLst/>
            </a:endParaRPr>
          </a:p>
          <a:p>
            <a:r>
              <a:rPr lang="es-MX" sz="2800" dirty="0">
                <a:effectLst/>
              </a:rPr>
              <a:t>Ahora demostraré que todo juego potencial tiene un equilibrio Nash determinista.</a:t>
            </a:r>
          </a:p>
        </p:txBody>
      </p:sp>
      <p:sp>
        <p:nvSpPr>
          <p:cNvPr id="4" name="Text Box 9"/>
          <p:cNvSpPr txBox="1">
            <a:spLocks noChangeArrowheads="1"/>
          </p:cNvSpPr>
          <p:nvPr/>
        </p:nvSpPr>
        <p:spPr bwMode="auto">
          <a:xfrm>
            <a:off x="7765787" y="5377214"/>
            <a:ext cx="4218202" cy="40011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Times New Roman" panose="02020603050405020304" pitchFamily="18" charset="0"/>
                <a:sym typeface="Symbol" panose="05050102010706020507" pitchFamily="18" charset="2"/>
              </a:rPr>
              <a:t>Esta demostración se debe a </a:t>
            </a:r>
            <a:r>
              <a:rPr lang="es-MX" sz="2000" u="none" dirty="0" err="1">
                <a:latin typeface="Times New Roman" panose="02020603050405020304" pitchFamily="18" charset="0"/>
                <a:sym typeface="Symbol" panose="05050102010706020507" pitchFamily="18" charset="2"/>
              </a:rPr>
              <a:t>Rosenthal</a:t>
            </a:r>
            <a:r>
              <a:rPr lang="es-MX" sz="2000" u="none" dirty="0">
                <a:latin typeface="Times New Roman" panose="02020603050405020304" pitchFamily="18" charset="0"/>
                <a:sym typeface="Symbol" panose="05050102010706020507" pitchFamily="18" charset="2"/>
              </a:rPr>
              <a:t>.</a:t>
            </a:r>
            <a:endParaRPr lang="es-MX" sz="2000" i="1" u="none" dirty="0">
              <a:latin typeface="Times New Roman" panose="02020603050405020304" pitchFamily="18" charset="0"/>
              <a:sym typeface="Symbol" panose="05050102010706020507" pitchFamily="18" charset="2"/>
            </a:endParaRPr>
          </a:p>
        </p:txBody>
      </p:sp>
      <p:sp>
        <p:nvSpPr>
          <p:cNvPr id="6"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37</a:t>
            </a:fld>
            <a:endParaRPr lang="es-MX" dirty="0"/>
          </a:p>
        </p:txBody>
      </p:sp>
    </p:spTree>
    <p:extLst>
      <p:ext uri="{BB962C8B-B14F-4D97-AF65-F5344CB8AC3E}">
        <p14:creationId xmlns:p14="http://schemas.microsoft.com/office/powerpoint/2010/main" val="509973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46100" y="1365337"/>
            <a:ext cx="10452100" cy="5010175"/>
          </a:xfrm>
        </p:spPr>
        <p:txBody>
          <a:bodyPr/>
          <a:lstStyle/>
          <a:p>
            <a:r>
              <a:rPr lang="es-MX" sz="2800" dirty="0">
                <a:effectLst/>
              </a:rPr>
              <a:t>Para demostrar que un juego potencial tiene un equilibrio Nash, comienzo en cualquier estado del juego </a:t>
            </a:r>
            <a:r>
              <a:rPr lang="es-MX" sz="2800" i="1" dirty="0">
                <a:effectLst/>
              </a:rPr>
              <a:t>S</a:t>
            </a:r>
            <a:r>
              <a:rPr lang="es-MX" sz="2800" dirty="0">
                <a:effectLst/>
              </a:rPr>
              <a:t> = (</a:t>
            </a:r>
            <a:r>
              <a:rPr lang="es-MX" sz="2800" i="1" dirty="0">
                <a:effectLst/>
              </a:rPr>
              <a:t>S</a:t>
            </a:r>
            <a:r>
              <a:rPr lang="es-MX" sz="2800" baseline="-25000" dirty="0">
                <a:effectLst/>
              </a:rPr>
              <a:t>1</a:t>
            </a:r>
            <a:r>
              <a:rPr lang="es-MX" sz="2800" dirty="0">
                <a:effectLst/>
              </a:rPr>
              <a:t>,…, </a:t>
            </a:r>
            <a:r>
              <a:rPr lang="es-MX" sz="2800" i="1" dirty="0" err="1">
                <a:effectLst/>
              </a:rPr>
              <a:t>S</a:t>
            </a:r>
            <a:r>
              <a:rPr lang="es-MX" sz="2800" i="1" baseline="-25000" dirty="0" err="1">
                <a:effectLst/>
              </a:rPr>
              <a:t>k</a:t>
            </a:r>
            <a:r>
              <a:rPr lang="es-MX" sz="2800" dirty="0">
                <a:effectLst/>
              </a:rPr>
              <a:t>) y considero una secuencia de tiradas egoístas (</a:t>
            </a:r>
            <a:r>
              <a:rPr lang="es-MX" sz="2400" dirty="0">
                <a:effectLst/>
              </a:rPr>
              <a:t>permitiendo que los jugadores cambien estrategias para disminuir sus costos</a:t>
            </a:r>
            <a:r>
              <a:rPr lang="es-MX" sz="2800" dirty="0">
                <a:effectLst/>
              </a:rPr>
              <a:t>).</a:t>
            </a:r>
          </a:p>
          <a:p>
            <a:endParaRPr lang="es-MX" sz="1000" dirty="0">
              <a:effectLst/>
            </a:endParaRPr>
          </a:p>
          <a:p>
            <a:r>
              <a:rPr lang="es-MX" sz="2800" dirty="0">
                <a:effectLst/>
              </a:rPr>
              <a:t>En un juego de congestión, cualquier secuencia de tiradas mejoradoras conduce a un equilibrio Nash, puesto que cada tirada decrece la función </a:t>
            </a:r>
            <a:r>
              <a:rPr lang="es-MX" sz="2800" dirty="0">
                <a:effectLst/>
                <a:sym typeface="Symbol" panose="05050102010706020507" pitchFamily="18" charset="2"/>
              </a:rPr>
              <a:t></a:t>
            </a:r>
            <a:r>
              <a:rPr lang="es-MX" sz="2800" dirty="0">
                <a:effectLst/>
              </a:rPr>
              <a:t>, y por tanto debe llegar a un estado estable.</a:t>
            </a:r>
          </a:p>
        </p:txBody>
      </p:sp>
      <p:sp>
        <p:nvSpPr>
          <p:cNvPr id="5" name="Text Box 9"/>
          <p:cNvSpPr txBox="1">
            <a:spLocks noChangeArrowheads="1"/>
          </p:cNvSpPr>
          <p:nvPr/>
        </p:nvSpPr>
        <p:spPr bwMode="auto">
          <a:xfrm>
            <a:off x="1605588" y="246304"/>
            <a:ext cx="8690807"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Calibri" panose="020F0502020204030204" pitchFamily="34" charset="0"/>
                <a:sym typeface="Symbol" panose="05050102010706020507" pitchFamily="18" charset="2"/>
              </a:rPr>
              <a:t>Todo juego potencial tiene un equilibrio Nash determinista</a:t>
            </a:r>
            <a:endParaRPr lang="es-MX" sz="2800" i="1" u="none" dirty="0">
              <a:latin typeface="Calibri" panose="020F0502020204030204" pitchFamily="34" charset="0"/>
              <a:sym typeface="Symbol" panose="05050102010706020507" pitchFamily="18" charset="2"/>
            </a:endParaRPr>
          </a:p>
        </p:txBody>
      </p:sp>
      <p:sp>
        <p:nvSpPr>
          <p:cNvPr id="4" name="Text Box 9"/>
          <p:cNvSpPr txBox="1">
            <a:spLocks noChangeArrowheads="1"/>
          </p:cNvSpPr>
          <p:nvPr/>
        </p:nvSpPr>
        <p:spPr bwMode="auto">
          <a:xfrm>
            <a:off x="3700503" y="5164581"/>
            <a:ext cx="1066030"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Q.E.D.</a:t>
            </a:r>
            <a:endParaRPr lang="es-MX" sz="2400" i="1" u="none" dirty="0">
              <a:latin typeface="Times New Roman" panose="02020603050405020304" pitchFamily="18" charset="0"/>
              <a:sym typeface="Symbol" panose="05050102010706020507" pitchFamily="18" charset="2"/>
            </a:endParaRPr>
          </a:p>
        </p:txBody>
      </p:sp>
      <p:sp>
        <p:nvSpPr>
          <p:cNvPr id="6"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38</a:t>
            </a:fld>
            <a:endParaRPr lang="es-MX" dirty="0"/>
          </a:p>
        </p:txBody>
      </p:sp>
    </p:spTree>
    <p:extLst>
      <p:ext uri="{BB962C8B-B14F-4D97-AF65-F5344CB8AC3E}">
        <p14:creationId xmlns:p14="http://schemas.microsoft.com/office/powerpoint/2010/main" val="2149778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400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3100" y="1079500"/>
            <a:ext cx="10375900" cy="4978400"/>
          </a:xfrm>
        </p:spPr>
        <p:txBody>
          <a:bodyPr/>
          <a:lstStyle/>
          <a:p>
            <a:r>
              <a:rPr lang="es-MX" sz="2800" dirty="0">
                <a:effectLst/>
              </a:rPr>
              <a:t>¿Cuál es la calidad de los equilibrios Nash con respecto al óptimo centralizado?</a:t>
            </a:r>
          </a:p>
          <a:p>
            <a:endParaRPr lang="es-MX" sz="1000" dirty="0">
              <a:effectLst/>
            </a:endParaRPr>
          </a:p>
          <a:p>
            <a:pPr lvl="1">
              <a:buFont typeface="Wingdings" panose="05000000000000000000" pitchFamily="2" charset="2"/>
              <a:buChar char="§"/>
            </a:pPr>
            <a:r>
              <a:rPr lang="es-MX" sz="2400" dirty="0">
                <a:effectLst/>
              </a:rPr>
              <a:t>Lo veré y estableceré la cota superior.</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Usaré la definición de </a:t>
            </a:r>
            <a:r>
              <a:rPr lang="es-MX" sz="2400" i="1" dirty="0" err="1">
                <a:effectLst/>
              </a:rPr>
              <a:t>x</a:t>
            </a:r>
            <a:r>
              <a:rPr lang="es-MX" sz="2400" baseline="-25000" dirty="0" err="1">
                <a:effectLst/>
              </a:rPr>
              <a:t>e</a:t>
            </a:r>
            <a:r>
              <a:rPr lang="es-MX" sz="2400" dirty="0">
                <a:effectLst/>
              </a:rPr>
              <a:t> que ya di: dado un vector de estrategias de jugadores </a:t>
            </a:r>
            <a:r>
              <a:rPr lang="es-MX" sz="2400" i="1" dirty="0">
                <a:effectLst/>
              </a:rPr>
              <a:t>S</a:t>
            </a:r>
            <a:r>
              <a:rPr lang="es-MX" sz="2400" dirty="0">
                <a:effectLst/>
              </a:rPr>
              <a:t> = (</a:t>
            </a:r>
            <a:r>
              <a:rPr lang="es-MX" sz="2400" i="1" dirty="0">
                <a:effectLst/>
              </a:rPr>
              <a:t>S</a:t>
            </a:r>
            <a:r>
              <a:rPr lang="es-MX" sz="2400" baseline="-25000" dirty="0">
                <a:effectLst/>
              </a:rPr>
              <a:t>1</a:t>
            </a:r>
            <a:r>
              <a:rPr lang="es-MX" sz="2400" dirty="0">
                <a:effectLst/>
              </a:rPr>
              <a:t>,…, </a:t>
            </a:r>
            <a:r>
              <a:rPr lang="es-MX" sz="2400" i="1" dirty="0" err="1">
                <a:effectLst/>
              </a:rPr>
              <a:t>S</a:t>
            </a:r>
            <a:r>
              <a:rPr lang="es-MX" sz="2400" i="1" baseline="-25000" dirty="0" err="1">
                <a:effectLst/>
              </a:rPr>
              <a:t>k</a:t>
            </a:r>
            <a:r>
              <a:rPr lang="es-MX" sz="2400" dirty="0">
                <a:effectLst/>
              </a:rPr>
              <a:t>),  </a:t>
            </a:r>
            <a:r>
              <a:rPr lang="es-MX" sz="2400" i="1" dirty="0" err="1">
                <a:effectLst/>
              </a:rPr>
              <a:t>x</a:t>
            </a:r>
            <a:r>
              <a:rPr lang="es-MX" sz="2400" i="1" baseline="-25000" dirty="0" err="1">
                <a:effectLst/>
              </a:rPr>
              <a:t>e</a:t>
            </a:r>
            <a:r>
              <a:rPr lang="es-MX" sz="2400" i="1" dirty="0">
                <a:effectLst/>
              </a:rPr>
              <a:t>  </a:t>
            </a:r>
            <a:r>
              <a:rPr lang="es-MX" sz="2400" dirty="0">
                <a:effectLst/>
              </a:rPr>
              <a:t>es el número de jugadores cuya estrategia contiene la arista </a:t>
            </a:r>
            <a:r>
              <a:rPr lang="es-MX" sz="2400" i="1" dirty="0">
                <a:effectLst/>
              </a:rPr>
              <a:t>e</a:t>
            </a:r>
            <a:r>
              <a:rPr lang="es-MX" sz="2400" dirty="0">
                <a:effectLst/>
              </a:rPr>
              <a:t>. </a:t>
            </a:r>
          </a:p>
        </p:txBody>
      </p:sp>
      <p:sp>
        <p:nvSpPr>
          <p:cNvPr id="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39</a:t>
            </a:fld>
            <a:endParaRPr lang="es-MX" dirty="0"/>
          </a:p>
        </p:txBody>
      </p:sp>
    </p:spTree>
    <p:extLst>
      <p:ext uri="{BB962C8B-B14F-4D97-AF65-F5344CB8AC3E}">
        <p14:creationId xmlns:p14="http://schemas.microsoft.com/office/powerpoint/2010/main" val="3085547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300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19398" y="950946"/>
            <a:ext cx="10557163" cy="1143000"/>
          </a:xfrm>
        </p:spPr>
        <p:txBody>
          <a:bodyPr/>
          <a:lstStyle/>
          <a:p>
            <a:r>
              <a:rPr lang="es-MX" sz="4000" dirty="0"/>
              <a:t>B. </a:t>
            </a:r>
            <a:r>
              <a:rPr lang="es-MX" sz="4000" dirty="0" err="1"/>
              <a:t>Strategic</a:t>
            </a:r>
            <a:r>
              <a:rPr lang="es-MX" sz="4000" dirty="0"/>
              <a:t> </a:t>
            </a:r>
            <a:r>
              <a:rPr lang="es-MX" sz="4000" dirty="0" err="1"/>
              <a:t>behavior</a:t>
            </a:r>
            <a:r>
              <a:rPr lang="es-MX" sz="4000" dirty="0"/>
              <a:t> in </a:t>
            </a:r>
            <a:r>
              <a:rPr lang="es-MX" sz="4000" dirty="0" err="1"/>
              <a:t>network</a:t>
            </a:r>
            <a:r>
              <a:rPr lang="es-MX" sz="4000" dirty="0"/>
              <a:t> </a:t>
            </a:r>
            <a:r>
              <a:rPr lang="es-MX" sz="4000" dirty="0" err="1"/>
              <a:t>cost</a:t>
            </a:r>
            <a:r>
              <a:rPr lang="es-MX" sz="4000" dirty="0"/>
              <a:t> </a:t>
            </a:r>
            <a:r>
              <a:rPr lang="es-MX" sz="4000" dirty="0" err="1"/>
              <a:t>sharing</a:t>
            </a:r>
            <a:endParaRPr lang="es-MX" sz="4000" dirty="0"/>
          </a:p>
        </p:txBody>
      </p:sp>
      <p:sp>
        <p:nvSpPr>
          <p:cNvPr id="3" name="Marcador de contenido 2"/>
          <p:cNvSpPr>
            <a:spLocks noGrp="1"/>
          </p:cNvSpPr>
          <p:nvPr>
            <p:ph idx="1"/>
          </p:nvPr>
        </p:nvSpPr>
        <p:spPr>
          <a:xfrm>
            <a:off x="498765" y="2256349"/>
            <a:ext cx="10877796" cy="4399632"/>
          </a:xfrm>
        </p:spPr>
        <p:txBody>
          <a:bodyPr/>
          <a:lstStyle/>
          <a:p>
            <a:r>
              <a:rPr lang="es-MX" sz="2400" dirty="0">
                <a:effectLst/>
              </a:rPr>
              <a:t>Definición. El </a:t>
            </a:r>
            <a:r>
              <a:rPr lang="es-MX" sz="2400" i="1" dirty="0">
                <a:effectLst/>
              </a:rPr>
              <a:t>precio de la estabilidad </a:t>
            </a:r>
            <a:r>
              <a:rPr lang="es-MX" sz="2400" dirty="0">
                <a:effectLst/>
              </a:rPr>
              <a:t>es la relación del costo del </a:t>
            </a:r>
            <a:r>
              <a:rPr lang="es-MX" sz="2400" i="1" dirty="0">
                <a:effectLst/>
              </a:rPr>
              <a:t>mejor </a:t>
            </a:r>
            <a:r>
              <a:rPr lang="es-MX" sz="2400" dirty="0">
                <a:effectLst/>
              </a:rPr>
              <a:t>equilibrio Nash al costo óptimo (</a:t>
            </a:r>
            <a:r>
              <a:rPr lang="es-MX" sz="2200" dirty="0">
                <a:effectLst/>
              </a:rPr>
              <a:t>cuando la mejor solución se decide centralmente [información total]</a:t>
            </a:r>
            <a:r>
              <a:rPr lang="es-MX" sz="2400" dirty="0">
                <a:effectLst/>
              </a:rPr>
              <a:t>).</a:t>
            </a:r>
          </a:p>
          <a:p>
            <a:endParaRPr lang="es-MX" sz="1000" dirty="0">
              <a:effectLst/>
            </a:endParaRPr>
          </a:p>
          <a:p>
            <a:r>
              <a:rPr lang="es-MX" sz="2400" dirty="0">
                <a:effectLst/>
              </a:rPr>
              <a:t>Protocolo más estudiado: el costo de cada arista se divide entre los usuarios que la usan.</a:t>
            </a:r>
          </a:p>
          <a:p>
            <a:pPr marL="0" indent="0">
              <a:buNone/>
            </a:pPr>
            <a:r>
              <a:rPr lang="es-MX" sz="2800" dirty="0">
                <a:effectLst/>
              </a:rPr>
              <a:t>Resultados que obtendré.</a:t>
            </a:r>
          </a:p>
          <a:p>
            <a:endParaRPr lang="es-MX" sz="1000" dirty="0">
              <a:effectLst/>
            </a:endParaRPr>
          </a:p>
          <a:p>
            <a:r>
              <a:rPr lang="es-MX" sz="2400" dirty="0">
                <a:effectLst/>
              </a:rPr>
              <a:t>El precio de la estabilidad es </a:t>
            </a:r>
            <a:r>
              <a:rPr lang="es-MX" sz="2400" dirty="0">
                <a:effectLst/>
                <a:latin typeface="Lucida Calligraphy" panose="03010101010101010101" pitchFamily="66" charset="0"/>
              </a:rPr>
              <a:t>O</a:t>
            </a:r>
            <a:r>
              <a:rPr lang="es-MX" sz="2400" dirty="0">
                <a:effectLst/>
              </a:rPr>
              <a:t>(log </a:t>
            </a:r>
            <a:r>
              <a:rPr lang="es-MX" sz="2400" i="1" dirty="0">
                <a:effectLst/>
              </a:rPr>
              <a:t>k</a:t>
            </a:r>
            <a:r>
              <a:rPr lang="es-MX" sz="2400" dirty="0">
                <a:effectLst/>
              </a:rPr>
              <a:t>), </a:t>
            </a:r>
            <a:r>
              <a:rPr lang="es-MX" sz="2400" i="1" dirty="0">
                <a:effectLst/>
              </a:rPr>
              <a:t>k </a:t>
            </a:r>
            <a:r>
              <a:rPr lang="es-MX" sz="2400" dirty="0">
                <a:effectLst/>
              </a:rPr>
              <a:t>= número de usuarios.</a:t>
            </a:r>
          </a:p>
          <a:p>
            <a:endParaRPr lang="es-MX" sz="1000" dirty="0">
              <a:effectLst/>
            </a:endParaRP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Se puede alcanzar con la </a:t>
            </a:r>
            <a:r>
              <a:rPr lang="es-MX" sz="2400" i="1" dirty="0">
                <a:effectLst/>
                <a:latin typeface="Times New Roman" panose="02020603050405020304" pitchFamily="18" charset="0"/>
                <a:cs typeface="Times New Roman" panose="02020603050405020304" pitchFamily="18" charset="0"/>
              </a:rPr>
              <a:t>dinámica de la mejor respuesta</a:t>
            </a:r>
            <a:r>
              <a:rPr lang="es-MX" sz="2400" dirty="0">
                <a:effectLst/>
                <a:latin typeface="Times New Roman" panose="02020603050405020304" pitchFamily="18" charset="0"/>
                <a:cs typeface="Times New Roman" panose="02020603050405020304" pitchFamily="18" charset="0"/>
              </a:rPr>
              <a:t>, un procedimiento donde cada usuario se aleja iterativamente de una solución inicial.</a:t>
            </a:r>
          </a:p>
        </p:txBody>
      </p:sp>
      <p:sp>
        <p:nvSpPr>
          <p:cNvPr id="4" name="Rectángulo 3"/>
          <p:cNvSpPr/>
          <p:nvPr/>
        </p:nvSpPr>
        <p:spPr>
          <a:xfrm>
            <a:off x="498765" y="77645"/>
            <a:ext cx="11115304" cy="830997"/>
          </a:xfrm>
          <a:prstGeom prst="rect">
            <a:avLst/>
          </a:prstGeom>
          <a:solidFill>
            <a:srgbClr val="FF0000"/>
          </a:solidFill>
        </p:spPr>
        <p:txBody>
          <a:bodyPr wrap="square">
            <a:spAutoFit/>
          </a:bodyPr>
          <a:lstStyle/>
          <a:p>
            <a:r>
              <a:rPr lang="en-US" sz="2400" dirty="0"/>
              <a:t>E. </a:t>
            </a:r>
            <a:r>
              <a:rPr lang="en-US" sz="2400" dirty="0" err="1"/>
              <a:t>Anshelevich</a:t>
            </a:r>
            <a:r>
              <a:rPr lang="en-US" sz="2400" dirty="0"/>
              <a:t>, A. </a:t>
            </a:r>
            <a:r>
              <a:rPr lang="en-US" sz="2400" dirty="0" err="1"/>
              <a:t>Dasgupta</a:t>
            </a:r>
            <a:r>
              <a:rPr lang="en-US" sz="2400" dirty="0"/>
              <a:t>, J. Kleinberg, E. </a:t>
            </a:r>
            <a:r>
              <a:rPr lang="en-US" sz="2400" dirty="0" err="1"/>
              <a:t>Tardos</a:t>
            </a:r>
            <a:r>
              <a:rPr lang="en-US" sz="2400" dirty="0"/>
              <a:t>, T. Wexler, T. </a:t>
            </a:r>
            <a:r>
              <a:rPr lang="en-US" sz="2400" dirty="0" err="1"/>
              <a:t>Roughgarden</a:t>
            </a:r>
            <a:r>
              <a:rPr lang="en-US" sz="2400" dirty="0"/>
              <a:t>. </a:t>
            </a:r>
            <a:r>
              <a:rPr lang="en-US" sz="2400" dirty="0">
                <a:hlinkClick r:id="rId2"/>
              </a:rPr>
              <a:t>The Price of Stability for Network Design with Fair Cost Allocation. </a:t>
            </a:r>
            <a:endParaRPr lang="es-MX" sz="2400" dirty="0"/>
          </a:p>
        </p:txBody>
      </p:sp>
      <p:sp>
        <p:nvSpPr>
          <p:cNvPr id="6" name="CuadroTexto 41">
            <a:extLst>
              <a:ext uri="{FF2B5EF4-FFF2-40B4-BE49-F238E27FC236}">
                <a16:creationId xmlns:a16="http://schemas.microsoft.com/office/drawing/2014/main" id="{BC25679F-A261-F66A-8E11-7D5EDA1119BF}"/>
              </a:ext>
            </a:extLst>
          </p:cNvPr>
          <p:cNvSpPr txBox="1"/>
          <p:nvPr/>
        </p:nvSpPr>
        <p:spPr>
          <a:xfrm>
            <a:off x="11568730"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a:t>
            </a:fld>
            <a:endParaRPr lang="es-MX" dirty="0"/>
          </a:p>
        </p:txBody>
      </p:sp>
      <p:sp>
        <p:nvSpPr>
          <p:cNvPr id="7" name="CuadroTexto 6">
            <a:extLst>
              <a:ext uri="{FF2B5EF4-FFF2-40B4-BE49-F238E27FC236}">
                <a16:creationId xmlns:a16="http://schemas.microsoft.com/office/drawing/2014/main" id="{D1B9CF9F-D02D-76CA-A1D7-C989B9F088F3}"/>
              </a:ext>
            </a:extLst>
          </p:cNvPr>
          <p:cNvSpPr txBox="1"/>
          <p:nvPr/>
        </p:nvSpPr>
        <p:spPr>
          <a:xfrm>
            <a:off x="10623538" y="870336"/>
            <a:ext cx="1498127" cy="461665"/>
          </a:xfrm>
          <a:prstGeom prst="rect">
            <a:avLst/>
          </a:prstGeom>
          <a:solidFill>
            <a:schemeClr val="bg1">
              <a:lumMod val="75000"/>
            </a:schemeClr>
          </a:solidFill>
        </p:spPr>
        <p:txBody>
          <a:bodyPr wrap="square" rtlCol="0">
            <a:spAutoFit/>
          </a:bodyPr>
          <a:lstStyle/>
          <a:p>
            <a:r>
              <a:rPr lang="es-ES" sz="2400" dirty="0">
                <a:latin typeface="Calibri" panose="020F0502020204030204" pitchFamily="34" charset="0"/>
                <a:ea typeface="Calibri" panose="020F0502020204030204" pitchFamily="34" charset="0"/>
                <a:cs typeface="Calibri" panose="020F0502020204030204" pitchFamily="34" charset="0"/>
              </a:rPr>
              <a:t>Pulse aquí</a:t>
            </a:r>
            <a:endParaRPr lang="es-MX" sz="2400" dirty="0">
              <a:latin typeface="Calibri" panose="020F0502020204030204" pitchFamily="34" charset="0"/>
              <a:ea typeface="Calibri" panose="020F0502020204030204" pitchFamily="34" charset="0"/>
              <a:cs typeface="Calibri" panose="020F0502020204030204" pitchFamily="34" charset="0"/>
            </a:endParaRPr>
          </a:p>
        </p:txBody>
      </p:sp>
      <p:cxnSp>
        <p:nvCxnSpPr>
          <p:cNvPr id="8" name="Conector recto de flecha 7">
            <a:extLst>
              <a:ext uri="{FF2B5EF4-FFF2-40B4-BE49-F238E27FC236}">
                <a16:creationId xmlns:a16="http://schemas.microsoft.com/office/drawing/2014/main" id="{62EF28D0-08A0-D08A-DFF7-DA019CD5379E}"/>
              </a:ext>
            </a:extLst>
          </p:cNvPr>
          <p:cNvCxnSpPr>
            <a:cxnSpLocks/>
          </p:cNvCxnSpPr>
          <p:nvPr/>
        </p:nvCxnSpPr>
        <p:spPr>
          <a:xfrm flipH="1" flipV="1">
            <a:off x="9523141" y="769434"/>
            <a:ext cx="1100397" cy="280737"/>
          </a:xfrm>
          <a:prstGeom prst="straightConnector1">
            <a:avLst/>
          </a:prstGeom>
          <a:ln w="25400">
            <a:solidFill>
              <a:srgbClr val="FFFF66"/>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2799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50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200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grpId="0" nodeType="withEffect">
                                  <p:stCondLst>
                                    <p:cond delay="300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300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469900" y="733136"/>
                <a:ext cx="11188700" cy="5223164"/>
              </a:xfrm>
            </p:spPr>
            <p:txBody>
              <a:bodyPr/>
              <a:lstStyle/>
              <a:p>
                <a:r>
                  <a:rPr lang="es-MX" sz="2800" dirty="0"/>
                  <a:t>Dado que, para mi caso, </a:t>
                </a:r>
                <a:r>
                  <a:rPr lang="es-MX" sz="2800" i="1" dirty="0"/>
                  <a:t>f</a:t>
                </a:r>
                <a:r>
                  <a:rPr lang="es-MX" sz="2800" i="1" baseline="-25000" dirty="0"/>
                  <a:t>e</a:t>
                </a:r>
                <a:r>
                  <a:rPr lang="es-MX" sz="2800" dirty="0"/>
                  <a:t>(</a:t>
                </a:r>
                <a:r>
                  <a:rPr lang="es-MX" sz="2800" i="1" dirty="0"/>
                  <a:t>x</a:t>
                </a:r>
                <a:r>
                  <a:rPr lang="es-MX" sz="2800" dirty="0"/>
                  <a:t>) = c</a:t>
                </a:r>
                <a:r>
                  <a:rPr lang="es-MX" sz="2800" baseline="-25000" dirty="0"/>
                  <a:t>e</a:t>
                </a:r>
                <a:r>
                  <a:rPr lang="es-MX" sz="2800" dirty="0"/>
                  <a:t>/</a:t>
                </a:r>
                <a:r>
                  <a:rPr lang="es-MX" sz="2800" i="1" dirty="0"/>
                  <a:t>x</a:t>
                </a:r>
                <a:r>
                  <a:rPr lang="es-MX" sz="2800" dirty="0"/>
                  <a:t>,</a:t>
                </a:r>
                <a:r>
                  <a:rPr lang="es-MX" sz="2800" i="1" dirty="0"/>
                  <a:t>  </a:t>
                </a:r>
                <a:r>
                  <a:rPr lang="es-MX" sz="2800" dirty="0"/>
                  <a:t>la función potencial </a:t>
                </a:r>
                <a:r>
                  <a:rPr lang="es-MX" sz="2800" dirty="0">
                    <a:effectLst/>
                    <a:sym typeface="Symbol" panose="05050102010706020507" pitchFamily="18" charset="2"/>
                  </a:rPr>
                  <a:t></a:t>
                </a:r>
                <a:r>
                  <a:rPr lang="es-MX" sz="2800" dirty="0">
                    <a:effectLst/>
                  </a:rPr>
                  <a:t>(</a:t>
                </a:r>
                <a:r>
                  <a:rPr lang="es-MX" sz="2800" i="1" dirty="0">
                    <a:effectLst/>
                  </a:rPr>
                  <a:t>S</a:t>
                </a:r>
                <a:r>
                  <a:rPr lang="es-MX" sz="2800" dirty="0">
                    <a:effectLst/>
                  </a:rPr>
                  <a:t>) =</a:t>
                </a:r>
                <a14:m>
                  <m:oMath xmlns:m="http://schemas.openxmlformats.org/officeDocument/2006/math">
                    <m:nary>
                      <m:naryPr>
                        <m:chr m:val="∑"/>
                        <m:limLoc m:val="subSup"/>
                        <m:supHide m:val="on"/>
                        <m:ctrlPr>
                          <a:rPr lang="es-MX" sz="2800" i="1">
                            <a:effectLst/>
                            <a:latin typeface="Cambria Math" panose="02040503050406030204" pitchFamily="18" charset="0"/>
                          </a:rPr>
                        </m:ctrlPr>
                      </m:naryPr>
                      <m:sub>
                        <m:r>
                          <m:rPr>
                            <m:brk m:alnAt="9"/>
                          </m:rPr>
                          <a:rPr lang="es-MX" sz="2800" i="1">
                            <a:effectLst/>
                            <a:latin typeface="Cambria Math" panose="02040503050406030204" pitchFamily="18" charset="0"/>
                          </a:rPr>
                          <m:t>𝑒</m:t>
                        </m:r>
                        <m:r>
                          <a:rPr lang="es-MX" sz="2800" i="1">
                            <a:effectLst/>
                            <a:latin typeface="Cambria Math" panose="02040503050406030204" pitchFamily="18" charset="0"/>
                            <a:ea typeface="Cambria Math" panose="02040503050406030204" pitchFamily="18" charset="0"/>
                          </a:rPr>
                          <m:t>∈</m:t>
                        </m:r>
                        <m:r>
                          <a:rPr lang="es-MX" sz="2800" i="1">
                            <a:effectLst/>
                            <a:latin typeface="Cambria Math" panose="02040503050406030204" pitchFamily="18" charset="0"/>
                            <a:ea typeface="Cambria Math" panose="02040503050406030204" pitchFamily="18" charset="0"/>
                          </a:rPr>
                          <m:t>𝐸</m:t>
                        </m:r>
                      </m:sub>
                      <m:sup/>
                      <m:e>
                        <m:nary>
                          <m:naryPr>
                            <m:chr m:val="∑"/>
                            <m:limLoc m:val="subSup"/>
                            <m:ctrlPr>
                              <a:rPr lang="es-MX" sz="2800" i="1">
                                <a:effectLst/>
                                <a:latin typeface="Cambria Math" panose="02040503050406030204" pitchFamily="18" charset="0"/>
                              </a:rPr>
                            </m:ctrlPr>
                          </m:naryPr>
                          <m:sub>
                            <m:r>
                              <m:rPr>
                                <m:brk m:alnAt="25"/>
                              </m:rPr>
                              <a:rPr lang="es-MX" sz="2800" i="1">
                                <a:effectLst/>
                                <a:latin typeface="Cambria Math" panose="02040503050406030204" pitchFamily="18" charset="0"/>
                              </a:rPr>
                              <m:t>𝑥</m:t>
                            </m:r>
                            <m:r>
                              <a:rPr lang="es-MX" sz="2800" i="1">
                                <a:effectLst/>
                                <a:latin typeface="Cambria Math" panose="02040503050406030204" pitchFamily="18" charset="0"/>
                              </a:rPr>
                              <m:t>=1</m:t>
                            </m:r>
                          </m:sub>
                          <m:sup>
                            <m:r>
                              <a:rPr lang="es-MX" sz="2800" i="1">
                                <a:effectLst/>
                                <a:latin typeface="Cambria Math" panose="02040503050406030204" pitchFamily="18" charset="0"/>
                              </a:rPr>
                              <m:t>𝑥</m:t>
                            </m:r>
                            <m:r>
                              <a:rPr lang="es-MX" sz="2800" i="1" baseline="-25000">
                                <a:effectLst/>
                                <a:latin typeface="Cambria Math" panose="02040503050406030204" pitchFamily="18" charset="0"/>
                              </a:rPr>
                              <m:t>𝑒</m:t>
                            </m:r>
                          </m:sup>
                          <m:e>
                            <m:r>
                              <a:rPr lang="es-MX" sz="2800" i="1">
                                <a:effectLst/>
                                <a:latin typeface="Cambria Math" panose="02040503050406030204" pitchFamily="18" charset="0"/>
                              </a:rPr>
                              <m:t>𝑓</m:t>
                            </m:r>
                            <m:r>
                              <a:rPr lang="es-MX" sz="2800" i="1" baseline="-25000">
                                <a:effectLst/>
                                <a:latin typeface="Cambria Math" panose="02040503050406030204" pitchFamily="18" charset="0"/>
                              </a:rPr>
                              <m:t>𝑒</m:t>
                            </m:r>
                            <m:r>
                              <a:rPr lang="es-MX" sz="2800">
                                <a:effectLst/>
                                <a:latin typeface="Cambria Math" panose="02040503050406030204" pitchFamily="18" charset="0"/>
                              </a:rPr>
                              <m:t>(</m:t>
                            </m:r>
                            <m:r>
                              <a:rPr lang="es-MX" sz="2800" i="1">
                                <a:effectLst/>
                                <a:latin typeface="Cambria Math" panose="02040503050406030204" pitchFamily="18" charset="0"/>
                              </a:rPr>
                              <m:t>𝑥</m:t>
                            </m:r>
                            <m:r>
                              <a:rPr lang="es-MX" sz="2800">
                                <a:effectLst/>
                                <a:latin typeface="Cambria Math" panose="02040503050406030204" pitchFamily="18" charset="0"/>
                              </a:rPr>
                              <m:t>)</m:t>
                            </m:r>
                          </m:e>
                        </m:nary>
                      </m:e>
                    </m:nary>
                  </m:oMath>
                </a14:m>
                <a:r>
                  <a:rPr lang="es-MX" sz="2800" dirty="0"/>
                  <a:t> se convierte en</a:t>
                </a:r>
              </a:p>
              <a:p>
                <a:pPr marL="0" indent="0">
                  <a:buNone/>
                </a:pPr>
                <a:r>
                  <a:rPr lang="es-MX" sz="2800" dirty="0">
                    <a:effectLst/>
                    <a:sym typeface="Symbol" panose="05050102010706020507" pitchFamily="18" charset="2"/>
                  </a:rPr>
                  <a:t>	</a:t>
                </a:r>
                <a:r>
                  <a:rPr lang="es-MX" sz="2800" dirty="0">
                    <a:effectLst/>
                  </a:rPr>
                  <a:t>(</a:t>
                </a:r>
                <a:r>
                  <a:rPr lang="es-MX" sz="2800" i="1" dirty="0">
                    <a:effectLst/>
                  </a:rPr>
                  <a:t>S</a:t>
                </a:r>
                <a:r>
                  <a:rPr lang="es-MX" sz="2800" dirty="0">
                    <a:effectLst/>
                  </a:rPr>
                  <a:t>) = </a:t>
                </a:r>
                <a14:m>
                  <m:oMath xmlns:m="http://schemas.openxmlformats.org/officeDocument/2006/math">
                    <m:nary>
                      <m:naryPr>
                        <m:chr m:val="∑"/>
                        <m:limLoc m:val="subSup"/>
                        <m:supHide m:val="on"/>
                        <m:ctrlPr>
                          <a:rPr lang="es-MX" sz="2800" i="1">
                            <a:effectLst/>
                            <a:latin typeface="Cambria Math" panose="02040503050406030204" pitchFamily="18" charset="0"/>
                          </a:rPr>
                        </m:ctrlPr>
                      </m:naryPr>
                      <m:sub>
                        <m:r>
                          <m:rPr>
                            <m:brk m:alnAt="9"/>
                          </m:rPr>
                          <a:rPr lang="es-MX" sz="2800" i="1">
                            <a:effectLst/>
                            <a:latin typeface="Cambria Math" panose="02040503050406030204" pitchFamily="18" charset="0"/>
                          </a:rPr>
                          <m:t>𝑒</m:t>
                        </m:r>
                        <m:r>
                          <a:rPr lang="es-MX" sz="2800" i="1">
                            <a:effectLst/>
                            <a:latin typeface="Cambria Math" panose="02040503050406030204" pitchFamily="18" charset="0"/>
                            <a:ea typeface="Cambria Math" panose="02040503050406030204" pitchFamily="18" charset="0"/>
                          </a:rPr>
                          <m:t>∈</m:t>
                        </m:r>
                        <m:r>
                          <a:rPr lang="es-MX" sz="2800" i="1">
                            <a:effectLst/>
                            <a:latin typeface="Cambria Math" panose="02040503050406030204" pitchFamily="18" charset="0"/>
                            <a:ea typeface="Cambria Math" panose="02040503050406030204" pitchFamily="18" charset="0"/>
                          </a:rPr>
                          <m:t>𝐸</m:t>
                        </m:r>
                      </m:sub>
                      <m:sup/>
                      <m:e>
                        <m:r>
                          <a:rPr lang="es-MX" sz="2800" i="1">
                            <a:effectLst/>
                            <a:latin typeface="Cambria Math" panose="02040503050406030204" pitchFamily="18" charset="0"/>
                          </a:rPr>
                          <m:t> (</m:t>
                        </m:r>
                        <m:r>
                          <a:rPr lang="es-MX" sz="2800" i="1">
                            <a:effectLst/>
                            <a:latin typeface="Cambria Math" panose="02040503050406030204" pitchFamily="18" charset="0"/>
                          </a:rPr>
                          <m:t>𝑐𝑒</m:t>
                        </m:r>
                        <m:r>
                          <a:rPr lang="es-MX" sz="2800" i="1">
                            <a:effectLst/>
                            <a:latin typeface="Cambria Math" panose="02040503050406030204" pitchFamily="18" charset="0"/>
                          </a:rPr>
                          <m:t>+</m:t>
                        </m:r>
                        <m:f>
                          <m:fPr>
                            <m:ctrlPr>
                              <a:rPr lang="es-MX" sz="2800" i="1">
                                <a:effectLst/>
                                <a:latin typeface="Cambria Math" panose="02040503050406030204" pitchFamily="18" charset="0"/>
                              </a:rPr>
                            </m:ctrlPr>
                          </m:fPr>
                          <m:num>
                            <m:r>
                              <a:rPr lang="es-MX" sz="2800" i="1">
                                <a:effectLst/>
                                <a:latin typeface="Cambria Math" panose="02040503050406030204" pitchFamily="18" charset="0"/>
                              </a:rPr>
                              <m:t>𝑐</m:t>
                            </m:r>
                            <m:r>
                              <a:rPr lang="es-MX" sz="2800" i="1" baseline="-25000">
                                <a:effectLst/>
                                <a:latin typeface="Cambria Math" panose="02040503050406030204" pitchFamily="18" charset="0"/>
                              </a:rPr>
                              <m:t>𝑒</m:t>
                            </m:r>
                          </m:num>
                          <m:den>
                            <m:r>
                              <a:rPr lang="es-MX" sz="2800" i="1">
                                <a:effectLst/>
                                <a:latin typeface="Cambria Math" panose="02040503050406030204" pitchFamily="18" charset="0"/>
                              </a:rPr>
                              <m:t>2</m:t>
                            </m:r>
                          </m:den>
                        </m:f>
                        <m:r>
                          <a:rPr lang="es-MX" sz="2800" i="1">
                            <a:effectLst/>
                            <a:latin typeface="Cambria Math" panose="02040503050406030204" pitchFamily="18" charset="0"/>
                          </a:rPr>
                          <m:t>+</m:t>
                        </m:r>
                        <m:f>
                          <m:fPr>
                            <m:ctrlPr>
                              <a:rPr lang="es-MX" sz="2800" i="1">
                                <a:effectLst/>
                                <a:latin typeface="Cambria Math" panose="02040503050406030204" pitchFamily="18" charset="0"/>
                              </a:rPr>
                            </m:ctrlPr>
                          </m:fPr>
                          <m:num>
                            <m:r>
                              <a:rPr lang="es-MX" sz="2800" i="1">
                                <a:effectLst/>
                                <a:latin typeface="Cambria Math" panose="02040503050406030204" pitchFamily="18" charset="0"/>
                              </a:rPr>
                              <m:t>𝑐</m:t>
                            </m:r>
                            <m:r>
                              <a:rPr lang="es-MX" sz="2800" i="1" baseline="-25000">
                                <a:effectLst/>
                                <a:latin typeface="Cambria Math" panose="02040503050406030204" pitchFamily="18" charset="0"/>
                              </a:rPr>
                              <m:t>𝑒</m:t>
                            </m:r>
                          </m:num>
                          <m:den>
                            <m:r>
                              <a:rPr lang="es-MX" sz="2800" i="1">
                                <a:effectLst/>
                                <a:latin typeface="Cambria Math" panose="02040503050406030204" pitchFamily="18" charset="0"/>
                              </a:rPr>
                              <m:t>3</m:t>
                            </m:r>
                          </m:den>
                        </m:f>
                        <m:r>
                          <a:rPr lang="es-MX" sz="2800" i="1">
                            <a:effectLst/>
                            <a:latin typeface="Cambria Math" panose="02040503050406030204" pitchFamily="18" charset="0"/>
                          </a:rPr>
                          <m:t>+…+</m:t>
                        </m:r>
                        <m:f>
                          <m:fPr>
                            <m:ctrlPr>
                              <a:rPr lang="es-MX" sz="2800" i="1">
                                <a:effectLst/>
                                <a:latin typeface="Cambria Math" panose="02040503050406030204" pitchFamily="18" charset="0"/>
                              </a:rPr>
                            </m:ctrlPr>
                          </m:fPr>
                          <m:num>
                            <m:r>
                              <a:rPr lang="es-MX" sz="2800" i="1">
                                <a:effectLst/>
                                <a:latin typeface="Cambria Math" panose="02040503050406030204" pitchFamily="18" charset="0"/>
                              </a:rPr>
                              <m:t>𝑐</m:t>
                            </m:r>
                            <m:r>
                              <a:rPr lang="es-MX" sz="2800" i="1" baseline="-25000">
                                <a:effectLst/>
                                <a:latin typeface="Cambria Math" panose="02040503050406030204" pitchFamily="18" charset="0"/>
                              </a:rPr>
                              <m:t>𝑒</m:t>
                            </m:r>
                          </m:num>
                          <m:den>
                            <m:r>
                              <a:rPr lang="es-MX" sz="2800" i="1">
                                <a:effectLst/>
                                <a:latin typeface="Cambria Math" panose="02040503050406030204" pitchFamily="18" charset="0"/>
                              </a:rPr>
                              <m:t>𝑥</m:t>
                            </m:r>
                            <m:r>
                              <a:rPr lang="es-MX" sz="2800" i="1" baseline="-25000">
                                <a:effectLst/>
                                <a:latin typeface="Cambria Math" panose="02040503050406030204" pitchFamily="18" charset="0"/>
                              </a:rPr>
                              <m:t>𝑒</m:t>
                            </m:r>
                          </m:den>
                        </m:f>
                        <m:r>
                          <a:rPr lang="es-MX" sz="2800" i="1">
                            <a:effectLst/>
                            <a:latin typeface="Cambria Math" panose="02040503050406030204" pitchFamily="18" charset="0"/>
                          </a:rPr>
                          <m:t>)</m:t>
                        </m:r>
                      </m:e>
                    </m:nary>
                  </m:oMath>
                </a14:m>
                <a:r>
                  <a:rPr lang="es-MX" sz="2800" dirty="0"/>
                  <a:t> </a:t>
                </a:r>
                <a:r>
                  <a:rPr lang="es-MX" sz="2800" dirty="0">
                    <a:effectLst/>
                  </a:rPr>
                  <a:t>=  </a:t>
                </a:r>
                <a14:m>
                  <m:oMath xmlns:m="http://schemas.openxmlformats.org/officeDocument/2006/math">
                    <m:nary>
                      <m:naryPr>
                        <m:chr m:val="∑"/>
                        <m:limLoc m:val="subSup"/>
                        <m:supHide m:val="on"/>
                        <m:ctrlPr>
                          <a:rPr lang="es-MX" sz="2800" i="1">
                            <a:effectLst/>
                            <a:latin typeface="Cambria Math" panose="02040503050406030204" pitchFamily="18" charset="0"/>
                          </a:rPr>
                        </m:ctrlPr>
                      </m:naryPr>
                      <m:sub>
                        <m:r>
                          <m:rPr>
                            <m:brk m:alnAt="9"/>
                          </m:rPr>
                          <a:rPr lang="es-MX" sz="2800" i="1">
                            <a:effectLst/>
                            <a:latin typeface="Cambria Math" panose="02040503050406030204" pitchFamily="18" charset="0"/>
                          </a:rPr>
                          <m:t>𝑒</m:t>
                        </m:r>
                        <m:r>
                          <a:rPr lang="es-MX" sz="2800" i="1">
                            <a:effectLst/>
                            <a:latin typeface="Cambria Math" panose="02040503050406030204" pitchFamily="18" charset="0"/>
                            <a:ea typeface="Cambria Math" panose="02040503050406030204" pitchFamily="18" charset="0"/>
                          </a:rPr>
                          <m:t>∈</m:t>
                        </m:r>
                        <m:r>
                          <a:rPr lang="es-MX" sz="2800" i="1">
                            <a:effectLst/>
                            <a:latin typeface="Cambria Math" panose="02040503050406030204" pitchFamily="18" charset="0"/>
                            <a:ea typeface="Cambria Math" panose="02040503050406030204" pitchFamily="18" charset="0"/>
                          </a:rPr>
                          <m:t>𝐸</m:t>
                        </m:r>
                      </m:sub>
                      <m:sup/>
                      <m:e>
                        <m:r>
                          <a:rPr lang="es-MX" sz="2800" i="1">
                            <a:effectLst/>
                            <a:latin typeface="Cambria Math" panose="02040503050406030204" pitchFamily="18" charset="0"/>
                          </a:rPr>
                          <m:t>𝑐</m:t>
                        </m:r>
                        <m:r>
                          <a:rPr lang="es-MX" sz="2800" i="1" baseline="-25000">
                            <a:effectLst/>
                            <a:latin typeface="Cambria Math" panose="02040503050406030204" pitchFamily="18" charset="0"/>
                          </a:rPr>
                          <m:t>𝑒</m:t>
                        </m:r>
                        <m:r>
                          <a:rPr lang="es-MX" sz="2800" i="1">
                            <a:effectLst/>
                            <a:latin typeface="Cambria Math" panose="02040503050406030204" pitchFamily="18" charset="0"/>
                          </a:rPr>
                          <m:t>𝐻</m:t>
                        </m:r>
                        <m:r>
                          <a:rPr lang="es-MX" sz="2800" i="1">
                            <a:effectLst/>
                            <a:latin typeface="Cambria Math" panose="02040503050406030204" pitchFamily="18" charset="0"/>
                          </a:rPr>
                          <m:t>(</m:t>
                        </m:r>
                        <m:r>
                          <a:rPr lang="es-MX" sz="2800" i="1">
                            <a:effectLst/>
                            <a:latin typeface="Cambria Math" panose="02040503050406030204" pitchFamily="18" charset="0"/>
                          </a:rPr>
                          <m:t>𝑥𝑒</m:t>
                        </m:r>
                        <m:r>
                          <a:rPr lang="es-MX" sz="2800" i="1">
                            <a:effectLst/>
                            <a:latin typeface="Cambria Math" panose="02040503050406030204" pitchFamily="18" charset="0"/>
                          </a:rPr>
                          <m:t>)</m:t>
                        </m:r>
                      </m:e>
                    </m:nary>
                  </m:oMath>
                </a14:m>
                <a:r>
                  <a:rPr lang="es-MX" sz="2800" dirty="0"/>
                  <a:t>. </a:t>
                </a:r>
              </a:p>
              <a:p>
                <a:r>
                  <a:rPr lang="es-MX" sz="2800" dirty="0"/>
                  <a:t>Considere la estrategia </a:t>
                </a:r>
                <a:r>
                  <a:rPr lang="es-MX" sz="2800" i="1" dirty="0"/>
                  <a:t>S</a:t>
                </a:r>
                <a:r>
                  <a:rPr lang="es-MX" sz="2800" dirty="0"/>
                  <a:t>* = (</a:t>
                </a:r>
                <a:r>
                  <a:rPr lang="es-MX" sz="2800" i="1" dirty="0"/>
                  <a:t>S</a:t>
                </a:r>
                <a:r>
                  <a:rPr lang="es-MX" sz="2800" baseline="-25000" dirty="0"/>
                  <a:t>1</a:t>
                </a:r>
                <a:r>
                  <a:rPr lang="es-MX" sz="2800" dirty="0"/>
                  <a:t>*,…, </a:t>
                </a:r>
                <a:r>
                  <a:rPr lang="es-MX" sz="2800" i="1" dirty="0" err="1"/>
                  <a:t>S</a:t>
                </a:r>
                <a:r>
                  <a:rPr lang="es-MX" sz="2800" i="1" baseline="-25000" dirty="0" err="1"/>
                  <a:t>k</a:t>
                </a:r>
                <a:r>
                  <a:rPr lang="es-MX" sz="2800" dirty="0"/>
                  <a:t>*) que define la solución óptima centralizada.</a:t>
                </a:r>
              </a:p>
              <a:p>
                <a:pPr marL="0" indent="0">
                  <a:buNone/>
                </a:pPr>
                <a:r>
                  <a:rPr lang="es-MX" sz="2800" dirty="0"/>
                  <a:t>Sea OPT = </a:t>
                </a:r>
                <a14:m>
                  <m:oMath xmlns:m="http://schemas.openxmlformats.org/officeDocument/2006/math">
                    <m:nary>
                      <m:naryPr>
                        <m:chr m:val="∑"/>
                        <m:limLoc m:val="subSup"/>
                        <m:supHide m:val="on"/>
                        <m:ctrlPr>
                          <a:rPr lang="es-MX" i="1">
                            <a:effectLst/>
                            <a:latin typeface="Cambria Math" panose="02040503050406030204" pitchFamily="18" charset="0"/>
                          </a:rPr>
                        </m:ctrlPr>
                      </m:naryPr>
                      <m:sub>
                        <m:r>
                          <m:rPr>
                            <m:brk m:alnAt="9"/>
                          </m:rPr>
                          <a:rPr lang="es-MX" i="1">
                            <a:effectLst/>
                            <a:latin typeface="Cambria Math" panose="02040503050406030204" pitchFamily="18" charset="0"/>
                          </a:rPr>
                          <m:t>𝑒</m:t>
                        </m:r>
                        <m:r>
                          <a:rPr lang="es-MX" i="1">
                            <a:effectLst/>
                            <a:latin typeface="Cambria Math" panose="02040503050406030204" pitchFamily="18" charset="0"/>
                            <a:ea typeface="Cambria Math" panose="02040503050406030204" pitchFamily="18" charset="0"/>
                          </a:rPr>
                          <m:t>∈</m:t>
                        </m:r>
                        <m:r>
                          <a:rPr lang="es-MX" i="1">
                            <a:effectLst/>
                            <a:latin typeface="Cambria Math" panose="02040503050406030204" pitchFamily="18" charset="0"/>
                            <a:ea typeface="Cambria Math" panose="02040503050406030204" pitchFamily="18" charset="0"/>
                          </a:rPr>
                          <m:t>𝑆</m:t>
                        </m:r>
                        <m:r>
                          <a:rPr lang="es-MX" i="1">
                            <a:effectLst/>
                            <a:latin typeface="Cambria Math" panose="02040503050406030204" pitchFamily="18" charset="0"/>
                            <a:ea typeface="Cambria Math" panose="02040503050406030204" pitchFamily="18" charset="0"/>
                          </a:rPr>
                          <m:t>∗</m:t>
                        </m:r>
                      </m:sub>
                      <m:sup/>
                      <m:e>
                        <m:r>
                          <a:rPr lang="es-MX" i="1">
                            <a:effectLst/>
                            <a:latin typeface="Cambria Math" panose="02040503050406030204" pitchFamily="18" charset="0"/>
                          </a:rPr>
                          <m:t>𝑐</m:t>
                        </m:r>
                        <m:r>
                          <a:rPr lang="es-MX" i="1" baseline="-25000">
                            <a:effectLst/>
                            <a:latin typeface="Cambria Math" panose="02040503050406030204" pitchFamily="18" charset="0"/>
                          </a:rPr>
                          <m:t>𝑒</m:t>
                        </m:r>
                      </m:e>
                    </m:nary>
                  </m:oMath>
                </a14:m>
                <a:r>
                  <a:rPr lang="es-MX" sz="2800" dirty="0"/>
                  <a:t> el costo de esta solución óptima.</a:t>
                </a:r>
              </a:p>
              <a:p>
                <a:pPr marL="0" indent="0">
                  <a:buNone/>
                </a:pPr>
                <a:endParaRPr lang="es-MX" sz="2800" dirty="0"/>
              </a:p>
              <a:p>
                <a:pPr marL="0" indent="0">
                  <a:buNone/>
                </a:pPr>
                <a:endParaRPr lang="es-MX" sz="2800" dirty="0"/>
              </a:p>
              <a:p>
                <a:r>
                  <a:rPr lang="es-MX" sz="2800" dirty="0"/>
                  <a:t>El costo mínimo es el costo de las aristas, y se obtiene cuando cada jugador paga por una. Es la solución óptima centralizada. </a:t>
                </a:r>
              </a:p>
              <a:p>
                <a:pPr marL="0" indent="0">
                  <a:buNone/>
                </a:pPr>
                <a:endParaRPr lang="es-MX" sz="28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469900" y="733136"/>
                <a:ext cx="11188700" cy="5223164"/>
              </a:xfrm>
              <a:blipFill>
                <a:blip r:embed="rId2"/>
                <a:stretch>
                  <a:fillRect l="-1144" t="-1284" b="-1750"/>
                </a:stretch>
              </a:blipFill>
            </p:spPr>
            <p:txBody>
              <a:bodyPr/>
              <a:lstStyle/>
              <a:p>
                <a:r>
                  <a:rPr lang="es-MX">
                    <a:noFill/>
                  </a:rPr>
                  <a:t> </a:t>
                </a:r>
              </a:p>
            </p:txBody>
          </p:sp>
        </mc:Fallback>
      </mc:AlternateContent>
      <p:sp>
        <p:nvSpPr>
          <p:cNvPr id="6"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40</a:t>
            </a:fld>
            <a:endParaRPr lang="es-MX" dirty="0"/>
          </a:p>
        </p:txBody>
      </p:sp>
      <p:sp>
        <p:nvSpPr>
          <p:cNvPr id="2" name="CuadroTexto 1">
            <a:extLst>
              <a:ext uri="{FF2B5EF4-FFF2-40B4-BE49-F238E27FC236}">
                <a16:creationId xmlns:a16="http://schemas.microsoft.com/office/drawing/2014/main" id="{41441869-F584-3D15-C95D-D062B7604642}"/>
              </a:ext>
            </a:extLst>
          </p:cNvPr>
          <p:cNvSpPr txBox="1"/>
          <p:nvPr/>
        </p:nvSpPr>
        <p:spPr>
          <a:xfrm>
            <a:off x="1017517" y="4122654"/>
            <a:ext cx="3512280" cy="830997"/>
          </a:xfrm>
          <a:prstGeom prst="rect">
            <a:avLst/>
          </a:prstGeom>
          <a:noFill/>
        </p:spPr>
        <p:txBody>
          <a:bodyPr wrap="square" rtlCol="0">
            <a:spAutoFit/>
          </a:bodyPr>
          <a:lstStyle/>
          <a:p>
            <a:r>
              <a:rPr lang="es-ES" sz="2400" dirty="0">
                <a:latin typeface="Times New Roman" panose="02020603050405020304" pitchFamily="18" charset="0"/>
                <a:cs typeface="Times New Roman" panose="02020603050405020304" pitchFamily="18" charset="0"/>
              </a:rPr>
              <a:t>El óptimo es no pagar más que  el costo de las aristas</a:t>
            </a:r>
            <a:endParaRPr lang="es-MX" sz="2400" dirty="0">
              <a:latin typeface="Times New Roman" panose="02020603050405020304" pitchFamily="18" charset="0"/>
              <a:cs typeface="Times New Roman" panose="02020603050405020304" pitchFamily="18" charset="0"/>
            </a:endParaRPr>
          </a:p>
        </p:txBody>
      </p:sp>
      <p:cxnSp>
        <p:nvCxnSpPr>
          <p:cNvPr id="9" name="Conector recto de flecha 8">
            <a:extLst>
              <a:ext uri="{FF2B5EF4-FFF2-40B4-BE49-F238E27FC236}">
                <a16:creationId xmlns:a16="http://schemas.microsoft.com/office/drawing/2014/main" id="{9DE744E3-80CD-2939-968B-0364EBB8B03D}"/>
              </a:ext>
            </a:extLst>
          </p:cNvPr>
          <p:cNvCxnSpPr/>
          <p:nvPr/>
        </p:nvCxnSpPr>
        <p:spPr bwMode="auto">
          <a:xfrm flipV="1">
            <a:off x="2382319" y="3921581"/>
            <a:ext cx="251669" cy="317829"/>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CuadroTexto 10">
            <a:extLst>
              <a:ext uri="{FF2B5EF4-FFF2-40B4-BE49-F238E27FC236}">
                <a16:creationId xmlns:a16="http://schemas.microsoft.com/office/drawing/2014/main" id="{3599CA7D-F418-DA2F-5EA7-AE4E81D56D5D}"/>
              </a:ext>
            </a:extLst>
          </p:cNvPr>
          <p:cNvSpPr txBox="1"/>
          <p:nvPr/>
        </p:nvSpPr>
        <p:spPr>
          <a:xfrm>
            <a:off x="6260219" y="3823911"/>
            <a:ext cx="5540483" cy="830997"/>
          </a:xfrm>
          <a:prstGeom prst="rect">
            <a:avLst/>
          </a:prstGeom>
          <a:noFill/>
        </p:spPr>
        <p:txBody>
          <a:bodyPr wrap="square" rtlCol="0">
            <a:spAutoFit/>
          </a:bodyPr>
          <a:lstStyle/>
          <a:p>
            <a:r>
              <a:rPr lang="es-MX" sz="2400" dirty="0">
                <a:solidFill>
                  <a:srgbClr val="FFFFFF"/>
                </a:solidFill>
                <a:latin typeface="Times New Roman" panose="02020603050405020304" pitchFamily="18" charset="0"/>
                <a:cs typeface="Times New Roman" panose="02020603050405020304" pitchFamily="18" charset="0"/>
              </a:rPr>
              <a:t>Esta función tiene su mínimo cuando H(</a:t>
            </a:r>
            <a:r>
              <a:rPr lang="es-MX" sz="2400" i="1" dirty="0" err="1">
                <a:solidFill>
                  <a:srgbClr val="FFFFFF"/>
                </a:solidFill>
                <a:latin typeface="Times New Roman" panose="02020603050405020304" pitchFamily="18" charset="0"/>
                <a:cs typeface="Times New Roman" panose="02020603050405020304" pitchFamily="18" charset="0"/>
              </a:rPr>
              <a:t>x</a:t>
            </a:r>
            <a:r>
              <a:rPr lang="es-MX" sz="2400" i="1" baseline="-25000" dirty="0" err="1">
                <a:solidFill>
                  <a:srgbClr val="FFFFFF"/>
                </a:solidFill>
                <a:latin typeface="Times New Roman" panose="02020603050405020304" pitchFamily="18" charset="0"/>
                <a:cs typeface="Times New Roman" panose="02020603050405020304" pitchFamily="18" charset="0"/>
              </a:rPr>
              <a:t>e</a:t>
            </a:r>
            <a:r>
              <a:rPr lang="es-MX" sz="2400" dirty="0">
                <a:solidFill>
                  <a:srgbClr val="FFFFFF"/>
                </a:solidFill>
                <a:latin typeface="Times New Roman" panose="02020603050405020304" pitchFamily="18" charset="0"/>
                <a:cs typeface="Times New Roman" panose="02020603050405020304" pitchFamily="18" charset="0"/>
              </a:rPr>
              <a:t>) es 1, o sea, cada jugador paga por una arista</a:t>
            </a:r>
            <a:endParaRPr lang="es-MX" sz="2400" dirty="0">
              <a:latin typeface="Times New Roman" panose="02020603050405020304" pitchFamily="18" charset="0"/>
              <a:cs typeface="Times New Roman" panose="02020603050405020304" pitchFamily="18" charset="0"/>
            </a:endParaRPr>
          </a:p>
        </p:txBody>
      </p:sp>
      <p:cxnSp>
        <p:nvCxnSpPr>
          <p:cNvPr id="12" name="Conector recto de flecha 11">
            <a:extLst>
              <a:ext uri="{FF2B5EF4-FFF2-40B4-BE49-F238E27FC236}">
                <a16:creationId xmlns:a16="http://schemas.microsoft.com/office/drawing/2014/main" id="{03FCF13C-B0CB-E4D3-9182-4F9971193BDD}"/>
              </a:ext>
            </a:extLst>
          </p:cNvPr>
          <p:cNvCxnSpPr/>
          <p:nvPr/>
        </p:nvCxnSpPr>
        <p:spPr bwMode="auto">
          <a:xfrm flipH="1" flipV="1">
            <a:off x="7419062" y="2262631"/>
            <a:ext cx="1320800" cy="1637951"/>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423149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4000"/>
                                  </p:stCondLst>
                                  <p:childTnLst>
                                    <p:set>
                                      <p:cBhvr>
                                        <p:cTn id="10" dur="1" fill="hold">
                                          <p:stCondLst>
                                            <p:cond delay="0"/>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par>
                                <p:cTn id="11" presetID="1" presetClass="entr" presetSubtype="0" fill="hold" grpId="0" nodeType="withEffect">
                                  <p:stCondLst>
                                    <p:cond delay="4000"/>
                                  </p:stCondLst>
                                  <p:childTnLst>
                                    <p:set>
                                      <p:cBhvr>
                                        <p:cTn id="12"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grpId="0" nodeType="withEffect">
                                  <p:stCondLst>
                                    <p:cond delay="1000"/>
                                  </p:stCondLst>
                                  <p:childTnLst>
                                    <p:set>
                                      <p:cBhvr>
                                        <p:cTn id="22" dur="1" fill="hold">
                                          <p:stCondLst>
                                            <p:cond delay="0"/>
                                          </p:stCondLst>
                                        </p:cTn>
                                        <p:tgtEl>
                                          <p:spTgt spid="2"/>
                                        </p:tgtEl>
                                        <p:attrNameLst>
                                          <p:attrName>style.visibility</p:attrName>
                                        </p:attrNameLst>
                                      </p:cBhvr>
                                      <p:to>
                                        <p:strVal val="visible"/>
                                      </p:to>
                                    </p:set>
                                  </p:childTnLst>
                                </p:cTn>
                              </p:par>
                              <p:par>
                                <p:cTn id="23" presetID="1" presetClass="entr" presetSubtype="0" fill="hold" nodeType="withEffect">
                                  <p:stCondLst>
                                    <p:cond delay="100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p:bldP spid="1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469900" y="733136"/>
                <a:ext cx="11188700" cy="6011708"/>
              </a:xfrm>
            </p:spPr>
            <p:txBody>
              <a:bodyPr/>
              <a:lstStyle/>
              <a:p>
                <a:r>
                  <a:rPr lang="es-MX" sz="2800" dirty="0">
                    <a:solidFill>
                      <a:schemeClr val="bg1">
                        <a:lumMod val="40000"/>
                        <a:lumOff val="60000"/>
                      </a:schemeClr>
                    </a:solidFill>
                  </a:rPr>
                  <a:t>Dado que, para mi caso, </a:t>
                </a:r>
                <a:r>
                  <a:rPr lang="es-MX" sz="2800" i="1" dirty="0">
                    <a:solidFill>
                      <a:schemeClr val="bg1">
                        <a:lumMod val="40000"/>
                        <a:lumOff val="60000"/>
                      </a:schemeClr>
                    </a:solidFill>
                  </a:rPr>
                  <a:t>f</a:t>
                </a:r>
                <a:r>
                  <a:rPr lang="es-MX" sz="2800" i="1" baseline="-25000" dirty="0">
                    <a:solidFill>
                      <a:schemeClr val="bg1">
                        <a:lumMod val="40000"/>
                        <a:lumOff val="60000"/>
                      </a:schemeClr>
                    </a:solidFill>
                  </a:rPr>
                  <a:t>e</a:t>
                </a:r>
                <a:r>
                  <a:rPr lang="es-MX" sz="2800" dirty="0">
                    <a:solidFill>
                      <a:schemeClr val="bg1">
                        <a:lumMod val="40000"/>
                        <a:lumOff val="60000"/>
                      </a:schemeClr>
                    </a:solidFill>
                  </a:rPr>
                  <a:t>(</a:t>
                </a:r>
                <a:r>
                  <a:rPr lang="es-MX" sz="2800" i="1" dirty="0">
                    <a:solidFill>
                      <a:schemeClr val="bg1">
                        <a:lumMod val="40000"/>
                        <a:lumOff val="60000"/>
                      </a:schemeClr>
                    </a:solidFill>
                  </a:rPr>
                  <a:t>x</a:t>
                </a:r>
                <a:r>
                  <a:rPr lang="es-MX" sz="2800" dirty="0">
                    <a:solidFill>
                      <a:schemeClr val="bg1">
                        <a:lumMod val="40000"/>
                        <a:lumOff val="60000"/>
                      </a:schemeClr>
                    </a:solidFill>
                  </a:rPr>
                  <a:t>) = c</a:t>
                </a:r>
                <a:r>
                  <a:rPr lang="es-MX" sz="2800" baseline="-25000" dirty="0">
                    <a:solidFill>
                      <a:schemeClr val="bg1">
                        <a:lumMod val="40000"/>
                        <a:lumOff val="60000"/>
                      </a:schemeClr>
                    </a:solidFill>
                  </a:rPr>
                  <a:t>e</a:t>
                </a:r>
                <a:r>
                  <a:rPr lang="es-MX" sz="2800" dirty="0">
                    <a:solidFill>
                      <a:schemeClr val="bg1">
                        <a:lumMod val="40000"/>
                        <a:lumOff val="60000"/>
                      </a:schemeClr>
                    </a:solidFill>
                  </a:rPr>
                  <a:t>/</a:t>
                </a:r>
                <a:r>
                  <a:rPr lang="es-MX" sz="2800" i="1" dirty="0">
                    <a:solidFill>
                      <a:schemeClr val="bg1">
                        <a:lumMod val="40000"/>
                        <a:lumOff val="60000"/>
                      </a:schemeClr>
                    </a:solidFill>
                  </a:rPr>
                  <a:t>x</a:t>
                </a:r>
                <a:r>
                  <a:rPr lang="es-MX" sz="2800" dirty="0">
                    <a:solidFill>
                      <a:schemeClr val="bg1">
                        <a:lumMod val="40000"/>
                        <a:lumOff val="60000"/>
                      </a:schemeClr>
                    </a:solidFill>
                  </a:rPr>
                  <a:t>,</a:t>
                </a:r>
                <a:r>
                  <a:rPr lang="es-MX" sz="2800" i="1" dirty="0">
                    <a:solidFill>
                      <a:schemeClr val="bg1">
                        <a:lumMod val="40000"/>
                        <a:lumOff val="60000"/>
                      </a:schemeClr>
                    </a:solidFill>
                  </a:rPr>
                  <a:t>  </a:t>
                </a:r>
                <a:r>
                  <a:rPr lang="es-MX" sz="2800" dirty="0">
                    <a:solidFill>
                      <a:schemeClr val="bg1">
                        <a:lumMod val="40000"/>
                        <a:lumOff val="60000"/>
                      </a:schemeClr>
                    </a:solidFill>
                  </a:rPr>
                  <a:t>la función potencial </a:t>
                </a:r>
                <a:r>
                  <a:rPr lang="es-MX" sz="2800" dirty="0">
                    <a:solidFill>
                      <a:schemeClr val="bg1">
                        <a:lumMod val="40000"/>
                        <a:lumOff val="60000"/>
                      </a:schemeClr>
                    </a:solidFill>
                    <a:effectLst/>
                    <a:sym typeface="Symbol" panose="05050102010706020507" pitchFamily="18" charset="2"/>
                  </a:rPr>
                  <a:t></a:t>
                </a:r>
                <a:r>
                  <a:rPr lang="es-MX" sz="2800" dirty="0">
                    <a:solidFill>
                      <a:schemeClr val="bg1">
                        <a:lumMod val="40000"/>
                        <a:lumOff val="60000"/>
                      </a:schemeClr>
                    </a:solidFill>
                    <a:effectLst/>
                  </a:rPr>
                  <a:t>(</a:t>
                </a:r>
                <a:r>
                  <a:rPr lang="es-MX" sz="2800" i="1" dirty="0">
                    <a:solidFill>
                      <a:schemeClr val="bg1">
                        <a:lumMod val="40000"/>
                        <a:lumOff val="60000"/>
                      </a:schemeClr>
                    </a:solidFill>
                    <a:effectLst/>
                  </a:rPr>
                  <a:t>S</a:t>
                </a:r>
                <a:r>
                  <a:rPr lang="es-MX" sz="2800" dirty="0">
                    <a:solidFill>
                      <a:schemeClr val="bg1">
                        <a:lumMod val="40000"/>
                        <a:lumOff val="60000"/>
                      </a:schemeClr>
                    </a:solidFill>
                    <a:effectLst/>
                  </a:rPr>
                  <a:t>) =</a:t>
                </a:r>
                <a14:m>
                  <m:oMath xmlns:m="http://schemas.openxmlformats.org/officeDocument/2006/math">
                    <m:nary>
                      <m:naryPr>
                        <m:chr m:val="∑"/>
                        <m:limLoc m:val="subSup"/>
                        <m:supHide m:val="on"/>
                        <m:ctrlPr>
                          <a:rPr lang="es-MX" sz="2800" i="1">
                            <a:solidFill>
                              <a:schemeClr val="bg1">
                                <a:lumMod val="40000"/>
                                <a:lumOff val="60000"/>
                              </a:schemeClr>
                            </a:solidFill>
                            <a:effectLst/>
                            <a:latin typeface="Cambria Math" panose="02040503050406030204" pitchFamily="18" charset="0"/>
                          </a:rPr>
                        </m:ctrlPr>
                      </m:naryPr>
                      <m:sub>
                        <m:r>
                          <m:rPr>
                            <m:brk m:alnAt="9"/>
                          </m:rPr>
                          <a:rPr lang="es-MX" sz="2800" i="1">
                            <a:solidFill>
                              <a:schemeClr val="bg1">
                                <a:lumMod val="40000"/>
                                <a:lumOff val="60000"/>
                              </a:schemeClr>
                            </a:solidFill>
                            <a:effectLst/>
                            <a:latin typeface="Cambria Math" panose="02040503050406030204" pitchFamily="18" charset="0"/>
                          </a:rPr>
                          <m:t>𝑒</m:t>
                        </m:r>
                        <m:r>
                          <a:rPr lang="es-MX" sz="2800" i="1">
                            <a:solidFill>
                              <a:schemeClr val="bg1">
                                <a:lumMod val="40000"/>
                                <a:lumOff val="60000"/>
                              </a:schemeClr>
                            </a:solidFill>
                            <a:effectLst/>
                            <a:latin typeface="Cambria Math" panose="02040503050406030204" pitchFamily="18" charset="0"/>
                            <a:ea typeface="Cambria Math" panose="02040503050406030204" pitchFamily="18" charset="0"/>
                          </a:rPr>
                          <m:t>∈</m:t>
                        </m:r>
                        <m:r>
                          <a:rPr lang="es-MX" sz="2800" i="1">
                            <a:solidFill>
                              <a:schemeClr val="bg1">
                                <a:lumMod val="40000"/>
                                <a:lumOff val="60000"/>
                              </a:schemeClr>
                            </a:solidFill>
                            <a:effectLst/>
                            <a:latin typeface="Cambria Math" panose="02040503050406030204" pitchFamily="18" charset="0"/>
                            <a:ea typeface="Cambria Math" panose="02040503050406030204" pitchFamily="18" charset="0"/>
                          </a:rPr>
                          <m:t>𝐸</m:t>
                        </m:r>
                      </m:sub>
                      <m:sup/>
                      <m:e>
                        <m:nary>
                          <m:naryPr>
                            <m:chr m:val="∑"/>
                            <m:limLoc m:val="subSup"/>
                            <m:ctrlPr>
                              <a:rPr lang="es-MX" sz="2800" i="1">
                                <a:solidFill>
                                  <a:schemeClr val="bg1">
                                    <a:lumMod val="40000"/>
                                    <a:lumOff val="60000"/>
                                  </a:schemeClr>
                                </a:solidFill>
                                <a:effectLst/>
                                <a:latin typeface="Cambria Math" panose="02040503050406030204" pitchFamily="18" charset="0"/>
                              </a:rPr>
                            </m:ctrlPr>
                          </m:naryPr>
                          <m:sub>
                            <m:r>
                              <m:rPr>
                                <m:brk m:alnAt="25"/>
                              </m:rPr>
                              <a:rPr lang="es-MX" sz="2800" i="1">
                                <a:solidFill>
                                  <a:schemeClr val="bg1">
                                    <a:lumMod val="40000"/>
                                    <a:lumOff val="60000"/>
                                  </a:schemeClr>
                                </a:solidFill>
                                <a:effectLst/>
                                <a:latin typeface="Cambria Math" panose="02040503050406030204" pitchFamily="18" charset="0"/>
                              </a:rPr>
                              <m:t>𝑥</m:t>
                            </m:r>
                            <m:r>
                              <a:rPr lang="es-MX" sz="2800" i="1">
                                <a:solidFill>
                                  <a:schemeClr val="bg1">
                                    <a:lumMod val="40000"/>
                                    <a:lumOff val="60000"/>
                                  </a:schemeClr>
                                </a:solidFill>
                                <a:effectLst/>
                                <a:latin typeface="Cambria Math" panose="02040503050406030204" pitchFamily="18" charset="0"/>
                              </a:rPr>
                              <m:t>=1</m:t>
                            </m:r>
                          </m:sub>
                          <m:sup>
                            <m:r>
                              <a:rPr lang="es-MX" sz="2800" i="1">
                                <a:solidFill>
                                  <a:schemeClr val="bg1">
                                    <a:lumMod val="40000"/>
                                    <a:lumOff val="60000"/>
                                  </a:schemeClr>
                                </a:solidFill>
                                <a:effectLst/>
                                <a:latin typeface="Cambria Math" panose="02040503050406030204" pitchFamily="18" charset="0"/>
                              </a:rPr>
                              <m:t>𝑥</m:t>
                            </m:r>
                            <m:r>
                              <a:rPr lang="es-MX" sz="2800" i="1" baseline="-25000">
                                <a:solidFill>
                                  <a:schemeClr val="bg1">
                                    <a:lumMod val="40000"/>
                                    <a:lumOff val="60000"/>
                                  </a:schemeClr>
                                </a:solidFill>
                                <a:effectLst/>
                                <a:latin typeface="Cambria Math" panose="02040503050406030204" pitchFamily="18" charset="0"/>
                              </a:rPr>
                              <m:t>𝑒</m:t>
                            </m:r>
                          </m:sup>
                          <m:e>
                            <m:r>
                              <a:rPr lang="es-MX" sz="2800" i="1">
                                <a:solidFill>
                                  <a:schemeClr val="bg1">
                                    <a:lumMod val="40000"/>
                                    <a:lumOff val="60000"/>
                                  </a:schemeClr>
                                </a:solidFill>
                                <a:effectLst/>
                                <a:latin typeface="Cambria Math" panose="02040503050406030204" pitchFamily="18" charset="0"/>
                              </a:rPr>
                              <m:t>𝑓</m:t>
                            </m:r>
                            <m:r>
                              <a:rPr lang="es-MX" sz="2800" i="1" baseline="-25000">
                                <a:solidFill>
                                  <a:schemeClr val="bg1">
                                    <a:lumMod val="40000"/>
                                    <a:lumOff val="60000"/>
                                  </a:schemeClr>
                                </a:solidFill>
                                <a:effectLst/>
                                <a:latin typeface="Cambria Math" panose="02040503050406030204" pitchFamily="18" charset="0"/>
                              </a:rPr>
                              <m:t>𝑒</m:t>
                            </m:r>
                            <m:r>
                              <a:rPr lang="es-MX" sz="2800">
                                <a:solidFill>
                                  <a:schemeClr val="bg1">
                                    <a:lumMod val="40000"/>
                                    <a:lumOff val="60000"/>
                                  </a:schemeClr>
                                </a:solidFill>
                                <a:effectLst/>
                                <a:latin typeface="Cambria Math" panose="02040503050406030204" pitchFamily="18" charset="0"/>
                              </a:rPr>
                              <m:t>(</m:t>
                            </m:r>
                            <m:r>
                              <a:rPr lang="es-MX" sz="2800" i="1">
                                <a:solidFill>
                                  <a:schemeClr val="bg1">
                                    <a:lumMod val="40000"/>
                                    <a:lumOff val="60000"/>
                                  </a:schemeClr>
                                </a:solidFill>
                                <a:effectLst/>
                                <a:latin typeface="Cambria Math" panose="02040503050406030204" pitchFamily="18" charset="0"/>
                              </a:rPr>
                              <m:t>𝑥</m:t>
                            </m:r>
                            <m:r>
                              <a:rPr lang="es-MX" sz="2800">
                                <a:solidFill>
                                  <a:schemeClr val="bg1">
                                    <a:lumMod val="40000"/>
                                    <a:lumOff val="60000"/>
                                  </a:schemeClr>
                                </a:solidFill>
                                <a:effectLst/>
                                <a:latin typeface="Cambria Math" panose="02040503050406030204" pitchFamily="18" charset="0"/>
                              </a:rPr>
                              <m:t>)</m:t>
                            </m:r>
                          </m:e>
                        </m:nary>
                      </m:e>
                    </m:nary>
                  </m:oMath>
                </a14:m>
                <a:r>
                  <a:rPr lang="es-MX" sz="2800" dirty="0">
                    <a:solidFill>
                      <a:schemeClr val="bg1">
                        <a:lumMod val="40000"/>
                        <a:lumOff val="60000"/>
                      </a:schemeClr>
                    </a:solidFill>
                  </a:rPr>
                  <a:t> se convierte en</a:t>
                </a:r>
              </a:p>
              <a:p>
                <a:pPr marL="0" indent="0">
                  <a:buNone/>
                </a:pPr>
                <a:r>
                  <a:rPr lang="es-MX" sz="2800" dirty="0">
                    <a:solidFill>
                      <a:schemeClr val="bg1">
                        <a:lumMod val="40000"/>
                        <a:lumOff val="60000"/>
                      </a:schemeClr>
                    </a:solidFill>
                    <a:effectLst/>
                    <a:sym typeface="Symbol" panose="05050102010706020507" pitchFamily="18" charset="2"/>
                  </a:rPr>
                  <a:t>	</a:t>
                </a:r>
                <a:r>
                  <a:rPr lang="es-MX" sz="2800" dirty="0">
                    <a:solidFill>
                      <a:schemeClr val="bg1">
                        <a:lumMod val="40000"/>
                        <a:lumOff val="60000"/>
                      </a:schemeClr>
                    </a:solidFill>
                    <a:effectLst/>
                  </a:rPr>
                  <a:t>(S) = </a:t>
                </a:r>
                <a14:m>
                  <m:oMath xmlns:m="http://schemas.openxmlformats.org/officeDocument/2006/math">
                    <m:nary>
                      <m:naryPr>
                        <m:chr m:val="∑"/>
                        <m:limLoc m:val="subSup"/>
                        <m:supHide m:val="on"/>
                        <m:ctrlPr>
                          <a:rPr lang="es-MX" sz="2800" i="1">
                            <a:solidFill>
                              <a:schemeClr val="bg1">
                                <a:lumMod val="40000"/>
                                <a:lumOff val="60000"/>
                              </a:schemeClr>
                            </a:solidFill>
                            <a:effectLst/>
                            <a:latin typeface="Cambria Math" panose="02040503050406030204" pitchFamily="18" charset="0"/>
                          </a:rPr>
                        </m:ctrlPr>
                      </m:naryPr>
                      <m:sub>
                        <m:r>
                          <m:rPr>
                            <m:brk m:alnAt="9"/>
                          </m:rPr>
                          <a:rPr lang="es-MX" sz="2800" i="1">
                            <a:solidFill>
                              <a:schemeClr val="bg1">
                                <a:lumMod val="40000"/>
                                <a:lumOff val="60000"/>
                              </a:schemeClr>
                            </a:solidFill>
                            <a:effectLst/>
                            <a:latin typeface="Cambria Math" panose="02040503050406030204" pitchFamily="18" charset="0"/>
                          </a:rPr>
                          <m:t>𝑒</m:t>
                        </m:r>
                        <m:r>
                          <a:rPr lang="es-MX" sz="2800" i="1">
                            <a:solidFill>
                              <a:schemeClr val="bg1">
                                <a:lumMod val="40000"/>
                                <a:lumOff val="60000"/>
                              </a:schemeClr>
                            </a:solidFill>
                            <a:effectLst/>
                            <a:latin typeface="Cambria Math" panose="02040503050406030204" pitchFamily="18" charset="0"/>
                            <a:ea typeface="Cambria Math" panose="02040503050406030204" pitchFamily="18" charset="0"/>
                          </a:rPr>
                          <m:t>∈</m:t>
                        </m:r>
                        <m:r>
                          <a:rPr lang="es-MX" sz="2800" i="1">
                            <a:solidFill>
                              <a:schemeClr val="bg1">
                                <a:lumMod val="40000"/>
                                <a:lumOff val="60000"/>
                              </a:schemeClr>
                            </a:solidFill>
                            <a:effectLst/>
                            <a:latin typeface="Cambria Math" panose="02040503050406030204" pitchFamily="18" charset="0"/>
                            <a:ea typeface="Cambria Math" panose="02040503050406030204" pitchFamily="18" charset="0"/>
                          </a:rPr>
                          <m:t>𝐸</m:t>
                        </m:r>
                      </m:sub>
                      <m:sup/>
                      <m:e>
                        <m:r>
                          <a:rPr lang="es-MX" sz="2800" i="1">
                            <a:solidFill>
                              <a:schemeClr val="bg1">
                                <a:lumMod val="40000"/>
                                <a:lumOff val="60000"/>
                              </a:schemeClr>
                            </a:solidFill>
                            <a:effectLst/>
                            <a:latin typeface="Cambria Math" panose="02040503050406030204" pitchFamily="18" charset="0"/>
                          </a:rPr>
                          <m:t> (</m:t>
                        </m:r>
                        <m:r>
                          <a:rPr lang="es-MX" sz="2800" i="1">
                            <a:solidFill>
                              <a:schemeClr val="bg1">
                                <a:lumMod val="40000"/>
                                <a:lumOff val="60000"/>
                              </a:schemeClr>
                            </a:solidFill>
                            <a:effectLst/>
                            <a:latin typeface="Cambria Math" panose="02040503050406030204" pitchFamily="18" charset="0"/>
                          </a:rPr>
                          <m:t>𝑐𝑒</m:t>
                        </m:r>
                        <m:r>
                          <a:rPr lang="es-MX" sz="2800" i="1">
                            <a:solidFill>
                              <a:schemeClr val="bg1">
                                <a:lumMod val="40000"/>
                                <a:lumOff val="60000"/>
                              </a:schemeClr>
                            </a:solidFill>
                            <a:effectLst/>
                            <a:latin typeface="Cambria Math" panose="02040503050406030204" pitchFamily="18" charset="0"/>
                          </a:rPr>
                          <m:t>+</m:t>
                        </m:r>
                        <m:f>
                          <m:fPr>
                            <m:ctrlPr>
                              <a:rPr lang="es-MX" sz="2800" i="1">
                                <a:solidFill>
                                  <a:schemeClr val="bg1">
                                    <a:lumMod val="40000"/>
                                    <a:lumOff val="60000"/>
                                  </a:schemeClr>
                                </a:solidFill>
                                <a:effectLst/>
                                <a:latin typeface="Cambria Math" panose="02040503050406030204" pitchFamily="18" charset="0"/>
                              </a:rPr>
                            </m:ctrlPr>
                          </m:fPr>
                          <m:num>
                            <m:r>
                              <a:rPr lang="es-MX" sz="2800" i="1">
                                <a:solidFill>
                                  <a:schemeClr val="bg1">
                                    <a:lumMod val="40000"/>
                                    <a:lumOff val="60000"/>
                                  </a:schemeClr>
                                </a:solidFill>
                                <a:effectLst/>
                                <a:latin typeface="Cambria Math" panose="02040503050406030204" pitchFamily="18" charset="0"/>
                              </a:rPr>
                              <m:t>𝑐</m:t>
                            </m:r>
                            <m:r>
                              <a:rPr lang="es-MX" sz="2800" i="1" baseline="-25000">
                                <a:solidFill>
                                  <a:schemeClr val="bg1">
                                    <a:lumMod val="40000"/>
                                    <a:lumOff val="60000"/>
                                  </a:schemeClr>
                                </a:solidFill>
                                <a:effectLst/>
                                <a:latin typeface="Cambria Math" panose="02040503050406030204" pitchFamily="18" charset="0"/>
                              </a:rPr>
                              <m:t>𝑒</m:t>
                            </m:r>
                          </m:num>
                          <m:den>
                            <m:r>
                              <a:rPr lang="es-MX" sz="2800" i="1">
                                <a:solidFill>
                                  <a:schemeClr val="bg1">
                                    <a:lumMod val="40000"/>
                                    <a:lumOff val="60000"/>
                                  </a:schemeClr>
                                </a:solidFill>
                                <a:effectLst/>
                                <a:latin typeface="Cambria Math" panose="02040503050406030204" pitchFamily="18" charset="0"/>
                              </a:rPr>
                              <m:t>2</m:t>
                            </m:r>
                          </m:den>
                        </m:f>
                        <m:r>
                          <a:rPr lang="es-MX" sz="2800" i="1">
                            <a:solidFill>
                              <a:schemeClr val="bg1">
                                <a:lumMod val="40000"/>
                                <a:lumOff val="60000"/>
                              </a:schemeClr>
                            </a:solidFill>
                            <a:effectLst/>
                            <a:latin typeface="Cambria Math" panose="02040503050406030204" pitchFamily="18" charset="0"/>
                          </a:rPr>
                          <m:t>+</m:t>
                        </m:r>
                        <m:f>
                          <m:fPr>
                            <m:ctrlPr>
                              <a:rPr lang="es-MX" sz="2800" i="1">
                                <a:solidFill>
                                  <a:schemeClr val="bg1">
                                    <a:lumMod val="40000"/>
                                    <a:lumOff val="60000"/>
                                  </a:schemeClr>
                                </a:solidFill>
                                <a:effectLst/>
                                <a:latin typeface="Cambria Math" panose="02040503050406030204" pitchFamily="18" charset="0"/>
                              </a:rPr>
                            </m:ctrlPr>
                          </m:fPr>
                          <m:num>
                            <m:r>
                              <a:rPr lang="es-MX" sz="2800" i="1">
                                <a:solidFill>
                                  <a:schemeClr val="bg1">
                                    <a:lumMod val="40000"/>
                                    <a:lumOff val="60000"/>
                                  </a:schemeClr>
                                </a:solidFill>
                                <a:effectLst/>
                                <a:latin typeface="Cambria Math" panose="02040503050406030204" pitchFamily="18" charset="0"/>
                              </a:rPr>
                              <m:t>𝑐</m:t>
                            </m:r>
                            <m:r>
                              <a:rPr lang="es-MX" sz="2800" i="1" baseline="-25000">
                                <a:solidFill>
                                  <a:schemeClr val="bg1">
                                    <a:lumMod val="40000"/>
                                    <a:lumOff val="60000"/>
                                  </a:schemeClr>
                                </a:solidFill>
                                <a:effectLst/>
                                <a:latin typeface="Cambria Math" panose="02040503050406030204" pitchFamily="18" charset="0"/>
                              </a:rPr>
                              <m:t>𝑒</m:t>
                            </m:r>
                          </m:num>
                          <m:den>
                            <m:r>
                              <a:rPr lang="es-MX" sz="2800" i="1">
                                <a:solidFill>
                                  <a:schemeClr val="bg1">
                                    <a:lumMod val="40000"/>
                                    <a:lumOff val="60000"/>
                                  </a:schemeClr>
                                </a:solidFill>
                                <a:effectLst/>
                                <a:latin typeface="Cambria Math" panose="02040503050406030204" pitchFamily="18" charset="0"/>
                              </a:rPr>
                              <m:t>3</m:t>
                            </m:r>
                          </m:den>
                        </m:f>
                        <m:r>
                          <a:rPr lang="es-MX" sz="2800" i="1">
                            <a:solidFill>
                              <a:schemeClr val="bg1">
                                <a:lumMod val="40000"/>
                                <a:lumOff val="60000"/>
                              </a:schemeClr>
                            </a:solidFill>
                            <a:effectLst/>
                            <a:latin typeface="Cambria Math" panose="02040503050406030204" pitchFamily="18" charset="0"/>
                          </a:rPr>
                          <m:t>+…+</m:t>
                        </m:r>
                        <m:f>
                          <m:fPr>
                            <m:ctrlPr>
                              <a:rPr lang="es-MX" sz="2800" i="1">
                                <a:solidFill>
                                  <a:schemeClr val="bg1">
                                    <a:lumMod val="40000"/>
                                    <a:lumOff val="60000"/>
                                  </a:schemeClr>
                                </a:solidFill>
                                <a:effectLst/>
                                <a:latin typeface="Cambria Math" panose="02040503050406030204" pitchFamily="18" charset="0"/>
                              </a:rPr>
                            </m:ctrlPr>
                          </m:fPr>
                          <m:num>
                            <m:r>
                              <a:rPr lang="es-MX" sz="2800" i="1">
                                <a:solidFill>
                                  <a:schemeClr val="bg1">
                                    <a:lumMod val="40000"/>
                                    <a:lumOff val="60000"/>
                                  </a:schemeClr>
                                </a:solidFill>
                                <a:effectLst/>
                                <a:latin typeface="Cambria Math" panose="02040503050406030204" pitchFamily="18" charset="0"/>
                              </a:rPr>
                              <m:t>𝑐</m:t>
                            </m:r>
                            <m:r>
                              <a:rPr lang="es-MX" sz="2800" i="1" baseline="-25000">
                                <a:solidFill>
                                  <a:schemeClr val="bg1">
                                    <a:lumMod val="40000"/>
                                    <a:lumOff val="60000"/>
                                  </a:schemeClr>
                                </a:solidFill>
                                <a:effectLst/>
                                <a:latin typeface="Cambria Math" panose="02040503050406030204" pitchFamily="18" charset="0"/>
                              </a:rPr>
                              <m:t>𝑒</m:t>
                            </m:r>
                          </m:num>
                          <m:den>
                            <m:r>
                              <a:rPr lang="es-MX" sz="2800" i="1">
                                <a:solidFill>
                                  <a:schemeClr val="bg1">
                                    <a:lumMod val="40000"/>
                                    <a:lumOff val="60000"/>
                                  </a:schemeClr>
                                </a:solidFill>
                                <a:effectLst/>
                                <a:latin typeface="Cambria Math" panose="02040503050406030204" pitchFamily="18" charset="0"/>
                              </a:rPr>
                              <m:t>𝑥</m:t>
                            </m:r>
                            <m:r>
                              <a:rPr lang="es-MX" sz="2800" i="1" baseline="-25000">
                                <a:solidFill>
                                  <a:schemeClr val="bg1">
                                    <a:lumMod val="40000"/>
                                    <a:lumOff val="60000"/>
                                  </a:schemeClr>
                                </a:solidFill>
                                <a:effectLst/>
                                <a:latin typeface="Cambria Math" panose="02040503050406030204" pitchFamily="18" charset="0"/>
                              </a:rPr>
                              <m:t>𝑒</m:t>
                            </m:r>
                          </m:den>
                        </m:f>
                        <m:r>
                          <a:rPr lang="es-MX" sz="2800" i="1">
                            <a:solidFill>
                              <a:schemeClr val="bg1">
                                <a:lumMod val="40000"/>
                                <a:lumOff val="60000"/>
                              </a:schemeClr>
                            </a:solidFill>
                            <a:effectLst/>
                            <a:latin typeface="Cambria Math" panose="02040503050406030204" pitchFamily="18" charset="0"/>
                          </a:rPr>
                          <m:t>)</m:t>
                        </m:r>
                      </m:e>
                    </m:nary>
                  </m:oMath>
                </a14:m>
                <a:r>
                  <a:rPr lang="es-MX" sz="2800" dirty="0">
                    <a:solidFill>
                      <a:schemeClr val="bg1">
                        <a:lumMod val="40000"/>
                        <a:lumOff val="60000"/>
                      </a:schemeClr>
                    </a:solidFill>
                  </a:rPr>
                  <a:t> </a:t>
                </a:r>
                <a:r>
                  <a:rPr lang="es-MX" sz="2800" dirty="0">
                    <a:solidFill>
                      <a:schemeClr val="bg1">
                        <a:lumMod val="40000"/>
                        <a:lumOff val="60000"/>
                      </a:schemeClr>
                    </a:solidFill>
                    <a:effectLst/>
                  </a:rPr>
                  <a:t>=  </a:t>
                </a:r>
                <a14:m>
                  <m:oMath xmlns:m="http://schemas.openxmlformats.org/officeDocument/2006/math">
                    <m:nary>
                      <m:naryPr>
                        <m:chr m:val="∑"/>
                        <m:limLoc m:val="subSup"/>
                        <m:supHide m:val="on"/>
                        <m:ctrlPr>
                          <a:rPr lang="es-MX" sz="2800" i="1">
                            <a:solidFill>
                              <a:schemeClr val="bg1">
                                <a:lumMod val="40000"/>
                                <a:lumOff val="60000"/>
                              </a:schemeClr>
                            </a:solidFill>
                            <a:effectLst/>
                            <a:latin typeface="Cambria Math" panose="02040503050406030204" pitchFamily="18" charset="0"/>
                          </a:rPr>
                        </m:ctrlPr>
                      </m:naryPr>
                      <m:sub>
                        <m:r>
                          <m:rPr>
                            <m:brk m:alnAt="9"/>
                          </m:rPr>
                          <a:rPr lang="es-MX" sz="2800" i="1">
                            <a:solidFill>
                              <a:schemeClr val="bg1">
                                <a:lumMod val="40000"/>
                                <a:lumOff val="60000"/>
                              </a:schemeClr>
                            </a:solidFill>
                            <a:effectLst/>
                            <a:latin typeface="Cambria Math" panose="02040503050406030204" pitchFamily="18" charset="0"/>
                          </a:rPr>
                          <m:t>𝑒</m:t>
                        </m:r>
                        <m:r>
                          <a:rPr lang="es-MX" sz="2800" i="1">
                            <a:solidFill>
                              <a:schemeClr val="bg1">
                                <a:lumMod val="40000"/>
                                <a:lumOff val="60000"/>
                              </a:schemeClr>
                            </a:solidFill>
                            <a:effectLst/>
                            <a:latin typeface="Cambria Math" panose="02040503050406030204" pitchFamily="18" charset="0"/>
                            <a:ea typeface="Cambria Math" panose="02040503050406030204" pitchFamily="18" charset="0"/>
                          </a:rPr>
                          <m:t>∈</m:t>
                        </m:r>
                        <m:r>
                          <a:rPr lang="es-MX" sz="2800" i="1">
                            <a:solidFill>
                              <a:schemeClr val="bg1">
                                <a:lumMod val="40000"/>
                                <a:lumOff val="60000"/>
                              </a:schemeClr>
                            </a:solidFill>
                            <a:effectLst/>
                            <a:latin typeface="Cambria Math" panose="02040503050406030204" pitchFamily="18" charset="0"/>
                            <a:ea typeface="Cambria Math" panose="02040503050406030204" pitchFamily="18" charset="0"/>
                          </a:rPr>
                          <m:t>𝐸</m:t>
                        </m:r>
                      </m:sub>
                      <m:sup/>
                      <m:e>
                        <m:r>
                          <a:rPr lang="es-MX" sz="2800" i="1">
                            <a:solidFill>
                              <a:schemeClr val="bg1">
                                <a:lumMod val="40000"/>
                                <a:lumOff val="60000"/>
                              </a:schemeClr>
                            </a:solidFill>
                            <a:effectLst/>
                            <a:latin typeface="Cambria Math" panose="02040503050406030204" pitchFamily="18" charset="0"/>
                          </a:rPr>
                          <m:t>𝑐</m:t>
                        </m:r>
                        <m:r>
                          <a:rPr lang="es-MX" sz="2800" i="1" baseline="-25000">
                            <a:solidFill>
                              <a:schemeClr val="bg1">
                                <a:lumMod val="40000"/>
                                <a:lumOff val="60000"/>
                              </a:schemeClr>
                            </a:solidFill>
                            <a:effectLst/>
                            <a:latin typeface="Cambria Math" panose="02040503050406030204" pitchFamily="18" charset="0"/>
                          </a:rPr>
                          <m:t>𝑒</m:t>
                        </m:r>
                        <m:r>
                          <a:rPr lang="es-MX" sz="2800" i="1">
                            <a:solidFill>
                              <a:schemeClr val="bg1">
                                <a:lumMod val="40000"/>
                                <a:lumOff val="60000"/>
                              </a:schemeClr>
                            </a:solidFill>
                            <a:effectLst/>
                            <a:latin typeface="Cambria Math" panose="02040503050406030204" pitchFamily="18" charset="0"/>
                          </a:rPr>
                          <m:t>𝐻</m:t>
                        </m:r>
                        <m:r>
                          <a:rPr lang="es-MX" sz="2800" i="1">
                            <a:solidFill>
                              <a:schemeClr val="bg1">
                                <a:lumMod val="40000"/>
                                <a:lumOff val="60000"/>
                              </a:schemeClr>
                            </a:solidFill>
                            <a:effectLst/>
                            <a:latin typeface="Cambria Math" panose="02040503050406030204" pitchFamily="18" charset="0"/>
                          </a:rPr>
                          <m:t>(</m:t>
                        </m:r>
                        <m:r>
                          <a:rPr lang="es-MX" sz="2800" i="1">
                            <a:solidFill>
                              <a:schemeClr val="bg1">
                                <a:lumMod val="40000"/>
                                <a:lumOff val="60000"/>
                              </a:schemeClr>
                            </a:solidFill>
                            <a:effectLst/>
                            <a:latin typeface="Cambria Math" panose="02040503050406030204" pitchFamily="18" charset="0"/>
                          </a:rPr>
                          <m:t>𝑥𝑒</m:t>
                        </m:r>
                        <m:r>
                          <a:rPr lang="es-MX" sz="2800" i="1">
                            <a:solidFill>
                              <a:schemeClr val="bg1">
                                <a:lumMod val="40000"/>
                                <a:lumOff val="60000"/>
                              </a:schemeClr>
                            </a:solidFill>
                            <a:effectLst/>
                            <a:latin typeface="Cambria Math" panose="02040503050406030204" pitchFamily="18" charset="0"/>
                          </a:rPr>
                          <m:t>)</m:t>
                        </m:r>
                      </m:e>
                    </m:nary>
                  </m:oMath>
                </a14:m>
                <a:r>
                  <a:rPr lang="es-MX" sz="2800" dirty="0">
                    <a:solidFill>
                      <a:schemeClr val="bg1">
                        <a:lumMod val="40000"/>
                        <a:lumOff val="60000"/>
                      </a:schemeClr>
                    </a:solidFill>
                  </a:rPr>
                  <a:t>. </a:t>
                </a:r>
                <a:endParaRPr lang="es-MX" sz="2800" dirty="0"/>
              </a:p>
              <a:p>
                <a:pPr marL="0" indent="0">
                  <a:buNone/>
                </a:pPr>
                <a:r>
                  <a:rPr lang="es-MX" sz="2800" dirty="0"/>
                  <a:t>Sea OPT = </a:t>
                </a:r>
                <a14:m>
                  <m:oMath xmlns:m="http://schemas.openxmlformats.org/officeDocument/2006/math">
                    <m:nary>
                      <m:naryPr>
                        <m:chr m:val="∑"/>
                        <m:limLoc m:val="subSup"/>
                        <m:supHide m:val="on"/>
                        <m:ctrlPr>
                          <a:rPr lang="es-MX" i="1">
                            <a:effectLst/>
                            <a:latin typeface="Cambria Math" panose="02040503050406030204" pitchFamily="18" charset="0"/>
                          </a:rPr>
                        </m:ctrlPr>
                      </m:naryPr>
                      <m:sub>
                        <m:r>
                          <m:rPr>
                            <m:brk m:alnAt="9"/>
                          </m:rPr>
                          <a:rPr lang="es-MX" i="1">
                            <a:effectLst/>
                            <a:latin typeface="Cambria Math" panose="02040503050406030204" pitchFamily="18" charset="0"/>
                          </a:rPr>
                          <m:t>𝑒</m:t>
                        </m:r>
                        <m:r>
                          <a:rPr lang="es-MX" i="1">
                            <a:effectLst/>
                            <a:latin typeface="Cambria Math" panose="02040503050406030204" pitchFamily="18" charset="0"/>
                            <a:ea typeface="Cambria Math" panose="02040503050406030204" pitchFamily="18" charset="0"/>
                          </a:rPr>
                          <m:t>∈</m:t>
                        </m:r>
                        <m:r>
                          <a:rPr lang="es-MX" i="1">
                            <a:effectLst/>
                            <a:latin typeface="Cambria Math" panose="02040503050406030204" pitchFamily="18" charset="0"/>
                            <a:ea typeface="Cambria Math" panose="02040503050406030204" pitchFamily="18" charset="0"/>
                          </a:rPr>
                          <m:t>𝑆</m:t>
                        </m:r>
                        <m:r>
                          <a:rPr lang="es-MX" i="1">
                            <a:effectLst/>
                            <a:latin typeface="Cambria Math" panose="02040503050406030204" pitchFamily="18" charset="0"/>
                            <a:ea typeface="Cambria Math" panose="02040503050406030204" pitchFamily="18" charset="0"/>
                          </a:rPr>
                          <m:t>∗</m:t>
                        </m:r>
                      </m:sub>
                      <m:sup/>
                      <m:e>
                        <m:r>
                          <a:rPr lang="es-MX" i="1">
                            <a:effectLst/>
                            <a:latin typeface="Cambria Math" panose="02040503050406030204" pitchFamily="18" charset="0"/>
                          </a:rPr>
                          <m:t>𝑐</m:t>
                        </m:r>
                        <m:r>
                          <a:rPr lang="es-MX" i="1" baseline="-25000">
                            <a:effectLst/>
                            <a:latin typeface="Cambria Math" panose="02040503050406030204" pitchFamily="18" charset="0"/>
                          </a:rPr>
                          <m:t>𝑒</m:t>
                        </m:r>
                      </m:e>
                    </m:nary>
                  </m:oMath>
                </a14:m>
                <a:r>
                  <a:rPr lang="es-MX" sz="2800" dirty="0"/>
                  <a:t> el costo de esta solución óptima.</a:t>
                </a:r>
              </a:p>
              <a:p>
                <a:pPr marL="0" indent="0">
                  <a:buNone/>
                </a:pPr>
                <a:r>
                  <a:rPr lang="es-MX" sz="2800" dirty="0"/>
                  <a:t>          Entonces </a:t>
                </a:r>
                <a:r>
                  <a:rPr lang="es-MX" sz="2800" dirty="0">
                    <a:sym typeface="Symbol" panose="05050102010706020507" pitchFamily="18" charset="2"/>
                  </a:rPr>
                  <a:t></a:t>
                </a:r>
                <a:r>
                  <a:rPr lang="es-MX" sz="2800" dirty="0"/>
                  <a:t>(</a:t>
                </a:r>
                <a:r>
                  <a:rPr lang="es-MX" sz="2800" i="1" dirty="0"/>
                  <a:t>S</a:t>
                </a:r>
                <a:r>
                  <a:rPr lang="es-MX" sz="2800" dirty="0"/>
                  <a:t>*) </a:t>
                </a:r>
                <a:r>
                  <a:rPr lang="es-MX" sz="2800" dirty="0">
                    <a:sym typeface="Symbol" panose="05050102010706020507" pitchFamily="18" charset="2"/>
                  </a:rPr>
                  <a:t></a:t>
                </a:r>
                <a:r>
                  <a:rPr lang="es-MX" sz="2800" dirty="0"/>
                  <a:t> </a:t>
                </a:r>
                <a14:m>
                  <m:oMath xmlns:m="http://schemas.openxmlformats.org/officeDocument/2006/math">
                    <m:nary>
                      <m:naryPr>
                        <m:chr m:val="∑"/>
                        <m:limLoc m:val="subSup"/>
                        <m:supHide m:val="on"/>
                        <m:ctrlPr>
                          <a:rPr lang="es-MX" sz="2800" i="1">
                            <a:latin typeface="Cambria Math" panose="02040503050406030204" pitchFamily="18" charset="0"/>
                          </a:rPr>
                        </m:ctrlPr>
                      </m:naryPr>
                      <m:sub>
                        <m:r>
                          <m:rPr>
                            <m:brk m:alnAt="9"/>
                          </m:rPr>
                          <a:rPr lang="es-MX" sz="2800">
                            <a:latin typeface="Cambria Math" panose="02040503050406030204" pitchFamily="18" charset="0"/>
                          </a:rPr>
                          <m:t>𝑒</m:t>
                        </m:r>
                        <m:r>
                          <a:rPr lang="es-MX" sz="2800">
                            <a:latin typeface="Cambria Math" panose="02040503050406030204" pitchFamily="18" charset="0"/>
                          </a:rPr>
                          <m:t>∈</m:t>
                        </m:r>
                        <m:r>
                          <a:rPr lang="es-MX" sz="2800">
                            <a:latin typeface="Cambria Math" panose="02040503050406030204" pitchFamily="18" charset="0"/>
                          </a:rPr>
                          <m:t>𝑆</m:t>
                        </m:r>
                        <m:r>
                          <a:rPr lang="es-MX" sz="2800">
                            <a:latin typeface="Cambria Math" panose="02040503050406030204" pitchFamily="18" charset="0"/>
                          </a:rPr>
                          <m:t>∗</m:t>
                        </m:r>
                      </m:sub>
                      <m:sup/>
                      <m:e>
                        <m:r>
                          <a:rPr lang="es-MX" sz="2800">
                            <a:latin typeface="Cambria Math" panose="02040503050406030204" pitchFamily="18" charset="0"/>
                          </a:rPr>
                          <m:t>(</m:t>
                        </m:r>
                        <m:r>
                          <a:rPr lang="es-MX" sz="2800">
                            <a:latin typeface="Cambria Math" panose="02040503050406030204" pitchFamily="18" charset="0"/>
                          </a:rPr>
                          <m:t>𝑐𝑒𝐻</m:t>
                        </m:r>
                        <m:d>
                          <m:dPr>
                            <m:ctrlPr>
                              <a:rPr lang="es-MX" sz="2800" i="1">
                                <a:latin typeface="Cambria Math" panose="02040503050406030204" pitchFamily="18" charset="0"/>
                              </a:rPr>
                            </m:ctrlPr>
                          </m:dPr>
                          <m:e>
                            <m:r>
                              <a:rPr lang="es-MX" sz="2800">
                                <a:latin typeface="Cambria Math" panose="02040503050406030204" pitchFamily="18" charset="0"/>
                              </a:rPr>
                              <m:t>𝑘</m:t>
                            </m:r>
                          </m:e>
                        </m:d>
                        <m:r>
                          <a:rPr lang="es-MX" sz="2800">
                            <a:latin typeface="Cambria Math" panose="02040503050406030204" pitchFamily="18" charset="0"/>
                          </a:rPr>
                          <m:t>)</m:t>
                        </m:r>
                      </m:e>
                    </m:nary>
                  </m:oMath>
                </a14:m>
                <a:endParaRPr lang="es-MX" sz="2800" dirty="0"/>
              </a:p>
              <a:p>
                <a:pPr marL="0" indent="0">
                  <a:buNone/>
                </a:pPr>
                <a:endParaRPr lang="es-MX" sz="1800" dirty="0"/>
              </a:p>
              <a:p>
                <a:pPr marL="0" indent="0">
                  <a:buNone/>
                </a:pPr>
                <a:r>
                  <a:rPr lang="es-MX" sz="2800" dirty="0">
                    <a:effectLst>
                      <a:outerShdw blurRad="38100" dist="38100" dir="2700000" algn="tl">
                        <a:srgbClr val="000000">
                          <a:alpha val="43137"/>
                        </a:srgbClr>
                      </a:outerShdw>
                    </a:effectLst>
                  </a:rPr>
                  <a:t>Ahora, parto de la estrategia </a:t>
                </a:r>
                <a:r>
                  <a:rPr lang="es-MX" sz="2800" i="1" dirty="0">
                    <a:effectLst>
                      <a:outerShdw blurRad="38100" dist="38100" dir="2700000" algn="tl">
                        <a:srgbClr val="000000">
                          <a:alpha val="43137"/>
                        </a:srgbClr>
                      </a:outerShdw>
                    </a:effectLst>
                  </a:rPr>
                  <a:t>S</a:t>
                </a:r>
                <a:r>
                  <a:rPr lang="es-MX" sz="2800" dirty="0">
                    <a:effectLst>
                      <a:outerShdw blurRad="38100" dist="38100" dir="2700000" algn="tl">
                        <a:srgbClr val="000000">
                          <a:alpha val="43137"/>
                        </a:srgbClr>
                      </a:outerShdw>
                    </a:effectLst>
                  </a:rPr>
                  <a:t>* y sigo una secuencia de tiradas mejoradoras egoístas. Sé que esto resultará en un equilibrio Nash </a:t>
                </a:r>
                <a:r>
                  <a:rPr lang="es-MX" sz="2800" i="1" dirty="0">
                    <a:effectLst>
                      <a:outerShdw blurRad="38100" dist="38100" dir="2700000" algn="tl">
                        <a:srgbClr val="000000">
                          <a:alpha val="43137"/>
                        </a:srgbClr>
                      </a:outerShdw>
                    </a:effectLst>
                  </a:rPr>
                  <a:t>S</a:t>
                </a:r>
                <a:r>
                  <a:rPr lang="es-MX" sz="2800" dirty="0">
                    <a:effectLst>
                      <a:outerShdw blurRad="38100" dist="38100" dir="2700000" algn="tl">
                        <a:srgbClr val="000000">
                          <a:alpha val="43137"/>
                        </a:srgbClr>
                      </a:outerShdw>
                    </a:effectLst>
                  </a:rPr>
                  <a:t> con </a:t>
                </a:r>
                <a:r>
                  <a:rPr lang="es-MX" sz="2800" dirty="0">
                    <a:effectLst>
                      <a:outerShdw blurRad="38100" dist="38100" dir="2700000" algn="tl">
                        <a:srgbClr val="000000">
                          <a:alpha val="43137"/>
                        </a:srgbClr>
                      </a:outerShdw>
                    </a:effectLst>
                    <a:sym typeface="Symbol" panose="05050102010706020507" pitchFamily="18" charset="2"/>
                  </a:rPr>
                  <a:t></a:t>
                </a:r>
                <a:r>
                  <a:rPr lang="es-MX" sz="2800" dirty="0">
                    <a:effectLst>
                      <a:outerShdw blurRad="38100" dist="38100" dir="2700000" algn="tl">
                        <a:srgbClr val="000000">
                          <a:alpha val="43137"/>
                        </a:srgbClr>
                      </a:outerShdw>
                    </a:effectLst>
                  </a:rPr>
                  <a:t>(</a:t>
                </a:r>
                <a:r>
                  <a:rPr lang="es-MX" sz="2800" i="1" dirty="0">
                    <a:effectLst>
                      <a:outerShdw blurRad="38100" dist="38100" dir="2700000" algn="tl">
                        <a:srgbClr val="000000">
                          <a:alpha val="43137"/>
                        </a:srgbClr>
                      </a:outerShdw>
                    </a:effectLst>
                  </a:rPr>
                  <a:t>S</a:t>
                </a:r>
                <a:r>
                  <a:rPr lang="es-MX" sz="2800" dirty="0">
                    <a:effectLst>
                      <a:outerShdw blurRad="38100" dist="38100" dir="2700000" algn="tl">
                        <a:srgbClr val="000000">
                          <a:alpha val="43137"/>
                        </a:srgbClr>
                      </a:outerShdw>
                    </a:effectLst>
                  </a:rPr>
                  <a:t>) </a:t>
                </a:r>
                <a:r>
                  <a:rPr lang="es-MX" sz="2800" dirty="0">
                    <a:effectLst>
                      <a:outerShdw blurRad="38100" dist="38100" dir="2700000" algn="tl">
                        <a:srgbClr val="000000">
                          <a:alpha val="43137"/>
                        </a:srgbClr>
                      </a:outerShdw>
                    </a:effectLst>
                    <a:sym typeface="Symbol" panose="05050102010706020507" pitchFamily="18" charset="2"/>
                  </a:rPr>
                  <a:t></a:t>
                </a:r>
                <a:r>
                  <a:rPr lang="es-MX" sz="2800" dirty="0">
                    <a:effectLst>
                      <a:outerShdw blurRad="38100" dist="38100" dir="2700000" algn="tl">
                        <a:srgbClr val="000000">
                          <a:alpha val="43137"/>
                        </a:srgbClr>
                      </a:outerShdw>
                    </a:effectLst>
                  </a:rPr>
                  <a:t> </a:t>
                </a:r>
                <a:r>
                  <a:rPr lang="es-MX" sz="2800" dirty="0">
                    <a:effectLst>
                      <a:outerShdw blurRad="38100" dist="38100" dir="2700000" algn="tl">
                        <a:srgbClr val="000000">
                          <a:alpha val="43137"/>
                        </a:srgbClr>
                      </a:outerShdw>
                    </a:effectLst>
                    <a:sym typeface="Symbol" panose="05050102010706020507" pitchFamily="18" charset="2"/>
                  </a:rPr>
                  <a:t></a:t>
                </a:r>
                <a:r>
                  <a:rPr lang="es-MX" sz="2800" dirty="0">
                    <a:effectLst>
                      <a:outerShdw blurRad="38100" dist="38100" dir="2700000" algn="tl">
                        <a:srgbClr val="000000">
                          <a:alpha val="43137"/>
                        </a:srgbClr>
                      </a:outerShdw>
                    </a:effectLst>
                  </a:rPr>
                  <a:t>(</a:t>
                </a:r>
                <a:r>
                  <a:rPr lang="es-MX" sz="2800" i="1" dirty="0">
                    <a:effectLst>
                      <a:outerShdw blurRad="38100" dist="38100" dir="2700000" algn="tl">
                        <a:srgbClr val="000000">
                          <a:alpha val="43137"/>
                        </a:srgbClr>
                      </a:outerShdw>
                    </a:effectLst>
                  </a:rPr>
                  <a:t>S</a:t>
                </a:r>
                <a:r>
                  <a:rPr lang="es-MX" sz="2800" dirty="0">
                    <a:effectLst>
                      <a:outerShdw blurRad="38100" dist="38100" dir="2700000" algn="tl">
                        <a:srgbClr val="000000">
                          <a:alpha val="43137"/>
                        </a:srgbClr>
                      </a:outerShdw>
                    </a:effectLst>
                  </a:rPr>
                  <a:t>*).</a:t>
                </a:r>
              </a:p>
              <a:p>
                <a:pPr lvl="1" indent="-342900">
                  <a:buFont typeface="Wingdings" panose="05000000000000000000" pitchFamily="2" charset="2"/>
                  <a:buChar char="§"/>
                </a:pPr>
                <a:r>
                  <a:rPr lang="es-MX" sz="2400" dirty="0">
                    <a:effectLst>
                      <a:outerShdw blurRad="38100" dist="38100" dir="2700000" algn="tl">
                        <a:srgbClr val="000000">
                          <a:alpha val="43137"/>
                        </a:srgbClr>
                      </a:outerShdw>
                    </a:effectLst>
                  </a:rPr>
                  <a:t>Note que el valor potencial de cualquier solución </a:t>
                </a:r>
                <a:r>
                  <a:rPr lang="es-MX" sz="2400" i="1" dirty="0">
                    <a:effectLst>
                      <a:outerShdw blurRad="38100" dist="38100" dir="2700000" algn="tl">
                        <a:srgbClr val="000000">
                          <a:alpha val="43137"/>
                        </a:srgbClr>
                      </a:outerShdw>
                    </a:effectLst>
                  </a:rPr>
                  <a:t>S</a:t>
                </a:r>
                <a:r>
                  <a:rPr lang="es-MX" sz="2400" dirty="0">
                    <a:effectLst>
                      <a:outerShdw blurRad="38100" dist="38100" dir="2700000" algn="tl">
                        <a:srgbClr val="000000">
                          <a:alpha val="43137"/>
                        </a:srgbClr>
                      </a:outerShdw>
                    </a:effectLst>
                  </a:rPr>
                  <a:t> es cuando menos el costo total: </a:t>
                </a:r>
                <a:r>
                  <a:rPr lang="es-MX" sz="2400" dirty="0">
                    <a:effectLst>
                      <a:outerShdw blurRad="38100" dist="38100" dir="2700000" algn="tl">
                        <a:srgbClr val="000000">
                          <a:alpha val="43137"/>
                        </a:srgbClr>
                      </a:outerShdw>
                    </a:effectLst>
                    <a:sym typeface="Symbol" panose="05050102010706020507" pitchFamily="18" charset="2"/>
                  </a:rPr>
                  <a:t></a:t>
                </a:r>
                <a:r>
                  <a:rPr lang="es-MX" sz="2400" dirty="0">
                    <a:effectLst>
                      <a:outerShdw blurRad="38100" dist="38100" dir="2700000" algn="tl">
                        <a:srgbClr val="000000">
                          <a:alpha val="43137"/>
                        </a:srgbClr>
                      </a:outerShdw>
                    </a:effectLst>
                  </a:rPr>
                  <a:t>(</a:t>
                </a:r>
                <a:r>
                  <a:rPr lang="es-MX" sz="2400" i="1" dirty="0">
                    <a:effectLst>
                      <a:outerShdw blurRad="38100" dist="38100" dir="2700000" algn="tl">
                        <a:srgbClr val="000000">
                          <a:alpha val="43137"/>
                        </a:srgbClr>
                      </a:outerShdw>
                    </a:effectLst>
                  </a:rPr>
                  <a:t>S</a:t>
                </a:r>
                <a:r>
                  <a:rPr lang="es-MX" sz="2400" dirty="0">
                    <a:effectLst>
                      <a:outerShdw blurRad="38100" dist="38100" dir="2700000" algn="tl">
                        <a:srgbClr val="000000">
                          <a:alpha val="43137"/>
                        </a:srgbClr>
                      </a:outerShdw>
                    </a:effectLst>
                  </a:rPr>
                  <a:t>) </a:t>
                </a:r>
                <a:r>
                  <a:rPr lang="es-MX" sz="2400" dirty="0">
                    <a:effectLst>
                      <a:outerShdw blurRad="38100" dist="38100" dir="2700000" algn="tl">
                        <a:srgbClr val="000000">
                          <a:alpha val="43137"/>
                        </a:srgbClr>
                      </a:outerShdw>
                    </a:effectLst>
                    <a:cs typeface="Times New Roman" panose="02020603050405020304" pitchFamily="18" charset="0"/>
                  </a:rPr>
                  <a:t>≥</a:t>
                </a:r>
                <a:r>
                  <a:rPr lang="es-MX" sz="2400" dirty="0">
                    <a:effectLst>
                      <a:outerShdw blurRad="38100" dist="38100" dir="2700000" algn="tl">
                        <a:srgbClr val="000000">
                          <a:alpha val="43137"/>
                        </a:srgbClr>
                      </a:outerShdw>
                    </a:effectLst>
                  </a:rPr>
                  <a:t> </a:t>
                </a:r>
                <a14:m>
                  <m:oMath xmlns:m="http://schemas.openxmlformats.org/officeDocument/2006/math">
                    <m:nary>
                      <m:naryPr>
                        <m:chr m:val="∑"/>
                        <m:limLoc m:val="subSup"/>
                        <m:supHide m:val="on"/>
                        <m:ctrlPr>
                          <a:rPr lang="es-MX" sz="2400" i="1">
                            <a:effectLst>
                              <a:outerShdw blurRad="38100" dist="38100" dir="2700000" algn="tl">
                                <a:srgbClr val="000000">
                                  <a:alpha val="43137"/>
                                </a:srgbClr>
                              </a:outerShdw>
                            </a:effectLst>
                            <a:latin typeface="Cambria Math" panose="02040503050406030204" pitchFamily="18" charset="0"/>
                          </a:rPr>
                        </m:ctrlPr>
                      </m:naryPr>
                      <m:sub>
                        <m:r>
                          <m:rPr>
                            <m:brk m:alnAt="9"/>
                          </m:rPr>
                          <a:rPr lang="es-MX" sz="2400" i="1">
                            <a:effectLst>
                              <a:outerShdw blurRad="38100" dist="38100" dir="2700000" algn="tl">
                                <a:srgbClr val="000000">
                                  <a:alpha val="43137"/>
                                </a:srgbClr>
                              </a:outerShdw>
                            </a:effectLst>
                            <a:latin typeface="Cambria Math" panose="02040503050406030204" pitchFamily="18" charset="0"/>
                          </a:rPr>
                          <m:t>𝑒</m:t>
                        </m:r>
                        <m:r>
                          <a:rPr lang="es-MX" sz="2400" i="1">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m:t>
                        </m:r>
                        <m:r>
                          <a:rPr lang="es-MX" sz="2400" i="1">
                            <a:effectLst>
                              <a:outerShdw blurRad="38100" dist="38100" dir="2700000" algn="tl">
                                <a:srgbClr val="000000">
                                  <a:alpha val="43137"/>
                                </a:srgbClr>
                              </a:outerShdw>
                            </a:effectLst>
                            <a:latin typeface="Cambria Math" panose="02040503050406030204" pitchFamily="18" charset="0"/>
                            <a:ea typeface="Cambria Math" panose="02040503050406030204" pitchFamily="18" charset="0"/>
                          </a:rPr>
                          <m:t>𝑆</m:t>
                        </m:r>
                      </m:sub>
                      <m:sup/>
                      <m:e>
                        <m:r>
                          <a:rPr lang="es-MX" sz="2400" i="1">
                            <a:effectLst>
                              <a:outerShdw blurRad="38100" dist="38100" dir="2700000" algn="tl">
                                <a:srgbClr val="000000">
                                  <a:alpha val="43137"/>
                                </a:srgbClr>
                              </a:outerShdw>
                            </a:effectLst>
                            <a:latin typeface="Cambria Math" panose="02040503050406030204" pitchFamily="18" charset="0"/>
                          </a:rPr>
                          <m:t>𝑐</m:t>
                        </m:r>
                        <m:r>
                          <a:rPr lang="es-MX" sz="2400" i="1" baseline="-25000">
                            <a:effectLst>
                              <a:outerShdw blurRad="38100" dist="38100" dir="2700000" algn="tl">
                                <a:srgbClr val="000000">
                                  <a:alpha val="43137"/>
                                </a:srgbClr>
                              </a:outerShdw>
                            </a:effectLst>
                            <a:latin typeface="Cambria Math" panose="02040503050406030204" pitchFamily="18" charset="0"/>
                          </a:rPr>
                          <m:t>𝑒</m:t>
                        </m:r>
                      </m:e>
                    </m:nary>
                  </m:oMath>
                </a14:m>
                <a:r>
                  <a:rPr lang="es-MX" sz="2400" dirty="0">
                    <a:effectLst>
                      <a:outerShdw blurRad="38100" dist="38100" dir="2700000" algn="tl">
                        <a:srgbClr val="000000">
                          <a:alpha val="43137"/>
                        </a:srgbClr>
                      </a:outerShdw>
                    </a:effectLst>
                  </a:rPr>
                  <a:t> = </a:t>
                </a:r>
                <a:r>
                  <a:rPr lang="es-MX" sz="2400" dirty="0" err="1">
                    <a:effectLst>
                      <a:outerShdw blurRad="38100" dist="38100" dir="2700000" algn="tl">
                        <a:srgbClr val="000000">
                          <a:alpha val="43137"/>
                        </a:srgbClr>
                      </a:outerShdw>
                    </a:effectLst>
                  </a:rPr>
                  <a:t>cost</a:t>
                </a:r>
                <a:r>
                  <a:rPr lang="es-MX" sz="2400" dirty="0">
                    <a:effectLst>
                      <a:outerShdw blurRad="38100" dist="38100" dir="2700000" algn="tl">
                        <a:srgbClr val="000000">
                          <a:alpha val="43137"/>
                        </a:srgbClr>
                      </a:outerShdw>
                    </a:effectLst>
                  </a:rPr>
                  <a:t>(</a:t>
                </a:r>
                <a:r>
                  <a:rPr lang="es-MX" sz="2400" i="1" dirty="0">
                    <a:effectLst>
                      <a:outerShdw blurRad="38100" dist="38100" dir="2700000" algn="tl">
                        <a:srgbClr val="000000">
                          <a:alpha val="43137"/>
                        </a:srgbClr>
                      </a:outerShdw>
                    </a:effectLst>
                  </a:rPr>
                  <a:t>S</a:t>
                </a:r>
                <a:r>
                  <a:rPr lang="es-MX" sz="2400" dirty="0">
                    <a:effectLst>
                      <a:outerShdw blurRad="38100" dist="38100" dir="2700000" algn="tl">
                        <a:srgbClr val="000000">
                          <a:alpha val="43137"/>
                        </a:srgbClr>
                      </a:outerShdw>
                    </a:effectLst>
                  </a:rPr>
                  <a:t>).</a:t>
                </a:r>
              </a:p>
              <a:p>
                <a:pPr lvl="1" indent="-342900">
                  <a:buFont typeface="Wingdings" panose="05000000000000000000" pitchFamily="2" charset="2"/>
                  <a:buChar char="§"/>
                </a:pPr>
                <a:r>
                  <a:rPr lang="es-MX" sz="2400" dirty="0"/>
                  <a:t>O sea, OPT </a:t>
                </a:r>
                <a:r>
                  <a:rPr lang="es-MX" sz="2400" dirty="0">
                    <a:latin typeface="Times New Roman" panose="02020603050405020304" pitchFamily="18" charset="0"/>
                    <a:cs typeface="Times New Roman" panose="02020603050405020304" pitchFamily="18" charset="0"/>
                    <a:sym typeface="Symbol" panose="05050102010706020507" pitchFamily="18" charset="2"/>
                  </a:rPr>
                  <a:t></a:t>
                </a:r>
                <a:r>
                  <a:rPr lang="es-MX" sz="2400" dirty="0"/>
                  <a:t> </a:t>
                </a:r>
                <a:r>
                  <a:rPr lang="es-MX" sz="2400" dirty="0" err="1"/>
                  <a:t>cost</a:t>
                </a:r>
                <a:r>
                  <a:rPr lang="es-MX" sz="2400" dirty="0"/>
                  <a:t>(</a:t>
                </a:r>
                <a:r>
                  <a:rPr lang="es-MX" sz="2400" i="1" dirty="0"/>
                  <a:t>S</a:t>
                </a:r>
                <a:r>
                  <a:rPr lang="es-MX" sz="2400" dirty="0"/>
                  <a:t>)</a:t>
                </a:r>
              </a:p>
              <a:p>
                <a:pPr lvl="1" indent="-342900">
                  <a:buFont typeface="Wingdings" panose="05000000000000000000" pitchFamily="2" charset="2"/>
                  <a:buChar char="§"/>
                </a:pPr>
                <a:endParaRPr lang="es-MX" sz="2400" dirty="0"/>
              </a:p>
              <a:p>
                <a:pPr marL="400050" lvl="1" indent="0">
                  <a:buNone/>
                </a:pPr>
                <a:endParaRPr lang="es-MX" sz="2400" dirty="0"/>
              </a:p>
              <a:p>
                <a:pPr marL="0" indent="0">
                  <a:buNone/>
                </a:pPr>
                <a:endParaRPr lang="es-MX" sz="2800" dirty="0"/>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469900" y="733136"/>
                <a:ext cx="11188700" cy="6011708"/>
              </a:xfrm>
              <a:blipFill>
                <a:blip r:embed="rId2"/>
                <a:stretch>
                  <a:fillRect l="-1144" t="-1116" b="-2637"/>
                </a:stretch>
              </a:blipFill>
            </p:spPr>
            <p:txBody>
              <a:bodyPr/>
              <a:lstStyle/>
              <a:p>
                <a:r>
                  <a:rPr lang="es-MX">
                    <a:noFill/>
                  </a:rPr>
                  <a:t> </a:t>
                </a:r>
              </a:p>
            </p:txBody>
          </p:sp>
        </mc:Fallback>
      </mc:AlternateContent>
      <p:sp>
        <p:nvSpPr>
          <p:cNvPr id="6"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41</a:t>
            </a:fld>
            <a:endParaRPr lang="es-MX" dirty="0"/>
          </a:p>
        </p:txBody>
      </p:sp>
      <p:sp>
        <p:nvSpPr>
          <p:cNvPr id="4" name="CuadroTexto 3">
            <a:extLst>
              <a:ext uri="{FF2B5EF4-FFF2-40B4-BE49-F238E27FC236}">
                <a16:creationId xmlns:a16="http://schemas.microsoft.com/office/drawing/2014/main" id="{BE0C4B8E-E490-F960-4CFE-EF8E38B0E2A8}"/>
              </a:ext>
            </a:extLst>
          </p:cNvPr>
          <p:cNvSpPr txBox="1"/>
          <p:nvPr/>
        </p:nvSpPr>
        <p:spPr>
          <a:xfrm>
            <a:off x="6674952" y="2980035"/>
            <a:ext cx="2330423" cy="523220"/>
          </a:xfrm>
          <a:prstGeom prst="rect">
            <a:avLst/>
          </a:prstGeom>
          <a:noFill/>
        </p:spPr>
        <p:txBody>
          <a:bodyPr wrap="square" rtlCol="0">
            <a:spAutoFit/>
          </a:bodyPr>
          <a:lstStyle/>
          <a:p>
            <a:r>
              <a:rPr lang="es-MX" sz="2800" u="none" dirty="0">
                <a:solidFill>
                  <a:srgbClr val="FFFFFF"/>
                </a:solidFill>
                <a:effectLst>
                  <a:outerShdw blurRad="38100" dist="38100" dir="2700000" algn="tl">
                    <a:srgbClr val="000000"/>
                  </a:outerShdw>
                </a:effectLst>
                <a:latin typeface="Arial"/>
              </a:rPr>
              <a:t>= H(</a:t>
            </a:r>
            <a:r>
              <a:rPr lang="es-MX" sz="2800" i="1" u="none" dirty="0">
                <a:solidFill>
                  <a:srgbClr val="FFFFFF"/>
                </a:solidFill>
                <a:effectLst>
                  <a:outerShdw blurRad="38100" dist="38100" dir="2700000" algn="tl">
                    <a:srgbClr val="000000"/>
                  </a:outerShdw>
                </a:effectLst>
                <a:latin typeface="Arial"/>
              </a:rPr>
              <a:t>k</a:t>
            </a:r>
            <a:r>
              <a:rPr lang="es-MX" sz="2800" u="none" dirty="0">
                <a:solidFill>
                  <a:srgbClr val="FFFFFF"/>
                </a:solidFill>
                <a:effectLst>
                  <a:outerShdw blurRad="38100" dist="38100" dir="2700000" algn="tl">
                    <a:srgbClr val="000000"/>
                  </a:outerShdw>
                </a:effectLst>
                <a:latin typeface="Arial"/>
              </a:rPr>
              <a:t>) </a:t>
            </a:r>
            <a:r>
              <a:rPr lang="es-MX" sz="2800" u="none" dirty="0">
                <a:solidFill>
                  <a:srgbClr val="FFFFFF"/>
                </a:solidFill>
                <a:effectLst>
                  <a:outerShdw blurRad="38100" dist="38100" dir="2700000" algn="tl">
                    <a:srgbClr val="000000"/>
                  </a:outerShdw>
                </a:effectLst>
                <a:latin typeface="Arial"/>
                <a:sym typeface="Symbol" panose="05050102010706020507" pitchFamily="18" charset="2"/>
              </a:rPr>
              <a:t></a:t>
            </a:r>
            <a:r>
              <a:rPr lang="es-MX" sz="2800" u="none" dirty="0">
                <a:solidFill>
                  <a:srgbClr val="FFFFFF"/>
                </a:solidFill>
                <a:effectLst>
                  <a:outerShdw blurRad="38100" dist="38100" dir="2700000" algn="tl">
                    <a:srgbClr val="000000"/>
                  </a:outerShdw>
                </a:effectLst>
                <a:latin typeface="Arial"/>
              </a:rPr>
              <a:t> OPT.</a:t>
            </a:r>
            <a:endParaRPr lang="es-MX" sz="2000" u="none" dirty="0"/>
          </a:p>
        </p:txBody>
      </p:sp>
      <p:sp>
        <p:nvSpPr>
          <p:cNvPr id="5" name="Elipse 4"/>
          <p:cNvSpPr/>
          <p:nvPr/>
        </p:nvSpPr>
        <p:spPr bwMode="auto">
          <a:xfrm>
            <a:off x="8085772" y="1756126"/>
            <a:ext cx="1286828" cy="637309"/>
          </a:xfrm>
          <a:prstGeom prst="ellipse">
            <a:avLst/>
          </a:prstGeom>
          <a:noFill/>
          <a:ln w="19050" cap="flat" cmpd="sng" algn="ctr">
            <a:solidFill>
              <a:srgbClr val="FFC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1800" b="0" i="0" u="sng" strike="noStrike" cap="none" normalizeH="0" baseline="0">
              <a:ln>
                <a:noFill/>
              </a:ln>
              <a:solidFill>
                <a:schemeClr val="tx1"/>
              </a:solidFill>
              <a:effectLst/>
              <a:latin typeface="Arial" panose="020B0604020202020204" pitchFamily="34" charset="0"/>
            </a:endParaRPr>
          </a:p>
        </p:txBody>
      </p:sp>
      <p:cxnSp>
        <p:nvCxnSpPr>
          <p:cNvPr id="7" name="Conector recto de flecha 6"/>
          <p:cNvCxnSpPr>
            <a:endCxn id="29" idx="7"/>
          </p:cNvCxnSpPr>
          <p:nvPr/>
        </p:nvCxnSpPr>
        <p:spPr bwMode="auto">
          <a:xfrm flipH="1">
            <a:off x="6371585" y="2310336"/>
            <a:ext cx="1901447" cy="696382"/>
          </a:xfrm>
          <a:prstGeom prst="straightConnector1">
            <a:avLst/>
          </a:prstGeom>
          <a:solidFill>
            <a:schemeClr val="accent1"/>
          </a:solidFill>
          <a:ln w="19050" cap="flat" cmpd="sng" algn="ctr">
            <a:solidFill>
              <a:srgbClr val="FFC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Text Box 9">
            <a:extLst>
              <a:ext uri="{FF2B5EF4-FFF2-40B4-BE49-F238E27FC236}">
                <a16:creationId xmlns:a16="http://schemas.microsoft.com/office/drawing/2014/main" id="{D6761B6E-FBBF-D80B-00C8-0C6A826C5F14}"/>
              </a:ext>
            </a:extLst>
          </p:cNvPr>
          <p:cNvSpPr txBox="1">
            <a:spLocks noChangeArrowheads="1"/>
          </p:cNvSpPr>
          <p:nvPr/>
        </p:nvSpPr>
        <p:spPr bwMode="auto">
          <a:xfrm>
            <a:off x="9140230" y="2880368"/>
            <a:ext cx="1047750" cy="58477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i="1" u="none" dirty="0">
                <a:solidFill>
                  <a:srgbClr val="FFC000"/>
                </a:solidFill>
                <a:latin typeface="Times New Roman" panose="02020603050405020304" pitchFamily="18" charset="0"/>
                <a:sym typeface="Symbol" panose="05050102010706020507" pitchFamily="18" charset="2"/>
              </a:rPr>
              <a:t>k </a:t>
            </a:r>
            <a:r>
              <a:rPr lang="es-MX" sz="2800" i="1" u="none" dirty="0">
                <a:solidFill>
                  <a:srgbClr val="FFC000"/>
                </a:solidFill>
                <a:latin typeface="Times New Roman" panose="02020603050405020304" pitchFamily="18" charset="0"/>
                <a:cs typeface="Times New Roman" panose="02020603050405020304" pitchFamily="18" charset="0"/>
                <a:sym typeface="Symbol" panose="05050102010706020507" pitchFamily="18" charset="2"/>
              </a:rPr>
              <a:t>≥</a:t>
            </a:r>
            <a:r>
              <a:rPr lang="es-MX" sz="2800" i="1" u="none" dirty="0">
                <a:solidFill>
                  <a:srgbClr val="FFC000"/>
                </a:solidFill>
                <a:latin typeface="Times New Roman" panose="02020603050405020304" pitchFamily="18" charset="0"/>
                <a:sym typeface="Symbol" panose="05050102010706020507" pitchFamily="18" charset="2"/>
              </a:rPr>
              <a:t> </a:t>
            </a:r>
            <a:r>
              <a:rPr lang="es-MX" sz="2800" i="1" u="none" dirty="0" err="1">
                <a:solidFill>
                  <a:srgbClr val="FFC000"/>
                </a:solidFill>
                <a:latin typeface="Times New Roman" panose="02020603050405020304" pitchFamily="18" charset="0"/>
                <a:sym typeface="Symbol" panose="05050102010706020507" pitchFamily="18" charset="2"/>
              </a:rPr>
              <a:t>x</a:t>
            </a:r>
            <a:r>
              <a:rPr lang="es-MX" sz="3200" i="1" u="none" baseline="-25000" dirty="0" err="1">
                <a:solidFill>
                  <a:srgbClr val="FFC000"/>
                </a:solidFill>
                <a:latin typeface="Times New Roman" panose="02020603050405020304" pitchFamily="18" charset="0"/>
                <a:sym typeface="Symbol" panose="05050102010706020507" pitchFamily="18" charset="2"/>
              </a:rPr>
              <a:t>e</a:t>
            </a:r>
            <a:endParaRPr lang="es-MX" sz="2800" i="1" u="none" dirty="0">
              <a:solidFill>
                <a:srgbClr val="FFC000"/>
              </a:solidFill>
              <a:latin typeface="Times New Roman" panose="02020603050405020304" pitchFamily="18" charset="0"/>
              <a:sym typeface="Symbol" panose="05050102010706020507" pitchFamily="18" charset="2"/>
            </a:endParaRPr>
          </a:p>
        </p:txBody>
      </p:sp>
      <p:cxnSp>
        <p:nvCxnSpPr>
          <p:cNvPr id="15" name="Conector recto 14">
            <a:extLst>
              <a:ext uri="{FF2B5EF4-FFF2-40B4-BE49-F238E27FC236}">
                <a16:creationId xmlns:a16="http://schemas.microsoft.com/office/drawing/2014/main" id="{53F38EE4-6A15-2805-EF0D-F33ECA30ED3C}"/>
              </a:ext>
            </a:extLst>
          </p:cNvPr>
          <p:cNvCxnSpPr/>
          <p:nvPr/>
        </p:nvCxnSpPr>
        <p:spPr bwMode="auto">
          <a:xfrm>
            <a:off x="7999843" y="2468178"/>
            <a:ext cx="1140387" cy="631516"/>
          </a:xfrm>
          <a:prstGeom prst="line">
            <a:avLst/>
          </a:prstGeom>
          <a:solidFill>
            <a:schemeClr val="accent1"/>
          </a:solidFill>
          <a:ln w="19050" cap="flat" cmpd="sng" algn="ctr">
            <a:solidFill>
              <a:srgbClr val="FFC000"/>
            </a:solidFill>
            <a:prstDash val="sysDash"/>
            <a:round/>
            <a:headEnd type="oval"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Elipse 18">
            <a:extLst>
              <a:ext uri="{FF2B5EF4-FFF2-40B4-BE49-F238E27FC236}">
                <a16:creationId xmlns:a16="http://schemas.microsoft.com/office/drawing/2014/main" id="{D47FB54E-9F5F-6129-093B-3CF395F6EC3F}"/>
              </a:ext>
            </a:extLst>
          </p:cNvPr>
          <p:cNvSpPr/>
          <p:nvPr/>
        </p:nvSpPr>
        <p:spPr bwMode="auto">
          <a:xfrm>
            <a:off x="7349206" y="1721552"/>
            <a:ext cx="762000" cy="637309"/>
          </a:xfrm>
          <a:prstGeom prst="ellipse">
            <a:avLst/>
          </a:prstGeom>
          <a:noFill/>
          <a:ln w="19050" cap="flat" cmpd="sng" algn="ctr">
            <a:solidFill>
              <a:schemeClr val="accent2">
                <a:lumMod val="40000"/>
                <a:lumOff val="60000"/>
              </a:schemeClr>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cxnSp>
        <p:nvCxnSpPr>
          <p:cNvPr id="20" name="Conector recto de flecha 19">
            <a:extLst>
              <a:ext uri="{FF2B5EF4-FFF2-40B4-BE49-F238E27FC236}">
                <a16:creationId xmlns:a16="http://schemas.microsoft.com/office/drawing/2014/main" id="{44E4D736-6A76-3193-C877-0FE05C81A77D}"/>
              </a:ext>
            </a:extLst>
          </p:cNvPr>
          <p:cNvCxnSpPr>
            <a:cxnSpLocks/>
            <a:stCxn id="19" idx="3"/>
          </p:cNvCxnSpPr>
          <p:nvPr/>
        </p:nvCxnSpPr>
        <p:spPr bwMode="auto">
          <a:xfrm flipH="1">
            <a:off x="4948177" y="2265529"/>
            <a:ext cx="2512621" cy="731584"/>
          </a:xfrm>
          <a:prstGeom prst="straightConnector1">
            <a:avLst/>
          </a:prstGeom>
          <a:solidFill>
            <a:schemeClr val="accent1"/>
          </a:solidFill>
          <a:ln w="19050" cap="flat" cmpd="sng" algn="ctr">
            <a:solidFill>
              <a:schemeClr val="accent2">
                <a:lumMod val="40000"/>
                <a:lumOff val="60000"/>
              </a:schemeClr>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Text Box 9">
            <a:extLst>
              <a:ext uri="{FF2B5EF4-FFF2-40B4-BE49-F238E27FC236}">
                <a16:creationId xmlns:a16="http://schemas.microsoft.com/office/drawing/2014/main" id="{3A793974-AFE3-AFA6-A1CC-675B8E4EB9F2}"/>
              </a:ext>
            </a:extLst>
          </p:cNvPr>
          <p:cNvSpPr txBox="1">
            <a:spLocks noChangeArrowheads="1"/>
          </p:cNvSpPr>
          <p:nvPr/>
        </p:nvSpPr>
        <p:spPr bwMode="auto">
          <a:xfrm>
            <a:off x="6689152" y="3449554"/>
            <a:ext cx="3881005"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chemeClr val="accent2">
                    <a:lumMod val="40000"/>
                    <a:lumOff val="60000"/>
                  </a:schemeClr>
                </a:solidFill>
                <a:latin typeface="Times New Roman" panose="02020603050405020304" pitchFamily="18" charset="0"/>
                <a:sym typeface="Symbol" panose="05050102010706020507" pitchFamily="18" charset="2"/>
              </a:rPr>
              <a:t>Las aristas de E son las de </a:t>
            </a:r>
            <a:r>
              <a:rPr lang="es-MX" sz="2400" i="1" u="none" dirty="0">
                <a:solidFill>
                  <a:schemeClr val="accent2">
                    <a:lumMod val="40000"/>
                    <a:lumOff val="60000"/>
                  </a:schemeClr>
                </a:solidFill>
                <a:latin typeface="Times New Roman" panose="02020603050405020304" pitchFamily="18" charset="0"/>
                <a:sym typeface="Symbol" panose="05050102010706020507" pitchFamily="18" charset="2"/>
              </a:rPr>
              <a:t>S</a:t>
            </a:r>
            <a:r>
              <a:rPr lang="es-MX" sz="2400" u="none" dirty="0">
                <a:solidFill>
                  <a:schemeClr val="accent2">
                    <a:lumMod val="40000"/>
                    <a:lumOff val="60000"/>
                  </a:schemeClr>
                </a:solidFill>
                <a:latin typeface="Times New Roman" panose="02020603050405020304" pitchFamily="18" charset="0"/>
                <a:sym typeface="Symbol" panose="05050102010706020507" pitchFamily="18" charset="2"/>
              </a:rPr>
              <a:t>*</a:t>
            </a:r>
          </a:p>
        </p:txBody>
      </p:sp>
      <p:cxnSp>
        <p:nvCxnSpPr>
          <p:cNvPr id="22" name="Conector recto 21">
            <a:extLst>
              <a:ext uri="{FF2B5EF4-FFF2-40B4-BE49-F238E27FC236}">
                <a16:creationId xmlns:a16="http://schemas.microsoft.com/office/drawing/2014/main" id="{D5D1BE98-FA20-6668-3B72-4144D783474F}"/>
              </a:ext>
            </a:extLst>
          </p:cNvPr>
          <p:cNvCxnSpPr>
            <a:cxnSpLocks/>
          </p:cNvCxnSpPr>
          <p:nvPr/>
        </p:nvCxnSpPr>
        <p:spPr bwMode="auto">
          <a:xfrm>
            <a:off x="5296896" y="2887059"/>
            <a:ext cx="1559064" cy="670728"/>
          </a:xfrm>
          <a:prstGeom prst="line">
            <a:avLst/>
          </a:prstGeom>
          <a:solidFill>
            <a:schemeClr val="accent1"/>
          </a:solidFill>
          <a:ln w="19050" cap="flat" cmpd="sng" algn="ctr">
            <a:solidFill>
              <a:schemeClr val="accent2">
                <a:lumMod val="40000"/>
                <a:lumOff val="60000"/>
              </a:schemeClr>
            </a:solidFill>
            <a:prstDash val="sysDash"/>
            <a:round/>
            <a:headEnd type="oval"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Elipse 28">
            <a:extLst>
              <a:ext uri="{FF2B5EF4-FFF2-40B4-BE49-F238E27FC236}">
                <a16:creationId xmlns:a16="http://schemas.microsoft.com/office/drawing/2014/main" id="{055B9D40-76DB-AA99-5B02-B85B34D945D8}"/>
              </a:ext>
            </a:extLst>
          </p:cNvPr>
          <p:cNvSpPr/>
          <p:nvPr/>
        </p:nvSpPr>
        <p:spPr bwMode="auto">
          <a:xfrm>
            <a:off x="5273209" y="2913386"/>
            <a:ext cx="1286828" cy="637309"/>
          </a:xfrm>
          <a:prstGeom prst="ellipse">
            <a:avLst/>
          </a:prstGeom>
          <a:noFill/>
          <a:ln w="19050" cap="flat" cmpd="sng" algn="ctr">
            <a:solidFill>
              <a:srgbClr val="FFC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1800" b="0" i="0" u="sng" strike="noStrike" cap="none" normalizeH="0" baseline="0">
              <a:ln>
                <a:noFill/>
              </a:ln>
              <a:solidFill>
                <a:schemeClr val="tx1"/>
              </a:solidFill>
              <a:effectLst/>
              <a:latin typeface="Arial" panose="020B0604020202020204" pitchFamily="34" charset="0"/>
            </a:endParaRPr>
          </a:p>
        </p:txBody>
      </p:sp>
      <p:sp>
        <p:nvSpPr>
          <p:cNvPr id="31" name="Elipse 30">
            <a:extLst>
              <a:ext uri="{FF2B5EF4-FFF2-40B4-BE49-F238E27FC236}">
                <a16:creationId xmlns:a16="http://schemas.microsoft.com/office/drawing/2014/main" id="{A2AC40C3-E26F-D817-FF8C-C9D0216AEE8B}"/>
              </a:ext>
            </a:extLst>
          </p:cNvPr>
          <p:cNvSpPr/>
          <p:nvPr/>
        </p:nvSpPr>
        <p:spPr bwMode="auto">
          <a:xfrm>
            <a:off x="4239742" y="2942028"/>
            <a:ext cx="1022839" cy="637309"/>
          </a:xfrm>
          <a:prstGeom prst="ellipse">
            <a:avLst/>
          </a:prstGeom>
          <a:noFill/>
          <a:ln w="19050" cap="flat" cmpd="sng" algn="ctr">
            <a:solidFill>
              <a:schemeClr val="accent2">
                <a:lumMod val="40000"/>
                <a:lumOff val="60000"/>
              </a:schemeClr>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35" name="CuadroTexto 34">
            <a:extLst>
              <a:ext uri="{FF2B5EF4-FFF2-40B4-BE49-F238E27FC236}">
                <a16:creationId xmlns:a16="http://schemas.microsoft.com/office/drawing/2014/main" id="{0C45A63E-94D5-84D5-E5EA-4E59BFF291EE}"/>
              </a:ext>
            </a:extLst>
          </p:cNvPr>
          <p:cNvSpPr txBox="1"/>
          <p:nvPr/>
        </p:nvSpPr>
        <p:spPr>
          <a:xfrm>
            <a:off x="533400" y="3449554"/>
            <a:ext cx="6356875" cy="461665"/>
          </a:xfrm>
          <a:prstGeom prst="rect">
            <a:avLst/>
          </a:prstGeom>
          <a:noFill/>
        </p:spPr>
        <p:txBody>
          <a:bodyPr wrap="square" rtlCol="0">
            <a:spAutoFit/>
          </a:bodyPr>
          <a:lstStyle/>
          <a:p>
            <a:r>
              <a:rPr lang="es-ES" sz="2400" dirty="0">
                <a:latin typeface="Times New Roman" panose="02020603050405020304" pitchFamily="18" charset="0"/>
                <a:cs typeface="Times New Roman" panose="02020603050405020304" pitchFamily="18" charset="0"/>
              </a:rPr>
              <a:t>El potencial de la solución óptima centralizada</a:t>
            </a:r>
            <a:endParaRPr lang="es-MX" sz="2400" dirty="0">
              <a:latin typeface="Times New Roman" panose="02020603050405020304" pitchFamily="18" charset="0"/>
              <a:cs typeface="Times New Roman" panose="02020603050405020304" pitchFamily="18" charset="0"/>
            </a:endParaRPr>
          </a:p>
        </p:txBody>
      </p:sp>
      <p:cxnSp>
        <p:nvCxnSpPr>
          <p:cNvPr id="36" name="Conector recto de flecha 35">
            <a:extLst>
              <a:ext uri="{FF2B5EF4-FFF2-40B4-BE49-F238E27FC236}">
                <a16:creationId xmlns:a16="http://schemas.microsoft.com/office/drawing/2014/main" id="{0577069D-4064-BAA8-5205-ABEC7DC7A0D3}"/>
              </a:ext>
            </a:extLst>
          </p:cNvPr>
          <p:cNvCxnSpPr/>
          <p:nvPr/>
        </p:nvCxnSpPr>
        <p:spPr bwMode="auto">
          <a:xfrm flipV="1">
            <a:off x="2959100" y="3337381"/>
            <a:ext cx="259088" cy="220406"/>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37" name="CuadroTexto 36">
                <a:extLst>
                  <a:ext uri="{FF2B5EF4-FFF2-40B4-BE49-F238E27FC236}">
                    <a16:creationId xmlns:a16="http://schemas.microsoft.com/office/drawing/2014/main" id="{27204811-B9EE-9B49-BCC1-AB3C1AD25BFB}"/>
                  </a:ext>
                </a:extLst>
              </p:cNvPr>
              <p:cNvSpPr txBox="1"/>
              <p:nvPr/>
            </p:nvSpPr>
            <p:spPr>
              <a:xfrm>
                <a:off x="9317538" y="2358933"/>
                <a:ext cx="2236357" cy="461665"/>
              </a:xfrm>
              <a:prstGeom prst="rect">
                <a:avLst/>
              </a:prstGeom>
              <a:noFill/>
            </p:spPr>
            <p:txBody>
              <a:bodyPr wrap="square" rtlCol="0">
                <a:spAutoFit/>
              </a:bodyPr>
              <a:lstStyle/>
              <a:p>
                <a:r>
                  <a:rPr lang="es-MX" sz="2400" dirty="0"/>
                  <a:t>OPT = </a:t>
                </a:r>
                <a14:m>
                  <m:oMath xmlns:m="http://schemas.openxmlformats.org/officeDocument/2006/math">
                    <m:nary>
                      <m:naryPr>
                        <m:chr m:val="∑"/>
                        <m:limLoc m:val="subSup"/>
                        <m:supHide m:val="on"/>
                        <m:ctrlPr>
                          <a:rPr lang="es-MX" sz="2400" i="1">
                            <a:effectLst/>
                            <a:latin typeface="Cambria Math" panose="02040503050406030204" pitchFamily="18" charset="0"/>
                          </a:rPr>
                        </m:ctrlPr>
                      </m:naryPr>
                      <m:sub>
                        <m:r>
                          <m:rPr>
                            <m:brk m:alnAt="9"/>
                          </m:rPr>
                          <a:rPr lang="es-MX" sz="2400" i="1">
                            <a:effectLst/>
                            <a:latin typeface="Cambria Math" panose="02040503050406030204" pitchFamily="18" charset="0"/>
                          </a:rPr>
                          <m:t>𝑒</m:t>
                        </m:r>
                        <m:r>
                          <a:rPr lang="es-MX" sz="2400" i="1">
                            <a:effectLst/>
                            <a:latin typeface="Cambria Math" panose="02040503050406030204" pitchFamily="18" charset="0"/>
                            <a:ea typeface="Cambria Math" panose="02040503050406030204" pitchFamily="18" charset="0"/>
                          </a:rPr>
                          <m:t>∈</m:t>
                        </m:r>
                        <m:r>
                          <a:rPr lang="es-MX" sz="2400" i="1">
                            <a:effectLst/>
                            <a:latin typeface="Cambria Math" panose="02040503050406030204" pitchFamily="18" charset="0"/>
                            <a:ea typeface="Cambria Math" panose="02040503050406030204" pitchFamily="18" charset="0"/>
                          </a:rPr>
                          <m:t>𝑆</m:t>
                        </m:r>
                        <m:r>
                          <a:rPr lang="es-MX" sz="2400" i="1">
                            <a:effectLst/>
                            <a:latin typeface="Cambria Math" panose="02040503050406030204" pitchFamily="18" charset="0"/>
                            <a:ea typeface="Cambria Math" panose="02040503050406030204" pitchFamily="18" charset="0"/>
                          </a:rPr>
                          <m:t>∗</m:t>
                        </m:r>
                      </m:sub>
                      <m:sup/>
                      <m:e>
                        <m:r>
                          <a:rPr lang="es-MX" sz="2400" i="1">
                            <a:effectLst/>
                            <a:latin typeface="Cambria Math" panose="02040503050406030204" pitchFamily="18" charset="0"/>
                          </a:rPr>
                          <m:t>𝑐</m:t>
                        </m:r>
                        <m:r>
                          <a:rPr lang="es-MX" sz="2400" i="1" baseline="-25000">
                            <a:effectLst/>
                            <a:latin typeface="Cambria Math" panose="02040503050406030204" pitchFamily="18" charset="0"/>
                          </a:rPr>
                          <m:t>𝑒</m:t>
                        </m:r>
                      </m:e>
                    </m:nary>
                  </m:oMath>
                </a14:m>
                <a:endParaRPr lang="es-MX" sz="2400" dirty="0"/>
              </a:p>
            </p:txBody>
          </p:sp>
        </mc:Choice>
        <mc:Fallback xmlns="">
          <p:sp>
            <p:nvSpPr>
              <p:cNvPr id="37" name="CuadroTexto 36">
                <a:extLst>
                  <a:ext uri="{FF2B5EF4-FFF2-40B4-BE49-F238E27FC236}">
                    <a16:creationId xmlns:a16="http://schemas.microsoft.com/office/drawing/2014/main" id="{27204811-B9EE-9B49-BCC1-AB3C1AD25BFB}"/>
                  </a:ext>
                </a:extLst>
              </p:cNvPr>
              <p:cNvSpPr txBox="1">
                <a:spLocks noRot="1" noChangeAspect="1" noMove="1" noResize="1" noEditPoints="1" noAdjustHandles="1" noChangeArrowheads="1" noChangeShapeType="1" noTextEdit="1"/>
              </p:cNvSpPr>
              <p:nvPr/>
            </p:nvSpPr>
            <p:spPr>
              <a:xfrm>
                <a:off x="9317538" y="2358933"/>
                <a:ext cx="2236357" cy="461665"/>
              </a:xfrm>
              <a:prstGeom prst="rect">
                <a:avLst/>
              </a:prstGeom>
              <a:blipFill>
                <a:blip r:embed="rId3"/>
                <a:stretch>
                  <a:fillRect l="-4087" t="-128947" r="-6267" b="-196053"/>
                </a:stretch>
              </a:blipFill>
            </p:spPr>
            <p:txBody>
              <a:bodyPr/>
              <a:lstStyle/>
              <a:p>
                <a:r>
                  <a:rPr lang="es-MX">
                    <a:noFill/>
                  </a:rPr>
                  <a:t> </a:t>
                </a:r>
              </a:p>
            </p:txBody>
          </p:sp>
        </mc:Fallback>
      </mc:AlternateContent>
      <p:cxnSp>
        <p:nvCxnSpPr>
          <p:cNvPr id="38" name="Conector recto de flecha 37">
            <a:extLst>
              <a:ext uri="{FF2B5EF4-FFF2-40B4-BE49-F238E27FC236}">
                <a16:creationId xmlns:a16="http://schemas.microsoft.com/office/drawing/2014/main" id="{00927D92-F631-E67C-81CE-C89FFE5A8037}"/>
              </a:ext>
            </a:extLst>
          </p:cNvPr>
          <p:cNvCxnSpPr>
            <a:stCxn id="37" idx="1"/>
          </p:cNvCxnSpPr>
          <p:nvPr/>
        </p:nvCxnSpPr>
        <p:spPr bwMode="auto">
          <a:xfrm flipH="1">
            <a:off x="8367173" y="2589766"/>
            <a:ext cx="950365" cy="461759"/>
          </a:xfrm>
          <a:prstGeom prst="straightConnector1">
            <a:avLst/>
          </a:prstGeom>
          <a:solidFill>
            <a:schemeClr val="accent1"/>
          </a:solidFill>
          <a:ln w="19050" cap="flat" cmpd="sng" algn="ctr">
            <a:solidFill>
              <a:schemeClr val="tx1"/>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 name="Elipse 40">
            <a:extLst>
              <a:ext uri="{FF2B5EF4-FFF2-40B4-BE49-F238E27FC236}">
                <a16:creationId xmlns:a16="http://schemas.microsoft.com/office/drawing/2014/main" id="{B3BE538F-5F71-A192-05F9-73ED2E4124A6}"/>
              </a:ext>
            </a:extLst>
          </p:cNvPr>
          <p:cNvSpPr/>
          <p:nvPr/>
        </p:nvSpPr>
        <p:spPr>
          <a:xfrm>
            <a:off x="7285706" y="1541018"/>
            <a:ext cx="2236357" cy="964166"/>
          </a:xfrm>
          <a:custGeom>
            <a:avLst/>
            <a:gdLst>
              <a:gd name="connsiteX0" fmla="*/ 0 w 2236357"/>
              <a:gd name="connsiteY0" fmla="*/ 482083 h 964166"/>
              <a:gd name="connsiteX1" fmla="*/ 1118179 w 2236357"/>
              <a:gd name="connsiteY1" fmla="*/ 0 h 964166"/>
              <a:gd name="connsiteX2" fmla="*/ 2236358 w 2236357"/>
              <a:gd name="connsiteY2" fmla="*/ 482083 h 964166"/>
              <a:gd name="connsiteX3" fmla="*/ 1118179 w 2236357"/>
              <a:gd name="connsiteY3" fmla="*/ 964166 h 964166"/>
              <a:gd name="connsiteX4" fmla="*/ 0 w 2236357"/>
              <a:gd name="connsiteY4" fmla="*/ 482083 h 9641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6357" h="964166" extrusionOk="0">
                <a:moveTo>
                  <a:pt x="0" y="482083"/>
                </a:moveTo>
                <a:cubicBezTo>
                  <a:pt x="-48268" y="186063"/>
                  <a:pt x="380151" y="45216"/>
                  <a:pt x="1118179" y="0"/>
                </a:cubicBezTo>
                <a:cubicBezTo>
                  <a:pt x="1750264" y="3059"/>
                  <a:pt x="2183761" y="217508"/>
                  <a:pt x="2236358" y="482083"/>
                </a:cubicBezTo>
                <a:cubicBezTo>
                  <a:pt x="2149416" y="833233"/>
                  <a:pt x="1732566" y="981664"/>
                  <a:pt x="1118179" y="964166"/>
                </a:cubicBezTo>
                <a:cubicBezTo>
                  <a:pt x="431284" y="926227"/>
                  <a:pt x="54866" y="774545"/>
                  <a:pt x="0" y="482083"/>
                </a:cubicBezTo>
                <a:close/>
              </a:path>
            </a:pathLst>
          </a:custGeom>
          <a:noFill/>
          <a:ln w="28575">
            <a:solidFill>
              <a:srgbClr val="FF0000"/>
            </a:solidFill>
            <a:prstDash val="sysDot"/>
            <a:extLst>
              <a:ext uri="{C807C97D-BFC1-408E-A445-0C87EB9F89A2}">
                <ask:lineSketchStyleProps xmlns:ask="http://schemas.microsoft.com/office/drawing/2018/sketchyshapes" sd="1219033472">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43" name="Conector recto de flecha 42">
            <a:extLst>
              <a:ext uri="{FF2B5EF4-FFF2-40B4-BE49-F238E27FC236}">
                <a16:creationId xmlns:a16="http://schemas.microsoft.com/office/drawing/2014/main" id="{080895C0-4C96-69F9-7EA6-6065552D81DB}"/>
              </a:ext>
            </a:extLst>
          </p:cNvPr>
          <p:cNvCxnSpPr>
            <a:cxnSpLocks/>
          </p:cNvCxnSpPr>
          <p:nvPr/>
        </p:nvCxnSpPr>
        <p:spPr>
          <a:xfrm flipH="1">
            <a:off x="3329652" y="2505184"/>
            <a:ext cx="5138501" cy="3042961"/>
          </a:xfrm>
          <a:prstGeom prst="straightConnector1">
            <a:avLst/>
          </a:prstGeom>
          <a:ln w="28575">
            <a:solidFill>
              <a:srgbClr val="FF0000"/>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44" name="Text Box 9">
            <a:extLst>
              <a:ext uri="{FF2B5EF4-FFF2-40B4-BE49-F238E27FC236}">
                <a16:creationId xmlns:a16="http://schemas.microsoft.com/office/drawing/2014/main" id="{8F2BEB69-CD5B-ADEC-3ABA-1FFB7FDF73FA}"/>
              </a:ext>
            </a:extLst>
          </p:cNvPr>
          <p:cNvSpPr txBox="1">
            <a:spLocks noChangeArrowheads="1"/>
          </p:cNvSpPr>
          <p:nvPr/>
        </p:nvSpPr>
        <p:spPr bwMode="auto">
          <a:xfrm>
            <a:off x="4226453" y="5941905"/>
            <a:ext cx="1079807"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sym typeface="Symbol" panose="05050102010706020507" pitchFamily="18" charset="2"/>
              </a:rPr>
              <a:t></a:t>
            </a:r>
            <a:r>
              <a:rPr lang="es-MX" sz="2400" u="none" dirty="0"/>
              <a:t> </a:t>
            </a:r>
            <a:r>
              <a:rPr lang="es-MX" sz="2400" u="none" dirty="0">
                <a:sym typeface="Symbol" panose="05050102010706020507" pitchFamily="18" charset="2"/>
              </a:rPr>
              <a:t></a:t>
            </a:r>
            <a:r>
              <a:rPr lang="es-MX" sz="2400" u="none" dirty="0"/>
              <a:t>(</a:t>
            </a:r>
            <a:r>
              <a:rPr lang="es-MX" sz="2400" i="1" u="none" dirty="0"/>
              <a:t>S</a:t>
            </a:r>
            <a:r>
              <a:rPr lang="es-MX" sz="2400" u="none" dirty="0"/>
              <a:t>)</a:t>
            </a:r>
          </a:p>
        </p:txBody>
      </p:sp>
      <p:sp>
        <p:nvSpPr>
          <p:cNvPr id="45" name="Text Box 9">
            <a:extLst>
              <a:ext uri="{FF2B5EF4-FFF2-40B4-BE49-F238E27FC236}">
                <a16:creationId xmlns:a16="http://schemas.microsoft.com/office/drawing/2014/main" id="{DA9E9F02-EA28-5B26-E23F-7063F0CFA856}"/>
              </a:ext>
            </a:extLst>
          </p:cNvPr>
          <p:cNvSpPr txBox="1">
            <a:spLocks noChangeArrowheads="1"/>
          </p:cNvSpPr>
          <p:nvPr/>
        </p:nvSpPr>
        <p:spPr bwMode="auto">
          <a:xfrm>
            <a:off x="5290270" y="5941905"/>
            <a:ext cx="1259669"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sym typeface="Symbol" panose="05050102010706020507" pitchFamily="18" charset="2"/>
              </a:rPr>
              <a:t></a:t>
            </a:r>
            <a:r>
              <a:rPr lang="es-MX" sz="2400" u="none" dirty="0"/>
              <a:t> </a:t>
            </a:r>
            <a:r>
              <a:rPr lang="es-MX" sz="2400" u="none" dirty="0">
                <a:sym typeface="Symbol" panose="05050102010706020507" pitchFamily="18" charset="2"/>
              </a:rPr>
              <a:t>(</a:t>
            </a:r>
            <a:r>
              <a:rPr lang="es-MX" sz="2400" i="1" u="none" dirty="0"/>
              <a:t>S</a:t>
            </a:r>
            <a:r>
              <a:rPr lang="es-MX" sz="2400" u="none" dirty="0"/>
              <a:t>*)</a:t>
            </a:r>
          </a:p>
        </p:txBody>
      </p:sp>
      <p:sp>
        <p:nvSpPr>
          <p:cNvPr id="46" name="Text Box 9">
            <a:extLst>
              <a:ext uri="{FF2B5EF4-FFF2-40B4-BE49-F238E27FC236}">
                <a16:creationId xmlns:a16="http://schemas.microsoft.com/office/drawing/2014/main" id="{7F82D309-7250-5EA6-F2DB-0032752F2BB8}"/>
              </a:ext>
            </a:extLst>
          </p:cNvPr>
          <p:cNvSpPr txBox="1">
            <a:spLocks noChangeArrowheads="1"/>
          </p:cNvSpPr>
          <p:nvPr/>
        </p:nvSpPr>
        <p:spPr bwMode="auto">
          <a:xfrm>
            <a:off x="6467802" y="5941905"/>
            <a:ext cx="1762807"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sym typeface="Symbol" panose="05050102010706020507" pitchFamily="18" charset="2"/>
              </a:rPr>
              <a:t></a:t>
            </a:r>
            <a:r>
              <a:rPr lang="es-MX" sz="2400" u="none" dirty="0"/>
              <a:t> H(</a:t>
            </a:r>
            <a:r>
              <a:rPr lang="es-MX" sz="2400" i="1" u="none" dirty="0"/>
              <a:t>k</a:t>
            </a:r>
            <a:r>
              <a:rPr lang="es-MX" sz="2400" u="none" dirty="0"/>
              <a:t>)</a:t>
            </a:r>
            <a:r>
              <a:rPr lang="es-MX" sz="2400" u="none" dirty="0">
                <a:sym typeface="Symbol" panose="05050102010706020507" pitchFamily="18" charset="2"/>
              </a:rPr>
              <a:t></a:t>
            </a:r>
            <a:r>
              <a:rPr lang="es-MX" sz="2400" u="none" dirty="0"/>
              <a:t>OPT.</a:t>
            </a:r>
          </a:p>
        </p:txBody>
      </p:sp>
      <p:sp>
        <p:nvSpPr>
          <p:cNvPr id="47" name="Text Box 9">
            <a:extLst>
              <a:ext uri="{FF2B5EF4-FFF2-40B4-BE49-F238E27FC236}">
                <a16:creationId xmlns:a16="http://schemas.microsoft.com/office/drawing/2014/main" id="{55BE94C6-9A74-9458-02DF-B741AE30E26A}"/>
              </a:ext>
            </a:extLst>
          </p:cNvPr>
          <p:cNvSpPr txBox="1">
            <a:spLocks noChangeArrowheads="1"/>
          </p:cNvSpPr>
          <p:nvPr/>
        </p:nvSpPr>
        <p:spPr bwMode="auto">
          <a:xfrm>
            <a:off x="304800" y="6388254"/>
            <a:ext cx="343578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Arial Narrow" panose="020B0606020202030204" pitchFamily="34" charset="0"/>
                <a:sym typeface="Symbol" panose="05050102010706020507" pitchFamily="18" charset="2"/>
              </a:rPr>
              <a:t>El óptimo es el costo menor</a:t>
            </a:r>
            <a:endParaRPr lang="es-MX" sz="2400" i="1" u="none" dirty="0">
              <a:latin typeface="Arial Narrow" panose="020B0606020202030204" pitchFamily="34" charset="0"/>
              <a:sym typeface="Symbol" panose="05050102010706020507" pitchFamily="18" charset="2"/>
            </a:endParaRPr>
          </a:p>
        </p:txBody>
      </p:sp>
      <p:cxnSp>
        <p:nvCxnSpPr>
          <p:cNvPr id="48" name="Conector recto de flecha 47">
            <a:extLst>
              <a:ext uri="{FF2B5EF4-FFF2-40B4-BE49-F238E27FC236}">
                <a16:creationId xmlns:a16="http://schemas.microsoft.com/office/drawing/2014/main" id="{0CBC6278-FA5C-7E60-C3DA-6A0DA69A7E8A}"/>
              </a:ext>
            </a:extLst>
          </p:cNvPr>
          <p:cNvCxnSpPr/>
          <p:nvPr/>
        </p:nvCxnSpPr>
        <p:spPr bwMode="auto">
          <a:xfrm flipV="1">
            <a:off x="2326004" y="6274205"/>
            <a:ext cx="307984" cy="285973"/>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9" name="Text Box 9">
            <a:extLst>
              <a:ext uri="{FF2B5EF4-FFF2-40B4-BE49-F238E27FC236}">
                <a16:creationId xmlns:a16="http://schemas.microsoft.com/office/drawing/2014/main" id="{39249294-08C0-3D2F-AF9A-0040CD2C5C21}"/>
              </a:ext>
            </a:extLst>
          </p:cNvPr>
          <p:cNvSpPr txBox="1">
            <a:spLocks noChangeArrowheads="1"/>
          </p:cNvSpPr>
          <p:nvPr/>
        </p:nvSpPr>
        <p:spPr bwMode="auto">
          <a:xfrm>
            <a:off x="3913204" y="6388254"/>
            <a:ext cx="2942755"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Arial Narrow" panose="020B0606020202030204" pitchFamily="34" charset="0"/>
                <a:sym typeface="Symbol" panose="05050102010706020507" pitchFamily="18" charset="2"/>
              </a:rPr>
              <a:t>S es el equilibrio Nash</a:t>
            </a:r>
            <a:endParaRPr lang="es-MX" sz="2400" i="1" u="none" dirty="0">
              <a:latin typeface="Arial Narrow" panose="020B0606020202030204" pitchFamily="34" charset="0"/>
              <a:sym typeface="Symbol" panose="05050102010706020507" pitchFamily="18" charset="2"/>
            </a:endParaRPr>
          </a:p>
        </p:txBody>
      </p:sp>
      <p:cxnSp>
        <p:nvCxnSpPr>
          <p:cNvPr id="50" name="Conector recto de flecha 49">
            <a:extLst>
              <a:ext uri="{FF2B5EF4-FFF2-40B4-BE49-F238E27FC236}">
                <a16:creationId xmlns:a16="http://schemas.microsoft.com/office/drawing/2014/main" id="{BAE4927A-CBFB-CB05-3DD7-B2A25100FCA6}"/>
              </a:ext>
            </a:extLst>
          </p:cNvPr>
          <p:cNvCxnSpPr/>
          <p:nvPr/>
        </p:nvCxnSpPr>
        <p:spPr bwMode="auto">
          <a:xfrm flipH="1" flipV="1">
            <a:off x="4001729" y="6333197"/>
            <a:ext cx="307984" cy="183685"/>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9" name="Elipse 58">
            <a:extLst>
              <a:ext uri="{FF2B5EF4-FFF2-40B4-BE49-F238E27FC236}">
                <a16:creationId xmlns:a16="http://schemas.microsoft.com/office/drawing/2014/main" id="{256F11BB-AD0C-C4B4-BB95-DE127D77B530}"/>
              </a:ext>
            </a:extLst>
          </p:cNvPr>
          <p:cNvSpPr/>
          <p:nvPr/>
        </p:nvSpPr>
        <p:spPr bwMode="auto">
          <a:xfrm>
            <a:off x="3515058" y="5522712"/>
            <a:ext cx="330200" cy="419193"/>
          </a:xfrm>
          <a:prstGeom prst="ellipse">
            <a:avLst/>
          </a:prstGeom>
          <a:noFill/>
          <a:ln w="25400" cap="flat" cmpd="sng" algn="ctr">
            <a:solidFill>
              <a:srgbClr val="FFFF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1800" b="0" i="0" u="sng" strike="noStrike" cap="none" normalizeH="0" baseline="0">
              <a:ln>
                <a:noFill/>
              </a:ln>
              <a:solidFill>
                <a:schemeClr val="tx1"/>
              </a:solidFill>
              <a:effectLst/>
              <a:latin typeface="Arial" panose="020B0604020202020204" pitchFamily="34" charset="0"/>
            </a:endParaRPr>
          </a:p>
        </p:txBody>
      </p:sp>
      <p:sp>
        <p:nvSpPr>
          <p:cNvPr id="60" name="Elipse 59">
            <a:extLst>
              <a:ext uri="{FF2B5EF4-FFF2-40B4-BE49-F238E27FC236}">
                <a16:creationId xmlns:a16="http://schemas.microsoft.com/office/drawing/2014/main" id="{155D8D18-ACE5-4217-3756-D6AA4691CEC8}"/>
              </a:ext>
            </a:extLst>
          </p:cNvPr>
          <p:cNvSpPr/>
          <p:nvPr/>
        </p:nvSpPr>
        <p:spPr bwMode="auto">
          <a:xfrm>
            <a:off x="4241429" y="6037775"/>
            <a:ext cx="330200" cy="374698"/>
          </a:xfrm>
          <a:prstGeom prst="ellipse">
            <a:avLst/>
          </a:prstGeom>
          <a:noFill/>
          <a:ln w="25400" cap="flat" cmpd="sng" algn="ctr">
            <a:solidFill>
              <a:srgbClr val="FFFF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1800" b="0" i="0" u="sng" strike="noStrike" cap="none" normalizeH="0" baseline="0">
              <a:ln>
                <a:noFill/>
              </a:ln>
              <a:solidFill>
                <a:schemeClr val="tx1"/>
              </a:solidFill>
              <a:effectLst/>
              <a:latin typeface="Arial" panose="020B0604020202020204" pitchFamily="34" charset="0"/>
            </a:endParaRPr>
          </a:p>
        </p:txBody>
      </p:sp>
      <p:cxnSp>
        <p:nvCxnSpPr>
          <p:cNvPr id="61" name="Conector recto de flecha 60">
            <a:extLst>
              <a:ext uri="{FF2B5EF4-FFF2-40B4-BE49-F238E27FC236}">
                <a16:creationId xmlns:a16="http://schemas.microsoft.com/office/drawing/2014/main" id="{50F74C20-4FDC-8580-FE8B-B7ED12BF610B}"/>
              </a:ext>
            </a:extLst>
          </p:cNvPr>
          <p:cNvCxnSpPr>
            <a:stCxn id="44" idx="1"/>
          </p:cNvCxnSpPr>
          <p:nvPr/>
        </p:nvCxnSpPr>
        <p:spPr bwMode="auto">
          <a:xfrm flipH="1" flipV="1">
            <a:off x="3775026" y="5865736"/>
            <a:ext cx="451427" cy="307002"/>
          </a:xfrm>
          <a:prstGeom prst="straightConnector1">
            <a:avLst/>
          </a:prstGeom>
          <a:solidFill>
            <a:schemeClr val="accent1"/>
          </a:solidFill>
          <a:ln w="25400" cap="flat" cmpd="sng" algn="ctr">
            <a:solidFill>
              <a:srgbClr val="FFFF66"/>
            </a:solidFill>
            <a:prstDash val="sysDash"/>
            <a:round/>
            <a:headEnd type="arrow"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6" name="Elipse 65">
            <a:extLst>
              <a:ext uri="{FF2B5EF4-FFF2-40B4-BE49-F238E27FC236}">
                <a16:creationId xmlns:a16="http://schemas.microsoft.com/office/drawing/2014/main" id="{5CE9A3BA-C25E-66D1-C2A2-34080B77F069}"/>
              </a:ext>
            </a:extLst>
          </p:cNvPr>
          <p:cNvSpPr/>
          <p:nvPr/>
        </p:nvSpPr>
        <p:spPr bwMode="auto">
          <a:xfrm>
            <a:off x="5294068" y="6000586"/>
            <a:ext cx="330200" cy="374698"/>
          </a:xfrm>
          <a:prstGeom prst="ellipse">
            <a:avLst/>
          </a:prstGeom>
          <a:noFill/>
          <a:ln w="25400" cap="flat" cmpd="sng" algn="ctr">
            <a:solidFill>
              <a:srgbClr val="FFC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1800" b="0" i="0" u="sng" strike="noStrike" cap="none" normalizeH="0" baseline="0">
              <a:ln>
                <a:noFill/>
              </a:ln>
              <a:solidFill>
                <a:schemeClr val="tx1"/>
              </a:solidFill>
              <a:effectLst/>
              <a:latin typeface="Arial" panose="020B0604020202020204" pitchFamily="34" charset="0"/>
            </a:endParaRPr>
          </a:p>
        </p:txBody>
      </p:sp>
      <p:sp>
        <p:nvSpPr>
          <p:cNvPr id="67" name="Elipse 66">
            <a:extLst>
              <a:ext uri="{FF2B5EF4-FFF2-40B4-BE49-F238E27FC236}">
                <a16:creationId xmlns:a16="http://schemas.microsoft.com/office/drawing/2014/main" id="{E3837B48-752C-71C9-EBA5-2E8EA0C20A56}"/>
              </a:ext>
            </a:extLst>
          </p:cNvPr>
          <p:cNvSpPr/>
          <p:nvPr/>
        </p:nvSpPr>
        <p:spPr bwMode="auto">
          <a:xfrm>
            <a:off x="2017838" y="4717247"/>
            <a:ext cx="330200" cy="374698"/>
          </a:xfrm>
          <a:prstGeom prst="ellipse">
            <a:avLst/>
          </a:prstGeom>
          <a:noFill/>
          <a:ln w="25400" cap="flat" cmpd="sng" algn="ctr">
            <a:solidFill>
              <a:srgbClr val="FFC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1800" b="0" i="0" u="sng" strike="noStrike" cap="none" normalizeH="0" baseline="0">
              <a:ln>
                <a:noFill/>
              </a:ln>
              <a:solidFill>
                <a:schemeClr val="tx1"/>
              </a:solidFill>
              <a:effectLst/>
              <a:latin typeface="Arial" panose="020B0604020202020204" pitchFamily="34" charset="0"/>
            </a:endParaRPr>
          </a:p>
        </p:txBody>
      </p:sp>
      <p:cxnSp>
        <p:nvCxnSpPr>
          <p:cNvPr id="69" name="Conector recto de flecha 68">
            <a:extLst>
              <a:ext uri="{FF2B5EF4-FFF2-40B4-BE49-F238E27FC236}">
                <a16:creationId xmlns:a16="http://schemas.microsoft.com/office/drawing/2014/main" id="{A2E345FA-9202-69CB-0535-4DF1C6453657}"/>
              </a:ext>
            </a:extLst>
          </p:cNvPr>
          <p:cNvCxnSpPr>
            <a:stCxn id="66" idx="1"/>
            <a:endCxn id="67" idx="5"/>
          </p:cNvCxnSpPr>
          <p:nvPr/>
        </p:nvCxnSpPr>
        <p:spPr bwMode="auto">
          <a:xfrm flipH="1" flipV="1">
            <a:off x="2299681" y="5037072"/>
            <a:ext cx="3042744" cy="1018387"/>
          </a:xfrm>
          <a:prstGeom prst="straightConnector1">
            <a:avLst/>
          </a:prstGeom>
          <a:solidFill>
            <a:schemeClr val="accent1"/>
          </a:solidFill>
          <a:ln w="25400" cap="flat" cmpd="sng" algn="ctr">
            <a:solidFill>
              <a:srgbClr val="FFC000"/>
            </a:solidFill>
            <a:prstDash val="sysDash"/>
            <a:round/>
            <a:headEnd type="arrow"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Elipse 74">
            <a:extLst>
              <a:ext uri="{FF2B5EF4-FFF2-40B4-BE49-F238E27FC236}">
                <a16:creationId xmlns:a16="http://schemas.microsoft.com/office/drawing/2014/main" id="{EF73BAC4-4872-EA82-42C5-26B94D8E67C9}"/>
              </a:ext>
            </a:extLst>
          </p:cNvPr>
          <p:cNvSpPr/>
          <p:nvPr/>
        </p:nvSpPr>
        <p:spPr bwMode="auto">
          <a:xfrm>
            <a:off x="4001729" y="3006717"/>
            <a:ext cx="390530" cy="401729"/>
          </a:xfrm>
          <a:prstGeom prst="ellipse">
            <a:avLst/>
          </a:prstGeom>
          <a:noFill/>
          <a:ln w="25400" cap="flat" cmpd="sng" algn="ctr">
            <a:solidFill>
              <a:srgbClr val="00FF99"/>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1800" b="0" i="0" u="sng" strike="noStrike" cap="none" normalizeH="0" baseline="0">
              <a:ln>
                <a:noFill/>
              </a:ln>
              <a:solidFill>
                <a:schemeClr val="tx1"/>
              </a:solidFill>
              <a:effectLst/>
              <a:latin typeface="Arial" panose="020B0604020202020204" pitchFamily="34" charset="0"/>
            </a:endParaRPr>
          </a:p>
        </p:txBody>
      </p:sp>
      <p:sp>
        <p:nvSpPr>
          <p:cNvPr id="76" name="Elipse 75">
            <a:extLst>
              <a:ext uri="{FF2B5EF4-FFF2-40B4-BE49-F238E27FC236}">
                <a16:creationId xmlns:a16="http://schemas.microsoft.com/office/drawing/2014/main" id="{5FE876A4-6045-D431-3BBE-AD8631EA76EC}"/>
              </a:ext>
            </a:extLst>
          </p:cNvPr>
          <p:cNvSpPr/>
          <p:nvPr/>
        </p:nvSpPr>
        <p:spPr bwMode="auto">
          <a:xfrm>
            <a:off x="6453954" y="5983535"/>
            <a:ext cx="361793" cy="389342"/>
          </a:xfrm>
          <a:prstGeom prst="ellipse">
            <a:avLst/>
          </a:prstGeom>
          <a:noFill/>
          <a:ln w="25400" cap="flat" cmpd="sng" algn="ctr">
            <a:solidFill>
              <a:srgbClr val="00FF99"/>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MX" sz="1800" b="0" i="0" u="sng" strike="noStrike" cap="none" normalizeH="0" baseline="0">
              <a:ln>
                <a:noFill/>
              </a:ln>
              <a:solidFill>
                <a:schemeClr val="tx1"/>
              </a:solidFill>
              <a:effectLst/>
              <a:latin typeface="Arial" panose="020B0604020202020204" pitchFamily="34" charset="0"/>
            </a:endParaRPr>
          </a:p>
        </p:txBody>
      </p:sp>
      <p:cxnSp>
        <p:nvCxnSpPr>
          <p:cNvPr id="77" name="Conector recto de flecha 76">
            <a:extLst>
              <a:ext uri="{FF2B5EF4-FFF2-40B4-BE49-F238E27FC236}">
                <a16:creationId xmlns:a16="http://schemas.microsoft.com/office/drawing/2014/main" id="{BB1AD726-707B-857E-89D1-0E57040204CC}"/>
              </a:ext>
            </a:extLst>
          </p:cNvPr>
          <p:cNvCxnSpPr/>
          <p:nvPr/>
        </p:nvCxnSpPr>
        <p:spPr bwMode="auto">
          <a:xfrm flipH="1" flipV="1">
            <a:off x="4155721" y="3324411"/>
            <a:ext cx="2333106" cy="2654706"/>
          </a:xfrm>
          <a:prstGeom prst="straightConnector1">
            <a:avLst/>
          </a:prstGeom>
          <a:solidFill>
            <a:schemeClr val="accent1"/>
          </a:solidFill>
          <a:ln w="25400" cap="flat" cmpd="sng" algn="ctr">
            <a:solidFill>
              <a:srgbClr val="00FF99"/>
            </a:solidFill>
            <a:prstDash val="sysDash"/>
            <a:round/>
            <a:headEnd type="arrow"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580661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2000"/>
                                  </p:stCondLst>
                                  <p:childTnLst>
                                    <p:set>
                                      <p:cBhvr>
                                        <p:cTn id="16" dur="1" fill="hold">
                                          <p:stCondLst>
                                            <p:cond delay="0"/>
                                          </p:stCondLst>
                                        </p:cTn>
                                        <p:tgtEl>
                                          <p:spTgt spid="35"/>
                                        </p:tgtEl>
                                        <p:attrNameLst>
                                          <p:attrName>style.visibility</p:attrName>
                                        </p:attrNameLst>
                                      </p:cBhvr>
                                      <p:to>
                                        <p:strVal val="visible"/>
                                      </p:to>
                                    </p:set>
                                  </p:childTnLst>
                                  <p:subTnLst>
                                    <p:set>
                                      <p:cBhvr override="childStyle">
                                        <p:cTn dur="1" fill="hold" display="0" masterRel="nextClick" afterEffect="1"/>
                                        <p:tgtEl>
                                          <p:spTgt spid="35"/>
                                        </p:tgtEl>
                                        <p:attrNameLst>
                                          <p:attrName>style.visibility</p:attrName>
                                        </p:attrNameLst>
                                      </p:cBhvr>
                                      <p:to>
                                        <p:strVal val="hidden"/>
                                      </p:to>
                                    </p:set>
                                  </p:subTnLst>
                                </p:cTn>
                              </p:par>
                              <p:par>
                                <p:cTn id="17" presetID="1" presetClass="entr" presetSubtype="0" fill="hold" nodeType="withEffect">
                                  <p:stCondLst>
                                    <p:cond delay="2000"/>
                                  </p:stCondLst>
                                  <p:childTnLst>
                                    <p:set>
                                      <p:cBhvr>
                                        <p:cTn id="18" dur="1" fill="hold">
                                          <p:stCondLst>
                                            <p:cond delay="0"/>
                                          </p:stCondLst>
                                        </p:cTn>
                                        <p:tgtEl>
                                          <p:spTgt spid="36"/>
                                        </p:tgtEl>
                                        <p:attrNameLst>
                                          <p:attrName>style.visibility</p:attrName>
                                        </p:attrNameLst>
                                      </p:cBhvr>
                                      <p:to>
                                        <p:strVal val="visible"/>
                                      </p:to>
                                    </p:set>
                                  </p:childTnLst>
                                  <p:subTnLst>
                                    <p:set>
                                      <p:cBhvr override="childStyle">
                                        <p:cTn dur="1" fill="hold" display="0" masterRel="nextClick" afterEffect="1"/>
                                        <p:tgtEl>
                                          <p:spTgt spid="36"/>
                                        </p:tgtEl>
                                        <p:attrNameLst>
                                          <p:attrName>style.visibility</p:attrName>
                                        </p:attrNameLst>
                                      </p:cBhvr>
                                      <p:to>
                                        <p:strVal val="hidden"/>
                                      </p:to>
                                    </p:set>
                                  </p:subTnLst>
                                </p:cTn>
                              </p:par>
                              <p:par>
                                <p:cTn id="19" presetID="1" presetClass="entr" presetSubtype="0" fill="hold" grpId="0" nodeType="withEffect">
                                  <p:stCondLst>
                                    <p:cond delay="5000"/>
                                  </p:stCondLst>
                                  <p:childTnLst>
                                    <p:set>
                                      <p:cBhvr>
                                        <p:cTn id="20" dur="1" fill="hold">
                                          <p:stCondLst>
                                            <p:cond delay="0"/>
                                          </p:stCondLst>
                                        </p:cTn>
                                        <p:tgtEl>
                                          <p:spTgt spid="19"/>
                                        </p:tgtEl>
                                        <p:attrNameLst>
                                          <p:attrName>style.visibility</p:attrName>
                                        </p:attrNameLst>
                                      </p:cBhvr>
                                      <p:to>
                                        <p:strVal val="visible"/>
                                      </p:to>
                                    </p:set>
                                  </p:childTnLst>
                                  <p:subTnLst>
                                    <p:set>
                                      <p:cBhvr override="childStyle">
                                        <p:cTn dur="1" fill="hold" display="0" masterRel="nextClick" afterEffect="1"/>
                                        <p:tgtEl>
                                          <p:spTgt spid="19"/>
                                        </p:tgtEl>
                                        <p:attrNameLst>
                                          <p:attrName>style.visibility</p:attrName>
                                        </p:attrNameLst>
                                      </p:cBhvr>
                                      <p:to>
                                        <p:strVal val="hidden"/>
                                      </p:to>
                                    </p:set>
                                  </p:subTnLst>
                                </p:cTn>
                              </p:par>
                              <p:par>
                                <p:cTn id="21" presetID="1" presetClass="entr" presetSubtype="0" fill="hold" grpId="0" nodeType="withEffect">
                                  <p:stCondLst>
                                    <p:cond delay="5000"/>
                                  </p:stCondLst>
                                  <p:childTnLst>
                                    <p:set>
                                      <p:cBhvr>
                                        <p:cTn id="22" dur="1" fill="hold">
                                          <p:stCondLst>
                                            <p:cond delay="0"/>
                                          </p:stCondLst>
                                        </p:cTn>
                                        <p:tgtEl>
                                          <p:spTgt spid="31"/>
                                        </p:tgtEl>
                                        <p:attrNameLst>
                                          <p:attrName>style.visibility</p:attrName>
                                        </p:attrNameLst>
                                      </p:cBhvr>
                                      <p:to>
                                        <p:strVal val="visible"/>
                                      </p:to>
                                    </p:set>
                                  </p:childTnLst>
                                  <p:subTnLst>
                                    <p:set>
                                      <p:cBhvr override="childStyle">
                                        <p:cTn dur="1" fill="hold" display="0" masterRel="nextClick" afterEffect="1"/>
                                        <p:tgtEl>
                                          <p:spTgt spid="31"/>
                                        </p:tgtEl>
                                        <p:attrNameLst>
                                          <p:attrName>style.visibility</p:attrName>
                                        </p:attrNameLst>
                                      </p:cBhvr>
                                      <p:to>
                                        <p:strVal val="hidden"/>
                                      </p:to>
                                    </p:set>
                                  </p:subTnLst>
                                </p:cTn>
                              </p:par>
                              <p:par>
                                <p:cTn id="23" presetID="1" presetClass="entr" presetSubtype="0" fill="hold" nodeType="withEffect">
                                  <p:stCondLst>
                                    <p:cond delay="5000"/>
                                  </p:stCondLst>
                                  <p:childTnLst>
                                    <p:set>
                                      <p:cBhvr>
                                        <p:cTn id="24" dur="1" fill="hold">
                                          <p:stCondLst>
                                            <p:cond delay="0"/>
                                          </p:stCondLst>
                                        </p:cTn>
                                        <p:tgtEl>
                                          <p:spTgt spid="20"/>
                                        </p:tgtEl>
                                        <p:attrNameLst>
                                          <p:attrName>style.visibility</p:attrName>
                                        </p:attrNameLst>
                                      </p:cBhvr>
                                      <p:to>
                                        <p:strVal val="visible"/>
                                      </p:to>
                                    </p:set>
                                  </p:childTnLst>
                                  <p:subTnLst>
                                    <p:set>
                                      <p:cBhvr override="childStyle">
                                        <p:cTn dur="1" fill="hold" display="0" masterRel="nextClick" afterEffect="1"/>
                                        <p:tgtEl>
                                          <p:spTgt spid="20"/>
                                        </p:tgtEl>
                                        <p:attrNameLst>
                                          <p:attrName>style.visibility</p:attrName>
                                        </p:attrNameLst>
                                      </p:cBhvr>
                                      <p:to>
                                        <p:strVal val="hidden"/>
                                      </p:to>
                                    </p:set>
                                  </p:subTnLst>
                                </p:cTn>
                              </p:par>
                              <p:par>
                                <p:cTn id="25" presetID="1" presetClass="entr" presetSubtype="0" fill="hold" grpId="0" nodeType="withEffect">
                                  <p:stCondLst>
                                    <p:cond delay="5000"/>
                                  </p:stCondLst>
                                  <p:childTnLst>
                                    <p:set>
                                      <p:cBhvr>
                                        <p:cTn id="26" dur="1" fill="hold">
                                          <p:stCondLst>
                                            <p:cond delay="0"/>
                                          </p:stCondLst>
                                        </p:cTn>
                                        <p:tgtEl>
                                          <p:spTgt spid="21"/>
                                        </p:tgtEl>
                                        <p:attrNameLst>
                                          <p:attrName>style.visibility</p:attrName>
                                        </p:attrNameLst>
                                      </p:cBhvr>
                                      <p:to>
                                        <p:strVal val="visible"/>
                                      </p:to>
                                    </p:set>
                                  </p:childTnLst>
                                  <p:subTnLst>
                                    <p:set>
                                      <p:cBhvr override="childStyle">
                                        <p:cTn dur="1" fill="hold" display="0" masterRel="nextClick" afterEffect="1"/>
                                        <p:tgtEl>
                                          <p:spTgt spid="21"/>
                                        </p:tgtEl>
                                        <p:attrNameLst>
                                          <p:attrName>style.visibility</p:attrName>
                                        </p:attrNameLst>
                                      </p:cBhvr>
                                      <p:to>
                                        <p:strVal val="hidden"/>
                                      </p:to>
                                    </p:set>
                                  </p:subTnLst>
                                </p:cTn>
                              </p:par>
                              <p:par>
                                <p:cTn id="27" presetID="1" presetClass="entr" presetSubtype="0" fill="hold" nodeType="withEffect">
                                  <p:stCondLst>
                                    <p:cond delay="5000"/>
                                  </p:stCondLst>
                                  <p:childTnLst>
                                    <p:set>
                                      <p:cBhvr>
                                        <p:cTn id="28" dur="1" fill="hold">
                                          <p:stCondLst>
                                            <p:cond delay="0"/>
                                          </p:stCondLst>
                                        </p:cTn>
                                        <p:tgtEl>
                                          <p:spTgt spid="22"/>
                                        </p:tgtEl>
                                        <p:attrNameLst>
                                          <p:attrName>style.visibility</p:attrName>
                                        </p:attrNameLst>
                                      </p:cBhvr>
                                      <p:to>
                                        <p:strVal val="visible"/>
                                      </p:to>
                                    </p:set>
                                  </p:childTnLst>
                                  <p:subTnLst>
                                    <p:set>
                                      <p:cBhvr override="childStyle">
                                        <p:cTn dur="1" fill="hold" display="0" masterRel="nextClick" afterEffect="1"/>
                                        <p:tgtEl>
                                          <p:spTgt spid="22"/>
                                        </p:tgtEl>
                                        <p:attrNameLst>
                                          <p:attrName>style.visibility</p:attrName>
                                        </p:attrNameLst>
                                      </p:cBhvr>
                                      <p:to>
                                        <p:strVal val="hidden"/>
                                      </p:to>
                                    </p:set>
                                  </p:subTnLst>
                                </p:cTn>
                              </p:par>
                              <p:par>
                                <p:cTn id="29" presetID="1" presetClass="entr" presetSubtype="0" fill="hold" grpId="0" nodeType="withEffect">
                                  <p:stCondLst>
                                    <p:cond delay="9000"/>
                                  </p:stCondLst>
                                  <p:childTnLst>
                                    <p:set>
                                      <p:cBhvr>
                                        <p:cTn id="30"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par>
                                <p:cTn id="31" presetID="1" presetClass="entr" presetSubtype="0" fill="hold" nodeType="withEffect">
                                  <p:stCondLst>
                                    <p:cond delay="9000"/>
                                  </p:stCondLst>
                                  <p:childTnLst>
                                    <p:set>
                                      <p:cBhvr>
                                        <p:cTn id="32"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par>
                                <p:cTn id="33" presetID="1" presetClass="entr" presetSubtype="0" fill="hold" nodeType="withEffect">
                                  <p:stCondLst>
                                    <p:cond delay="9000"/>
                                  </p:stCondLst>
                                  <p:childTnLst>
                                    <p:set>
                                      <p:cBhvr>
                                        <p:cTn id="34" dur="1" fill="hold">
                                          <p:stCondLst>
                                            <p:cond delay="0"/>
                                          </p:stCondLst>
                                        </p:cTn>
                                        <p:tgtEl>
                                          <p:spTgt spid="15"/>
                                        </p:tgtEl>
                                        <p:attrNameLst>
                                          <p:attrName>style.visibility</p:attrName>
                                        </p:attrNameLst>
                                      </p:cBhvr>
                                      <p:to>
                                        <p:strVal val="visible"/>
                                      </p:to>
                                    </p:set>
                                  </p:childTnLst>
                                  <p:subTnLst>
                                    <p:set>
                                      <p:cBhvr override="childStyle">
                                        <p:cTn dur="1" fill="hold" display="0" masterRel="nextClick" afterEffect="1"/>
                                        <p:tgtEl>
                                          <p:spTgt spid="15"/>
                                        </p:tgtEl>
                                        <p:attrNameLst>
                                          <p:attrName>style.visibility</p:attrName>
                                        </p:attrNameLst>
                                      </p:cBhvr>
                                      <p:to>
                                        <p:strVal val="hidden"/>
                                      </p:to>
                                    </p:set>
                                  </p:subTnLst>
                                </p:cTn>
                              </p:par>
                              <p:par>
                                <p:cTn id="35" presetID="1" presetClass="entr" presetSubtype="0" fill="hold" grpId="0" nodeType="withEffect">
                                  <p:stCondLst>
                                    <p:cond delay="9000"/>
                                  </p:stCondLst>
                                  <p:childTnLst>
                                    <p:set>
                                      <p:cBhvr>
                                        <p:cTn id="36"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par>
                                <p:cTn id="37" presetID="1" presetClass="entr" presetSubtype="0" fill="hold" grpId="0" nodeType="withEffect">
                                  <p:stCondLst>
                                    <p:cond delay="9000"/>
                                  </p:stCondLst>
                                  <p:childTnLst>
                                    <p:set>
                                      <p:cBhvr>
                                        <p:cTn id="38" dur="1" fill="hold">
                                          <p:stCondLst>
                                            <p:cond delay="0"/>
                                          </p:stCondLst>
                                        </p:cTn>
                                        <p:tgtEl>
                                          <p:spTgt spid="29"/>
                                        </p:tgtEl>
                                        <p:attrNameLst>
                                          <p:attrName>style.visibility</p:attrName>
                                        </p:attrNameLst>
                                      </p:cBhvr>
                                      <p:to>
                                        <p:strVal val="visible"/>
                                      </p:to>
                                    </p:set>
                                  </p:childTnLst>
                                  <p:subTnLst>
                                    <p:set>
                                      <p:cBhvr override="childStyle">
                                        <p:cTn dur="1" fill="hold" display="0" masterRel="nextClick" afterEffect="1"/>
                                        <p:tgtEl>
                                          <p:spTgt spid="29"/>
                                        </p:tgtEl>
                                        <p:attrNameLst>
                                          <p:attrName>style.visibility</p:attrName>
                                        </p:attrNameLst>
                                      </p:cBhvr>
                                      <p:to>
                                        <p:strVal val="hidden"/>
                                      </p:to>
                                    </p:set>
                                  </p:subTnLst>
                                </p:cTn>
                              </p:par>
                              <p:par>
                                <p:cTn id="39" presetID="1" presetClass="entr" presetSubtype="0" fill="hold" grpId="0" nodeType="withEffect">
                                  <p:stCondLst>
                                    <p:cond delay="12000"/>
                                  </p:stCondLst>
                                  <p:childTnLst>
                                    <p:set>
                                      <p:cBhvr>
                                        <p:cTn id="40" dur="1" fill="hold">
                                          <p:stCondLst>
                                            <p:cond delay="0"/>
                                          </p:stCondLst>
                                        </p:cTn>
                                        <p:tgtEl>
                                          <p:spTgt spid="4"/>
                                        </p:tgtEl>
                                        <p:attrNameLst>
                                          <p:attrName>style.visibility</p:attrName>
                                        </p:attrNameLst>
                                      </p:cBhvr>
                                      <p:to>
                                        <p:strVal val="visible"/>
                                      </p:to>
                                    </p:set>
                                  </p:childTnLst>
                                </p:cTn>
                              </p:par>
                              <p:par>
                                <p:cTn id="41" presetID="1" presetClass="entr" presetSubtype="0" fill="hold" grpId="0" nodeType="withEffect">
                                  <p:stCondLst>
                                    <p:cond delay="12000"/>
                                  </p:stCondLst>
                                  <p:childTnLst>
                                    <p:set>
                                      <p:cBhvr>
                                        <p:cTn id="42" dur="1" fill="hold">
                                          <p:stCondLst>
                                            <p:cond delay="0"/>
                                          </p:stCondLst>
                                        </p:cTn>
                                        <p:tgtEl>
                                          <p:spTgt spid="37"/>
                                        </p:tgtEl>
                                        <p:attrNameLst>
                                          <p:attrName>style.visibility</p:attrName>
                                        </p:attrNameLst>
                                      </p:cBhvr>
                                      <p:to>
                                        <p:strVal val="visible"/>
                                      </p:to>
                                    </p:set>
                                  </p:childTnLst>
                                  <p:subTnLst>
                                    <p:set>
                                      <p:cBhvr override="childStyle">
                                        <p:cTn dur="1" fill="hold" display="0" masterRel="nextClick" afterEffect="1"/>
                                        <p:tgtEl>
                                          <p:spTgt spid="37"/>
                                        </p:tgtEl>
                                        <p:attrNameLst>
                                          <p:attrName>style.visibility</p:attrName>
                                        </p:attrNameLst>
                                      </p:cBhvr>
                                      <p:to>
                                        <p:strVal val="hidden"/>
                                      </p:to>
                                    </p:set>
                                  </p:subTnLst>
                                </p:cTn>
                              </p:par>
                              <p:par>
                                <p:cTn id="43" presetID="1" presetClass="entr" presetSubtype="0" fill="hold" nodeType="withEffect">
                                  <p:stCondLst>
                                    <p:cond delay="12000"/>
                                  </p:stCondLst>
                                  <p:childTnLst>
                                    <p:set>
                                      <p:cBhvr>
                                        <p:cTn id="44" dur="1" fill="hold">
                                          <p:stCondLst>
                                            <p:cond delay="0"/>
                                          </p:stCondLst>
                                        </p:cTn>
                                        <p:tgtEl>
                                          <p:spTgt spid="38"/>
                                        </p:tgtEl>
                                        <p:attrNameLst>
                                          <p:attrName>style.visibility</p:attrName>
                                        </p:attrNameLst>
                                      </p:cBhvr>
                                      <p:to>
                                        <p:strVal val="visible"/>
                                      </p:to>
                                    </p:set>
                                  </p:childTnLst>
                                  <p:subTnLst>
                                    <p:set>
                                      <p:cBhvr override="childStyle">
                                        <p:cTn dur="1" fill="hold" display="0" masterRel="nextClick" afterEffect="1"/>
                                        <p:tgtEl>
                                          <p:spTgt spid="38"/>
                                        </p:tgtEl>
                                        <p:attrNameLst>
                                          <p:attrName>style.visibility</p:attrName>
                                        </p:attrNameLst>
                                      </p:cBhvr>
                                      <p:to>
                                        <p:strVal val="hidden"/>
                                      </p:to>
                                    </p:set>
                                  </p:sub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childTnLst>
                                </p:cTn>
                              </p:par>
                              <p:par>
                                <p:cTn id="49" presetID="1" presetClass="entr" presetSubtype="0" fill="hold" grpId="0" nodeType="withEffect">
                                  <p:stCondLst>
                                    <p:cond delay="3000"/>
                                  </p:stCondLst>
                                  <p:childTnLst>
                                    <p:set>
                                      <p:cBhvr>
                                        <p:cTn id="50" dur="1" fill="hold">
                                          <p:stCondLst>
                                            <p:cond delay="0"/>
                                          </p:stCondLst>
                                        </p:cTn>
                                        <p:tgtEl>
                                          <p:spTgt spid="3">
                                            <p:txEl>
                                              <p:pRg st="6" end="6"/>
                                            </p:txEl>
                                          </p:spTgt>
                                        </p:tgtEl>
                                        <p:attrNameLst>
                                          <p:attrName>style.visibility</p:attrName>
                                        </p:attrNameLst>
                                      </p:cBhvr>
                                      <p:to>
                                        <p:strVal val="visible"/>
                                      </p:to>
                                    </p:set>
                                  </p:childTnLst>
                                </p:cTn>
                              </p:par>
                              <p:par>
                                <p:cTn id="51" presetID="1" presetClass="entr" presetSubtype="0" fill="hold" nodeType="withEffect">
                                  <p:stCondLst>
                                    <p:cond delay="4500"/>
                                  </p:stCondLst>
                                  <p:childTnLst>
                                    <p:set>
                                      <p:cBhvr>
                                        <p:cTn id="52" dur="1" fill="hold">
                                          <p:stCondLst>
                                            <p:cond delay="0"/>
                                          </p:stCondLst>
                                        </p:cTn>
                                        <p:tgtEl>
                                          <p:spTgt spid="43"/>
                                        </p:tgtEl>
                                        <p:attrNameLst>
                                          <p:attrName>style.visibility</p:attrName>
                                        </p:attrNameLst>
                                      </p:cBhvr>
                                      <p:to>
                                        <p:strVal val="visible"/>
                                      </p:to>
                                    </p:set>
                                  </p:childTnLst>
                                  <p:subTnLst>
                                    <p:set>
                                      <p:cBhvr override="childStyle">
                                        <p:cTn dur="1" fill="hold" display="0" masterRel="nextClick" afterEffect="1"/>
                                        <p:tgtEl>
                                          <p:spTgt spid="43"/>
                                        </p:tgtEl>
                                        <p:attrNameLst>
                                          <p:attrName>style.visibility</p:attrName>
                                        </p:attrNameLst>
                                      </p:cBhvr>
                                      <p:to>
                                        <p:strVal val="hidden"/>
                                      </p:to>
                                    </p:set>
                                  </p:subTnLst>
                                </p:cTn>
                              </p:par>
                              <p:par>
                                <p:cTn id="53" presetID="1" presetClass="entr" presetSubtype="0" fill="hold" grpId="0" nodeType="withEffect">
                                  <p:stCondLst>
                                    <p:cond delay="4500"/>
                                  </p:stCondLst>
                                  <p:childTnLst>
                                    <p:set>
                                      <p:cBhvr>
                                        <p:cTn id="54" dur="1" fill="hold">
                                          <p:stCondLst>
                                            <p:cond delay="0"/>
                                          </p:stCondLst>
                                        </p:cTn>
                                        <p:tgtEl>
                                          <p:spTgt spid="41"/>
                                        </p:tgtEl>
                                        <p:attrNameLst>
                                          <p:attrName>style.visibility</p:attrName>
                                        </p:attrNameLst>
                                      </p:cBhvr>
                                      <p:to>
                                        <p:strVal val="visible"/>
                                      </p:to>
                                    </p:set>
                                  </p:childTnLst>
                                  <p:subTnLst>
                                    <p:set>
                                      <p:cBhvr override="childStyle">
                                        <p:cTn dur="1" fill="hold" display="0" masterRel="nextClick" afterEffect="1"/>
                                        <p:tgtEl>
                                          <p:spTgt spid="41"/>
                                        </p:tgtEl>
                                        <p:attrNameLst>
                                          <p:attrName>style.visibility</p:attrName>
                                        </p:attrNameLst>
                                      </p:cBhvr>
                                      <p:to>
                                        <p:strVal val="hidden"/>
                                      </p:to>
                                    </p:set>
                                  </p:subTnLst>
                                </p:cTn>
                              </p:par>
                              <p:par>
                                <p:cTn id="55" presetID="1" presetClass="entr" presetSubtype="0" fill="hold" grpId="0" nodeType="withEffect">
                                  <p:stCondLst>
                                    <p:cond delay="3000"/>
                                  </p:stCondLst>
                                  <p:childTnLst>
                                    <p:set>
                                      <p:cBhvr>
                                        <p:cTn id="56" dur="1" fill="hold">
                                          <p:stCondLst>
                                            <p:cond delay="0"/>
                                          </p:stCondLst>
                                        </p:cTn>
                                        <p:tgtEl>
                                          <p:spTgt spid="3">
                                            <p:txEl>
                                              <p:pRg st="7" end="7"/>
                                            </p:txEl>
                                          </p:spTgt>
                                        </p:tgtEl>
                                        <p:attrNameLst>
                                          <p:attrName>style.visibility</p:attrName>
                                        </p:attrNameLst>
                                      </p:cBhvr>
                                      <p:to>
                                        <p:strVal val="visible"/>
                                      </p:to>
                                    </p:set>
                                  </p:childTnLst>
                                </p:cTn>
                              </p:par>
                              <p:par>
                                <p:cTn id="57" presetID="1" presetClass="entr" presetSubtype="0" fill="hold" grpId="0" nodeType="withEffect">
                                  <p:stCondLst>
                                    <p:cond delay="8500"/>
                                  </p:stCondLst>
                                  <p:childTnLst>
                                    <p:set>
                                      <p:cBhvr>
                                        <p:cTn id="58" dur="1" fill="hold">
                                          <p:stCondLst>
                                            <p:cond delay="0"/>
                                          </p:stCondLst>
                                        </p:cTn>
                                        <p:tgtEl>
                                          <p:spTgt spid="47"/>
                                        </p:tgtEl>
                                        <p:attrNameLst>
                                          <p:attrName>style.visibility</p:attrName>
                                        </p:attrNameLst>
                                      </p:cBhvr>
                                      <p:to>
                                        <p:strVal val="visible"/>
                                      </p:to>
                                    </p:set>
                                  </p:childTnLst>
                                  <p:subTnLst>
                                    <p:set>
                                      <p:cBhvr override="childStyle">
                                        <p:cTn dur="1" fill="hold" display="0" masterRel="nextClick" afterEffect="1"/>
                                        <p:tgtEl>
                                          <p:spTgt spid="47"/>
                                        </p:tgtEl>
                                        <p:attrNameLst>
                                          <p:attrName>style.visibility</p:attrName>
                                        </p:attrNameLst>
                                      </p:cBhvr>
                                      <p:to>
                                        <p:strVal val="hidden"/>
                                      </p:to>
                                    </p:set>
                                  </p:subTnLst>
                                </p:cTn>
                              </p:par>
                              <p:par>
                                <p:cTn id="59" presetID="1" presetClass="entr" presetSubtype="0" fill="hold" nodeType="withEffect">
                                  <p:stCondLst>
                                    <p:cond delay="8500"/>
                                  </p:stCondLst>
                                  <p:childTnLst>
                                    <p:set>
                                      <p:cBhvr>
                                        <p:cTn id="60" dur="1" fill="hold">
                                          <p:stCondLst>
                                            <p:cond delay="0"/>
                                          </p:stCondLst>
                                        </p:cTn>
                                        <p:tgtEl>
                                          <p:spTgt spid="48"/>
                                        </p:tgtEl>
                                        <p:attrNameLst>
                                          <p:attrName>style.visibility</p:attrName>
                                        </p:attrNameLst>
                                      </p:cBhvr>
                                      <p:to>
                                        <p:strVal val="visible"/>
                                      </p:to>
                                    </p:set>
                                  </p:childTnLst>
                                  <p:subTnLst>
                                    <p:set>
                                      <p:cBhvr override="childStyle">
                                        <p:cTn dur="1" fill="hold" display="0" masterRel="nextClick" afterEffect="1"/>
                                        <p:tgtEl>
                                          <p:spTgt spid="48"/>
                                        </p:tgtEl>
                                        <p:attrNameLst>
                                          <p:attrName>style.visibility</p:attrName>
                                        </p:attrNameLst>
                                      </p:cBhvr>
                                      <p:to>
                                        <p:strVal val="hidden"/>
                                      </p:to>
                                    </p:set>
                                  </p:subTnLst>
                                </p:cTn>
                              </p:par>
                              <p:par>
                                <p:cTn id="61" presetID="1" presetClass="entr" presetSubtype="0" fill="hold" grpId="0" nodeType="withEffect">
                                  <p:stCondLst>
                                    <p:cond delay="9500"/>
                                  </p:stCondLst>
                                  <p:childTnLst>
                                    <p:set>
                                      <p:cBhvr>
                                        <p:cTn id="62" dur="1" fill="hold">
                                          <p:stCondLst>
                                            <p:cond delay="0"/>
                                          </p:stCondLst>
                                        </p:cTn>
                                        <p:tgtEl>
                                          <p:spTgt spid="49"/>
                                        </p:tgtEl>
                                        <p:attrNameLst>
                                          <p:attrName>style.visibility</p:attrName>
                                        </p:attrNameLst>
                                      </p:cBhvr>
                                      <p:to>
                                        <p:strVal val="visible"/>
                                      </p:to>
                                    </p:set>
                                  </p:childTnLst>
                                  <p:subTnLst>
                                    <p:set>
                                      <p:cBhvr override="childStyle">
                                        <p:cTn dur="1" fill="hold" display="0" masterRel="nextClick" afterEffect="1"/>
                                        <p:tgtEl>
                                          <p:spTgt spid="49"/>
                                        </p:tgtEl>
                                        <p:attrNameLst>
                                          <p:attrName>style.visibility</p:attrName>
                                        </p:attrNameLst>
                                      </p:cBhvr>
                                      <p:to>
                                        <p:strVal val="hidden"/>
                                      </p:to>
                                    </p:set>
                                  </p:subTnLst>
                                </p:cTn>
                              </p:par>
                              <p:par>
                                <p:cTn id="63" presetID="1" presetClass="entr" presetSubtype="0" fill="hold" nodeType="withEffect">
                                  <p:stCondLst>
                                    <p:cond delay="9500"/>
                                  </p:stCondLst>
                                  <p:childTnLst>
                                    <p:set>
                                      <p:cBhvr>
                                        <p:cTn id="64" dur="1" fill="hold">
                                          <p:stCondLst>
                                            <p:cond delay="0"/>
                                          </p:stCondLst>
                                        </p:cTn>
                                        <p:tgtEl>
                                          <p:spTgt spid="50"/>
                                        </p:tgtEl>
                                        <p:attrNameLst>
                                          <p:attrName>style.visibility</p:attrName>
                                        </p:attrNameLst>
                                      </p:cBhvr>
                                      <p:to>
                                        <p:strVal val="visible"/>
                                      </p:to>
                                    </p:set>
                                  </p:childTnLst>
                                  <p:subTnLst>
                                    <p:set>
                                      <p:cBhvr override="childStyle">
                                        <p:cTn dur="1" fill="hold" display="0" masterRel="nextClick" afterEffect="1"/>
                                        <p:tgtEl>
                                          <p:spTgt spid="50"/>
                                        </p:tgtEl>
                                        <p:attrNameLst>
                                          <p:attrName>style.visibility</p:attrName>
                                        </p:attrNameLst>
                                      </p:cBhvr>
                                      <p:to>
                                        <p:strVal val="hidden"/>
                                      </p:to>
                                    </p:set>
                                  </p:sub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44"/>
                                        </p:tgtEl>
                                        <p:attrNameLst>
                                          <p:attrName>style.visibility</p:attrName>
                                        </p:attrNameLst>
                                      </p:cBhvr>
                                      <p:to>
                                        <p:strVal val="visible"/>
                                      </p:to>
                                    </p:set>
                                  </p:childTnLst>
                                </p:cTn>
                              </p:par>
                              <p:par>
                                <p:cTn id="69" presetID="1" presetClass="entr" presetSubtype="0" fill="hold" grpId="0" nodeType="withEffect">
                                  <p:stCondLst>
                                    <p:cond delay="2500"/>
                                  </p:stCondLst>
                                  <p:childTnLst>
                                    <p:set>
                                      <p:cBhvr>
                                        <p:cTn id="70" dur="1" fill="hold">
                                          <p:stCondLst>
                                            <p:cond delay="0"/>
                                          </p:stCondLst>
                                        </p:cTn>
                                        <p:tgtEl>
                                          <p:spTgt spid="59"/>
                                        </p:tgtEl>
                                        <p:attrNameLst>
                                          <p:attrName>style.visibility</p:attrName>
                                        </p:attrNameLst>
                                      </p:cBhvr>
                                      <p:to>
                                        <p:strVal val="visible"/>
                                      </p:to>
                                    </p:set>
                                  </p:childTnLst>
                                  <p:subTnLst>
                                    <p:set>
                                      <p:cBhvr override="childStyle">
                                        <p:cTn dur="1" fill="hold" display="0" masterRel="nextClick" afterEffect="1"/>
                                        <p:tgtEl>
                                          <p:spTgt spid="59"/>
                                        </p:tgtEl>
                                        <p:attrNameLst>
                                          <p:attrName>style.visibility</p:attrName>
                                        </p:attrNameLst>
                                      </p:cBhvr>
                                      <p:to>
                                        <p:strVal val="hidden"/>
                                      </p:to>
                                    </p:set>
                                  </p:subTnLst>
                                </p:cTn>
                              </p:par>
                              <p:par>
                                <p:cTn id="71" presetID="1" presetClass="entr" presetSubtype="0" fill="hold" nodeType="withEffect">
                                  <p:stCondLst>
                                    <p:cond delay="2500"/>
                                  </p:stCondLst>
                                  <p:childTnLst>
                                    <p:set>
                                      <p:cBhvr>
                                        <p:cTn id="72" dur="1" fill="hold">
                                          <p:stCondLst>
                                            <p:cond delay="0"/>
                                          </p:stCondLst>
                                        </p:cTn>
                                        <p:tgtEl>
                                          <p:spTgt spid="61"/>
                                        </p:tgtEl>
                                        <p:attrNameLst>
                                          <p:attrName>style.visibility</p:attrName>
                                        </p:attrNameLst>
                                      </p:cBhvr>
                                      <p:to>
                                        <p:strVal val="visible"/>
                                      </p:to>
                                    </p:set>
                                  </p:childTnLst>
                                  <p:subTnLst>
                                    <p:set>
                                      <p:cBhvr override="childStyle">
                                        <p:cTn dur="1" fill="hold" display="0" masterRel="nextClick" afterEffect="1"/>
                                        <p:tgtEl>
                                          <p:spTgt spid="61"/>
                                        </p:tgtEl>
                                        <p:attrNameLst>
                                          <p:attrName>style.visibility</p:attrName>
                                        </p:attrNameLst>
                                      </p:cBhvr>
                                      <p:to>
                                        <p:strVal val="hidden"/>
                                      </p:to>
                                    </p:set>
                                  </p:subTnLst>
                                </p:cTn>
                              </p:par>
                              <p:par>
                                <p:cTn id="73" presetID="1" presetClass="entr" presetSubtype="0" fill="hold" grpId="0" nodeType="withEffect">
                                  <p:stCondLst>
                                    <p:cond delay="2500"/>
                                  </p:stCondLst>
                                  <p:childTnLst>
                                    <p:set>
                                      <p:cBhvr>
                                        <p:cTn id="74" dur="1" fill="hold">
                                          <p:stCondLst>
                                            <p:cond delay="0"/>
                                          </p:stCondLst>
                                        </p:cTn>
                                        <p:tgtEl>
                                          <p:spTgt spid="60"/>
                                        </p:tgtEl>
                                        <p:attrNameLst>
                                          <p:attrName>style.visibility</p:attrName>
                                        </p:attrNameLst>
                                      </p:cBhvr>
                                      <p:to>
                                        <p:strVal val="visible"/>
                                      </p:to>
                                    </p:set>
                                  </p:childTnLst>
                                  <p:subTnLst>
                                    <p:set>
                                      <p:cBhvr override="childStyle">
                                        <p:cTn dur="1" fill="hold" display="0" masterRel="nextClick" afterEffect="1"/>
                                        <p:tgtEl>
                                          <p:spTgt spid="60"/>
                                        </p:tgtEl>
                                        <p:attrNameLst>
                                          <p:attrName>style.visibility</p:attrName>
                                        </p:attrNameLst>
                                      </p:cBhvr>
                                      <p:to>
                                        <p:strVal val="hidden"/>
                                      </p:to>
                                    </p:set>
                                  </p:sub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45"/>
                                        </p:tgtEl>
                                        <p:attrNameLst>
                                          <p:attrName>style.visibility</p:attrName>
                                        </p:attrNameLst>
                                      </p:cBhvr>
                                      <p:to>
                                        <p:strVal val="visible"/>
                                      </p:to>
                                    </p:set>
                                  </p:childTnLst>
                                </p:cTn>
                              </p:par>
                              <p:par>
                                <p:cTn id="79" presetID="1" presetClass="entr" presetSubtype="0" fill="hold" grpId="0" nodeType="withEffect">
                                  <p:stCondLst>
                                    <p:cond delay="3000"/>
                                  </p:stCondLst>
                                  <p:childTnLst>
                                    <p:set>
                                      <p:cBhvr>
                                        <p:cTn id="80" dur="1" fill="hold">
                                          <p:stCondLst>
                                            <p:cond delay="0"/>
                                          </p:stCondLst>
                                        </p:cTn>
                                        <p:tgtEl>
                                          <p:spTgt spid="66"/>
                                        </p:tgtEl>
                                        <p:attrNameLst>
                                          <p:attrName>style.visibility</p:attrName>
                                        </p:attrNameLst>
                                      </p:cBhvr>
                                      <p:to>
                                        <p:strVal val="visible"/>
                                      </p:to>
                                    </p:set>
                                  </p:childTnLst>
                                  <p:subTnLst>
                                    <p:set>
                                      <p:cBhvr override="childStyle">
                                        <p:cTn dur="1" fill="hold" display="0" masterRel="nextClick" afterEffect="1"/>
                                        <p:tgtEl>
                                          <p:spTgt spid="66"/>
                                        </p:tgtEl>
                                        <p:attrNameLst>
                                          <p:attrName>style.visibility</p:attrName>
                                        </p:attrNameLst>
                                      </p:cBhvr>
                                      <p:to>
                                        <p:strVal val="hidden"/>
                                      </p:to>
                                    </p:set>
                                  </p:subTnLst>
                                </p:cTn>
                              </p:par>
                              <p:par>
                                <p:cTn id="81" presetID="1" presetClass="entr" presetSubtype="0" fill="hold" grpId="0" nodeType="withEffect">
                                  <p:stCondLst>
                                    <p:cond delay="3000"/>
                                  </p:stCondLst>
                                  <p:childTnLst>
                                    <p:set>
                                      <p:cBhvr>
                                        <p:cTn id="82" dur="1" fill="hold">
                                          <p:stCondLst>
                                            <p:cond delay="0"/>
                                          </p:stCondLst>
                                        </p:cTn>
                                        <p:tgtEl>
                                          <p:spTgt spid="67"/>
                                        </p:tgtEl>
                                        <p:attrNameLst>
                                          <p:attrName>style.visibility</p:attrName>
                                        </p:attrNameLst>
                                      </p:cBhvr>
                                      <p:to>
                                        <p:strVal val="visible"/>
                                      </p:to>
                                    </p:set>
                                  </p:childTnLst>
                                  <p:subTnLst>
                                    <p:set>
                                      <p:cBhvr override="childStyle">
                                        <p:cTn dur="1" fill="hold" display="0" masterRel="nextClick" afterEffect="1"/>
                                        <p:tgtEl>
                                          <p:spTgt spid="67"/>
                                        </p:tgtEl>
                                        <p:attrNameLst>
                                          <p:attrName>style.visibility</p:attrName>
                                        </p:attrNameLst>
                                      </p:cBhvr>
                                      <p:to>
                                        <p:strVal val="hidden"/>
                                      </p:to>
                                    </p:set>
                                  </p:subTnLst>
                                </p:cTn>
                              </p:par>
                              <p:par>
                                <p:cTn id="83" presetID="1" presetClass="entr" presetSubtype="0" fill="hold" nodeType="withEffect">
                                  <p:stCondLst>
                                    <p:cond delay="3000"/>
                                  </p:stCondLst>
                                  <p:childTnLst>
                                    <p:set>
                                      <p:cBhvr>
                                        <p:cTn id="84" dur="1" fill="hold">
                                          <p:stCondLst>
                                            <p:cond delay="0"/>
                                          </p:stCondLst>
                                        </p:cTn>
                                        <p:tgtEl>
                                          <p:spTgt spid="69"/>
                                        </p:tgtEl>
                                        <p:attrNameLst>
                                          <p:attrName>style.visibility</p:attrName>
                                        </p:attrNameLst>
                                      </p:cBhvr>
                                      <p:to>
                                        <p:strVal val="visible"/>
                                      </p:to>
                                    </p:set>
                                  </p:childTnLst>
                                  <p:subTnLst>
                                    <p:set>
                                      <p:cBhvr override="childStyle">
                                        <p:cTn dur="1" fill="hold" display="0" masterRel="nextClick" afterEffect="1"/>
                                        <p:tgtEl>
                                          <p:spTgt spid="69"/>
                                        </p:tgtEl>
                                        <p:attrNameLst>
                                          <p:attrName>style.visibility</p:attrName>
                                        </p:attrNameLst>
                                      </p:cBhvr>
                                      <p:to>
                                        <p:strVal val="hidden"/>
                                      </p:to>
                                    </p:set>
                                  </p:sub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46"/>
                                        </p:tgtEl>
                                        <p:attrNameLst>
                                          <p:attrName>style.visibility</p:attrName>
                                        </p:attrNameLst>
                                      </p:cBhvr>
                                      <p:to>
                                        <p:strVal val="visible"/>
                                      </p:to>
                                    </p:set>
                                  </p:childTnLst>
                                </p:cTn>
                              </p:par>
                              <p:par>
                                <p:cTn id="89" presetID="1" presetClass="entr" presetSubtype="0" fill="hold" grpId="0" nodeType="withEffect">
                                  <p:stCondLst>
                                    <p:cond delay="3000"/>
                                  </p:stCondLst>
                                  <p:childTnLst>
                                    <p:set>
                                      <p:cBhvr>
                                        <p:cTn id="90" dur="1" fill="hold">
                                          <p:stCondLst>
                                            <p:cond delay="0"/>
                                          </p:stCondLst>
                                        </p:cTn>
                                        <p:tgtEl>
                                          <p:spTgt spid="75"/>
                                        </p:tgtEl>
                                        <p:attrNameLst>
                                          <p:attrName>style.visibility</p:attrName>
                                        </p:attrNameLst>
                                      </p:cBhvr>
                                      <p:to>
                                        <p:strVal val="visible"/>
                                      </p:to>
                                    </p:set>
                                  </p:childTnLst>
                                </p:cTn>
                              </p:par>
                              <p:par>
                                <p:cTn id="91" presetID="1" presetClass="entr" presetSubtype="0" fill="hold" grpId="0" nodeType="withEffect">
                                  <p:stCondLst>
                                    <p:cond delay="3000"/>
                                  </p:stCondLst>
                                  <p:childTnLst>
                                    <p:set>
                                      <p:cBhvr>
                                        <p:cTn id="92" dur="1" fill="hold">
                                          <p:stCondLst>
                                            <p:cond delay="0"/>
                                          </p:stCondLst>
                                        </p:cTn>
                                        <p:tgtEl>
                                          <p:spTgt spid="76"/>
                                        </p:tgtEl>
                                        <p:attrNameLst>
                                          <p:attrName>style.visibility</p:attrName>
                                        </p:attrNameLst>
                                      </p:cBhvr>
                                      <p:to>
                                        <p:strVal val="visible"/>
                                      </p:to>
                                    </p:set>
                                  </p:childTnLst>
                                </p:cTn>
                              </p:par>
                              <p:par>
                                <p:cTn id="93" presetID="1" presetClass="entr" presetSubtype="0" fill="hold" nodeType="withEffect">
                                  <p:stCondLst>
                                    <p:cond delay="3000"/>
                                  </p:stCondLst>
                                  <p:childTnLst>
                                    <p:set>
                                      <p:cBhvr>
                                        <p:cTn id="94" dur="1" fill="hold">
                                          <p:stCondLst>
                                            <p:cond delay="0"/>
                                          </p:stCondLst>
                                        </p:cTn>
                                        <p:tgtEl>
                                          <p:spTgt spid="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5" grpId="0" uiExpand="1" animBg="1"/>
      <p:bldP spid="14" grpId="0" uiExpand="1"/>
      <p:bldP spid="19" grpId="0" uiExpand="1" animBg="1"/>
      <p:bldP spid="21" grpId="0" uiExpand="1" animBg="1"/>
      <p:bldP spid="29" grpId="0" uiExpand="1" animBg="1"/>
      <p:bldP spid="31" grpId="0" uiExpand="1" animBg="1"/>
      <p:bldP spid="35" grpId="0"/>
      <p:bldP spid="37" grpId="0"/>
      <p:bldP spid="41" grpId="0" animBg="1"/>
      <p:bldP spid="44" grpId="0"/>
      <p:bldP spid="45" grpId="0"/>
      <p:bldP spid="46" grpId="0"/>
      <p:bldP spid="47" grpId="0"/>
      <p:bldP spid="49" grpId="0"/>
      <p:bldP spid="59" grpId="0" animBg="1"/>
      <p:bldP spid="60" grpId="0" animBg="1"/>
      <p:bldP spid="66" grpId="0" animBg="1"/>
      <p:bldP spid="67" grpId="0" animBg="1"/>
      <p:bldP spid="75" grpId="0" animBg="1"/>
      <p:bldP spid="76"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45796" y="969818"/>
            <a:ext cx="10660919" cy="5186433"/>
          </a:xfrm>
        </p:spPr>
        <p:txBody>
          <a:bodyPr/>
          <a:lstStyle/>
          <a:p>
            <a:pPr lvl="1">
              <a:buFont typeface="Wingdings" panose="05000000000000000000" pitchFamily="2" charset="2"/>
              <a:buChar char="§"/>
            </a:pPr>
            <a:r>
              <a:rPr lang="es-MX" sz="2400" dirty="0">
                <a:effectLst/>
              </a:rPr>
              <a:t>O sea, OPT </a:t>
            </a:r>
            <a:r>
              <a:rPr lang="es-MX" sz="2400" dirty="0">
                <a:effectLst/>
                <a:latin typeface="Times New Roman" panose="02020603050405020304" pitchFamily="18" charset="0"/>
                <a:cs typeface="Times New Roman" panose="02020603050405020304" pitchFamily="18" charset="0"/>
                <a:sym typeface="Symbol" panose="05050102010706020507" pitchFamily="18" charset="2"/>
              </a:rPr>
              <a:t></a:t>
            </a:r>
            <a:r>
              <a:rPr lang="es-MX" sz="2400" dirty="0">
                <a:effectLst/>
              </a:rPr>
              <a:t> </a:t>
            </a:r>
            <a:r>
              <a:rPr lang="es-MX" sz="2400" dirty="0" err="1">
                <a:effectLst/>
              </a:rPr>
              <a:t>cost</a:t>
            </a:r>
            <a:r>
              <a:rPr lang="es-MX" sz="2400" dirty="0">
                <a:effectLst/>
              </a:rPr>
              <a:t>(</a:t>
            </a:r>
            <a:r>
              <a:rPr lang="es-MX" sz="2400" i="1" dirty="0">
                <a:effectLst/>
              </a:rPr>
              <a:t>S</a:t>
            </a:r>
            <a:r>
              <a:rPr lang="es-MX" sz="2400" dirty="0">
                <a:effectLst/>
              </a:rPr>
              <a:t>) </a:t>
            </a:r>
            <a:r>
              <a:rPr lang="es-MX" sz="2400" dirty="0">
                <a:effectLst/>
                <a:latin typeface="Times New Roman" panose="02020603050405020304" pitchFamily="18" charset="0"/>
                <a:cs typeface="Times New Roman" panose="02020603050405020304" pitchFamily="18" charset="0"/>
                <a:sym typeface="Symbol" panose="05050102010706020507" pitchFamily="18" charset="2"/>
              </a:rPr>
              <a:t></a:t>
            </a:r>
            <a:r>
              <a:rPr lang="es-MX" sz="2400" dirty="0">
                <a:effectLst/>
              </a:rPr>
              <a:t> </a:t>
            </a:r>
            <a:r>
              <a:rPr lang="es-MX" sz="2400" dirty="0">
                <a:effectLst/>
                <a:sym typeface="Symbol" panose="05050102010706020507" pitchFamily="18" charset="2"/>
              </a:rPr>
              <a:t></a:t>
            </a:r>
            <a:r>
              <a:rPr lang="es-MX" sz="2400" dirty="0">
                <a:effectLst/>
              </a:rPr>
              <a:t>(</a:t>
            </a:r>
            <a:r>
              <a:rPr lang="es-MX" sz="2400" i="1" dirty="0">
                <a:effectLst/>
              </a:rPr>
              <a:t>S</a:t>
            </a:r>
            <a:r>
              <a:rPr lang="es-MX" sz="2400" dirty="0">
                <a:effectLst/>
              </a:rPr>
              <a:t>) </a:t>
            </a:r>
            <a:r>
              <a:rPr lang="es-MX" sz="2400" dirty="0">
                <a:effectLst/>
                <a:latin typeface="Times New Roman" panose="02020603050405020304" pitchFamily="18" charset="0"/>
                <a:cs typeface="Times New Roman" panose="02020603050405020304" pitchFamily="18" charset="0"/>
                <a:sym typeface="Symbol" panose="05050102010706020507" pitchFamily="18" charset="2"/>
              </a:rPr>
              <a:t></a:t>
            </a:r>
            <a:r>
              <a:rPr lang="es-MX" sz="2400" dirty="0">
                <a:effectLst/>
              </a:rPr>
              <a:t> </a:t>
            </a:r>
            <a:r>
              <a:rPr lang="es-MX" sz="2400" dirty="0">
                <a:effectLst/>
                <a:sym typeface="Symbol" panose="05050102010706020507" pitchFamily="18" charset="2"/>
              </a:rPr>
              <a:t>(</a:t>
            </a:r>
            <a:r>
              <a:rPr lang="es-MX" sz="2400" i="1" dirty="0">
                <a:effectLst/>
              </a:rPr>
              <a:t>S</a:t>
            </a:r>
            <a:r>
              <a:rPr lang="es-MX" sz="2400" dirty="0">
                <a:effectLst/>
              </a:rPr>
              <a:t>*) </a:t>
            </a:r>
            <a:r>
              <a:rPr lang="es-MX" sz="2400" dirty="0">
                <a:effectLst/>
                <a:latin typeface="Times New Roman" panose="02020603050405020304" pitchFamily="18" charset="0"/>
                <a:cs typeface="Times New Roman" panose="02020603050405020304" pitchFamily="18" charset="0"/>
                <a:sym typeface="Symbol" panose="05050102010706020507" pitchFamily="18" charset="2"/>
              </a:rPr>
              <a:t></a:t>
            </a:r>
            <a:r>
              <a:rPr lang="es-MX" sz="2400" dirty="0">
                <a:effectLst/>
              </a:rPr>
              <a:t> H(</a:t>
            </a:r>
            <a:r>
              <a:rPr lang="es-MX" sz="2400" i="1" dirty="0">
                <a:effectLst/>
              </a:rPr>
              <a:t>k</a:t>
            </a:r>
            <a:r>
              <a:rPr lang="es-MX" sz="2400" dirty="0">
                <a:effectLst/>
              </a:rPr>
              <a:t>)</a:t>
            </a:r>
            <a:r>
              <a:rPr lang="es-MX" sz="2400" dirty="0">
                <a:effectLst/>
                <a:sym typeface="Symbol" panose="05050102010706020507" pitchFamily="18" charset="2"/>
              </a:rPr>
              <a:t></a:t>
            </a:r>
            <a:r>
              <a:rPr lang="es-MX" sz="2400" dirty="0">
                <a:effectLst/>
              </a:rPr>
              <a:t>OPT.</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dirty="0">
                <a:effectLst/>
              </a:rPr>
              <a:t>Veo que el costo </a:t>
            </a:r>
            <a:r>
              <a:rPr lang="es-MX" dirty="0" err="1">
                <a:effectLst/>
              </a:rPr>
              <a:t>cost</a:t>
            </a:r>
            <a:r>
              <a:rPr lang="es-MX" dirty="0">
                <a:effectLst/>
              </a:rPr>
              <a:t>(</a:t>
            </a:r>
            <a:r>
              <a:rPr lang="es-MX" i="1" dirty="0">
                <a:effectLst/>
              </a:rPr>
              <a:t>S</a:t>
            </a:r>
            <a:r>
              <a:rPr lang="es-MX" dirty="0">
                <a:effectLst/>
              </a:rPr>
              <a:t>) de cualquier solución (</a:t>
            </a:r>
            <a:r>
              <a:rPr lang="es-MX" sz="2400" dirty="0">
                <a:effectLst/>
              </a:rPr>
              <a:t>y por tanto, de un equilibrio Nash</a:t>
            </a:r>
            <a:r>
              <a:rPr lang="es-MX" dirty="0">
                <a:effectLst/>
              </a:rPr>
              <a:t>) está acotado por abajo por OPT y por arriba por H(</a:t>
            </a:r>
            <a:r>
              <a:rPr lang="es-MX" i="1" dirty="0">
                <a:effectLst/>
              </a:rPr>
              <a:t>k</a:t>
            </a:r>
            <a:r>
              <a:rPr lang="es-MX" dirty="0">
                <a:effectLst/>
              </a:rPr>
              <a:t>)</a:t>
            </a:r>
            <a:r>
              <a:rPr lang="es-MX" dirty="0">
                <a:effectLst/>
                <a:sym typeface="Symbol" panose="05050102010706020507" pitchFamily="18" charset="2"/>
              </a:rPr>
              <a:t></a:t>
            </a:r>
            <a:r>
              <a:rPr lang="es-MX" dirty="0">
                <a:effectLst/>
              </a:rPr>
              <a:t>OPT.</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dirty="0">
                <a:effectLst/>
              </a:rPr>
              <a:t>En el ejemplo que vi al principio, su equilibrio Nash alcanza la cota superior.</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dirty="0">
                <a:effectLst/>
              </a:rPr>
              <a:t>Entonces, existe un equilibrio Nash con costo cuando más H(</a:t>
            </a:r>
            <a:r>
              <a:rPr lang="es-MX" i="1" dirty="0">
                <a:effectLst/>
              </a:rPr>
              <a:t>k</a:t>
            </a:r>
            <a:r>
              <a:rPr lang="es-MX" dirty="0">
                <a:effectLst/>
              </a:rPr>
              <a:t>)</a:t>
            </a:r>
            <a:r>
              <a:rPr lang="es-MX" dirty="0">
                <a:effectLst/>
                <a:sym typeface="Symbol" panose="05050102010706020507" pitchFamily="18" charset="2"/>
              </a:rPr>
              <a:t></a:t>
            </a:r>
            <a:r>
              <a:rPr lang="es-MX" dirty="0">
                <a:effectLst/>
              </a:rPr>
              <a:t>OPT.                     Q.E.D.</a:t>
            </a:r>
          </a:p>
          <a:p>
            <a:pPr marL="457200" lvl="1" indent="0">
              <a:buNone/>
            </a:pPr>
            <a:endParaRPr lang="es-MX" dirty="0">
              <a:effectLst/>
            </a:endParaRPr>
          </a:p>
        </p:txBody>
      </p:sp>
      <p:sp>
        <p:nvSpPr>
          <p:cNvPr id="5"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42</a:t>
            </a:fld>
            <a:endParaRPr lang="es-MX" dirty="0"/>
          </a:p>
        </p:txBody>
      </p:sp>
      <p:cxnSp>
        <p:nvCxnSpPr>
          <p:cNvPr id="2" name="Conector recto de flecha 1">
            <a:extLst>
              <a:ext uri="{FF2B5EF4-FFF2-40B4-BE49-F238E27FC236}">
                <a16:creationId xmlns:a16="http://schemas.microsoft.com/office/drawing/2014/main" id="{78FA33E4-B947-2F2E-A92B-7917C5684D53}"/>
              </a:ext>
            </a:extLst>
          </p:cNvPr>
          <p:cNvCxnSpPr/>
          <p:nvPr/>
        </p:nvCxnSpPr>
        <p:spPr bwMode="auto">
          <a:xfrm flipH="1" flipV="1">
            <a:off x="4000500" y="1459345"/>
            <a:ext cx="431800" cy="280555"/>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Elipse 3">
            <a:extLst>
              <a:ext uri="{FF2B5EF4-FFF2-40B4-BE49-F238E27FC236}">
                <a16:creationId xmlns:a16="http://schemas.microsoft.com/office/drawing/2014/main" id="{2B3A2DD8-7863-3F82-7B53-C50D84946300}"/>
              </a:ext>
            </a:extLst>
          </p:cNvPr>
          <p:cNvSpPr/>
          <p:nvPr/>
        </p:nvSpPr>
        <p:spPr>
          <a:xfrm>
            <a:off x="2286000" y="871870"/>
            <a:ext cx="797442" cy="587475"/>
          </a:xfrm>
          <a:prstGeom prst="ellipse">
            <a:avLst/>
          </a:prstGeom>
          <a:noFill/>
          <a:ln>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Elipse 5">
            <a:extLst>
              <a:ext uri="{FF2B5EF4-FFF2-40B4-BE49-F238E27FC236}">
                <a16:creationId xmlns:a16="http://schemas.microsoft.com/office/drawing/2014/main" id="{4C8871A6-D9C0-9168-0D50-CD7C28908717}"/>
              </a:ext>
            </a:extLst>
          </p:cNvPr>
          <p:cNvSpPr/>
          <p:nvPr/>
        </p:nvSpPr>
        <p:spPr>
          <a:xfrm>
            <a:off x="6623343" y="871869"/>
            <a:ext cx="1522035" cy="587475"/>
          </a:xfrm>
          <a:prstGeom prst="ellipse">
            <a:avLst/>
          </a:prstGeom>
          <a:noFill/>
          <a:ln>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12186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42217" y="550991"/>
            <a:ext cx="10907565" cy="5988031"/>
          </a:xfrm>
        </p:spPr>
        <p:txBody>
          <a:bodyPr/>
          <a:lstStyle/>
          <a:p>
            <a:r>
              <a:rPr lang="es-MX" sz="2800" dirty="0">
                <a:effectLst/>
              </a:rPr>
              <a:t>Desafortunadamente, aunque existen equilibrios Nash baratos, hallarlos es NP-difícil.</a:t>
            </a:r>
          </a:p>
          <a:p>
            <a:endParaRPr lang="es-MX" sz="1000" dirty="0">
              <a:effectLst/>
            </a:endParaRPr>
          </a:p>
          <a:p>
            <a:r>
              <a:rPr lang="es-MX" sz="2800" dirty="0">
                <a:effectLst/>
              </a:rPr>
              <a:t>Teorema 2.2. Dada una instancia de un juego de conexión justo y un valor C, es NP-difícil determinar si el juego tiene un equilibrio Nash de costo cuando más C.</a:t>
            </a:r>
          </a:p>
          <a:p>
            <a:pPr>
              <a:buFont typeface="Wingdings" panose="05000000000000000000" pitchFamily="2" charset="2"/>
              <a:buChar char="§"/>
            </a:pPr>
            <a:endParaRPr lang="es-MX" sz="800" dirty="0">
              <a:effectLst/>
            </a:endParaRPr>
          </a:p>
          <a:p>
            <a:pPr lvl="1">
              <a:buFont typeface="Wingdings" panose="05000000000000000000" pitchFamily="2" charset="2"/>
              <a:buChar char="§"/>
            </a:pPr>
            <a:r>
              <a:rPr lang="es-MX" sz="2400" dirty="0">
                <a:effectLst/>
                <a:sym typeface="Symbol" panose="05050102010706020507" pitchFamily="18" charset="2"/>
              </a:rPr>
              <a:t>Para demostrarlo, defino el algoritmo MIN-EQUILIBRIO-NASH, que tiene como entrada una instancia de un juego de conexión justo y un valor C.</a:t>
            </a:r>
          </a:p>
          <a:p>
            <a:pPr lvl="1">
              <a:buFont typeface="Wingdings" panose="05000000000000000000" pitchFamily="2" charset="2"/>
              <a:buChar char="§"/>
            </a:pPr>
            <a:endParaRPr lang="es-MX" sz="800" dirty="0">
              <a:effectLst/>
              <a:sym typeface="Symbol" panose="05050102010706020507" pitchFamily="18" charset="2"/>
            </a:endParaRPr>
          </a:p>
          <a:p>
            <a:pPr lvl="1">
              <a:buFont typeface="Wingdings" panose="05000000000000000000" pitchFamily="2" charset="2"/>
              <a:buChar char="§"/>
            </a:pPr>
            <a:r>
              <a:rPr lang="es-MX" sz="2400" dirty="0">
                <a:effectLst/>
                <a:sym typeface="Symbol" panose="05050102010706020507" pitchFamily="18" charset="2"/>
              </a:rPr>
              <a:t>MIN-EQUILIBRIO-NASH responde T (</a:t>
            </a:r>
            <a:r>
              <a:rPr lang="es-MX" sz="2200" dirty="0">
                <a:effectLst/>
                <a:sym typeface="Symbol" panose="05050102010706020507" pitchFamily="18" charset="2"/>
              </a:rPr>
              <a:t>cierto</a:t>
            </a:r>
            <a:r>
              <a:rPr lang="es-MX" sz="2400" dirty="0">
                <a:effectLst/>
                <a:sym typeface="Symbol" panose="05050102010706020507" pitchFamily="18" charset="2"/>
              </a:rPr>
              <a:t>) si su entrada tiene un equilibrio Nash de costo cuando más C, y F (</a:t>
            </a:r>
            <a:r>
              <a:rPr lang="es-MX" sz="2200" dirty="0">
                <a:effectLst/>
                <a:sym typeface="Symbol" panose="05050102010706020507" pitchFamily="18" charset="2"/>
              </a:rPr>
              <a:t>falso</a:t>
            </a:r>
            <a:r>
              <a:rPr lang="es-MX" sz="2400" dirty="0">
                <a:effectLst/>
                <a:sym typeface="Symbol" panose="05050102010706020507" pitchFamily="18" charset="2"/>
              </a:rPr>
              <a:t>) en otro caso.</a:t>
            </a:r>
          </a:p>
          <a:p>
            <a:pPr lvl="1">
              <a:buFont typeface="Wingdings" panose="05000000000000000000" pitchFamily="2" charset="2"/>
              <a:buChar char="§"/>
            </a:pPr>
            <a:endParaRPr lang="es-MX" sz="800" dirty="0">
              <a:effectLst/>
              <a:sym typeface="Symbol" panose="05050102010706020507" pitchFamily="18" charset="2"/>
            </a:endParaRPr>
          </a:p>
          <a:p>
            <a:pPr lvl="1">
              <a:buFont typeface="Wingdings" panose="05000000000000000000" pitchFamily="2" charset="2"/>
              <a:buChar char="§"/>
            </a:pPr>
            <a:r>
              <a:rPr lang="es-MX" sz="2400" dirty="0">
                <a:sym typeface="Symbol" panose="05050102010706020507" pitchFamily="18" charset="2"/>
              </a:rPr>
              <a:t>MIN-EQUILIBRIO-NASH puede codificarse con una máquina de Turing.</a:t>
            </a:r>
          </a:p>
          <a:p>
            <a:pPr lvl="1">
              <a:buFont typeface="Wingdings" panose="05000000000000000000" pitchFamily="2" charset="2"/>
              <a:buChar char="§"/>
            </a:pPr>
            <a:endParaRPr lang="es-MX" sz="800" dirty="0">
              <a:sym typeface="Symbol" panose="05050102010706020507" pitchFamily="18" charset="2"/>
            </a:endParaRPr>
          </a:p>
          <a:p>
            <a:pPr lvl="1">
              <a:buFont typeface="Wingdings" panose="05000000000000000000" pitchFamily="2" charset="2"/>
              <a:buChar char="§"/>
            </a:pPr>
            <a:r>
              <a:rPr lang="es-MX" sz="2400" dirty="0">
                <a:sym typeface="Symbol" panose="05050102010706020507" pitchFamily="18" charset="2"/>
              </a:rPr>
              <a:t>La demostración es por reducción en tiempo polinomial de CAREO-EN-3D a  MIN-EQUILIBRIO-NASH.</a:t>
            </a:r>
            <a:endParaRPr lang="es-MX" sz="2400" i="1" dirty="0">
              <a:sym typeface="Symbol" panose="05050102010706020507" pitchFamily="18" charset="2"/>
            </a:endParaRPr>
          </a:p>
          <a:p>
            <a:endParaRPr lang="es-MX" sz="2800" dirty="0">
              <a:effectLst/>
            </a:endParaRPr>
          </a:p>
        </p:txBody>
      </p:sp>
      <p:sp>
        <p:nvSpPr>
          <p:cNvPr id="5"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43</a:t>
            </a:fld>
            <a:endParaRPr lang="es-MX" dirty="0"/>
          </a:p>
        </p:txBody>
      </p:sp>
    </p:spTree>
    <p:extLst>
      <p:ext uri="{BB962C8B-B14F-4D97-AF65-F5344CB8AC3E}">
        <p14:creationId xmlns:p14="http://schemas.microsoft.com/office/powerpoint/2010/main" val="3704673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25870" t="22813" r="21087" b="13195"/>
          <a:stretch/>
        </p:blipFill>
        <p:spPr>
          <a:xfrm>
            <a:off x="1974900" y="423327"/>
            <a:ext cx="5827238" cy="395249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5" name="Text Box 9"/>
          <p:cNvSpPr txBox="1">
            <a:spLocks noChangeArrowheads="1"/>
          </p:cNvSpPr>
          <p:nvPr/>
        </p:nvSpPr>
        <p:spPr bwMode="auto">
          <a:xfrm>
            <a:off x="276447" y="5996158"/>
            <a:ext cx="11770295"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Teorema. CAREO-EN-3D es NP-completo (curso “Teoría de la Computación”).</a:t>
            </a:r>
            <a:endParaRPr lang="es-MX" sz="2800" i="1" u="none" dirty="0">
              <a:latin typeface="Times New Roman" panose="02020603050405020304" pitchFamily="18" charset="0"/>
              <a:sym typeface="Symbol" panose="05050102010706020507" pitchFamily="18" charset="2"/>
            </a:endParaRPr>
          </a:p>
        </p:txBody>
      </p:sp>
      <p:sp>
        <p:nvSpPr>
          <p:cNvPr id="6" name="Text Box 9"/>
          <p:cNvSpPr txBox="1">
            <a:spLocks noChangeArrowheads="1"/>
          </p:cNvSpPr>
          <p:nvPr/>
        </p:nvSpPr>
        <p:spPr bwMode="auto">
          <a:xfrm>
            <a:off x="276447" y="4988898"/>
            <a:ext cx="10653824" cy="95410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CAREO-EN-3D = {X,Y,Z,T | cada elemento de XYZ está contenido en exactamente un trío de T}.</a:t>
            </a:r>
            <a:endParaRPr lang="es-MX" sz="2800" i="1" u="none" dirty="0">
              <a:latin typeface="Times New Roman" panose="02020603050405020304" pitchFamily="18" charset="0"/>
              <a:sym typeface="Symbol" panose="05050102010706020507" pitchFamily="18" charset="2"/>
            </a:endParaRPr>
          </a:p>
        </p:txBody>
      </p:sp>
      <p:sp>
        <p:nvSpPr>
          <p:cNvPr id="7"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44</a:t>
            </a:fld>
            <a:endParaRPr lang="es-MX" dirty="0"/>
          </a:p>
        </p:txBody>
      </p:sp>
    </p:spTree>
    <p:extLst>
      <p:ext uri="{BB962C8B-B14F-4D97-AF65-F5344CB8AC3E}">
        <p14:creationId xmlns:p14="http://schemas.microsoft.com/office/powerpoint/2010/main" val="3841159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3785715" y="472654"/>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X</a:t>
            </a:r>
          </a:p>
          <a:p>
            <a:pPr lvl="0">
              <a:spcBef>
                <a:spcPct val="20000"/>
              </a:spcBef>
              <a:buClr>
                <a:srgbClr val="86D1EC"/>
              </a:buClr>
              <a:buSzPct val="90000"/>
            </a:pPr>
            <a:endParaRPr lang="es-MX" sz="2800" i="1"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a</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b</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c</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d</a:t>
            </a:r>
          </a:p>
        </p:txBody>
      </p:sp>
      <p:sp>
        <p:nvSpPr>
          <p:cNvPr id="6" name="Text Box 9"/>
          <p:cNvSpPr txBox="1">
            <a:spLocks noChangeArrowheads="1"/>
          </p:cNvSpPr>
          <p:nvPr/>
        </p:nvSpPr>
        <p:spPr bwMode="auto">
          <a:xfrm>
            <a:off x="4852515" y="472654"/>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p>
          <a:p>
            <a:pPr lvl="0">
              <a:spcBef>
                <a:spcPct val="20000"/>
              </a:spcBef>
              <a:buClr>
                <a:srgbClr val="86D1EC"/>
              </a:buClr>
              <a:buSzPct val="90000"/>
            </a:pPr>
            <a:endParaRPr lang="es-MX" sz="2800" i="1"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M</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N</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O</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P</a:t>
            </a:r>
          </a:p>
        </p:txBody>
      </p:sp>
      <p:sp>
        <p:nvSpPr>
          <p:cNvPr id="7" name="Text Box 9"/>
          <p:cNvSpPr txBox="1">
            <a:spLocks noChangeArrowheads="1"/>
          </p:cNvSpPr>
          <p:nvPr/>
        </p:nvSpPr>
        <p:spPr bwMode="auto">
          <a:xfrm>
            <a:off x="6075432" y="472653"/>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Z</a:t>
            </a:r>
          </a:p>
          <a:p>
            <a:pPr lvl="0">
              <a:spcBef>
                <a:spcPct val="20000"/>
              </a:spcBef>
              <a:buClr>
                <a:srgbClr val="86D1EC"/>
              </a:buClr>
              <a:buSzPct val="90000"/>
            </a:pPr>
            <a:endParaRPr lang="es-MX" sz="2800" i="1"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1</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2</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3</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4</a:t>
            </a:r>
          </a:p>
        </p:txBody>
      </p:sp>
      <p:sp>
        <p:nvSpPr>
          <p:cNvPr id="8" name="Text Box 9"/>
          <p:cNvSpPr txBox="1">
            <a:spLocks noChangeArrowheads="1"/>
          </p:cNvSpPr>
          <p:nvPr/>
        </p:nvSpPr>
        <p:spPr bwMode="auto">
          <a:xfrm>
            <a:off x="8107679" y="472653"/>
            <a:ext cx="1634770" cy="4142673"/>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    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N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p:txBody>
      </p:sp>
      <p:sp>
        <p:nvSpPr>
          <p:cNvPr id="11" name="Forma libre 10"/>
          <p:cNvSpPr/>
          <p:nvPr/>
        </p:nvSpPr>
        <p:spPr bwMode="auto">
          <a:xfrm>
            <a:off x="3660526" y="1457877"/>
            <a:ext cx="2914991" cy="2662380"/>
          </a:xfrm>
          <a:custGeom>
            <a:avLst/>
            <a:gdLst>
              <a:gd name="connsiteX0" fmla="*/ 49114 w 2914991"/>
              <a:gd name="connsiteY0" fmla="*/ 136747 h 2662380"/>
              <a:gd name="connsiteX1" fmla="*/ 194080 w 2914991"/>
              <a:gd name="connsiteY1" fmla="*/ 660855 h 2662380"/>
              <a:gd name="connsiteX2" fmla="*/ 1465319 w 2914991"/>
              <a:gd name="connsiteY2" fmla="*/ 1653313 h 2662380"/>
              <a:gd name="connsiteX3" fmla="*/ 2680802 w 2914991"/>
              <a:gd name="connsiteY3" fmla="*/ 2656923 h 2662380"/>
              <a:gd name="connsiteX4" fmla="*/ 2825768 w 2914991"/>
              <a:gd name="connsiteY4" fmla="*/ 2010152 h 2662380"/>
              <a:gd name="connsiteX5" fmla="*/ 1654890 w 2914991"/>
              <a:gd name="connsiteY5" fmla="*/ 1062299 h 2662380"/>
              <a:gd name="connsiteX6" fmla="*/ 640129 w 2914991"/>
              <a:gd name="connsiteY6" fmla="*/ 69840 h 2662380"/>
              <a:gd name="connsiteX7" fmla="*/ 49114 w 2914991"/>
              <a:gd name="connsiteY7" fmla="*/ 136747 h 266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14991" h="2662380">
                <a:moveTo>
                  <a:pt x="49114" y="136747"/>
                </a:moveTo>
                <a:cubicBezTo>
                  <a:pt x="-25227" y="235249"/>
                  <a:pt x="-41954" y="408094"/>
                  <a:pt x="194080" y="660855"/>
                </a:cubicBezTo>
                <a:cubicBezTo>
                  <a:pt x="430114" y="913616"/>
                  <a:pt x="1050865" y="1320635"/>
                  <a:pt x="1465319" y="1653313"/>
                </a:cubicBezTo>
                <a:cubicBezTo>
                  <a:pt x="1879773" y="1985991"/>
                  <a:pt x="2454061" y="2597450"/>
                  <a:pt x="2680802" y="2656923"/>
                </a:cubicBezTo>
                <a:cubicBezTo>
                  <a:pt x="2907544" y="2716396"/>
                  <a:pt x="2996753" y="2275923"/>
                  <a:pt x="2825768" y="2010152"/>
                </a:cubicBezTo>
                <a:cubicBezTo>
                  <a:pt x="2654783" y="1744381"/>
                  <a:pt x="2019163" y="1385684"/>
                  <a:pt x="1654890" y="1062299"/>
                </a:cubicBezTo>
                <a:cubicBezTo>
                  <a:pt x="1290617" y="738914"/>
                  <a:pt x="907758" y="216664"/>
                  <a:pt x="640129" y="69840"/>
                </a:cubicBezTo>
                <a:cubicBezTo>
                  <a:pt x="372500" y="-76984"/>
                  <a:pt x="123455" y="38245"/>
                  <a:pt x="49114" y="136747"/>
                </a:cubicBezTo>
                <a:close/>
              </a:path>
            </a:pathLst>
          </a:cu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 name="Forma libre 11"/>
          <p:cNvSpPr/>
          <p:nvPr/>
        </p:nvSpPr>
        <p:spPr bwMode="auto">
          <a:xfrm>
            <a:off x="3731942" y="1539810"/>
            <a:ext cx="2844375" cy="3635169"/>
          </a:xfrm>
          <a:custGeom>
            <a:avLst/>
            <a:gdLst>
              <a:gd name="connsiteX0" fmla="*/ 11152 w 2844375"/>
              <a:gd name="connsiteY0" fmla="*/ 121723 h 3635169"/>
              <a:gd name="connsiteX1" fmla="*/ 189571 w 2844375"/>
              <a:gd name="connsiteY1" fmla="*/ 779645 h 3635169"/>
              <a:gd name="connsiteX2" fmla="*/ 1226635 w 2844375"/>
              <a:gd name="connsiteY2" fmla="*/ 2508084 h 3635169"/>
              <a:gd name="connsiteX3" fmla="*/ 2575932 w 2844375"/>
              <a:gd name="connsiteY3" fmla="*/ 3589752 h 3635169"/>
              <a:gd name="connsiteX4" fmla="*/ 2832410 w 2844375"/>
              <a:gd name="connsiteY4" fmla="*/ 3366728 h 3635169"/>
              <a:gd name="connsiteX5" fmla="*/ 2375210 w 2844375"/>
              <a:gd name="connsiteY5" fmla="*/ 2764562 h 3635169"/>
              <a:gd name="connsiteX6" fmla="*/ 490654 w 2844375"/>
              <a:gd name="connsiteY6" fmla="*/ 567771 h 3635169"/>
              <a:gd name="connsiteX7" fmla="*/ 412596 w 2844375"/>
              <a:gd name="connsiteY7" fmla="*/ 43664 h 3635169"/>
              <a:gd name="connsiteX8" fmla="*/ 0 w 2844375"/>
              <a:gd name="connsiteY8" fmla="*/ 65967 h 3635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44375" h="3635169">
                <a:moveTo>
                  <a:pt x="11152" y="121723"/>
                </a:moveTo>
                <a:cubicBezTo>
                  <a:pt x="-929" y="251820"/>
                  <a:pt x="-13009" y="381918"/>
                  <a:pt x="189571" y="779645"/>
                </a:cubicBezTo>
                <a:cubicBezTo>
                  <a:pt x="392151" y="1177372"/>
                  <a:pt x="828908" y="2039733"/>
                  <a:pt x="1226635" y="2508084"/>
                </a:cubicBezTo>
                <a:cubicBezTo>
                  <a:pt x="1624362" y="2976435"/>
                  <a:pt x="2308303" y="3446645"/>
                  <a:pt x="2575932" y="3589752"/>
                </a:cubicBezTo>
                <a:cubicBezTo>
                  <a:pt x="2843561" y="3732859"/>
                  <a:pt x="2865864" y="3504260"/>
                  <a:pt x="2832410" y="3366728"/>
                </a:cubicBezTo>
                <a:cubicBezTo>
                  <a:pt x="2798956" y="3229196"/>
                  <a:pt x="2765503" y="3231055"/>
                  <a:pt x="2375210" y="2764562"/>
                </a:cubicBezTo>
                <a:cubicBezTo>
                  <a:pt x="1984917" y="2298069"/>
                  <a:pt x="817756" y="1021254"/>
                  <a:pt x="490654" y="567771"/>
                </a:cubicBezTo>
                <a:cubicBezTo>
                  <a:pt x="163552" y="114288"/>
                  <a:pt x="494372" y="127298"/>
                  <a:pt x="412596" y="43664"/>
                </a:cubicBezTo>
                <a:cubicBezTo>
                  <a:pt x="330820" y="-39970"/>
                  <a:pt x="165410" y="12998"/>
                  <a:pt x="0" y="65967"/>
                </a:cubicBezTo>
              </a:path>
            </a:pathLst>
          </a:custGeom>
          <a:noFill/>
          <a:ln w="19050" cap="flat" cmpd="sng" algn="ctr">
            <a:solidFill>
              <a:srgbClr val="FF9999"/>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13" name="Forma libre 12"/>
          <p:cNvSpPr/>
          <p:nvPr/>
        </p:nvSpPr>
        <p:spPr bwMode="auto">
          <a:xfrm>
            <a:off x="3598463" y="1126564"/>
            <a:ext cx="2936725" cy="4080299"/>
          </a:xfrm>
          <a:custGeom>
            <a:avLst/>
            <a:gdLst>
              <a:gd name="connsiteX0" fmla="*/ 1393567 w 2936725"/>
              <a:gd name="connsiteY0" fmla="*/ 4025300 h 4080299"/>
              <a:gd name="connsiteX1" fmla="*/ 1683499 w 2936725"/>
              <a:gd name="connsiteY1" fmla="*/ 3456588 h 4080299"/>
              <a:gd name="connsiteX2" fmla="*/ 2887831 w 2936725"/>
              <a:gd name="connsiteY2" fmla="*/ 746842 h 4080299"/>
              <a:gd name="connsiteX3" fmla="*/ 2675958 w 2936725"/>
              <a:gd name="connsiteY3" fmla="*/ 256188 h 4080299"/>
              <a:gd name="connsiteX4" fmla="*/ 2430631 w 2936725"/>
              <a:gd name="connsiteY4" fmla="*/ 735691 h 4080299"/>
              <a:gd name="connsiteX5" fmla="*/ 1538533 w 2936725"/>
              <a:gd name="connsiteY5" fmla="*/ 3200110 h 4080299"/>
              <a:gd name="connsiteX6" fmla="*/ 1137089 w 2936725"/>
              <a:gd name="connsiteY6" fmla="*/ 3155505 h 4080299"/>
              <a:gd name="connsiteX7" fmla="*/ 456865 w 2936725"/>
              <a:gd name="connsiteY7" fmla="*/ 412305 h 4080299"/>
              <a:gd name="connsiteX8" fmla="*/ 256143 w 2936725"/>
              <a:gd name="connsiteY8" fmla="*/ 189281 h 4080299"/>
              <a:gd name="connsiteX9" fmla="*/ 33118 w 2936725"/>
              <a:gd name="connsiteY9" fmla="*/ 289642 h 4080299"/>
              <a:gd name="connsiteX10" fmla="*/ 1025577 w 2936725"/>
              <a:gd name="connsiteY10" fmla="*/ 3635008 h 4080299"/>
              <a:gd name="connsiteX11" fmla="*/ 1393567 w 2936725"/>
              <a:gd name="connsiteY11" fmla="*/ 4025300 h 4080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36725" h="4080299">
                <a:moveTo>
                  <a:pt x="1393567" y="4025300"/>
                </a:moveTo>
                <a:cubicBezTo>
                  <a:pt x="1503221" y="3995563"/>
                  <a:pt x="1434455" y="4002998"/>
                  <a:pt x="1683499" y="3456588"/>
                </a:cubicBezTo>
                <a:cubicBezTo>
                  <a:pt x="1932543" y="2910178"/>
                  <a:pt x="2722421" y="1280242"/>
                  <a:pt x="2887831" y="746842"/>
                </a:cubicBezTo>
                <a:cubicBezTo>
                  <a:pt x="3053241" y="213442"/>
                  <a:pt x="2752158" y="258046"/>
                  <a:pt x="2675958" y="256188"/>
                </a:cubicBezTo>
                <a:cubicBezTo>
                  <a:pt x="2599758" y="254329"/>
                  <a:pt x="2620202" y="245037"/>
                  <a:pt x="2430631" y="735691"/>
                </a:cubicBezTo>
                <a:cubicBezTo>
                  <a:pt x="2241060" y="1226345"/>
                  <a:pt x="1754123" y="2796808"/>
                  <a:pt x="1538533" y="3200110"/>
                </a:cubicBezTo>
                <a:cubicBezTo>
                  <a:pt x="1322943" y="3603412"/>
                  <a:pt x="1317367" y="3620139"/>
                  <a:pt x="1137089" y="3155505"/>
                </a:cubicBezTo>
                <a:cubicBezTo>
                  <a:pt x="956811" y="2690871"/>
                  <a:pt x="603689" y="906676"/>
                  <a:pt x="456865" y="412305"/>
                </a:cubicBezTo>
                <a:cubicBezTo>
                  <a:pt x="310041" y="-82066"/>
                  <a:pt x="326768" y="209725"/>
                  <a:pt x="256143" y="189281"/>
                </a:cubicBezTo>
                <a:cubicBezTo>
                  <a:pt x="185518" y="168837"/>
                  <a:pt x="-95121" y="-284646"/>
                  <a:pt x="33118" y="289642"/>
                </a:cubicBezTo>
                <a:cubicBezTo>
                  <a:pt x="161357" y="863930"/>
                  <a:pt x="793260" y="3012398"/>
                  <a:pt x="1025577" y="3635008"/>
                </a:cubicBezTo>
                <a:cubicBezTo>
                  <a:pt x="1257894" y="4257618"/>
                  <a:pt x="1283913" y="4055037"/>
                  <a:pt x="1393567" y="4025300"/>
                </a:cubicBezTo>
                <a:close/>
              </a:path>
            </a:pathLst>
          </a:custGeom>
          <a:noFill/>
          <a:ln w="19050" cap="flat" cmpd="sng" algn="ctr">
            <a:solidFill>
              <a:srgbClr val="FFFF66"/>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4" name="Forma libre 13"/>
          <p:cNvSpPr/>
          <p:nvPr/>
        </p:nvSpPr>
        <p:spPr bwMode="auto">
          <a:xfrm>
            <a:off x="3729052" y="1494649"/>
            <a:ext cx="2851991" cy="1590549"/>
          </a:xfrm>
          <a:custGeom>
            <a:avLst/>
            <a:gdLst>
              <a:gd name="connsiteX0" fmla="*/ 14042 w 2851991"/>
              <a:gd name="connsiteY0" fmla="*/ 1203947 h 1590549"/>
              <a:gd name="connsiteX1" fmla="*/ 270520 w 2851991"/>
              <a:gd name="connsiteY1" fmla="*/ 1583089 h 1590549"/>
              <a:gd name="connsiteX2" fmla="*/ 437788 w 2851991"/>
              <a:gd name="connsiteY2" fmla="*/ 1382367 h 1590549"/>
              <a:gd name="connsiteX3" fmla="*/ 1218373 w 2851991"/>
              <a:gd name="connsiteY3" fmla="*/ 546025 h 1590549"/>
              <a:gd name="connsiteX4" fmla="*/ 2712637 w 2851991"/>
              <a:gd name="connsiteY4" fmla="*/ 568328 h 1590549"/>
              <a:gd name="connsiteX5" fmla="*/ 2701486 w 2851991"/>
              <a:gd name="connsiteY5" fmla="*/ 111128 h 1590549"/>
              <a:gd name="connsiteX6" fmla="*/ 1954354 w 2851991"/>
              <a:gd name="connsiteY6" fmla="*/ 77674 h 1590549"/>
              <a:gd name="connsiteX7" fmla="*/ 1095710 w 2851991"/>
              <a:gd name="connsiteY7" fmla="*/ 66523 h 1590549"/>
              <a:gd name="connsiteX8" fmla="*/ 147856 w 2851991"/>
              <a:gd name="connsiteY8" fmla="*/ 992074 h 1590549"/>
              <a:gd name="connsiteX9" fmla="*/ 14042 w 2851991"/>
              <a:gd name="connsiteY9" fmla="*/ 1203947 h 159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1991" h="1590549">
                <a:moveTo>
                  <a:pt x="14042" y="1203947"/>
                </a:moveTo>
                <a:cubicBezTo>
                  <a:pt x="34486" y="1302449"/>
                  <a:pt x="199896" y="1553352"/>
                  <a:pt x="270520" y="1583089"/>
                </a:cubicBezTo>
                <a:cubicBezTo>
                  <a:pt x="341144" y="1612826"/>
                  <a:pt x="279813" y="1555211"/>
                  <a:pt x="437788" y="1382367"/>
                </a:cubicBezTo>
                <a:cubicBezTo>
                  <a:pt x="595763" y="1209523"/>
                  <a:pt x="839232" y="681698"/>
                  <a:pt x="1218373" y="546025"/>
                </a:cubicBezTo>
                <a:cubicBezTo>
                  <a:pt x="1597514" y="410352"/>
                  <a:pt x="2465452" y="640811"/>
                  <a:pt x="2712637" y="568328"/>
                </a:cubicBezTo>
                <a:cubicBezTo>
                  <a:pt x="2959822" y="495845"/>
                  <a:pt x="2827866" y="192904"/>
                  <a:pt x="2701486" y="111128"/>
                </a:cubicBezTo>
                <a:cubicBezTo>
                  <a:pt x="2575106" y="29352"/>
                  <a:pt x="2221983" y="85108"/>
                  <a:pt x="1954354" y="77674"/>
                </a:cubicBezTo>
                <a:cubicBezTo>
                  <a:pt x="1686725" y="70240"/>
                  <a:pt x="1396793" y="-85877"/>
                  <a:pt x="1095710" y="66523"/>
                </a:cubicBezTo>
                <a:cubicBezTo>
                  <a:pt x="794627" y="218923"/>
                  <a:pt x="326276" y="806220"/>
                  <a:pt x="147856" y="992074"/>
                </a:cubicBezTo>
                <a:cubicBezTo>
                  <a:pt x="-30564" y="1177928"/>
                  <a:pt x="-6402" y="1105445"/>
                  <a:pt x="14042" y="1203947"/>
                </a:cubicBezTo>
                <a:close/>
              </a:path>
            </a:pathLst>
          </a:custGeom>
          <a:noFill/>
          <a:ln w="19050" cap="flat" cmpd="sng" algn="ctr">
            <a:solidFill>
              <a:schemeClr val="tx1"/>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5" name="Forma libre 14"/>
          <p:cNvSpPr/>
          <p:nvPr/>
        </p:nvSpPr>
        <p:spPr bwMode="auto">
          <a:xfrm>
            <a:off x="3724825" y="2355035"/>
            <a:ext cx="2734608" cy="1751707"/>
          </a:xfrm>
          <a:custGeom>
            <a:avLst/>
            <a:gdLst>
              <a:gd name="connsiteX0" fmla="*/ 29419 w 2734608"/>
              <a:gd name="connsiteY0" fmla="*/ 87083 h 1751707"/>
              <a:gd name="connsiteX1" fmla="*/ 29419 w 2734608"/>
              <a:gd name="connsiteY1" fmla="*/ 354712 h 1751707"/>
              <a:gd name="connsiteX2" fmla="*/ 230141 w 2734608"/>
              <a:gd name="connsiteY2" fmla="*/ 756156 h 1751707"/>
              <a:gd name="connsiteX3" fmla="*/ 631585 w 2734608"/>
              <a:gd name="connsiteY3" fmla="*/ 1213356 h 1751707"/>
              <a:gd name="connsiteX4" fmla="*/ 1300658 w 2734608"/>
              <a:gd name="connsiteY4" fmla="*/ 1659405 h 1751707"/>
              <a:gd name="connsiteX5" fmla="*/ 1992034 w 2734608"/>
              <a:gd name="connsiteY5" fmla="*/ 1748615 h 1751707"/>
              <a:gd name="connsiteX6" fmla="*/ 2605351 w 2734608"/>
              <a:gd name="connsiteY6" fmla="*/ 1692859 h 1751707"/>
              <a:gd name="connsiteX7" fmla="*/ 2716863 w 2734608"/>
              <a:gd name="connsiteY7" fmla="*/ 1347171 h 1751707"/>
              <a:gd name="connsiteX8" fmla="*/ 2348873 w 2734608"/>
              <a:gd name="connsiteY8" fmla="*/ 1202205 h 1751707"/>
              <a:gd name="connsiteX9" fmla="*/ 1601741 w 2734608"/>
              <a:gd name="connsiteY9" fmla="*/ 1280264 h 1751707"/>
              <a:gd name="connsiteX10" fmla="*/ 1211448 w 2734608"/>
              <a:gd name="connsiteY10" fmla="*/ 1057239 h 1751707"/>
              <a:gd name="connsiteX11" fmla="*/ 665038 w 2734608"/>
              <a:gd name="connsiteY11" fmla="*/ 421620 h 1751707"/>
              <a:gd name="connsiteX12" fmla="*/ 297048 w 2734608"/>
              <a:gd name="connsiteY12" fmla="*/ 20176 h 1751707"/>
              <a:gd name="connsiteX13" fmla="*/ 29419 w 2734608"/>
              <a:gd name="connsiteY13" fmla="*/ 87083 h 1751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34608" h="1751707">
                <a:moveTo>
                  <a:pt x="29419" y="87083"/>
                </a:moveTo>
                <a:cubicBezTo>
                  <a:pt x="-15186" y="142839"/>
                  <a:pt x="-4035" y="243200"/>
                  <a:pt x="29419" y="354712"/>
                </a:cubicBezTo>
                <a:cubicBezTo>
                  <a:pt x="62873" y="466224"/>
                  <a:pt x="129780" y="613049"/>
                  <a:pt x="230141" y="756156"/>
                </a:cubicBezTo>
                <a:cubicBezTo>
                  <a:pt x="330502" y="899263"/>
                  <a:pt x="453166" y="1062815"/>
                  <a:pt x="631585" y="1213356"/>
                </a:cubicBezTo>
                <a:cubicBezTo>
                  <a:pt x="810004" y="1363897"/>
                  <a:pt x="1073917" y="1570195"/>
                  <a:pt x="1300658" y="1659405"/>
                </a:cubicBezTo>
                <a:cubicBezTo>
                  <a:pt x="1527399" y="1748615"/>
                  <a:pt x="1774585" y="1743039"/>
                  <a:pt x="1992034" y="1748615"/>
                </a:cubicBezTo>
                <a:cubicBezTo>
                  <a:pt x="2209483" y="1754191"/>
                  <a:pt x="2484546" y="1759766"/>
                  <a:pt x="2605351" y="1692859"/>
                </a:cubicBezTo>
                <a:cubicBezTo>
                  <a:pt x="2726156" y="1625952"/>
                  <a:pt x="2759609" y="1428947"/>
                  <a:pt x="2716863" y="1347171"/>
                </a:cubicBezTo>
                <a:cubicBezTo>
                  <a:pt x="2674117" y="1265395"/>
                  <a:pt x="2534727" y="1213356"/>
                  <a:pt x="2348873" y="1202205"/>
                </a:cubicBezTo>
                <a:cubicBezTo>
                  <a:pt x="2163019" y="1191054"/>
                  <a:pt x="1791312" y="1304425"/>
                  <a:pt x="1601741" y="1280264"/>
                </a:cubicBezTo>
                <a:cubicBezTo>
                  <a:pt x="1412170" y="1256103"/>
                  <a:pt x="1367565" y="1200346"/>
                  <a:pt x="1211448" y="1057239"/>
                </a:cubicBezTo>
                <a:cubicBezTo>
                  <a:pt x="1055331" y="914132"/>
                  <a:pt x="817438" y="594464"/>
                  <a:pt x="665038" y="421620"/>
                </a:cubicBezTo>
                <a:cubicBezTo>
                  <a:pt x="512638" y="248776"/>
                  <a:pt x="402984" y="74074"/>
                  <a:pt x="297048" y="20176"/>
                </a:cubicBezTo>
                <a:cubicBezTo>
                  <a:pt x="191112" y="-33722"/>
                  <a:pt x="74024" y="31327"/>
                  <a:pt x="29419" y="87083"/>
                </a:cubicBezTo>
                <a:close/>
              </a:path>
            </a:pathLst>
          </a:custGeom>
          <a:noFill/>
          <a:ln w="19050" cap="flat" cmpd="sng" algn="ctr">
            <a:solidFill>
              <a:srgbClr val="33CCFF"/>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7" name="Forma libre 16"/>
          <p:cNvSpPr/>
          <p:nvPr/>
        </p:nvSpPr>
        <p:spPr bwMode="auto">
          <a:xfrm>
            <a:off x="3699142" y="2475756"/>
            <a:ext cx="2776012" cy="2701675"/>
          </a:xfrm>
          <a:custGeom>
            <a:avLst/>
            <a:gdLst>
              <a:gd name="connsiteX0" fmla="*/ 1136770 w 2776012"/>
              <a:gd name="connsiteY0" fmla="*/ 2531143 h 2701675"/>
              <a:gd name="connsiteX1" fmla="*/ 1270585 w 2776012"/>
              <a:gd name="connsiteY1" fmla="*/ 2598050 h 2701675"/>
              <a:gd name="connsiteX2" fmla="*/ 1527063 w 2776012"/>
              <a:gd name="connsiteY2" fmla="*/ 2464235 h 2701675"/>
              <a:gd name="connsiteX3" fmla="*/ 2597580 w 2776012"/>
              <a:gd name="connsiteY3" fmla="*/ 635435 h 2701675"/>
              <a:gd name="connsiteX4" fmla="*/ 2753697 w 2776012"/>
              <a:gd name="connsiteY4" fmla="*/ 167084 h 2701675"/>
              <a:gd name="connsiteX5" fmla="*/ 2363404 w 2776012"/>
              <a:gd name="connsiteY5" fmla="*/ 66723 h 2701675"/>
              <a:gd name="connsiteX6" fmla="*/ 1895053 w 2776012"/>
              <a:gd name="connsiteY6" fmla="*/ 1126089 h 2701675"/>
              <a:gd name="connsiteX7" fmla="*/ 1315190 w 2776012"/>
              <a:gd name="connsiteY7" fmla="*/ 2163152 h 2701675"/>
              <a:gd name="connsiteX8" fmla="*/ 1147921 w 2776012"/>
              <a:gd name="connsiteY8" fmla="*/ 2163152 h 2701675"/>
              <a:gd name="connsiteX9" fmla="*/ 657268 w 2776012"/>
              <a:gd name="connsiteY9" fmla="*/ 613133 h 2701675"/>
              <a:gd name="connsiteX10" fmla="*/ 489999 w 2776012"/>
              <a:gd name="connsiteY10" fmla="*/ 144782 h 2701675"/>
              <a:gd name="connsiteX11" fmla="*/ 122009 w 2776012"/>
              <a:gd name="connsiteY11" fmla="*/ 44421 h 2701675"/>
              <a:gd name="connsiteX12" fmla="*/ 21648 w 2776012"/>
              <a:gd name="connsiteY12" fmla="*/ 278596 h 2701675"/>
              <a:gd name="connsiteX13" fmla="*/ 122009 w 2776012"/>
              <a:gd name="connsiteY13" fmla="*/ 601982 h 2701675"/>
              <a:gd name="connsiteX14" fmla="*/ 1136770 w 2776012"/>
              <a:gd name="connsiteY14" fmla="*/ 2531143 h 270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76012" h="2701675">
                <a:moveTo>
                  <a:pt x="1136770" y="2531143"/>
                </a:moveTo>
                <a:cubicBezTo>
                  <a:pt x="1328199" y="2863821"/>
                  <a:pt x="1205536" y="2609201"/>
                  <a:pt x="1270585" y="2598050"/>
                </a:cubicBezTo>
                <a:cubicBezTo>
                  <a:pt x="1335634" y="2586899"/>
                  <a:pt x="1305897" y="2791337"/>
                  <a:pt x="1527063" y="2464235"/>
                </a:cubicBezTo>
                <a:cubicBezTo>
                  <a:pt x="1748229" y="2137133"/>
                  <a:pt x="2393141" y="1018293"/>
                  <a:pt x="2597580" y="635435"/>
                </a:cubicBezTo>
                <a:cubicBezTo>
                  <a:pt x="2802019" y="252577"/>
                  <a:pt x="2792726" y="261869"/>
                  <a:pt x="2753697" y="167084"/>
                </a:cubicBezTo>
                <a:cubicBezTo>
                  <a:pt x="2714668" y="72299"/>
                  <a:pt x="2506511" y="-93111"/>
                  <a:pt x="2363404" y="66723"/>
                </a:cubicBezTo>
                <a:cubicBezTo>
                  <a:pt x="2220297" y="226557"/>
                  <a:pt x="2069755" y="776684"/>
                  <a:pt x="1895053" y="1126089"/>
                </a:cubicBezTo>
                <a:cubicBezTo>
                  <a:pt x="1720351" y="1475494"/>
                  <a:pt x="1439712" y="1990308"/>
                  <a:pt x="1315190" y="2163152"/>
                </a:cubicBezTo>
                <a:cubicBezTo>
                  <a:pt x="1190668" y="2335996"/>
                  <a:pt x="1257575" y="2421488"/>
                  <a:pt x="1147921" y="2163152"/>
                </a:cubicBezTo>
                <a:cubicBezTo>
                  <a:pt x="1038267" y="1904816"/>
                  <a:pt x="766922" y="949528"/>
                  <a:pt x="657268" y="613133"/>
                </a:cubicBezTo>
                <a:cubicBezTo>
                  <a:pt x="547614" y="276738"/>
                  <a:pt x="579209" y="239567"/>
                  <a:pt x="489999" y="144782"/>
                </a:cubicBezTo>
                <a:cubicBezTo>
                  <a:pt x="400789" y="49997"/>
                  <a:pt x="200067" y="22119"/>
                  <a:pt x="122009" y="44421"/>
                </a:cubicBezTo>
                <a:cubicBezTo>
                  <a:pt x="43950" y="66723"/>
                  <a:pt x="21648" y="185669"/>
                  <a:pt x="21648" y="278596"/>
                </a:cubicBezTo>
                <a:cubicBezTo>
                  <a:pt x="21648" y="371523"/>
                  <a:pt x="-69420" y="220982"/>
                  <a:pt x="122009" y="601982"/>
                </a:cubicBezTo>
                <a:cubicBezTo>
                  <a:pt x="313438" y="982982"/>
                  <a:pt x="945341" y="2198465"/>
                  <a:pt x="1136770" y="2531143"/>
                </a:cubicBezTo>
                <a:close/>
              </a:path>
            </a:pathLst>
          </a:custGeom>
          <a:noFill/>
          <a:ln w="19050" cap="flat" cmpd="sng" algn="ctr">
            <a:solidFill>
              <a:srgbClr val="00FF99"/>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8" name="Forma libre 17"/>
          <p:cNvSpPr/>
          <p:nvPr/>
        </p:nvSpPr>
        <p:spPr bwMode="auto">
          <a:xfrm>
            <a:off x="3704015" y="3569269"/>
            <a:ext cx="2941226" cy="540657"/>
          </a:xfrm>
          <a:custGeom>
            <a:avLst/>
            <a:gdLst>
              <a:gd name="connsiteX0" fmla="*/ 61380 w 2941226"/>
              <a:gd name="connsiteY0" fmla="*/ 32576 h 540657"/>
              <a:gd name="connsiteX1" fmla="*/ 117136 w 2941226"/>
              <a:gd name="connsiteY1" fmla="*/ 367112 h 540657"/>
              <a:gd name="connsiteX2" fmla="*/ 1321468 w 2941226"/>
              <a:gd name="connsiteY2" fmla="*/ 534381 h 540657"/>
              <a:gd name="connsiteX3" fmla="*/ 2748824 w 2941226"/>
              <a:gd name="connsiteY3" fmla="*/ 467473 h 540657"/>
              <a:gd name="connsiteX4" fmla="*/ 2815731 w 2941226"/>
              <a:gd name="connsiteY4" fmla="*/ 121786 h 540657"/>
              <a:gd name="connsiteX5" fmla="*/ 1711761 w 2941226"/>
              <a:gd name="connsiteY5" fmla="*/ 10273 h 540657"/>
              <a:gd name="connsiteX6" fmla="*/ 819663 w 2941226"/>
              <a:gd name="connsiteY6" fmla="*/ 10273 h 540657"/>
              <a:gd name="connsiteX7" fmla="*/ 250951 w 2941226"/>
              <a:gd name="connsiteY7" fmla="*/ 10273 h 540657"/>
              <a:gd name="connsiteX8" fmla="*/ 61380 w 2941226"/>
              <a:gd name="connsiteY8" fmla="*/ 32576 h 540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41226" h="540657">
                <a:moveTo>
                  <a:pt x="61380" y="32576"/>
                </a:moveTo>
                <a:cubicBezTo>
                  <a:pt x="39077" y="92049"/>
                  <a:pt x="-92879" y="283478"/>
                  <a:pt x="117136" y="367112"/>
                </a:cubicBezTo>
                <a:cubicBezTo>
                  <a:pt x="327151" y="450746"/>
                  <a:pt x="882853" y="517654"/>
                  <a:pt x="1321468" y="534381"/>
                </a:cubicBezTo>
                <a:cubicBezTo>
                  <a:pt x="1760083" y="551108"/>
                  <a:pt x="2499780" y="536239"/>
                  <a:pt x="2748824" y="467473"/>
                </a:cubicBezTo>
                <a:cubicBezTo>
                  <a:pt x="2997868" y="398707"/>
                  <a:pt x="2988575" y="197986"/>
                  <a:pt x="2815731" y="121786"/>
                </a:cubicBezTo>
                <a:cubicBezTo>
                  <a:pt x="2642887" y="45586"/>
                  <a:pt x="2044439" y="28858"/>
                  <a:pt x="1711761" y="10273"/>
                </a:cubicBezTo>
                <a:cubicBezTo>
                  <a:pt x="1379083" y="-8312"/>
                  <a:pt x="819663" y="10273"/>
                  <a:pt x="819663" y="10273"/>
                </a:cubicBezTo>
                <a:lnTo>
                  <a:pt x="250951" y="10273"/>
                </a:lnTo>
                <a:cubicBezTo>
                  <a:pt x="122712" y="13990"/>
                  <a:pt x="83683" y="-26897"/>
                  <a:pt x="61380" y="32576"/>
                </a:cubicBezTo>
                <a:close/>
              </a:path>
            </a:pathLst>
          </a:cu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6"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45</a:t>
            </a:fld>
            <a:endParaRPr lang="es-MX" dirty="0"/>
          </a:p>
        </p:txBody>
      </p:sp>
      <p:sp>
        <p:nvSpPr>
          <p:cNvPr id="5" name="Text Box 9">
            <a:extLst>
              <a:ext uri="{FF2B5EF4-FFF2-40B4-BE49-F238E27FC236}">
                <a16:creationId xmlns:a16="http://schemas.microsoft.com/office/drawing/2014/main" id="{78B6BA37-9440-6FBB-14F9-2906474256BE}"/>
              </a:ext>
            </a:extLst>
          </p:cNvPr>
          <p:cNvSpPr txBox="1">
            <a:spLocks noChangeArrowheads="1"/>
          </p:cNvSpPr>
          <p:nvPr/>
        </p:nvSpPr>
        <p:spPr bwMode="auto">
          <a:xfrm>
            <a:off x="233280" y="5452965"/>
            <a:ext cx="7139373" cy="95410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Muestro tres conjuntos X, Y, Z y varios tríos T que servirán como entrada a CAREO-EN-3D.</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884363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xEl>
                                              <p:pRg st="4" end="4"/>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5" end="5"/>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8">
                                            <p:txEl>
                                              <p:pRg st="6" end="6"/>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7" end="7"/>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7" grpId="0" animBg="1"/>
      <p:bldP spid="18" grpId="0" animBg="1"/>
      <p:bldP spid="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3785715" y="472654"/>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X</a:t>
            </a:r>
          </a:p>
          <a:p>
            <a:pPr lvl="0">
              <a:spcBef>
                <a:spcPct val="20000"/>
              </a:spcBef>
              <a:buClr>
                <a:srgbClr val="86D1EC"/>
              </a:buClr>
              <a:buSzPct val="90000"/>
            </a:pPr>
            <a:endParaRPr lang="es-MX" sz="2800" i="1"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a</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b</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c</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d</a:t>
            </a:r>
          </a:p>
        </p:txBody>
      </p:sp>
      <p:sp>
        <p:nvSpPr>
          <p:cNvPr id="6" name="Text Box 9"/>
          <p:cNvSpPr txBox="1">
            <a:spLocks noChangeArrowheads="1"/>
          </p:cNvSpPr>
          <p:nvPr/>
        </p:nvSpPr>
        <p:spPr bwMode="auto">
          <a:xfrm>
            <a:off x="4852515" y="472654"/>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p>
          <a:p>
            <a:pPr lvl="0">
              <a:spcBef>
                <a:spcPct val="20000"/>
              </a:spcBef>
              <a:buClr>
                <a:srgbClr val="86D1EC"/>
              </a:buClr>
              <a:buSzPct val="90000"/>
            </a:pPr>
            <a:endParaRPr lang="es-MX" sz="2800" i="1"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M</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N</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O</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P</a:t>
            </a:r>
          </a:p>
        </p:txBody>
      </p:sp>
      <p:sp>
        <p:nvSpPr>
          <p:cNvPr id="7" name="Text Box 9"/>
          <p:cNvSpPr txBox="1">
            <a:spLocks noChangeArrowheads="1"/>
          </p:cNvSpPr>
          <p:nvPr/>
        </p:nvSpPr>
        <p:spPr bwMode="auto">
          <a:xfrm>
            <a:off x="6075432" y="472653"/>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Z</a:t>
            </a:r>
          </a:p>
          <a:p>
            <a:pPr lvl="0">
              <a:spcBef>
                <a:spcPct val="20000"/>
              </a:spcBef>
              <a:buClr>
                <a:srgbClr val="86D1EC"/>
              </a:buClr>
              <a:buSzPct val="90000"/>
            </a:pPr>
            <a:endParaRPr lang="es-MX" sz="2800" i="1"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1</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2</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3</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4</a:t>
            </a:r>
          </a:p>
        </p:txBody>
      </p:sp>
      <p:sp>
        <p:nvSpPr>
          <p:cNvPr id="8" name="Text Box 9"/>
          <p:cNvSpPr txBox="1">
            <a:spLocks noChangeArrowheads="1"/>
          </p:cNvSpPr>
          <p:nvPr/>
        </p:nvSpPr>
        <p:spPr bwMode="auto">
          <a:xfrm>
            <a:off x="8107679" y="472653"/>
            <a:ext cx="1634770" cy="6210931"/>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    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N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N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p:txBody>
      </p:sp>
      <p:sp>
        <p:nvSpPr>
          <p:cNvPr id="3" name="Forma libre 2"/>
          <p:cNvSpPr/>
          <p:nvPr/>
        </p:nvSpPr>
        <p:spPr bwMode="auto">
          <a:xfrm>
            <a:off x="3710633" y="2466299"/>
            <a:ext cx="3019917" cy="1647515"/>
          </a:xfrm>
          <a:custGeom>
            <a:avLst/>
            <a:gdLst>
              <a:gd name="connsiteX0" fmla="*/ 556568 w 3019917"/>
              <a:gd name="connsiteY0" fmla="*/ 834463 h 1647515"/>
              <a:gd name="connsiteX1" fmla="*/ 99368 w 3019917"/>
              <a:gd name="connsiteY1" fmla="*/ 1180151 h 1647515"/>
              <a:gd name="connsiteX2" fmla="*/ 21309 w 3019917"/>
              <a:gd name="connsiteY2" fmla="*/ 1548141 h 1647515"/>
              <a:gd name="connsiteX3" fmla="*/ 389300 w 3019917"/>
              <a:gd name="connsiteY3" fmla="*/ 1570443 h 1647515"/>
              <a:gd name="connsiteX4" fmla="*/ 1415212 w 3019917"/>
              <a:gd name="connsiteY4" fmla="*/ 633741 h 1647515"/>
              <a:gd name="connsiteX5" fmla="*/ 2887173 w 3019917"/>
              <a:gd name="connsiteY5" fmla="*/ 544531 h 1647515"/>
              <a:gd name="connsiteX6" fmla="*/ 2887173 w 3019917"/>
              <a:gd name="connsiteY6" fmla="*/ 131936 h 1647515"/>
              <a:gd name="connsiteX7" fmla="*/ 2329612 w 3019917"/>
              <a:gd name="connsiteY7" fmla="*/ 76180 h 1647515"/>
              <a:gd name="connsiteX8" fmla="*/ 1337153 w 3019917"/>
              <a:gd name="connsiteY8" fmla="*/ 31575 h 1647515"/>
              <a:gd name="connsiteX9" fmla="*/ 768441 w 3019917"/>
              <a:gd name="connsiteY9" fmla="*/ 589136 h 1647515"/>
              <a:gd name="connsiteX10" fmla="*/ 556568 w 3019917"/>
              <a:gd name="connsiteY10" fmla="*/ 834463 h 1647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19917" h="1647515">
                <a:moveTo>
                  <a:pt x="556568" y="834463"/>
                </a:moveTo>
                <a:cubicBezTo>
                  <a:pt x="445056" y="932966"/>
                  <a:pt x="188578" y="1061205"/>
                  <a:pt x="99368" y="1180151"/>
                </a:cubicBezTo>
                <a:cubicBezTo>
                  <a:pt x="10158" y="1299097"/>
                  <a:pt x="-27013" y="1483093"/>
                  <a:pt x="21309" y="1548141"/>
                </a:cubicBezTo>
                <a:cubicBezTo>
                  <a:pt x="69631" y="1613189"/>
                  <a:pt x="156983" y="1722843"/>
                  <a:pt x="389300" y="1570443"/>
                </a:cubicBezTo>
                <a:cubicBezTo>
                  <a:pt x="621617" y="1418043"/>
                  <a:pt x="998900" y="804726"/>
                  <a:pt x="1415212" y="633741"/>
                </a:cubicBezTo>
                <a:cubicBezTo>
                  <a:pt x="1831524" y="462756"/>
                  <a:pt x="2641846" y="628165"/>
                  <a:pt x="2887173" y="544531"/>
                </a:cubicBezTo>
                <a:cubicBezTo>
                  <a:pt x="3132500" y="460897"/>
                  <a:pt x="2980100" y="209994"/>
                  <a:pt x="2887173" y="131936"/>
                </a:cubicBezTo>
                <a:cubicBezTo>
                  <a:pt x="2794246" y="53877"/>
                  <a:pt x="2587949" y="92907"/>
                  <a:pt x="2329612" y="76180"/>
                </a:cubicBezTo>
                <a:cubicBezTo>
                  <a:pt x="2071275" y="59453"/>
                  <a:pt x="1597348" y="-53918"/>
                  <a:pt x="1337153" y="31575"/>
                </a:cubicBezTo>
                <a:cubicBezTo>
                  <a:pt x="1076958" y="117068"/>
                  <a:pt x="894822" y="460897"/>
                  <a:pt x="768441" y="589136"/>
                </a:cubicBezTo>
                <a:cubicBezTo>
                  <a:pt x="642061" y="717375"/>
                  <a:pt x="668080" y="735960"/>
                  <a:pt x="556568" y="834463"/>
                </a:cubicBezTo>
                <a:close/>
              </a:path>
            </a:pathLst>
          </a:custGeom>
          <a:noFill/>
          <a:ln w="19050" cap="flat" cmpd="sng" algn="ctr">
            <a:solidFill>
              <a:schemeClr val="tx1"/>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5" name="Forma libre 4"/>
          <p:cNvSpPr/>
          <p:nvPr/>
        </p:nvSpPr>
        <p:spPr bwMode="auto">
          <a:xfrm>
            <a:off x="3665739" y="2487967"/>
            <a:ext cx="2831734" cy="1595945"/>
          </a:xfrm>
          <a:custGeom>
            <a:avLst/>
            <a:gdLst>
              <a:gd name="connsiteX0" fmla="*/ 791032 w 2831734"/>
              <a:gd name="connsiteY0" fmla="*/ 1537624 h 1595945"/>
              <a:gd name="connsiteX1" fmla="*/ 66202 w 2831734"/>
              <a:gd name="connsiteY1" fmla="*/ 1493019 h 1595945"/>
              <a:gd name="connsiteX2" fmla="*/ 77354 w 2831734"/>
              <a:gd name="connsiteY2" fmla="*/ 1214239 h 1595945"/>
              <a:gd name="connsiteX3" fmla="*/ 456495 w 2831734"/>
              <a:gd name="connsiteY3" fmla="*/ 1169634 h 1595945"/>
              <a:gd name="connsiteX4" fmla="*/ 1549315 w 2831734"/>
              <a:gd name="connsiteY4" fmla="*/ 1091575 h 1595945"/>
              <a:gd name="connsiteX5" fmla="*/ 2341051 w 2831734"/>
              <a:gd name="connsiteY5" fmla="*/ 600922 h 1595945"/>
              <a:gd name="connsiteX6" fmla="*/ 2463715 w 2831734"/>
              <a:gd name="connsiteY6" fmla="*/ 76814 h 1595945"/>
              <a:gd name="connsiteX7" fmla="*/ 2686739 w 2831734"/>
              <a:gd name="connsiteY7" fmla="*/ 21058 h 1595945"/>
              <a:gd name="connsiteX8" fmla="*/ 2831705 w 2831734"/>
              <a:gd name="connsiteY8" fmla="*/ 255234 h 1595945"/>
              <a:gd name="connsiteX9" fmla="*/ 2675588 w 2831734"/>
              <a:gd name="connsiteY9" fmla="*/ 578619 h 1595945"/>
              <a:gd name="connsiteX10" fmla="*/ 1883851 w 2831734"/>
              <a:gd name="connsiteY10" fmla="*/ 1247693 h 1595945"/>
              <a:gd name="connsiteX11" fmla="*/ 1582768 w 2831734"/>
              <a:gd name="connsiteY11" fmla="*/ 1481868 h 1595945"/>
              <a:gd name="connsiteX12" fmla="*/ 1159022 w 2831734"/>
              <a:gd name="connsiteY12" fmla="*/ 1593380 h 1595945"/>
              <a:gd name="connsiteX13" fmla="*/ 791032 w 2831734"/>
              <a:gd name="connsiteY13" fmla="*/ 1537624 h 159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31734" h="1595945">
                <a:moveTo>
                  <a:pt x="791032" y="1537624"/>
                </a:moveTo>
                <a:cubicBezTo>
                  <a:pt x="608895" y="1520897"/>
                  <a:pt x="185148" y="1546916"/>
                  <a:pt x="66202" y="1493019"/>
                </a:cubicBezTo>
                <a:cubicBezTo>
                  <a:pt x="-52744" y="1439122"/>
                  <a:pt x="12305" y="1268136"/>
                  <a:pt x="77354" y="1214239"/>
                </a:cubicBezTo>
                <a:cubicBezTo>
                  <a:pt x="142403" y="1160342"/>
                  <a:pt x="211168" y="1190078"/>
                  <a:pt x="456495" y="1169634"/>
                </a:cubicBezTo>
                <a:cubicBezTo>
                  <a:pt x="701822" y="1149190"/>
                  <a:pt x="1235222" y="1186360"/>
                  <a:pt x="1549315" y="1091575"/>
                </a:cubicBezTo>
                <a:cubicBezTo>
                  <a:pt x="1863408" y="996790"/>
                  <a:pt x="2188651" y="770049"/>
                  <a:pt x="2341051" y="600922"/>
                </a:cubicBezTo>
                <a:cubicBezTo>
                  <a:pt x="2493451" y="431795"/>
                  <a:pt x="2406100" y="173458"/>
                  <a:pt x="2463715" y="76814"/>
                </a:cubicBezTo>
                <a:cubicBezTo>
                  <a:pt x="2521330" y="-19830"/>
                  <a:pt x="2625407" y="-8679"/>
                  <a:pt x="2686739" y="21058"/>
                </a:cubicBezTo>
                <a:cubicBezTo>
                  <a:pt x="2748071" y="50795"/>
                  <a:pt x="2833563" y="162307"/>
                  <a:pt x="2831705" y="255234"/>
                </a:cubicBezTo>
                <a:cubicBezTo>
                  <a:pt x="2829847" y="348161"/>
                  <a:pt x="2833564" y="413209"/>
                  <a:pt x="2675588" y="578619"/>
                </a:cubicBezTo>
                <a:cubicBezTo>
                  <a:pt x="2517612" y="744029"/>
                  <a:pt x="2065988" y="1097152"/>
                  <a:pt x="1883851" y="1247693"/>
                </a:cubicBezTo>
                <a:cubicBezTo>
                  <a:pt x="1701714" y="1398234"/>
                  <a:pt x="1703573" y="1424254"/>
                  <a:pt x="1582768" y="1481868"/>
                </a:cubicBezTo>
                <a:cubicBezTo>
                  <a:pt x="1461963" y="1539482"/>
                  <a:pt x="1292836" y="1578512"/>
                  <a:pt x="1159022" y="1593380"/>
                </a:cubicBezTo>
                <a:cubicBezTo>
                  <a:pt x="1025208" y="1608248"/>
                  <a:pt x="973169" y="1554351"/>
                  <a:pt x="791032" y="1537624"/>
                </a:cubicBezTo>
                <a:close/>
              </a:path>
            </a:pathLst>
          </a:cu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20" name="Forma libre 19"/>
          <p:cNvSpPr/>
          <p:nvPr/>
        </p:nvSpPr>
        <p:spPr bwMode="auto">
          <a:xfrm>
            <a:off x="3741284" y="1407767"/>
            <a:ext cx="2740827" cy="3748780"/>
          </a:xfrm>
          <a:custGeom>
            <a:avLst/>
            <a:gdLst>
              <a:gd name="connsiteX0" fmla="*/ 927361 w 2740827"/>
              <a:gd name="connsiteY0" fmla="*/ 967443 h 3748780"/>
              <a:gd name="connsiteX1" fmla="*/ 1072327 w 2740827"/>
              <a:gd name="connsiteY1" fmla="*/ 499092 h 3748780"/>
              <a:gd name="connsiteX2" fmla="*/ 1284200 w 2740827"/>
              <a:gd name="connsiteY2" fmla="*/ 53043 h 3748780"/>
              <a:gd name="connsiteX3" fmla="*/ 1562980 w 2740827"/>
              <a:gd name="connsiteY3" fmla="*/ 64194 h 3748780"/>
              <a:gd name="connsiteX4" fmla="*/ 1607585 w 2740827"/>
              <a:gd name="connsiteY4" fmla="*/ 554848 h 3748780"/>
              <a:gd name="connsiteX5" fmla="*/ 2622346 w 2740827"/>
              <a:gd name="connsiteY5" fmla="*/ 3208838 h 3748780"/>
              <a:gd name="connsiteX6" fmla="*/ 2689254 w 2740827"/>
              <a:gd name="connsiteY6" fmla="*/ 3677189 h 3748780"/>
              <a:gd name="connsiteX7" fmla="*/ 2343566 w 2740827"/>
              <a:gd name="connsiteY7" fmla="*/ 3710643 h 3748780"/>
              <a:gd name="connsiteX8" fmla="*/ 2287810 w 2740827"/>
              <a:gd name="connsiteY8" fmla="*/ 3320350 h 3748780"/>
              <a:gd name="connsiteX9" fmla="*/ 1418015 w 2740827"/>
              <a:gd name="connsiteY9" fmla="*/ 699813 h 3748780"/>
              <a:gd name="connsiteX10" fmla="*/ 1128083 w 2740827"/>
              <a:gd name="connsiteY10" fmla="*/ 844779 h 3748780"/>
              <a:gd name="connsiteX11" fmla="*/ 470161 w 2740827"/>
              <a:gd name="connsiteY11" fmla="*/ 2495160 h 3748780"/>
              <a:gd name="connsiteX12" fmla="*/ 247137 w 2740827"/>
              <a:gd name="connsiteY12" fmla="*/ 2818545 h 3748780"/>
              <a:gd name="connsiteX13" fmla="*/ 1810 w 2740827"/>
              <a:gd name="connsiteY13" fmla="*/ 2562067 h 3748780"/>
              <a:gd name="connsiteX14" fmla="*/ 380951 w 2740827"/>
              <a:gd name="connsiteY14" fmla="*/ 1848389 h 3748780"/>
              <a:gd name="connsiteX15" fmla="*/ 927361 w 2740827"/>
              <a:gd name="connsiteY15" fmla="*/ 967443 h 3748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740827" h="3748780">
                <a:moveTo>
                  <a:pt x="927361" y="967443"/>
                </a:moveTo>
                <a:cubicBezTo>
                  <a:pt x="1042590" y="742560"/>
                  <a:pt x="1012854" y="651492"/>
                  <a:pt x="1072327" y="499092"/>
                </a:cubicBezTo>
                <a:cubicBezTo>
                  <a:pt x="1131800" y="346692"/>
                  <a:pt x="1202425" y="125526"/>
                  <a:pt x="1284200" y="53043"/>
                </a:cubicBezTo>
                <a:cubicBezTo>
                  <a:pt x="1365975" y="-19440"/>
                  <a:pt x="1509083" y="-19440"/>
                  <a:pt x="1562980" y="64194"/>
                </a:cubicBezTo>
                <a:cubicBezTo>
                  <a:pt x="1616877" y="147828"/>
                  <a:pt x="1431024" y="30741"/>
                  <a:pt x="1607585" y="554848"/>
                </a:cubicBezTo>
                <a:cubicBezTo>
                  <a:pt x="1784146" y="1078955"/>
                  <a:pt x="2442068" y="2688448"/>
                  <a:pt x="2622346" y="3208838"/>
                </a:cubicBezTo>
                <a:cubicBezTo>
                  <a:pt x="2802624" y="3729228"/>
                  <a:pt x="2735717" y="3593555"/>
                  <a:pt x="2689254" y="3677189"/>
                </a:cubicBezTo>
                <a:cubicBezTo>
                  <a:pt x="2642791" y="3760823"/>
                  <a:pt x="2410473" y="3770116"/>
                  <a:pt x="2343566" y="3710643"/>
                </a:cubicBezTo>
                <a:cubicBezTo>
                  <a:pt x="2276659" y="3651170"/>
                  <a:pt x="2442069" y="3822155"/>
                  <a:pt x="2287810" y="3320350"/>
                </a:cubicBezTo>
                <a:cubicBezTo>
                  <a:pt x="2133552" y="2818545"/>
                  <a:pt x="1611303" y="1112408"/>
                  <a:pt x="1418015" y="699813"/>
                </a:cubicBezTo>
                <a:cubicBezTo>
                  <a:pt x="1224727" y="287218"/>
                  <a:pt x="1286059" y="545555"/>
                  <a:pt x="1128083" y="844779"/>
                </a:cubicBezTo>
                <a:cubicBezTo>
                  <a:pt x="970107" y="1144003"/>
                  <a:pt x="616985" y="2166199"/>
                  <a:pt x="470161" y="2495160"/>
                </a:cubicBezTo>
                <a:cubicBezTo>
                  <a:pt x="323337" y="2824121"/>
                  <a:pt x="325195" y="2807394"/>
                  <a:pt x="247137" y="2818545"/>
                </a:cubicBezTo>
                <a:cubicBezTo>
                  <a:pt x="169079" y="2829696"/>
                  <a:pt x="-20492" y="2723760"/>
                  <a:pt x="1810" y="2562067"/>
                </a:cubicBezTo>
                <a:cubicBezTo>
                  <a:pt x="24112" y="2400374"/>
                  <a:pt x="226692" y="2116018"/>
                  <a:pt x="380951" y="1848389"/>
                </a:cubicBezTo>
                <a:cubicBezTo>
                  <a:pt x="535209" y="1580760"/>
                  <a:pt x="812132" y="1192326"/>
                  <a:pt x="927361" y="967443"/>
                </a:cubicBezTo>
                <a:close/>
              </a:path>
            </a:pathLst>
          </a:custGeom>
          <a:noFill/>
          <a:ln w="19050" cap="flat" cmpd="sng" algn="ctr">
            <a:solidFill>
              <a:srgbClr val="FFFF66"/>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22" name="Elipse 21"/>
          <p:cNvSpPr/>
          <p:nvPr/>
        </p:nvSpPr>
        <p:spPr bwMode="auto">
          <a:xfrm>
            <a:off x="3593171" y="4538546"/>
            <a:ext cx="2904303" cy="510381"/>
          </a:xfrm>
          <a:prstGeom prst="ellipse">
            <a:avLst/>
          </a:prstGeom>
          <a:noFill/>
          <a:ln w="19050" cap="flat" cmpd="sng" algn="ctr">
            <a:solidFill>
              <a:srgbClr val="00FF99"/>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24" name="Forma libre 23"/>
          <p:cNvSpPr/>
          <p:nvPr/>
        </p:nvSpPr>
        <p:spPr bwMode="auto">
          <a:xfrm>
            <a:off x="3728800" y="1533572"/>
            <a:ext cx="2703110" cy="3584804"/>
          </a:xfrm>
          <a:custGeom>
            <a:avLst/>
            <a:gdLst>
              <a:gd name="connsiteX0" fmla="*/ 1898849 w 2703110"/>
              <a:gd name="connsiteY0" fmla="*/ 72204 h 3584804"/>
              <a:gd name="connsiteX1" fmla="*/ 2445259 w 2703110"/>
              <a:gd name="connsiteY1" fmla="*/ 27599 h 3584804"/>
              <a:gd name="connsiteX2" fmla="*/ 2657132 w 2703110"/>
              <a:gd name="connsiteY2" fmla="*/ 72204 h 3584804"/>
              <a:gd name="connsiteX3" fmla="*/ 2679434 w 2703110"/>
              <a:gd name="connsiteY3" fmla="*/ 373287 h 3584804"/>
              <a:gd name="connsiteX4" fmla="*/ 2378351 w 2703110"/>
              <a:gd name="connsiteY4" fmla="*/ 507101 h 3584804"/>
              <a:gd name="connsiteX5" fmla="*/ 1575463 w 2703110"/>
              <a:gd name="connsiteY5" fmla="*/ 451345 h 3584804"/>
              <a:gd name="connsiteX6" fmla="*/ 382283 w 2703110"/>
              <a:gd name="connsiteY6" fmla="*/ 3294906 h 3584804"/>
              <a:gd name="connsiteX7" fmla="*/ 326527 w 2703110"/>
              <a:gd name="connsiteY7" fmla="*/ 3517930 h 3584804"/>
              <a:gd name="connsiteX8" fmla="*/ 159259 w 2703110"/>
              <a:gd name="connsiteY8" fmla="*/ 3540233 h 3584804"/>
              <a:gd name="connsiteX9" fmla="*/ 3141 w 2703110"/>
              <a:gd name="connsiteY9" fmla="*/ 3451023 h 3584804"/>
              <a:gd name="connsiteX10" fmla="*/ 136956 w 2703110"/>
              <a:gd name="connsiteY10" fmla="*/ 3027277 h 3584804"/>
              <a:gd name="connsiteX11" fmla="*/ 962146 w 2703110"/>
              <a:gd name="connsiteY11" fmla="*/ 830487 h 3584804"/>
              <a:gd name="connsiteX12" fmla="*/ 1107112 w 2703110"/>
              <a:gd name="connsiteY12" fmla="*/ 250623 h 3584804"/>
              <a:gd name="connsiteX13" fmla="*/ 1274380 w 2703110"/>
              <a:gd name="connsiteY13" fmla="*/ 5296 h 3584804"/>
              <a:gd name="connsiteX14" fmla="*/ 1898849 w 2703110"/>
              <a:gd name="connsiteY14" fmla="*/ 72204 h 3584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03110" h="3584804">
                <a:moveTo>
                  <a:pt x="1898849" y="72204"/>
                </a:moveTo>
                <a:cubicBezTo>
                  <a:pt x="2093995" y="75921"/>
                  <a:pt x="2318879" y="27599"/>
                  <a:pt x="2445259" y="27599"/>
                </a:cubicBezTo>
                <a:cubicBezTo>
                  <a:pt x="2571639" y="27599"/>
                  <a:pt x="2618103" y="14589"/>
                  <a:pt x="2657132" y="72204"/>
                </a:cubicBezTo>
                <a:cubicBezTo>
                  <a:pt x="2696161" y="129819"/>
                  <a:pt x="2725898" y="300804"/>
                  <a:pt x="2679434" y="373287"/>
                </a:cubicBezTo>
                <a:cubicBezTo>
                  <a:pt x="2632971" y="445770"/>
                  <a:pt x="2562346" y="494091"/>
                  <a:pt x="2378351" y="507101"/>
                </a:cubicBezTo>
                <a:cubicBezTo>
                  <a:pt x="2194356" y="520111"/>
                  <a:pt x="1908141" y="-13289"/>
                  <a:pt x="1575463" y="451345"/>
                </a:cubicBezTo>
                <a:cubicBezTo>
                  <a:pt x="1242785" y="915979"/>
                  <a:pt x="590439" y="2783809"/>
                  <a:pt x="382283" y="3294906"/>
                </a:cubicBezTo>
                <a:cubicBezTo>
                  <a:pt x="174127" y="3806003"/>
                  <a:pt x="363698" y="3477042"/>
                  <a:pt x="326527" y="3517930"/>
                </a:cubicBezTo>
                <a:cubicBezTo>
                  <a:pt x="289356" y="3558818"/>
                  <a:pt x="213157" y="3551384"/>
                  <a:pt x="159259" y="3540233"/>
                </a:cubicBezTo>
                <a:cubicBezTo>
                  <a:pt x="105361" y="3529082"/>
                  <a:pt x="6858" y="3536515"/>
                  <a:pt x="3141" y="3451023"/>
                </a:cubicBezTo>
                <a:cubicBezTo>
                  <a:pt x="-576" y="3365531"/>
                  <a:pt x="-22878" y="3464033"/>
                  <a:pt x="136956" y="3027277"/>
                </a:cubicBezTo>
                <a:cubicBezTo>
                  <a:pt x="296790" y="2590521"/>
                  <a:pt x="800453" y="1293263"/>
                  <a:pt x="962146" y="830487"/>
                </a:cubicBezTo>
                <a:cubicBezTo>
                  <a:pt x="1123839" y="367711"/>
                  <a:pt x="1055073" y="388155"/>
                  <a:pt x="1107112" y="250623"/>
                </a:cubicBezTo>
                <a:cubicBezTo>
                  <a:pt x="1159151" y="113091"/>
                  <a:pt x="1138707" y="33174"/>
                  <a:pt x="1274380" y="5296"/>
                </a:cubicBezTo>
                <a:cubicBezTo>
                  <a:pt x="1410053" y="-22582"/>
                  <a:pt x="1703703" y="68487"/>
                  <a:pt x="1898849" y="72204"/>
                </a:cubicBezTo>
                <a:close/>
              </a:path>
            </a:pathLst>
          </a:custGeom>
          <a:noFill/>
          <a:ln w="19050" cap="flat" cmpd="sng" algn="ctr">
            <a:solidFill>
              <a:srgbClr val="33CCFF"/>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25" name="Forma libre 24"/>
          <p:cNvSpPr/>
          <p:nvPr/>
        </p:nvSpPr>
        <p:spPr bwMode="auto">
          <a:xfrm>
            <a:off x="3628510" y="2556939"/>
            <a:ext cx="2961771" cy="2574934"/>
          </a:xfrm>
          <a:custGeom>
            <a:avLst/>
            <a:gdLst>
              <a:gd name="connsiteX0" fmla="*/ 950925 w 2961771"/>
              <a:gd name="connsiteY0" fmla="*/ 2528017 h 2574934"/>
              <a:gd name="connsiteX1" fmla="*/ 1475032 w 2961771"/>
              <a:gd name="connsiteY1" fmla="*/ 2528017 h 2574934"/>
              <a:gd name="connsiteX2" fmla="*/ 2010291 w 2961771"/>
              <a:gd name="connsiteY2" fmla="*/ 1948154 h 2574934"/>
              <a:gd name="connsiteX3" fmla="*/ 2857784 w 2961771"/>
              <a:gd name="connsiteY3" fmla="*/ 398134 h 2574934"/>
              <a:gd name="connsiteX4" fmla="*/ 2924691 w 2961771"/>
              <a:gd name="connsiteY4" fmla="*/ 152807 h 2574934"/>
              <a:gd name="connsiteX5" fmla="*/ 2645911 w 2961771"/>
              <a:gd name="connsiteY5" fmla="*/ 41295 h 2574934"/>
              <a:gd name="connsiteX6" fmla="*/ 2411735 w 2961771"/>
              <a:gd name="connsiteY6" fmla="*/ 186261 h 2574934"/>
              <a:gd name="connsiteX7" fmla="*/ 1463881 w 2961771"/>
              <a:gd name="connsiteY7" fmla="*/ 1892398 h 2574934"/>
              <a:gd name="connsiteX8" fmla="*/ 1263159 w 2961771"/>
              <a:gd name="connsiteY8" fmla="*/ 2048515 h 2574934"/>
              <a:gd name="connsiteX9" fmla="*/ 259550 w 2961771"/>
              <a:gd name="connsiteY9" fmla="*/ 2059666 h 2574934"/>
              <a:gd name="connsiteX10" fmla="*/ 25374 w 2961771"/>
              <a:gd name="connsiteY10" fmla="*/ 2193481 h 2574934"/>
              <a:gd name="connsiteX11" fmla="*/ 114584 w 2961771"/>
              <a:gd name="connsiteY11" fmla="*/ 2427656 h 2574934"/>
              <a:gd name="connsiteX12" fmla="*/ 950925 w 2961771"/>
              <a:gd name="connsiteY12" fmla="*/ 2528017 h 2574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61771" h="2574934">
                <a:moveTo>
                  <a:pt x="950925" y="2528017"/>
                </a:moveTo>
                <a:cubicBezTo>
                  <a:pt x="1177666" y="2544744"/>
                  <a:pt x="1298471" y="2624661"/>
                  <a:pt x="1475032" y="2528017"/>
                </a:cubicBezTo>
                <a:cubicBezTo>
                  <a:pt x="1651593" y="2431373"/>
                  <a:pt x="1779832" y="2303134"/>
                  <a:pt x="2010291" y="1948154"/>
                </a:cubicBezTo>
                <a:cubicBezTo>
                  <a:pt x="2240750" y="1593174"/>
                  <a:pt x="2705384" y="697358"/>
                  <a:pt x="2857784" y="398134"/>
                </a:cubicBezTo>
                <a:cubicBezTo>
                  <a:pt x="3010184" y="98910"/>
                  <a:pt x="2960003" y="212280"/>
                  <a:pt x="2924691" y="152807"/>
                </a:cubicBezTo>
                <a:cubicBezTo>
                  <a:pt x="2889379" y="93334"/>
                  <a:pt x="2731403" y="35719"/>
                  <a:pt x="2645911" y="41295"/>
                </a:cubicBezTo>
                <a:cubicBezTo>
                  <a:pt x="2560419" y="46871"/>
                  <a:pt x="2608740" y="-122256"/>
                  <a:pt x="2411735" y="186261"/>
                </a:cubicBezTo>
                <a:cubicBezTo>
                  <a:pt x="2214730" y="494778"/>
                  <a:pt x="1655310" y="1582022"/>
                  <a:pt x="1463881" y="1892398"/>
                </a:cubicBezTo>
                <a:cubicBezTo>
                  <a:pt x="1272452" y="2202774"/>
                  <a:pt x="1463881" y="2020637"/>
                  <a:pt x="1263159" y="2048515"/>
                </a:cubicBezTo>
                <a:cubicBezTo>
                  <a:pt x="1062437" y="2076393"/>
                  <a:pt x="465847" y="2035505"/>
                  <a:pt x="259550" y="2059666"/>
                </a:cubicBezTo>
                <a:cubicBezTo>
                  <a:pt x="53253" y="2083827"/>
                  <a:pt x="49535" y="2132149"/>
                  <a:pt x="25374" y="2193481"/>
                </a:cubicBezTo>
                <a:cubicBezTo>
                  <a:pt x="1213" y="2254813"/>
                  <a:pt x="-45250" y="2368183"/>
                  <a:pt x="114584" y="2427656"/>
                </a:cubicBezTo>
                <a:cubicBezTo>
                  <a:pt x="274418" y="2487129"/>
                  <a:pt x="724184" y="2511290"/>
                  <a:pt x="950925" y="2528017"/>
                </a:cubicBezTo>
                <a:close/>
              </a:path>
            </a:pathLst>
          </a:custGeom>
          <a:noFill/>
          <a:ln w="19050" cap="flat" cmpd="sng" algn="ctr">
            <a:solidFill>
              <a:schemeClr val="tx1"/>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46</a:t>
            </a:fld>
            <a:endParaRPr lang="es-MX" dirty="0"/>
          </a:p>
        </p:txBody>
      </p:sp>
      <p:sp>
        <p:nvSpPr>
          <p:cNvPr id="9" name="Text Box 9">
            <a:extLst>
              <a:ext uri="{FF2B5EF4-FFF2-40B4-BE49-F238E27FC236}">
                <a16:creationId xmlns:a16="http://schemas.microsoft.com/office/drawing/2014/main" id="{3455487C-5718-A6B3-F16C-86D1BAB3B05E}"/>
              </a:ext>
            </a:extLst>
          </p:cNvPr>
          <p:cNvSpPr txBox="1">
            <a:spLocks noChangeArrowheads="1"/>
          </p:cNvSpPr>
          <p:nvPr/>
        </p:nvSpPr>
        <p:spPr bwMode="auto">
          <a:xfrm>
            <a:off x="233280" y="5452965"/>
            <a:ext cx="7139373" cy="95410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Muestro tres conjuntos X, Y, Z y varios tríos T que servirán como entrada a CAREO-EN-3D.</a:t>
            </a:r>
            <a:endParaRPr lang="es-MX" sz="2800" i="1" u="none" dirty="0">
              <a:latin typeface="Times New Roman" panose="02020603050405020304" pitchFamily="18" charset="0"/>
              <a:sym typeface="Symbol" panose="05050102010706020507" pitchFamily="18" charset="2"/>
            </a:endParaRPr>
          </a:p>
        </p:txBody>
      </p:sp>
      <p:sp>
        <p:nvSpPr>
          <p:cNvPr id="10" name="Text Box 9">
            <a:extLst>
              <a:ext uri="{FF2B5EF4-FFF2-40B4-BE49-F238E27FC236}">
                <a16:creationId xmlns:a16="http://schemas.microsoft.com/office/drawing/2014/main" id="{3A4A4BA6-D946-96E7-FDBF-75C00FBBEA66}"/>
              </a:ext>
            </a:extLst>
          </p:cNvPr>
          <p:cNvSpPr txBox="1">
            <a:spLocks noChangeArrowheads="1"/>
          </p:cNvSpPr>
          <p:nvPr/>
        </p:nvSpPr>
        <p:spPr bwMode="auto">
          <a:xfrm>
            <a:off x="9935709" y="5555099"/>
            <a:ext cx="131708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p:txBody>
      </p:sp>
      <p:sp>
        <p:nvSpPr>
          <p:cNvPr id="11" name="Text Box 9">
            <a:extLst>
              <a:ext uri="{FF2B5EF4-FFF2-40B4-BE49-F238E27FC236}">
                <a16:creationId xmlns:a16="http://schemas.microsoft.com/office/drawing/2014/main" id="{2B717A65-5630-33A2-7F7C-8A1ACE66774E}"/>
              </a:ext>
            </a:extLst>
          </p:cNvPr>
          <p:cNvSpPr txBox="1">
            <a:spLocks noChangeArrowheads="1"/>
          </p:cNvSpPr>
          <p:nvPr/>
        </p:nvSpPr>
        <p:spPr bwMode="auto">
          <a:xfrm>
            <a:off x="9939253" y="6085933"/>
            <a:ext cx="131708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p:txBody>
      </p:sp>
    </p:spTree>
    <p:extLst>
      <p:ext uri="{BB962C8B-B14F-4D97-AF65-F5344CB8AC3E}">
        <p14:creationId xmlns:p14="http://schemas.microsoft.com/office/powerpoint/2010/main" val="188734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8" end="8"/>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9" end="9"/>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xEl>
                                              <p:pRg st="10" end="1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subTnLst>
                                    <p:set>
                                      <p:cBhvr override="childStyle">
                                        <p:cTn dur="1" fill="hold" display="0" masterRel="nextClick" afterEffect="1"/>
                                        <p:tgtEl>
                                          <p:spTgt spid="20"/>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11" end="11"/>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subTnLst>
                                    <p:set>
                                      <p:cBhvr override="childStyle">
                                        <p:cTn dur="1" fill="hold" display="0" masterRel="nextClick" afterEffect="1"/>
                                        <p:tgtEl>
                                          <p:spTgt spid="24"/>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20" grpId="0" animBg="1"/>
      <p:bldP spid="22" grpId="0" animBg="1"/>
      <p:bldP spid="24" grpId="0" animBg="1"/>
      <p:bldP spid="25" grpId="0" animBg="1"/>
      <p:bldP spid="9" grpId="0"/>
      <p:bldP spid="10" grpId="0"/>
      <p:bldP spid="11"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3785715" y="472654"/>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X</a:t>
            </a:r>
          </a:p>
          <a:p>
            <a:pPr lvl="0">
              <a:spcBef>
                <a:spcPct val="20000"/>
              </a:spcBef>
              <a:buClr>
                <a:srgbClr val="86D1EC"/>
              </a:buClr>
              <a:buSzPct val="90000"/>
            </a:pPr>
            <a:endParaRPr lang="es-MX" sz="2800" i="1"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a</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b</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c</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d</a:t>
            </a:r>
          </a:p>
        </p:txBody>
      </p:sp>
      <p:sp>
        <p:nvSpPr>
          <p:cNvPr id="6" name="Text Box 9"/>
          <p:cNvSpPr txBox="1">
            <a:spLocks noChangeArrowheads="1"/>
          </p:cNvSpPr>
          <p:nvPr/>
        </p:nvSpPr>
        <p:spPr bwMode="auto">
          <a:xfrm>
            <a:off x="4852515" y="472654"/>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p>
          <a:p>
            <a:pPr lvl="0">
              <a:spcBef>
                <a:spcPct val="20000"/>
              </a:spcBef>
              <a:buClr>
                <a:srgbClr val="86D1EC"/>
              </a:buClr>
              <a:buSzPct val="90000"/>
            </a:pPr>
            <a:endParaRPr lang="es-MX" sz="2800" i="1"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M</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N</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O</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P</a:t>
            </a:r>
          </a:p>
        </p:txBody>
      </p:sp>
      <p:sp>
        <p:nvSpPr>
          <p:cNvPr id="7" name="Text Box 9"/>
          <p:cNvSpPr txBox="1">
            <a:spLocks noChangeArrowheads="1"/>
          </p:cNvSpPr>
          <p:nvPr/>
        </p:nvSpPr>
        <p:spPr bwMode="auto">
          <a:xfrm>
            <a:off x="6075432" y="472653"/>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Z</a:t>
            </a:r>
          </a:p>
          <a:p>
            <a:pPr lvl="0">
              <a:spcBef>
                <a:spcPct val="20000"/>
              </a:spcBef>
              <a:buClr>
                <a:srgbClr val="86D1EC"/>
              </a:buClr>
              <a:buSzPct val="90000"/>
            </a:pPr>
            <a:endParaRPr lang="es-MX" sz="2800" i="1"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1</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2</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3</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4</a:t>
            </a:r>
          </a:p>
        </p:txBody>
      </p:sp>
      <p:sp>
        <p:nvSpPr>
          <p:cNvPr id="11" name="Forma libre 10"/>
          <p:cNvSpPr/>
          <p:nvPr/>
        </p:nvSpPr>
        <p:spPr bwMode="auto">
          <a:xfrm>
            <a:off x="3660526" y="1457877"/>
            <a:ext cx="2914991" cy="2662380"/>
          </a:xfrm>
          <a:custGeom>
            <a:avLst/>
            <a:gdLst>
              <a:gd name="connsiteX0" fmla="*/ 49114 w 2914991"/>
              <a:gd name="connsiteY0" fmla="*/ 136747 h 2662380"/>
              <a:gd name="connsiteX1" fmla="*/ 194080 w 2914991"/>
              <a:gd name="connsiteY1" fmla="*/ 660855 h 2662380"/>
              <a:gd name="connsiteX2" fmla="*/ 1465319 w 2914991"/>
              <a:gd name="connsiteY2" fmla="*/ 1653313 h 2662380"/>
              <a:gd name="connsiteX3" fmla="*/ 2680802 w 2914991"/>
              <a:gd name="connsiteY3" fmla="*/ 2656923 h 2662380"/>
              <a:gd name="connsiteX4" fmla="*/ 2825768 w 2914991"/>
              <a:gd name="connsiteY4" fmla="*/ 2010152 h 2662380"/>
              <a:gd name="connsiteX5" fmla="*/ 1654890 w 2914991"/>
              <a:gd name="connsiteY5" fmla="*/ 1062299 h 2662380"/>
              <a:gd name="connsiteX6" fmla="*/ 640129 w 2914991"/>
              <a:gd name="connsiteY6" fmla="*/ 69840 h 2662380"/>
              <a:gd name="connsiteX7" fmla="*/ 49114 w 2914991"/>
              <a:gd name="connsiteY7" fmla="*/ 136747 h 266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14991" h="2662380">
                <a:moveTo>
                  <a:pt x="49114" y="136747"/>
                </a:moveTo>
                <a:cubicBezTo>
                  <a:pt x="-25227" y="235249"/>
                  <a:pt x="-41954" y="408094"/>
                  <a:pt x="194080" y="660855"/>
                </a:cubicBezTo>
                <a:cubicBezTo>
                  <a:pt x="430114" y="913616"/>
                  <a:pt x="1050865" y="1320635"/>
                  <a:pt x="1465319" y="1653313"/>
                </a:cubicBezTo>
                <a:cubicBezTo>
                  <a:pt x="1879773" y="1985991"/>
                  <a:pt x="2454061" y="2597450"/>
                  <a:pt x="2680802" y="2656923"/>
                </a:cubicBezTo>
                <a:cubicBezTo>
                  <a:pt x="2907544" y="2716396"/>
                  <a:pt x="2996753" y="2275923"/>
                  <a:pt x="2825768" y="2010152"/>
                </a:cubicBezTo>
                <a:cubicBezTo>
                  <a:pt x="2654783" y="1744381"/>
                  <a:pt x="2019163" y="1385684"/>
                  <a:pt x="1654890" y="1062299"/>
                </a:cubicBezTo>
                <a:cubicBezTo>
                  <a:pt x="1290617" y="738914"/>
                  <a:pt x="907758" y="216664"/>
                  <a:pt x="640129" y="69840"/>
                </a:cubicBezTo>
                <a:cubicBezTo>
                  <a:pt x="372500" y="-76984"/>
                  <a:pt x="123455" y="38245"/>
                  <a:pt x="49114" y="136747"/>
                </a:cubicBezTo>
                <a:close/>
              </a:path>
            </a:pathLst>
          </a:cu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2" name="Forma libre 11"/>
          <p:cNvSpPr/>
          <p:nvPr/>
        </p:nvSpPr>
        <p:spPr bwMode="auto">
          <a:xfrm>
            <a:off x="3731942" y="1539810"/>
            <a:ext cx="2844375" cy="3635169"/>
          </a:xfrm>
          <a:custGeom>
            <a:avLst/>
            <a:gdLst>
              <a:gd name="connsiteX0" fmla="*/ 11152 w 2844375"/>
              <a:gd name="connsiteY0" fmla="*/ 121723 h 3635169"/>
              <a:gd name="connsiteX1" fmla="*/ 189571 w 2844375"/>
              <a:gd name="connsiteY1" fmla="*/ 779645 h 3635169"/>
              <a:gd name="connsiteX2" fmla="*/ 1226635 w 2844375"/>
              <a:gd name="connsiteY2" fmla="*/ 2508084 h 3635169"/>
              <a:gd name="connsiteX3" fmla="*/ 2575932 w 2844375"/>
              <a:gd name="connsiteY3" fmla="*/ 3589752 h 3635169"/>
              <a:gd name="connsiteX4" fmla="*/ 2832410 w 2844375"/>
              <a:gd name="connsiteY4" fmla="*/ 3366728 h 3635169"/>
              <a:gd name="connsiteX5" fmla="*/ 2375210 w 2844375"/>
              <a:gd name="connsiteY5" fmla="*/ 2764562 h 3635169"/>
              <a:gd name="connsiteX6" fmla="*/ 490654 w 2844375"/>
              <a:gd name="connsiteY6" fmla="*/ 567771 h 3635169"/>
              <a:gd name="connsiteX7" fmla="*/ 412596 w 2844375"/>
              <a:gd name="connsiteY7" fmla="*/ 43664 h 3635169"/>
              <a:gd name="connsiteX8" fmla="*/ 0 w 2844375"/>
              <a:gd name="connsiteY8" fmla="*/ 65967 h 3635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44375" h="3635169">
                <a:moveTo>
                  <a:pt x="11152" y="121723"/>
                </a:moveTo>
                <a:cubicBezTo>
                  <a:pt x="-929" y="251820"/>
                  <a:pt x="-13009" y="381918"/>
                  <a:pt x="189571" y="779645"/>
                </a:cubicBezTo>
                <a:cubicBezTo>
                  <a:pt x="392151" y="1177372"/>
                  <a:pt x="828908" y="2039733"/>
                  <a:pt x="1226635" y="2508084"/>
                </a:cubicBezTo>
                <a:cubicBezTo>
                  <a:pt x="1624362" y="2976435"/>
                  <a:pt x="2308303" y="3446645"/>
                  <a:pt x="2575932" y="3589752"/>
                </a:cubicBezTo>
                <a:cubicBezTo>
                  <a:pt x="2843561" y="3732859"/>
                  <a:pt x="2865864" y="3504260"/>
                  <a:pt x="2832410" y="3366728"/>
                </a:cubicBezTo>
                <a:cubicBezTo>
                  <a:pt x="2798956" y="3229196"/>
                  <a:pt x="2765503" y="3231055"/>
                  <a:pt x="2375210" y="2764562"/>
                </a:cubicBezTo>
                <a:cubicBezTo>
                  <a:pt x="1984917" y="2298069"/>
                  <a:pt x="817756" y="1021254"/>
                  <a:pt x="490654" y="567771"/>
                </a:cubicBezTo>
                <a:cubicBezTo>
                  <a:pt x="163552" y="114288"/>
                  <a:pt x="494372" y="127298"/>
                  <a:pt x="412596" y="43664"/>
                </a:cubicBezTo>
                <a:cubicBezTo>
                  <a:pt x="330820" y="-39970"/>
                  <a:pt x="165410" y="12998"/>
                  <a:pt x="0" y="65967"/>
                </a:cubicBezTo>
              </a:path>
            </a:pathLst>
          </a:custGeom>
          <a:noFill/>
          <a:ln w="19050" cap="flat" cmpd="sng" algn="ctr">
            <a:solidFill>
              <a:srgbClr val="FF9999"/>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13" name="Forma libre 12"/>
          <p:cNvSpPr/>
          <p:nvPr/>
        </p:nvSpPr>
        <p:spPr bwMode="auto">
          <a:xfrm>
            <a:off x="3598463" y="1126564"/>
            <a:ext cx="2936725" cy="4080299"/>
          </a:xfrm>
          <a:custGeom>
            <a:avLst/>
            <a:gdLst>
              <a:gd name="connsiteX0" fmla="*/ 1393567 w 2936725"/>
              <a:gd name="connsiteY0" fmla="*/ 4025300 h 4080299"/>
              <a:gd name="connsiteX1" fmla="*/ 1683499 w 2936725"/>
              <a:gd name="connsiteY1" fmla="*/ 3456588 h 4080299"/>
              <a:gd name="connsiteX2" fmla="*/ 2887831 w 2936725"/>
              <a:gd name="connsiteY2" fmla="*/ 746842 h 4080299"/>
              <a:gd name="connsiteX3" fmla="*/ 2675958 w 2936725"/>
              <a:gd name="connsiteY3" fmla="*/ 256188 h 4080299"/>
              <a:gd name="connsiteX4" fmla="*/ 2430631 w 2936725"/>
              <a:gd name="connsiteY4" fmla="*/ 735691 h 4080299"/>
              <a:gd name="connsiteX5" fmla="*/ 1538533 w 2936725"/>
              <a:gd name="connsiteY5" fmla="*/ 3200110 h 4080299"/>
              <a:gd name="connsiteX6" fmla="*/ 1137089 w 2936725"/>
              <a:gd name="connsiteY6" fmla="*/ 3155505 h 4080299"/>
              <a:gd name="connsiteX7" fmla="*/ 456865 w 2936725"/>
              <a:gd name="connsiteY7" fmla="*/ 412305 h 4080299"/>
              <a:gd name="connsiteX8" fmla="*/ 256143 w 2936725"/>
              <a:gd name="connsiteY8" fmla="*/ 189281 h 4080299"/>
              <a:gd name="connsiteX9" fmla="*/ 33118 w 2936725"/>
              <a:gd name="connsiteY9" fmla="*/ 289642 h 4080299"/>
              <a:gd name="connsiteX10" fmla="*/ 1025577 w 2936725"/>
              <a:gd name="connsiteY10" fmla="*/ 3635008 h 4080299"/>
              <a:gd name="connsiteX11" fmla="*/ 1393567 w 2936725"/>
              <a:gd name="connsiteY11" fmla="*/ 4025300 h 4080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36725" h="4080299">
                <a:moveTo>
                  <a:pt x="1393567" y="4025300"/>
                </a:moveTo>
                <a:cubicBezTo>
                  <a:pt x="1503221" y="3995563"/>
                  <a:pt x="1434455" y="4002998"/>
                  <a:pt x="1683499" y="3456588"/>
                </a:cubicBezTo>
                <a:cubicBezTo>
                  <a:pt x="1932543" y="2910178"/>
                  <a:pt x="2722421" y="1280242"/>
                  <a:pt x="2887831" y="746842"/>
                </a:cubicBezTo>
                <a:cubicBezTo>
                  <a:pt x="3053241" y="213442"/>
                  <a:pt x="2752158" y="258046"/>
                  <a:pt x="2675958" y="256188"/>
                </a:cubicBezTo>
                <a:cubicBezTo>
                  <a:pt x="2599758" y="254329"/>
                  <a:pt x="2620202" y="245037"/>
                  <a:pt x="2430631" y="735691"/>
                </a:cubicBezTo>
                <a:cubicBezTo>
                  <a:pt x="2241060" y="1226345"/>
                  <a:pt x="1754123" y="2796808"/>
                  <a:pt x="1538533" y="3200110"/>
                </a:cubicBezTo>
                <a:cubicBezTo>
                  <a:pt x="1322943" y="3603412"/>
                  <a:pt x="1317367" y="3620139"/>
                  <a:pt x="1137089" y="3155505"/>
                </a:cubicBezTo>
                <a:cubicBezTo>
                  <a:pt x="956811" y="2690871"/>
                  <a:pt x="603689" y="906676"/>
                  <a:pt x="456865" y="412305"/>
                </a:cubicBezTo>
                <a:cubicBezTo>
                  <a:pt x="310041" y="-82066"/>
                  <a:pt x="326768" y="209725"/>
                  <a:pt x="256143" y="189281"/>
                </a:cubicBezTo>
                <a:cubicBezTo>
                  <a:pt x="185518" y="168837"/>
                  <a:pt x="-95121" y="-284646"/>
                  <a:pt x="33118" y="289642"/>
                </a:cubicBezTo>
                <a:cubicBezTo>
                  <a:pt x="161357" y="863930"/>
                  <a:pt x="793260" y="3012398"/>
                  <a:pt x="1025577" y="3635008"/>
                </a:cubicBezTo>
                <a:cubicBezTo>
                  <a:pt x="1257894" y="4257618"/>
                  <a:pt x="1283913" y="4055037"/>
                  <a:pt x="1393567" y="4025300"/>
                </a:cubicBezTo>
                <a:close/>
              </a:path>
            </a:pathLst>
          </a:custGeom>
          <a:noFill/>
          <a:ln w="19050" cap="flat" cmpd="sng" algn="ctr">
            <a:solidFill>
              <a:srgbClr val="FFFF66"/>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4" name="Forma libre 13"/>
          <p:cNvSpPr/>
          <p:nvPr/>
        </p:nvSpPr>
        <p:spPr bwMode="auto">
          <a:xfrm>
            <a:off x="3729052" y="1494649"/>
            <a:ext cx="2851991" cy="1590549"/>
          </a:xfrm>
          <a:custGeom>
            <a:avLst/>
            <a:gdLst>
              <a:gd name="connsiteX0" fmla="*/ 14042 w 2851991"/>
              <a:gd name="connsiteY0" fmla="*/ 1203947 h 1590549"/>
              <a:gd name="connsiteX1" fmla="*/ 270520 w 2851991"/>
              <a:gd name="connsiteY1" fmla="*/ 1583089 h 1590549"/>
              <a:gd name="connsiteX2" fmla="*/ 437788 w 2851991"/>
              <a:gd name="connsiteY2" fmla="*/ 1382367 h 1590549"/>
              <a:gd name="connsiteX3" fmla="*/ 1218373 w 2851991"/>
              <a:gd name="connsiteY3" fmla="*/ 546025 h 1590549"/>
              <a:gd name="connsiteX4" fmla="*/ 2712637 w 2851991"/>
              <a:gd name="connsiteY4" fmla="*/ 568328 h 1590549"/>
              <a:gd name="connsiteX5" fmla="*/ 2701486 w 2851991"/>
              <a:gd name="connsiteY5" fmla="*/ 111128 h 1590549"/>
              <a:gd name="connsiteX6" fmla="*/ 1954354 w 2851991"/>
              <a:gd name="connsiteY6" fmla="*/ 77674 h 1590549"/>
              <a:gd name="connsiteX7" fmla="*/ 1095710 w 2851991"/>
              <a:gd name="connsiteY7" fmla="*/ 66523 h 1590549"/>
              <a:gd name="connsiteX8" fmla="*/ 147856 w 2851991"/>
              <a:gd name="connsiteY8" fmla="*/ 992074 h 1590549"/>
              <a:gd name="connsiteX9" fmla="*/ 14042 w 2851991"/>
              <a:gd name="connsiteY9" fmla="*/ 1203947 h 159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1991" h="1590549">
                <a:moveTo>
                  <a:pt x="14042" y="1203947"/>
                </a:moveTo>
                <a:cubicBezTo>
                  <a:pt x="34486" y="1302449"/>
                  <a:pt x="199896" y="1553352"/>
                  <a:pt x="270520" y="1583089"/>
                </a:cubicBezTo>
                <a:cubicBezTo>
                  <a:pt x="341144" y="1612826"/>
                  <a:pt x="279813" y="1555211"/>
                  <a:pt x="437788" y="1382367"/>
                </a:cubicBezTo>
                <a:cubicBezTo>
                  <a:pt x="595763" y="1209523"/>
                  <a:pt x="839232" y="681698"/>
                  <a:pt x="1218373" y="546025"/>
                </a:cubicBezTo>
                <a:cubicBezTo>
                  <a:pt x="1597514" y="410352"/>
                  <a:pt x="2465452" y="640811"/>
                  <a:pt x="2712637" y="568328"/>
                </a:cubicBezTo>
                <a:cubicBezTo>
                  <a:pt x="2959822" y="495845"/>
                  <a:pt x="2827866" y="192904"/>
                  <a:pt x="2701486" y="111128"/>
                </a:cubicBezTo>
                <a:cubicBezTo>
                  <a:pt x="2575106" y="29352"/>
                  <a:pt x="2221983" y="85108"/>
                  <a:pt x="1954354" y="77674"/>
                </a:cubicBezTo>
                <a:cubicBezTo>
                  <a:pt x="1686725" y="70240"/>
                  <a:pt x="1396793" y="-85877"/>
                  <a:pt x="1095710" y="66523"/>
                </a:cubicBezTo>
                <a:cubicBezTo>
                  <a:pt x="794627" y="218923"/>
                  <a:pt x="326276" y="806220"/>
                  <a:pt x="147856" y="992074"/>
                </a:cubicBezTo>
                <a:cubicBezTo>
                  <a:pt x="-30564" y="1177928"/>
                  <a:pt x="-6402" y="1105445"/>
                  <a:pt x="14042" y="1203947"/>
                </a:cubicBezTo>
                <a:close/>
              </a:path>
            </a:pathLst>
          </a:custGeom>
          <a:noFill/>
          <a:ln w="19050" cap="flat" cmpd="sng" algn="ctr">
            <a:solidFill>
              <a:schemeClr val="tx1"/>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5" name="Forma libre 14"/>
          <p:cNvSpPr/>
          <p:nvPr/>
        </p:nvSpPr>
        <p:spPr bwMode="auto">
          <a:xfrm>
            <a:off x="3724825" y="2355035"/>
            <a:ext cx="2734608" cy="1751707"/>
          </a:xfrm>
          <a:custGeom>
            <a:avLst/>
            <a:gdLst>
              <a:gd name="connsiteX0" fmla="*/ 29419 w 2734608"/>
              <a:gd name="connsiteY0" fmla="*/ 87083 h 1751707"/>
              <a:gd name="connsiteX1" fmla="*/ 29419 w 2734608"/>
              <a:gd name="connsiteY1" fmla="*/ 354712 h 1751707"/>
              <a:gd name="connsiteX2" fmla="*/ 230141 w 2734608"/>
              <a:gd name="connsiteY2" fmla="*/ 756156 h 1751707"/>
              <a:gd name="connsiteX3" fmla="*/ 631585 w 2734608"/>
              <a:gd name="connsiteY3" fmla="*/ 1213356 h 1751707"/>
              <a:gd name="connsiteX4" fmla="*/ 1300658 w 2734608"/>
              <a:gd name="connsiteY4" fmla="*/ 1659405 h 1751707"/>
              <a:gd name="connsiteX5" fmla="*/ 1992034 w 2734608"/>
              <a:gd name="connsiteY5" fmla="*/ 1748615 h 1751707"/>
              <a:gd name="connsiteX6" fmla="*/ 2605351 w 2734608"/>
              <a:gd name="connsiteY6" fmla="*/ 1692859 h 1751707"/>
              <a:gd name="connsiteX7" fmla="*/ 2716863 w 2734608"/>
              <a:gd name="connsiteY7" fmla="*/ 1347171 h 1751707"/>
              <a:gd name="connsiteX8" fmla="*/ 2348873 w 2734608"/>
              <a:gd name="connsiteY8" fmla="*/ 1202205 h 1751707"/>
              <a:gd name="connsiteX9" fmla="*/ 1601741 w 2734608"/>
              <a:gd name="connsiteY9" fmla="*/ 1280264 h 1751707"/>
              <a:gd name="connsiteX10" fmla="*/ 1211448 w 2734608"/>
              <a:gd name="connsiteY10" fmla="*/ 1057239 h 1751707"/>
              <a:gd name="connsiteX11" fmla="*/ 665038 w 2734608"/>
              <a:gd name="connsiteY11" fmla="*/ 421620 h 1751707"/>
              <a:gd name="connsiteX12" fmla="*/ 297048 w 2734608"/>
              <a:gd name="connsiteY12" fmla="*/ 20176 h 1751707"/>
              <a:gd name="connsiteX13" fmla="*/ 29419 w 2734608"/>
              <a:gd name="connsiteY13" fmla="*/ 87083 h 1751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34608" h="1751707">
                <a:moveTo>
                  <a:pt x="29419" y="87083"/>
                </a:moveTo>
                <a:cubicBezTo>
                  <a:pt x="-15186" y="142839"/>
                  <a:pt x="-4035" y="243200"/>
                  <a:pt x="29419" y="354712"/>
                </a:cubicBezTo>
                <a:cubicBezTo>
                  <a:pt x="62873" y="466224"/>
                  <a:pt x="129780" y="613049"/>
                  <a:pt x="230141" y="756156"/>
                </a:cubicBezTo>
                <a:cubicBezTo>
                  <a:pt x="330502" y="899263"/>
                  <a:pt x="453166" y="1062815"/>
                  <a:pt x="631585" y="1213356"/>
                </a:cubicBezTo>
                <a:cubicBezTo>
                  <a:pt x="810004" y="1363897"/>
                  <a:pt x="1073917" y="1570195"/>
                  <a:pt x="1300658" y="1659405"/>
                </a:cubicBezTo>
                <a:cubicBezTo>
                  <a:pt x="1527399" y="1748615"/>
                  <a:pt x="1774585" y="1743039"/>
                  <a:pt x="1992034" y="1748615"/>
                </a:cubicBezTo>
                <a:cubicBezTo>
                  <a:pt x="2209483" y="1754191"/>
                  <a:pt x="2484546" y="1759766"/>
                  <a:pt x="2605351" y="1692859"/>
                </a:cubicBezTo>
                <a:cubicBezTo>
                  <a:pt x="2726156" y="1625952"/>
                  <a:pt x="2759609" y="1428947"/>
                  <a:pt x="2716863" y="1347171"/>
                </a:cubicBezTo>
                <a:cubicBezTo>
                  <a:pt x="2674117" y="1265395"/>
                  <a:pt x="2534727" y="1213356"/>
                  <a:pt x="2348873" y="1202205"/>
                </a:cubicBezTo>
                <a:cubicBezTo>
                  <a:pt x="2163019" y="1191054"/>
                  <a:pt x="1791312" y="1304425"/>
                  <a:pt x="1601741" y="1280264"/>
                </a:cubicBezTo>
                <a:cubicBezTo>
                  <a:pt x="1412170" y="1256103"/>
                  <a:pt x="1367565" y="1200346"/>
                  <a:pt x="1211448" y="1057239"/>
                </a:cubicBezTo>
                <a:cubicBezTo>
                  <a:pt x="1055331" y="914132"/>
                  <a:pt x="817438" y="594464"/>
                  <a:pt x="665038" y="421620"/>
                </a:cubicBezTo>
                <a:cubicBezTo>
                  <a:pt x="512638" y="248776"/>
                  <a:pt x="402984" y="74074"/>
                  <a:pt x="297048" y="20176"/>
                </a:cubicBezTo>
                <a:cubicBezTo>
                  <a:pt x="191112" y="-33722"/>
                  <a:pt x="74024" y="31327"/>
                  <a:pt x="29419" y="87083"/>
                </a:cubicBezTo>
                <a:close/>
              </a:path>
            </a:pathLst>
          </a:custGeom>
          <a:noFill/>
          <a:ln w="19050" cap="flat" cmpd="sng" algn="ctr">
            <a:solidFill>
              <a:srgbClr val="33CCFF"/>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7" name="Forma libre 16"/>
          <p:cNvSpPr/>
          <p:nvPr/>
        </p:nvSpPr>
        <p:spPr bwMode="auto">
          <a:xfrm>
            <a:off x="3699142" y="2475756"/>
            <a:ext cx="2776012" cy="2701675"/>
          </a:xfrm>
          <a:custGeom>
            <a:avLst/>
            <a:gdLst>
              <a:gd name="connsiteX0" fmla="*/ 1136770 w 2776012"/>
              <a:gd name="connsiteY0" fmla="*/ 2531143 h 2701675"/>
              <a:gd name="connsiteX1" fmla="*/ 1270585 w 2776012"/>
              <a:gd name="connsiteY1" fmla="*/ 2598050 h 2701675"/>
              <a:gd name="connsiteX2" fmla="*/ 1527063 w 2776012"/>
              <a:gd name="connsiteY2" fmla="*/ 2464235 h 2701675"/>
              <a:gd name="connsiteX3" fmla="*/ 2597580 w 2776012"/>
              <a:gd name="connsiteY3" fmla="*/ 635435 h 2701675"/>
              <a:gd name="connsiteX4" fmla="*/ 2753697 w 2776012"/>
              <a:gd name="connsiteY4" fmla="*/ 167084 h 2701675"/>
              <a:gd name="connsiteX5" fmla="*/ 2363404 w 2776012"/>
              <a:gd name="connsiteY5" fmla="*/ 66723 h 2701675"/>
              <a:gd name="connsiteX6" fmla="*/ 1895053 w 2776012"/>
              <a:gd name="connsiteY6" fmla="*/ 1126089 h 2701675"/>
              <a:gd name="connsiteX7" fmla="*/ 1315190 w 2776012"/>
              <a:gd name="connsiteY7" fmla="*/ 2163152 h 2701675"/>
              <a:gd name="connsiteX8" fmla="*/ 1147921 w 2776012"/>
              <a:gd name="connsiteY8" fmla="*/ 2163152 h 2701675"/>
              <a:gd name="connsiteX9" fmla="*/ 657268 w 2776012"/>
              <a:gd name="connsiteY9" fmla="*/ 613133 h 2701675"/>
              <a:gd name="connsiteX10" fmla="*/ 489999 w 2776012"/>
              <a:gd name="connsiteY10" fmla="*/ 144782 h 2701675"/>
              <a:gd name="connsiteX11" fmla="*/ 122009 w 2776012"/>
              <a:gd name="connsiteY11" fmla="*/ 44421 h 2701675"/>
              <a:gd name="connsiteX12" fmla="*/ 21648 w 2776012"/>
              <a:gd name="connsiteY12" fmla="*/ 278596 h 2701675"/>
              <a:gd name="connsiteX13" fmla="*/ 122009 w 2776012"/>
              <a:gd name="connsiteY13" fmla="*/ 601982 h 2701675"/>
              <a:gd name="connsiteX14" fmla="*/ 1136770 w 2776012"/>
              <a:gd name="connsiteY14" fmla="*/ 2531143 h 270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76012" h="2701675">
                <a:moveTo>
                  <a:pt x="1136770" y="2531143"/>
                </a:moveTo>
                <a:cubicBezTo>
                  <a:pt x="1328199" y="2863821"/>
                  <a:pt x="1205536" y="2609201"/>
                  <a:pt x="1270585" y="2598050"/>
                </a:cubicBezTo>
                <a:cubicBezTo>
                  <a:pt x="1335634" y="2586899"/>
                  <a:pt x="1305897" y="2791337"/>
                  <a:pt x="1527063" y="2464235"/>
                </a:cubicBezTo>
                <a:cubicBezTo>
                  <a:pt x="1748229" y="2137133"/>
                  <a:pt x="2393141" y="1018293"/>
                  <a:pt x="2597580" y="635435"/>
                </a:cubicBezTo>
                <a:cubicBezTo>
                  <a:pt x="2802019" y="252577"/>
                  <a:pt x="2792726" y="261869"/>
                  <a:pt x="2753697" y="167084"/>
                </a:cubicBezTo>
                <a:cubicBezTo>
                  <a:pt x="2714668" y="72299"/>
                  <a:pt x="2506511" y="-93111"/>
                  <a:pt x="2363404" y="66723"/>
                </a:cubicBezTo>
                <a:cubicBezTo>
                  <a:pt x="2220297" y="226557"/>
                  <a:pt x="2069755" y="776684"/>
                  <a:pt x="1895053" y="1126089"/>
                </a:cubicBezTo>
                <a:cubicBezTo>
                  <a:pt x="1720351" y="1475494"/>
                  <a:pt x="1439712" y="1990308"/>
                  <a:pt x="1315190" y="2163152"/>
                </a:cubicBezTo>
                <a:cubicBezTo>
                  <a:pt x="1190668" y="2335996"/>
                  <a:pt x="1257575" y="2421488"/>
                  <a:pt x="1147921" y="2163152"/>
                </a:cubicBezTo>
                <a:cubicBezTo>
                  <a:pt x="1038267" y="1904816"/>
                  <a:pt x="766922" y="949528"/>
                  <a:pt x="657268" y="613133"/>
                </a:cubicBezTo>
                <a:cubicBezTo>
                  <a:pt x="547614" y="276738"/>
                  <a:pt x="579209" y="239567"/>
                  <a:pt x="489999" y="144782"/>
                </a:cubicBezTo>
                <a:cubicBezTo>
                  <a:pt x="400789" y="49997"/>
                  <a:pt x="200067" y="22119"/>
                  <a:pt x="122009" y="44421"/>
                </a:cubicBezTo>
                <a:cubicBezTo>
                  <a:pt x="43950" y="66723"/>
                  <a:pt x="21648" y="185669"/>
                  <a:pt x="21648" y="278596"/>
                </a:cubicBezTo>
                <a:cubicBezTo>
                  <a:pt x="21648" y="371523"/>
                  <a:pt x="-69420" y="220982"/>
                  <a:pt x="122009" y="601982"/>
                </a:cubicBezTo>
                <a:cubicBezTo>
                  <a:pt x="313438" y="982982"/>
                  <a:pt x="945341" y="2198465"/>
                  <a:pt x="1136770" y="2531143"/>
                </a:cubicBezTo>
                <a:close/>
              </a:path>
            </a:pathLst>
          </a:custGeom>
          <a:noFill/>
          <a:ln w="19050" cap="flat" cmpd="sng" algn="ctr">
            <a:solidFill>
              <a:srgbClr val="00FF99"/>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8" name="Forma libre 17"/>
          <p:cNvSpPr/>
          <p:nvPr/>
        </p:nvSpPr>
        <p:spPr bwMode="auto">
          <a:xfrm>
            <a:off x="3704015" y="3569269"/>
            <a:ext cx="2941226" cy="540657"/>
          </a:xfrm>
          <a:custGeom>
            <a:avLst/>
            <a:gdLst>
              <a:gd name="connsiteX0" fmla="*/ 61380 w 2941226"/>
              <a:gd name="connsiteY0" fmla="*/ 32576 h 540657"/>
              <a:gd name="connsiteX1" fmla="*/ 117136 w 2941226"/>
              <a:gd name="connsiteY1" fmla="*/ 367112 h 540657"/>
              <a:gd name="connsiteX2" fmla="*/ 1321468 w 2941226"/>
              <a:gd name="connsiteY2" fmla="*/ 534381 h 540657"/>
              <a:gd name="connsiteX3" fmla="*/ 2748824 w 2941226"/>
              <a:gd name="connsiteY3" fmla="*/ 467473 h 540657"/>
              <a:gd name="connsiteX4" fmla="*/ 2815731 w 2941226"/>
              <a:gd name="connsiteY4" fmla="*/ 121786 h 540657"/>
              <a:gd name="connsiteX5" fmla="*/ 1711761 w 2941226"/>
              <a:gd name="connsiteY5" fmla="*/ 10273 h 540657"/>
              <a:gd name="connsiteX6" fmla="*/ 819663 w 2941226"/>
              <a:gd name="connsiteY6" fmla="*/ 10273 h 540657"/>
              <a:gd name="connsiteX7" fmla="*/ 250951 w 2941226"/>
              <a:gd name="connsiteY7" fmla="*/ 10273 h 540657"/>
              <a:gd name="connsiteX8" fmla="*/ 61380 w 2941226"/>
              <a:gd name="connsiteY8" fmla="*/ 32576 h 540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41226" h="540657">
                <a:moveTo>
                  <a:pt x="61380" y="32576"/>
                </a:moveTo>
                <a:cubicBezTo>
                  <a:pt x="39077" y="92049"/>
                  <a:pt x="-92879" y="283478"/>
                  <a:pt x="117136" y="367112"/>
                </a:cubicBezTo>
                <a:cubicBezTo>
                  <a:pt x="327151" y="450746"/>
                  <a:pt x="882853" y="517654"/>
                  <a:pt x="1321468" y="534381"/>
                </a:cubicBezTo>
                <a:cubicBezTo>
                  <a:pt x="1760083" y="551108"/>
                  <a:pt x="2499780" y="536239"/>
                  <a:pt x="2748824" y="467473"/>
                </a:cubicBezTo>
                <a:cubicBezTo>
                  <a:pt x="2997868" y="398707"/>
                  <a:pt x="2988575" y="197986"/>
                  <a:pt x="2815731" y="121786"/>
                </a:cubicBezTo>
                <a:cubicBezTo>
                  <a:pt x="2642887" y="45586"/>
                  <a:pt x="2044439" y="28858"/>
                  <a:pt x="1711761" y="10273"/>
                </a:cubicBezTo>
                <a:cubicBezTo>
                  <a:pt x="1379083" y="-8312"/>
                  <a:pt x="819663" y="10273"/>
                  <a:pt x="819663" y="10273"/>
                </a:cubicBezTo>
                <a:lnTo>
                  <a:pt x="250951" y="10273"/>
                </a:lnTo>
                <a:cubicBezTo>
                  <a:pt x="122712" y="13990"/>
                  <a:pt x="83683" y="-26897"/>
                  <a:pt x="61380" y="32576"/>
                </a:cubicBezTo>
                <a:close/>
              </a:path>
            </a:pathLst>
          </a:cu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6" name="Text Box 9"/>
          <p:cNvSpPr txBox="1">
            <a:spLocks noChangeArrowheads="1"/>
          </p:cNvSpPr>
          <p:nvPr/>
        </p:nvSpPr>
        <p:spPr bwMode="auto">
          <a:xfrm>
            <a:off x="8107679" y="472653"/>
            <a:ext cx="1634770" cy="6210931"/>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    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N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N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p:txBody>
      </p:sp>
      <p:sp>
        <p:nvSpPr>
          <p:cNvPr id="21" name="Forma libre 20"/>
          <p:cNvSpPr/>
          <p:nvPr/>
        </p:nvSpPr>
        <p:spPr bwMode="auto">
          <a:xfrm>
            <a:off x="3741284" y="1407767"/>
            <a:ext cx="2740827" cy="3748780"/>
          </a:xfrm>
          <a:custGeom>
            <a:avLst/>
            <a:gdLst>
              <a:gd name="connsiteX0" fmla="*/ 927361 w 2740827"/>
              <a:gd name="connsiteY0" fmla="*/ 967443 h 3748780"/>
              <a:gd name="connsiteX1" fmla="*/ 1072327 w 2740827"/>
              <a:gd name="connsiteY1" fmla="*/ 499092 h 3748780"/>
              <a:gd name="connsiteX2" fmla="*/ 1284200 w 2740827"/>
              <a:gd name="connsiteY2" fmla="*/ 53043 h 3748780"/>
              <a:gd name="connsiteX3" fmla="*/ 1562980 w 2740827"/>
              <a:gd name="connsiteY3" fmla="*/ 64194 h 3748780"/>
              <a:gd name="connsiteX4" fmla="*/ 1607585 w 2740827"/>
              <a:gd name="connsiteY4" fmla="*/ 554848 h 3748780"/>
              <a:gd name="connsiteX5" fmla="*/ 2622346 w 2740827"/>
              <a:gd name="connsiteY5" fmla="*/ 3208838 h 3748780"/>
              <a:gd name="connsiteX6" fmla="*/ 2689254 w 2740827"/>
              <a:gd name="connsiteY6" fmla="*/ 3677189 h 3748780"/>
              <a:gd name="connsiteX7" fmla="*/ 2343566 w 2740827"/>
              <a:gd name="connsiteY7" fmla="*/ 3710643 h 3748780"/>
              <a:gd name="connsiteX8" fmla="*/ 2287810 w 2740827"/>
              <a:gd name="connsiteY8" fmla="*/ 3320350 h 3748780"/>
              <a:gd name="connsiteX9" fmla="*/ 1418015 w 2740827"/>
              <a:gd name="connsiteY9" fmla="*/ 699813 h 3748780"/>
              <a:gd name="connsiteX10" fmla="*/ 1128083 w 2740827"/>
              <a:gd name="connsiteY10" fmla="*/ 844779 h 3748780"/>
              <a:gd name="connsiteX11" fmla="*/ 470161 w 2740827"/>
              <a:gd name="connsiteY11" fmla="*/ 2495160 h 3748780"/>
              <a:gd name="connsiteX12" fmla="*/ 247137 w 2740827"/>
              <a:gd name="connsiteY12" fmla="*/ 2818545 h 3748780"/>
              <a:gd name="connsiteX13" fmla="*/ 1810 w 2740827"/>
              <a:gd name="connsiteY13" fmla="*/ 2562067 h 3748780"/>
              <a:gd name="connsiteX14" fmla="*/ 380951 w 2740827"/>
              <a:gd name="connsiteY14" fmla="*/ 1848389 h 3748780"/>
              <a:gd name="connsiteX15" fmla="*/ 927361 w 2740827"/>
              <a:gd name="connsiteY15" fmla="*/ 967443 h 3748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740827" h="3748780">
                <a:moveTo>
                  <a:pt x="927361" y="967443"/>
                </a:moveTo>
                <a:cubicBezTo>
                  <a:pt x="1042590" y="742560"/>
                  <a:pt x="1012854" y="651492"/>
                  <a:pt x="1072327" y="499092"/>
                </a:cubicBezTo>
                <a:cubicBezTo>
                  <a:pt x="1131800" y="346692"/>
                  <a:pt x="1202425" y="125526"/>
                  <a:pt x="1284200" y="53043"/>
                </a:cubicBezTo>
                <a:cubicBezTo>
                  <a:pt x="1365975" y="-19440"/>
                  <a:pt x="1509083" y="-19440"/>
                  <a:pt x="1562980" y="64194"/>
                </a:cubicBezTo>
                <a:cubicBezTo>
                  <a:pt x="1616877" y="147828"/>
                  <a:pt x="1431024" y="30741"/>
                  <a:pt x="1607585" y="554848"/>
                </a:cubicBezTo>
                <a:cubicBezTo>
                  <a:pt x="1784146" y="1078955"/>
                  <a:pt x="2442068" y="2688448"/>
                  <a:pt x="2622346" y="3208838"/>
                </a:cubicBezTo>
                <a:cubicBezTo>
                  <a:pt x="2802624" y="3729228"/>
                  <a:pt x="2735717" y="3593555"/>
                  <a:pt x="2689254" y="3677189"/>
                </a:cubicBezTo>
                <a:cubicBezTo>
                  <a:pt x="2642791" y="3760823"/>
                  <a:pt x="2410473" y="3770116"/>
                  <a:pt x="2343566" y="3710643"/>
                </a:cubicBezTo>
                <a:cubicBezTo>
                  <a:pt x="2276659" y="3651170"/>
                  <a:pt x="2442069" y="3822155"/>
                  <a:pt x="2287810" y="3320350"/>
                </a:cubicBezTo>
                <a:cubicBezTo>
                  <a:pt x="2133552" y="2818545"/>
                  <a:pt x="1611303" y="1112408"/>
                  <a:pt x="1418015" y="699813"/>
                </a:cubicBezTo>
                <a:cubicBezTo>
                  <a:pt x="1224727" y="287218"/>
                  <a:pt x="1286059" y="545555"/>
                  <a:pt x="1128083" y="844779"/>
                </a:cubicBezTo>
                <a:cubicBezTo>
                  <a:pt x="970107" y="1144003"/>
                  <a:pt x="616985" y="2166199"/>
                  <a:pt x="470161" y="2495160"/>
                </a:cubicBezTo>
                <a:cubicBezTo>
                  <a:pt x="323337" y="2824121"/>
                  <a:pt x="325195" y="2807394"/>
                  <a:pt x="247137" y="2818545"/>
                </a:cubicBezTo>
                <a:cubicBezTo>
                  <a:pt x="169079" y="2829696"/>
                  <a:pt x="-20492" y="2723760"/>
                  <a:pt x="1810" y="2562067"/>
                </a:cubicBezTo>
                <a:cubicBezTo>
                  <a:pt x="24112" y="2400374"/>
                  <a:pt x="226692" y="2116018"/>
                  <a:pt x="380951" y="1848389"/>
                </a:cubicBezTo>
                <a:cubicBezTo>
                  <a:pt x="535209" y="1580760"/>
                  <a:pt x="812132" y="1192326"/>
                  <a:pt x="927361" y="967443"/>
                </a:cubicBezTo>
                <a:close/>
              </a:path>
            </a:pathLst>
          </a:custGeom>
          <a:noFill/>
          <a:ln w="19050" cap="flat" cmpd="sng" algn="ctr">
            <a:solidFill>
              <a:srgbClr val="FFFF66"/>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22" name="Elipse 21"/>
          <p:cNvSpPr/>
          <p:nvPr/>
        </p:nvSpPr>
        <p:spPr bwMode="auto">
          <a:xfrm>
            <a:off x="3593171" y="4538546"/>
            <a:ext cx="2904303" cy="510381"/>
          </a:xfrm>
          <a:prstGeom prst="ellipse">
            <a:avLst/>
          </a:prstGeom>
          <a:noFill/>
          <a:ln w="19050" cap="flat" cmpd="sng" algn="ctr">
            <a:solidFill>
              <a:srgbClr val="00FF99"/>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23" name="Forma libre 22"/>
          <p:cNvSpPr/>
          <p:nvPr/>
        </p:nvSpPr>
        <p:spPr bwMode="auto">
          <a:xfrm>
            <a:off x="3728800" y="1533572"/>
            <a:ext cx="2703110" cy="3584804"/>
          </a:xfrm>
          <a:custGeom>
            <a:avLst/>
            <a:gdLst>
              <a:gd name="connsiteX0" fmla="*/ 1898849 w 2703110"/>
              <a:gd name="connsiteY0" fmla="*/ 72204 h 3584804"/>
              <a:gd name="connsiteX1" fmla="*/ 2445259 w 2703110"/>
              <a:gd name="connsiteY1" fmla="*/ 27599 h 3584804"/>
              <a:gd name="connsiteX2" fmla="*/ 2657132 w 2703110"/>
              <a:gd name="connsiteY2" fmla="*/ 72204 h 3584804"/>
              <a:gd name="connsiteX3" fmla="*/ 2679434 w 2703110"/>
              <a:gd name="connsiteY3" fmla="*/ 373287 h 3584804"/>
              <a:gd name="connsiteX4" fmla="*/ 2378351 w 2703110"/>
              <a:gd name="connsiteY4" fmla="*/ 507101 h 3584804"/>
              <a:gd name="connsiteX5" fmla="*/ 1575463 w 2703110"/>
              <a:gd name="connsiteY5" fmla="*/ 451345 h 3584804"/>
              <a:gd name="connsiteX6" fmla="*/ 382283 w 2703110"/>
              <a:gd name="connsiteY6" fmla="*/ 3294906 h 3584804"/>
              <a:gd name="connsiteX7" fmla="*/ 326527 w 2703110"/>
              <a:gd name="connsiteY7" fmla="*/ 3517930 h 3584804"/>
              <a:gd name="connsiteX8" fmla="*/ 159259 w 2703110"/>
              <a:gd name="connsiteY8" fmla="*/ 3540233 h 3584804"/>
              <a:gd name="connsiteX9" fmla="*/ 3141 w 2703110"/>
              <a:gd name="connsiteY9" fmla="*/ 3451023 h 3584804"/>
              <a:gd name="connsiteX10" fmla="*/ 136956 w 2703110"/>
              <a:gd name="connsiteY10" fmla="*/ 3027277 h 3584804"/>
              <a:gd name="connsiteX11" fmla="*/ 962146 w 2703110"/>
              <a:gd name="connsiteY11" fmla="*/ 830487 h 3584804"/>
              <a:gd name="connsiteX12" fmla="*/ 1107112 w 2703110"/>
              <a:gd name="connsiteY12" fmla="*/ 250623 h 3584804"/>
              <a:gd name="connsiteX13" fmla="*/ 1274380 w 2703110"/>
              <a:gd name="connsiteY13" fmla="*/ 5296 h 3584804"/>
              <a:gd name="connsiteX14" fmla="*/ 1898849 w 2703110"/>
              <a:gd name="connsiteY14" fmla="*/ 72204 h 3584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703110" h="3584804">
                <a:moveTo>
                  <a:pt x="1898849" y="72204"/>
                </a:moveTo>
                <a:cubicBezTo>
                  <a:pt x="2093995" y="75921"/>
                  <a:pt x="2318879" y="27599"/>
                  <a:pt x="2445259" y="27599"/>
                </a:cubicBezTo>
                <a:cubicBezTo>
                  <a:pt x="2571639" y="27599"/>
                  <a:pt x="2618103" y="14589"/>
                  <a:pt x="2657132" y="72204"/>
                </a:cubicBezTo>
                <a:cubicBezTo>
                  <a:pt x="2696161" y="129819"/>
                  <a:pt x="2725898" y="300804"/>
                  <a:pt x="2679434" y="373287"/>
                </a:cubicBezTo>
                <a:cubicBezTo>
                  <a:pt x="2632971" y="445770"/>
                  <a:pt x="2562346" y="494091"/>
                  <a:pt x="2378351" y="507101"/>
                </a:cubicBezTo>
                <a:cubicBezTo>
                  <a:pt x="2194356" y="520111"/>
                  <a:pt x="1908141" y="-13289"/>
                  <a:pt x="1575463" y="451345"/>
                </a:cubicBezTo>
                <a:cubicBezTo>
                  <a:pt x="1242785" y="915979"/>
                  <a:pt x="590439" y="2783809"/>
                  <a:pt x="382283" y="3294906"/>
                </a:cubicBezTo>
                <a:cubicBezTo>
                  <a:pt x="174127" y="3806003"/>
                  <a:pt x="363698" y="3477042"/>
                  <a:pt x="326527" y="3517930"/>
                </a:cubicBezTo>
                <a:cubicBezTo>
                  <a:pt x="289356" y="3558818"/>
                  <a:pt x="213157" y="3551384"/>
                  <a:pt x="159259" y="3540233"/>
                </a:cubicBezTo>
                <a:cubicBezTo>
                  <a:pt x="105361" y="3529082"/>
                  <a:pt x="6858" y="3536515"/>
                  <a:pt x="3141" y="3451023"/>
                </a:cubicBezTo>
                <a:cubicBezTo>
                  <a:pt x="-576" y="3365531"/>
                  <a:pt x="-22878" y="3464033"/>
                  <a:pt x="136956" y="3027277"/>
                </a:cubicBezTo>
                <a:cubicBezTo>
                  <a:pt x="296790" y="2590521"/>
                  <a:pt x="800453" y="1293263"/>
                  <a:pt x="962146" y="830487"/>
                </a:cubicBezTo>
                <a:cubicBezTo>
                  <a:pt x="1123839" y="367711"/>
                  <a:pt x="1055073" y="388155"/>
                  <a:pt x="1107112" y="250623"/>
                </a:cubicBezTo>
                <a:cubicBezTo>
                  <a:pt x="1159151" y="113091"/>
                  <a:pt x="1138707" y="33174"/>
                  <a:pt x="1274380" y="5296"/>
                </a:cubicBezTo>
                <a:cubicBezTo>
                  <a:pt x="1410053" y="-22582"/>
                  <a:pt x="1703703" y="68487"/>
                  <a:pt x="1898849" y="72204"/>
                </a:cubicBezTo>
                <a:close/>
              </a:path>
            </a:pathLst>
          </a:custGeom>
          <a:noFill/>
          <a:ln w="19050" cap="flat" cmpd="sng" algn="ctr">
            <a:solidFill>
              <a:srgbClr val="33CCFF"/>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24" name="Forma libre 23"/>
          <p:cNvSpPr/>
          <p:nvPr/>
        </p:nvSpPr>
        <p:spPr bwMode="auto">
          <a:xfrm>
            <a:off x="3710633" y="2466299"/>
            <a:ext cx="3019917" cy="1647515"/>
          </a:xfrm>
          <a:custGeom>
            <a:avLst/>
            <a:gdLst>
              <a:gd name="connsiteX0" fmla="*/ 556568 w 3019917"/>
              <a:gd name="connsiteY0" fmla="*/ 834463 h 1647515"/>
              <a:gd name="connsiteX1" fmla="*/ 99368 w 3019917"/>
              <a:gd name="connsiteY1" fmla="*/ 1180151 h 1647515"/>
              <a:gd name="connsiteX2" fmla="*/ 21309 w 3019917"/>
              <a:gd name="connsiteY2" fmla="*/ 1548141 h 1647515"/>
              <a:gd name="connsiteX3" fmla="*/ 389300 w 3019917"/>
              <a:gd name="connsiteY3" fmla="*/ 1570443 h 1647515"/>
              <a:gd name="connsiteX4" fmla="*/ 1415212 w 3019917"/>
              <a:gd name="connsiteY4" fmla="*/ 633741 h 1647515"/>
              <a:gd name="connsiteX5" fmla="*/ 2887173 w 3019917"/>
              <a:gd name="connsiteY5" fmla="*/ 544531 h 1647515"/>
              <a:gd name="connsiteX6" fmla="*/ 2887173 w 3019917"/>
              <a:gd name="connsiteY6" fmla="*/ 131936 h 1647515"/>
              <a:gd name="connsiteX7" fmla="*/ 2329612 w 3019917"/>
              <a:gd name="connsiteY7" fmla="*/ 76180 h 1647515"/>
              <a:gd name="connsiteX8" fmla="*/ 1337153 w 3019917"/>
              <a:gd name="connsiteY8" fmla="*/ 31575 h 1647515"/>
              <a:gd name="connsiteX9" fmla="*/ 768441 w 3019917"/>
              <a:gd name="connsiteY9" fmla="*/ 589136 h 1647515"/>
              <a:gd name="connsiteX10" fmla="*/ 556568 w 3019917"/>
              <a:gd name="connsiteY10" fmla="*/ 834463 h 1647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19917" h="1647515">
                <a:moveTo>
                  <a:pt x="556568" y="834463"/>
                </a:moveTo>
                <a:cubicBezTo>
                  <a:pt x="445056" y="932966"/>
                  <a:pt x="188578" y="1061205"/>
                  <a:pt x="99368" y="1180151"/>
                </a:cubicBezTo>
                <a:cubicBezTo>
                  <a:pt x="10158" y="1299097"/>
                  <a:pt x="-27013" y="1483093"/>
                  <a:pt x="21309" y="1548141"/>
                </a:cubicBezTo>
                <a:cubicBezTo>
                  <a:pt x="69631" y="1613189"/>
                  <a:pt x="156983" y="1722843"/>
                  <a:pt x="389300" y="1570443"/>
                </a:cubicBezTo>
                <a:cubicBezTo>
                  <a:pt x="621617" y="1418043"/>
                  <a:pt x="998900" y="804726"/>
                  <a:pt x="1415212" y="633741"/>
                </a:cubicBezTo>
                <a:cubicBezTo>
                  <a:pt x="1831524" y="462756"/>
                  <a:pt x="2641846" y="628165"/>
                  <a:pt x="2887173" y="544531"/>
                </a:cubicBezTo>
                <a:cubicBezTo>
                  <a:pt x="3132500" y="460897"/>
                  <a:pt x="2980100" y="209994"/>
                  <a:pt x="2887173" y="131936"/>
                </a:cubicBezTo>
                <a:cubicBezTo>
                  <a:pt x="2794246" y="53877"/>
                  <a:pt x="2587949" y="92907"/>
                  <a:pt x="2329612" y="76180"/>
                </a:cubicBezTo>
                <a:cubicBezTo>
                  <a:pt x="2071275" y="59453"/>
                  <a:pt x="1597348" y="-53918"/>
                  <a:pt x="1337153" y="31575"/>
                </a:cubicBezTo>
                <a:cubicBezTo>
                  <a:pt x="1076958" y="117068"/>
                  <a:pt x="894822" y="460897"/>
                  <a:pt x="768441" y="589136"/>
                </a:cubicBezTo>
                <a:cubicBezTo>
                  <a:pt x="642061" y="717375"/>
                  <a:pt x="668080" y="735960"/>
                  <a:pt x="556568" y="834463"/>
                </a:cubicBezTo>
                <a:close/>
              </a:path>
            </a:pathLst>
          </a:custGeom>
          <a:noFill/>
          <a:ln w="19050" cap="flat" cmpd="sng" algn="ctr">
            <a:solidFill>
              <a:schemeClr val="tx1"/>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25" name="Forma libre 24"/>
          <p:cNvSpPr/>
          <p:nvPr/>
        </p:nvSpPr>
        <p:spPr bwMode="auto">
          <a:xfrm>
            <a:off x="3665739" y="2487967"/>
            <a:ext cx="2831734" cy="1595945"/>
          </a:xfrm>
          <a:custGeom>
            <a:avLst/>
            <a:gdLst>
              <a:gd name="connsiteX0" fmla="*/ 791032 w 2831734"/>
              <a:gd name="connsiteY0" fmla="*/ 1537624 h 1595945"/>
              <a:gd name="connsiteX1" fmla="*/ 66202 w 2831734"/>
              <a:gd name="connsiteY1" fmla="*/ 1493019 h 1595945"/>
              <a:gd name="connsiteX2" fmla="*/ 77354 w 2831734"/>
              <a:gd name="connsiteY2" fmla="*/ 1214239 h 1595945"/>
              <a:gd name="connsiteX3" fmla="*/ 456495 w 2831734"/>
              <a:gd name="connsiteY3" fmla="*/ 1169634 h 1595945"/>
              <a:gd name="connsiteX4" fmla="*/ 1549315 w 2831734"/>
              <a:gd name="connsiteY4" fmla="*/ 1091575 h 1595945"/>
              <a:gd name="connsiteX5" fmla="*/ 2341051 w 2831734"/>
              <a:gd name="connsiteY5" fmla="*/ 600922 h 1595945"/>
              <a:gd name="connsiteX6" fmla="*/ 2463715 w 2831734"/>
              <a:gd name="connsiteY6" fmla="*/ 76814 h 1595945"/>
              <a:gd name="connsiteX7" fmla="*/ 2686739 w 2831734"/>
              <a:gd name="connsiteY7" fmla="*/ 21058 h 1595945"/>
              <a:gd name="connsiteX8" fmla="*/ 2831705 w 2831734"/>
              <a:gd name="connsiteY8" fmla="*/ 255234 h 1595945"/>
              <a:gd name="connsiteX9" fmla="*/ 2675588 w 2831734"/>
              <a:gd name="connsiteY9" fmla="*/ 578619 h 1595945"/>
              <a:gd name="connsiteX10" fmla="*/ 1883851 w 2831734"/>
              <a:gd name="connsiteY10" fmla="*/ 1247693 h 1595945"/>
              <a:gd name="connsiteX11" fmla="*/ 1582768 w 2831734"/>
              <a:gd name="connsiteY11" fmla="*/ 1481868 h 1595945"/>
              <a:gd name="connsiteX12" fmla="*/ 1159022 w 2831734"/>
              <a:gd name="connsiteY12" fmla="*/ 1593380 h 1595945"/>
              <a:gd name="connsiteX13" fmla="*/ 791032 w 2831734"/>
              <a:gd name="connsiteY13" fmla="*/ 1537624 h 159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31734" h="1595945">
                <a:moveTo>
                  <a:pt x="791032" y="1537624"/>
                </a:moveTo>
                <a:cubicBezTo>
                  <a:pt x="608895" y="1520897"/>
                  <a:pt x="185148" y="1546916"/>
                  <a:pt x="66202" y="1493019"/>
                </a:cubicBezTo>
                <a:cubicBezTo>
                  <a:pt x="-52744" y="1439122"/>
                  <a:pt x="12305" y="1268136"/>
                  <a:pt x="77354" y="1214239"/>
                </a:cubicBezTo>
                <a:cubicBezTo>
                  <a:pt x="142403" y="1160342"/>
                  <a:pt x="211168" y="1190078"/>
                  <a:pt x="456495" y="1169634"/>
                </a:cubicBezTo>
                <a:cubicBezTo>
                  <a:pt x="701822" y="1149190"/>
                  <a:pt x="1235222" y="1186360"/>
                  <a:pt x="1549315" y="1091575"/>
                </a:cubicBezTo>
                <a:cubicBezTo>
                  <a:pt x="1863408" y="996790"/>
                  <a:pt x="2188651" y="770049"/>
                  <a:pt x="2341051" y="600922"/>
                </a:cubicBezTo>
                <a:cubicBezTo>
                  <a:pt x="2493451" y="431795"/>
                  <a:pt x="2406100" y="173458"/>
                  <a:pt x="2463715" y="76814"/>
                </a:cubicBezTo>
                <a:cubicBezTo>
                  <a:pt x="2521330" y="-19830"/>
                  <a:pt x="2625407" y="-8679"/>
                  <a:pt x="2686739" y="21058"/>
                </a:cubicBezTo>
                <a:cubicBezTo>
                  <a:pt x="2748071" y="50795"/>
                  <a:pt x="2833563" y="162307"/>
                  <a:pt x="2831705" y="255234"/>
                </a:cubicBezTo>
                <a:cubicBezTo>
                  <a:pt x="2829847" y="348161"/>
                  <a:pt x="2833564" y="413209"/>
                  <a:pt x="2675588" y="578619"/>
                </a:cubicBezTo>
                <a:cubicBezTo>
                  <a:pt x="2517612" y="744029"/>
                  <a:pt x="2065988" y="1097152"/>
                  <a:pt x="1883851" y="1247693"/>
                </a:cubicBezTo>
                <a:cubicBezTo>
                  <a:pt x="1701714" y="1398234"/>
                  <a:pt x="1703573" y="1424254"/>
                  <a:pt x="1582768" y="1481868"/>
                </a:cubicBezTo>
                <a:cubicBezTo>
                  <a:pt x="1461963" y="1539482"/>
                  <a:pt x="1292836" y="1578512"/>
                  <a:pt x="1159022" y="1593380"/>
                </a:cubicBezTo>
                <a:cubicBezTo>
                  <a:pt x="1025208" y="1608248"/>
                  <a:pt x="973169" y="1554351"/>
                  <a:pt x="791032" y="1537624"/>
                </a:cubicBezTo>
                <a:close/>
              </a:path>
            </a:pathLst>
          </a:cu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26" name="Forma libre 25"/>
          <p:cNvSpPr/>
          <p:nvPr/>
        </p:nvSpPr>
        <p:spPr bwMode="auto">
          <a:xfrm>
            <a:off x="3628510" y="2556939"/>
            <a:ext cx="2961771" cy="2574934"/>
          </a:xfrm>
          <a:custGeom>
            <a:avLst/>
            <a:gdLst>
              <a:gd name="connsiteX0" fmla="*/ 950925 w 2961771"/>
              <a:gd name="connsiteY0" fmla="*/ 2528017 h 2574934"/>
              <a:gd name="connsiteX1" fmla="*/ 1475032 w 2961771"/>
              <a:gd name="connsiteY1" fmla="*/ 2528017 h 2574934"/>
              <a:gd name="connsiteX2" fmla="*/ 2010291 w 2961771"/>
              <a:gd name="connsiteY2" fmla="*/ 1948154 h 2574934"/>
              <a:gd name="connsiteX3" fmla="*/ 2857784 w 2961771"/>
              <a:gd name="connsiteY3" fmla="*/ 398134 h 2574934"/>
              <a:gd name="connsiteX4" fmla="*/ 2924691 w 2961771"/>
              <a:gd name="connsiteY4" fmla="*/ 152807 h 2574934"/>
              <a:gd name="connsiteX5" fmla="*/ 2645911 w 2961771"/>
              <a:gd name="connsiteY5" fmla="*/ 41295 h 2574934"/>
              <a:gd name="connsiteX6" fmla="*/ 2411735 w 2961771"/>
              <a:gd name="connsiteY6" fmla="*/ 186261 h 2574934"/>
              <a:gd name="connsiteX7" fmla="*/ 1463881 w 2961771"/>
              <a:gd name="connsiteY7" fmla="*/ 1892398 h 2574934"/>
              <a:gd name="connsiteX8" fmla="*/ 1263159 w 2961771"/>
              <a:gd name="connsiteY8" fmla="*/ 2048515 h 2574934"/>
              <a:gd name="connsiteX9" fmla="*/ 259550 w 2961771"/>
              <a:gd name="connsiteY9" fmla="*/ 2059666 h 2574934"/>
              <a:gd name="connsiteX10" fmla="*/ 25374 w 2961771"/>
              <a:gd name="connsiteY10" fmla="*/ 2193481 h 2574934"/>
              <a:gd name="connsiteX11" fmla="*/ 114584 w 2961771"/>
              <a:gd name="connsiteY11" fmla="*/ 2427656 h 2574934"/>
              <a:gd name="connsiteX12" fmla="*/ 950925 w 2961771"/>
              <a:gd name="connsiteY12" fmla="*/ 2528017 h 2574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961771" h="2574934">
                <a:moveTo>
                  <a:pt x="950925" y="2528017"/>
                </a:moveTo>
                <a:cubicBezTo>
                  <a:pt x="1177666" y="2544744"/>
                  <a:pt x="1298471" y="2624661"/>
                  <a:pt x="1475032" y="2528017"/>
                </a:cubicBezTo>
                <a:cubicBezTo>
                  <a:pt x="1651593" y="2431373"/>
                  <a:pt x="1779832" y="2303134"/>
                  <a:pt x="2010291" y="1948154"/>
                </a:cubicBezTo>
                <a:cubicBezTo>
                  <a:pt x="2240750" y="1593174"/>
                  <a:pt x="2705384" y="697358"/>
                  <a:pt x="2857784" y="398134"/>
                </a:cubicBezTo>
                <a:cubicBezTo>
                  <a:pt x="3010184" y="98910"/>
                  <a:pt x="2960003" y="212280"/>
                  <a:pt x="2924691" y="152807"/>
                </a:cubicBezTo>
                <a:cubicBezTo>
                  <a:pt x="2889379" y="93334"/>
                  <a:pt x="2731403" y="35719"/>
                  <a:pt x="2645911" y="41295"/>
                </a:cubicBezTo>
                <a:cubicBezTo>
                  <a:pt x="2560419" y="46871"/>
                  <a:pt x="2608740" y="-122256"/>
                  <a:pt x="2411735" y="186261"/>
                </a:cubicBezTo>
                <a:cubicBezTo>
                  <a:pt x="2214730" y="494778"/>
                  <a:pt x="1655310" y="1582022"/>
                  <a:pt x="1463881" y="1892398"/>
                </a:cubicBezTo>
                <a:cubicBezTo>
                  <a:pt x="1272452" y="2202774"/>
                  <a:pt x="1463881" y="2020637"/>
                  <a:pt x="1263159" y="2048515"/>
                </a:cubicBezTo>
                <a:cubicBezTo>
                  <a:pt x="1062437" y="2076393"/>
                  <a:pt x="465847" y="2035505"/>
                  <a:pt x="259550" y="2059666"/>
                </a:cubicBezTo>
                <a:cubicBezTo>
                  <a:pt x="53253" y="2083827"/>
                  <a:pt x="49535" y="2132149"/>
                  <a:pt x="25374" y="2193481"/>
                </a:cubicBezTo>
                <a:cubicBezTo>
                  <a:pt x="1213" y="2254813"/>
                  <a:pt x="-45250" y="2368183"/>
                  <a:pt x="114584" y="2427656"/>
                </a:cubicBezTo>
                <a:cubicBezTo>
                  <a:pt x="274418" y="2487129"/>
                  <a:pt x="724184" y="2511290"/>
                  <a:pt x="950925" y="2528017"/>
                </a:cubicBezTo>
                <a:close/>
              </a:path>
            </a:pathLst>
          </a:custGeom>
          <a:noFill/>
          <a:ln w="19050" cap="flat" cmpd="sng" algn="ctr">
            <a:solidFill>
              <a:schemeClr val="tx1"/>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27"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47</a:t>
            </a:fld>
            <a:endParaRPr lang="es-MX" dirty="0"/>
          </a:p>
        </p:txBody>
      </p:sp>
      <p:sp>
        <p:nvSpPr>
          <p:cNvPr id="5" name="Text Box 9">
            <a:extLst>
              <a:ext uri="{FF2B5EF4-FFF2-40B4-BE49-F238E27FC236}">
                <a16:creationId xmlns:a16="http://schemas.microsoft.com/office/drawing/2014/main" id="{F8C9235D-77C6-478A-EBC3-D31F0BA2CE6B}"/>
              </a:ext>
            </a:extLst>
          </p:cNvPr>
          <p:cNvSpPr txBox="1">
            <a:spLocks noChangeArrowheads="1"/>
          </p:cNvSpPr>
          <p:nvPr/>
        </p:nvSpPr>
        <p:spPr bwMode="auto">
          <a:xfrm>
            <a:off x="9935709" y="5555099"/>
            <a:ext cx="131708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p:txBody>
      </p:sp>
      <p:sp>
        <p:nvSpPr>
          <p:cNvPr id="8" name="Text Box 9">
            <a:extLst>
              <a:ext uri="{FF2B5EF4-FFF2-40B4-BE49-F238E27FC236}">
                <a16:creationId xmlns:a16="http://schemas.microsoft.com/office/drawing/2014/main" id="{B94B818C-3B6E-D678-F571-219C3EAF9E31}"/>
              </a:ext>
            </a:extLst>
          </p:cNvPr>
          <p:cNvSpPr txBox="1">
            <a:spLocks noChangeArrowheads="1"/>
          </p:cNvSpPr>
          <p:nvPr/>
        </p:nvSpPr>
        <p:spPr bwMode="auto">
          <a:xfrm>
            <a:off x="9939253" y="6085933"/>
            <a:ext cx="131708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p:txBody>
      </p:sp>
      <p:sp>
        <p:nvSpPr>
          <p:cNvPr id="2" name="Text Box 9">
            <a:extLst>
              <a:ext uri="{FF2B5EF4-FFF2-40B4-BE49-F238E27FC236}">
                <a16:creationId xmlns:a16="http://schemas.microsoft.com/office/drawing/2014/main" id="{F29EA349-8792-5DCF-3FC8-D813323F967C}"/>
              </a:ext>
            </a:extLst>
          </p:cNvPr>
          <p:cNvSpPr txBox="1">
            <a:spLocks noChangeArrowheads="1"/>
          </p:cNvSpPr>
          <p:nvPr/>
        </p:nvSpPr>
        <p:spPr bwMode="auto">
          <a:xfrm>
            <a:off x="473498" y="5615075"/>
            <a:ext cx="6171743" cy="95410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Los cuatro conjuntos </a:t>
            </a:r>
            <a:r>
              <a:rPr lang="es-MX" sz="2800" u="none" dirty="0">
                <a:solidFill>
                  <a:srgbClr val="FF0000"/>
                </a:solidFill>
                <a:latin typeface="Times New Roman" panose="02020603050405020304" pitchFamily="18" charset="0"/>
                <a:sym typeface="Symbol" panose="05050102010706020507" pitchFamily="18" charset="2"/>
              </a:rPr>
              <a:t>X</a:t>
            </a:r>
            <a:r>
              <a:rPr lang="es-MX" sz="2800" u="none" dirty="0">
                <a:latin typeface="Times New Roman" panose="02020603050405020304" pitchFamily="18" charset="0"/>
                <a:sym typeface="Symbol" panose="05050102010706020507" pitchFamily="18" charset="2"/>
              </a:rPr>
              <a:t>, Y, </a:t>
            </a:r>
            <a:r>
              <a:rPr lang="es-MX" sz="2800" u="none" dirty="0">
                <a:solidFill>
                  <a:srgbClr val="00FF99"/>
                </a:solidFill>
                <a:latin typeface="Times New Roman" panose="02020603050405020304" pitchFamily="18" charset="0"/>
                <a:sym typeface="Symbol" panose="05050102010706020507" pitchFamily="18" charset="2"/>
              </a:rPr>
              <a:t>Z</a:t>
            </a:r>
            <a:r>
              <a:rPr lang="es-MX" sz="2800" u="none" dirty="0">
                <a:latin typeface="Times New Roman" panose="02020603050405020304" pitchFamily="18" charset="0"/>
                <a:sym typeface="Symbol" panose="05050102010706020507" pitchFamily="18" charset="2"/>
              </a:rPr>
              <a:t>, T que servirán como entrada a CAREO-EN-3D</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99815752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3785715" y="472654"/>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X</a:t>
            </a:r>
          </a:p>
          <a:p>
            <a:pPr lvl="0">
              <a:spcBef>
                <a:spcPct val="20000"/>
              </a:spcBef>
              <a:buClr>
                <a:srgbClr val="86D1EC"/>
              </a:buClr>
              <a:buSzPct val="90000"/>
            </a:pPr>
            <a:endParaRPr lang="es-MX" sz="2800" i="1"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a</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b</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c</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d</a:t>
            </a:r>
          </a:p>
        </p:txBody>
      </p:sp>
      <p:sp>
        <p:nvSpPr>
          <p:cNvPr id="6" name="Text Box 9"/>
          <p:cNvSpPr txBox="1">
            <a:spLocks noChangeArrowheads="1"/>
          </p:cNvSpPr>
          <p:nvPr/>
        </p:nvSpPr>
        <p:spPr bwMode="auto">
          <a:xfrm>
            <a:off x="4852515" y="472654"/>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p>
          <a:p>
            <a:pPr lvl="0">
              <a:spcBef>
                <a:spcPct val="20000"/>
              </a:spcBef>
              <a:buClr>
                <a:srgbClr val="86D1EC"/>
              </a:buClr>
              <a:buSzPct val="90000"/>
            </a:pPr>
            <a:endParaRPr lang="es-MX" sz="2800" i="1"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M</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N</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O</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P</a:t>
            </a:r>
          </a:p>
        </p:txBody>
      </p:sp>
      <p:sp>
        <p:nvSpPr>
          <p:cNvPr id="7" name="Text Box 9"/>
          <p:cNvSpPr txBox="1">
            <a:spLocks noChangeArrowheads="1"/>
          </p:cNvSpPr>
          <p:nvPr/>
        </p:nvSpPr>
        <p:spPr bwMode="auto">
          <a:xfrm>
            <a:off x="6075432" y="472653"/>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Z</a:t>
            </a:r>
          </a:p>
          <a:p>
            <a:pPr lvl="0">
              <a:spcBef>
                <a:spcPct val="20000"/>
              </a:spcBef>
              <a:buClr>
                <a:srgbClr val="86D1EC"/>
              </a:buClr>
              <a:buSzPct val="90000"/>
            </a:pPr>
            <a:endParaRPr lang="es-MX" sz="2800" i="1"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1</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2</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3</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4</a:t>
            </a:r>
          </a:p>
        </p:txBody>
      </p:sp>
      <p:sp>
        <p:nvSpPr>
          <p:cNvPr id="16" name="Text Box 9"/>
          <p:cNvSpPr txBox="1">
            <a:spLocks noChangeArrowheads="1"/>
          </p:cNvSpPr>
          <p:nvPr/>
        </p:nvSpPr>
        <p:spPr bwMode="auto">
          <a:xfrm>
            <a:off x="8107679" y="472653"/>
            <a:ext cx="1634770" cy="6210931"/>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    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N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N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p:txBody>
      </p:sp>
      <p:sp>
        <p:nvSpPr>
          <p:cNvPr id="27" name="Text Box 9"/>
          <p:cNvSpPr txBox="1">
            <a:spLocks noChangeArrowheads="1"/>
          </p:cNvSpPr>
          <p:nvPr/>
        </p:nvSpPr>
        <p:spPr bwMode="auto">
          <a:xfrm>
            <a:off x="248569" y="5452182"/>
            <a:ext cx="5025180" cy="1200329"/>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Problema: Escoger cuatro tríos  de T, tales que contengan exactamente una vez </a:t>
            </a:r>
            <a:r>
              <a:rPr lang="es-MX" sz="2400" u="none" dirty="0">
                <a:solidFill>
                  <a:srgbClr val="FF0000"/>
                </a:solidFill>
                <a:latin typeface="Times New Roman" panose="02020603050405020304" pitchFamily="18" charset="0"/>
                <a:cs typeface="Times New Roman" panose="02020603050405020304" pitchFamily="18" charset="0"/>
              </a:rPr>
              <a:t>a</a:t>
            </a:r>
            <a:r>
              <a:rPr lang="es-MX" sz="2400" u="none" dirty="0">
                <a:latin typeface="Times New Roman" panose="02020603050405020304" pitchFamily="18" charset="0"/>
                <a:cs typeface="Times New Roman" panose="02020603050405020304" pitchFamily="18" charset="0"/>
              </a:rPr>
              <a:t>, </a:t>
            </a:r>
            <a:r>
              <a:rPr lang="es-MX" sz="2400" u="none" dirty="0">
                <a:solidFill>
                  <a:srgbClr val="FF0000"/>
                </a:solidFill>
                <a:latin typeface="Times New Roman" panose="02020603050405020304" pitchFamily="18" charset="0"/>
                <a:cs typeface="Times New Roman" panose="02020603050405020304" pitchFamily="18" charset="0"/>
              </a:rPr>
              <a:t>b</a:t>
            </a:r>
            <a:r>
              <a:rPr lang="es-MX" sz="2400" u="none" dirty="0">
                <a:latin typeface="Times New Roman" panose="02020603050405020304" pitchFamily="18" charset="0"/>
                <a:cs typeface="Times New Roman" panose="02020603050405020304" pitchFamily="18" charset="0"/>
              </a:rPr>
              <a:t>, </a:t>
            </a:r>
            <a:r>
              <a:rPr lang="es-MX" sz="2400" u="none" dirty="0">
                <a:solidFill>
                  <a:srgbClr val="FF0000"/>
                </a:solidFill>
                <a:latin typeface="Times New Roman" panose="02020603050405020304" pitchFamily="18" charset="0"/>
                <a:cs typeface="Times New Roman" panose="02020603050405020304" pitchFamily="18" charset="0"/>
              </a:rPr>
              <a:t>c</a:t>
            </a:r>
            <a:r>
              <a:rPr lang="es-MX" sz="2400" u="none" dirty="0">
                <a:latin typeface="Times New Roman" panose="02020603050405020304" pitchFamily="18" charset="0"/>
                <a:cs typeface="Times New Roman" panose="02020603050405020304" pitchFamily="18" charset="0"/>
              </a:rPr>
              <a:t>, </a:t>
            </a:r>
            <a:r>
              <a:rPr lang="es-MX" sz="2400" u="none" dirty="0">
                <a:solidFill>
                  <a:srgbClr val="FF0000"/>
                </a:solidFill>
                <a:latin typeface="Times New Roman" panose="02020603050405020304" pitchFamily="18" charset="0"/>
                <a:cs typeface="Times New Roman" panose="02020603050405020304" pitchFamily="18" charset="0"/>
              </a:rPr>
              <a:t>d</a:t>
            </a:r>
            <a:r>
              <a:rPr lang="es-MX" sz="2400" u="none" dirty="0">
                <a:latin typeface="Times New Roman" panose="02020603050405020304" pitchFamily="18" charset="0"/>
                <a:cs typeface="Times New Roman" panose="02020603050405020304" pitchFamily="18" charset="0"/>
              </a:rPr>
              <a:t>, M, N, O, P, </a:t>
            </a:r>
            <a:r>
              <a:rPr lang="es-MX" sz="2400" u="none" dirty="0">
                <a:solidFill>
                  <a:srgbClr val="99FFCC"/>
                </a:solidFill>
                <a:latin typeface="Times New Roman" panose="02020603050405020304" pitchFamily="18" charset="0"/>
                <a:cs typeface="Times New Roman" panose="02020603050405020304" pitchFamily="18" charset="0"/>
              </a:rPr>
              <a:t>1</a:t>
            </a:r>
            <a:r>
              <a:rPr lang="es-MX" sz="2400" u="none" dirty="0">
                <a:latin typeface="Times New Roman" panose="02020603050405020304" pitchFamily="18" charset="0"/>
                <a:cs typeface="Times New Roman" panose="02020603050405020304" pitchFamily="18" charset="0"/>
              </a:rPr>
              <a:t>, </a:t>
            </a:r>
            <a:r>
              <a:rPr lang="es-MX" sz="2400" u="none" dirty="0">
                <a:solidFill>
                  <a:srgbClr val="99FFCC"/>
                </a:solidFill>
                <a:latin typeface="Times New Roman" panose="02020603050405020304" pitchFamily="18" charset="0"/>
                <a:cs typeface="Times New Roman" panose="02020603050405020304" pitchFamily="18" charset="0"/>
              </a:rPr>
              <a:t>2</a:t>
            </a:r>
            <a:r>
              <a:rPr lang="es-MX" sz="2400" u="none" dirty="0">
                <a:latin typeface="Times New Roman" panose="02020603050405020304" pitchFamily="18" charset="0"/>
                <a:cs typeface="Times New Roman" panose="02020603050405020304" pitchFamily="18" charset="0"/>
              </a:rPr>
              <a:t>, </a:t>
            </a:r>
            <a:r>
              <a:rPr lang="es-MX" sz="2400" u="none" dirty="0">
                <a:solidFill>
                  <a:srgbClr val="99FFCC"/>
                </a:solidFill>
                <a:latin typeface="Times New Roman" panose="02020603050405020304" pitchFamily="18" charset="0"/>
                <a:cs typeface="Times New Roman" panose="02020603050405020304" pitchFamily="18" charset="0"/>
              </a:rPr>
              <a:t>3</a:t>
            </a:r>
            <a:r>
              <a:rPr lang="es-MX" sz="2400" u="none" dirty="0">
                <a:latin typeface="Times New Roman" panose="02020603050405020304" pitchFamily="18" charset="0"/>
                <a:cs typeface="Times New Roman" panose="02020603050405020304" pitchFamily="18" charset="0"/>
              </a:rPr>
              <a:t>, </a:t>
            </a:r>
            <a:r>
              <a:rPr lang="es-MX" sz="2400" u="none" dirty="0">
                <a:solidFill>
                  <a:srgbClr val="99FFCC"/>
                </a:solidFill>
                <a:latin typeface="Times New Roman" panose="02020603050405020304" pitchFamily="18" charset="0"/>
                <a:cs typeface="Times New Roman" panose="02020603050405020304" pitchFamily="18" charset="0"/>
              </a:rPr>
              <a:t>4</a:t>
            </a:r>
            <a:r>
              <a:rPr lang="es-MX" sz="2400" u="none" dirty="0">
                <a:latin typeface="Times New Roman" panose="02020603050405020304" pitchFamily="18" charset="0"/>
                <a:cs typeface="Times New Roman" panose="02020603050405020304" pitchFamily="18" charset="0"/>
              </a:rPr>
              <a:t>.</a:t>
            </a:r>
          </a:p>
        </p:txBody>
      </p:sp>
      <p:cxnSp>
        <p:nvCxnSpPr>
          <p:cNvPr id="3" name="Conector recto de flecha 2"/>
          <p:cNvCxnSpPr/>
          <p:nvPr/>
        </p:nvCxnSpPr>
        <p:spPr bwMode="auto">
          <a:xfrm flipV="1">
            <a:off x="5199321" y="3578117"/>
            <a:ext cx="2745055" cy="2259157"/>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Text Box 9"/>
          <p:cNvSpPr txBox="1">
            <a:spLocks noChangeArrowheads="1"/>
          </p:cNvSpPr>
          <p:nvPr/>
        </p:nvSpPr>
        <p:spPr bwMode="auto">
          <a:xfrm>
            <a:off x="8501940" y="78057"/>
            <a:ext cx="2009943"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800" u="none" dirty="0">
                <a:latin typeface="Times New Roman" panose="02020603050405020304" pitchFamily="18" charset="0"/>
                <a:cs typeface="Times New Roman" panose="02020603050405020304" pitchFamily="18" charset="0"/>
              </a:rPr>
              <a:t>SOLUCIÓN</a:t>
            </a:r>
          </a:p>
        </p:txBody>
      </p:sp>
      <p:cxnSp>
        <p:nvCxnSpPr>
          <p:cNvPr id="8" name="Conector recto de flecha 7"/>
          <p:cNvCxnSpPr/>
          <p:nvPr/>
        </p:nvCxnSpPr>
        <p:spPr bwMode="auto">
          <a:xfrm flipH="1">
            <a:off x="9385611" y="1260087"/>
            <a:ext cx="446049" cy="0"/>
          </a:xfrm>
          <a:prstGeom prst="straightConnector1">
            <a:avLst/>
          </a:prstGeom>
          <a:solidFill>
            <a:schemeClr val="accent1"/>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Conector recto de flecha 28"/>
          <p:cNvCxnSpPr/>
          <p:nvPr/>
        </p:nvCxnSpPr>
        <p:spPr bwMode="auto">
          <a:xfrm flipH="1">
            <a:off x="9385611" y="2806390"/>
            <a:ext cx="446049" cy="0"/>
          </a:xfrm>
          <a:prstGeom prst="straightConnector1">
            <a:avLst/>
          </a:prstGeom>
          <a:solidFill>
            <a:schemeClr val="accent1"/>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Conector recto de flecha 29"/>
          <p:cNvCxnSpPr/>
          <p:nvPr/>
        </p:nvCxnSpPr>
        <p:spPr bwMode="auto">
          <a:xfrm flipH="1">
            <a:off x="9385611" y="5367453"/>
            <a:ext cx="446049" cy="0"/>
          </a:xfrm>
          <a:prstGeom prst="straightConnector1">
            <a:avLst/>
          </a:prstGeom>
          <a:solidFill>
            <a:schemeClr val="accent1"/>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Conector recto de flecha 30"/>
          <p:cNvCxnSpPr/>
          <p:nvPr/>
        </p:nvCxnSpPr>
        <p:spPr bwMode="auto">
          <a:xfrm flipH="1">
            <a:off x="9385611" y="6411950"/>
            <a:ext cx="446049" cy="0"/>
          </a:xfrm>
          <a:prstGeom prst="straightConnector1">
            <a:avLst/>
          </a:prstGeom>
          <a:solidFill>
            <a:schemeClr val="accent1"/>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Forma libre 31"/>
          <p:cNvSpPr/>
          <p:nvPr/>
        </p:nvSpPr>
        <p:spPr bwMode="auto">
          <a:xfrm>
            <a:off x="3660526" y="1457877"/>
            <a:ext cx="2914991" cy="2662380"/>
          </a:xfrm>
          <a:custGeom>
            <a:avLst/>
            <a:gdLst>
              <a:gd name="connsiteX0" fmla="*/ 49114 w 2914991"/>
              <a:gd name="connsiteY0" fmla="*/ 136747 h 2662380"/>
              <a:gd name="connsiteX1" fmla="*/ 194080 w 2914991"/>
              <a:gd name="connsiteY1" fmla="*/ 660855 h 2662380"/>
              <a:gd name="connsiteX2" fmla="*/ 1465319 w 2914991"/>
              <a:gd name="connsiteY2" fmla="*/ 1653313 h 2662380"/>
              <a:gd name="connsiteX3" fmla="*/ 2680802 w 2914991"/>
              <a:gd name="connsiteY3" fmla="*/ 2656923 h 2662380"/>
              <a:gd name="connsiteX4" fmla="*/ 2825768 w 2914991"/>
              <a:gd name="connsiteY4" fmla="*/ 2010152 h 2662380"/>
              <a:gd name="connsiteX5" fmla="*/ 1654890 w 2914991"/>
              <a:gd name="connsiteY5" fmla="*/ 1062299 h 2662380"/>
              <a:gd name="connsiteX6" fmla="*/ 640129 w 2914991"/>
              <a:gd name="connsiteY6" fmla="*/ 69840 h 2662380"/>
              <a:gd name="connsiteX7" fmla="*/ 49114 w 2914991"/>
              <a:gd name="connsiteY7" fmla="*/ 136747 h 2662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14991" h="2662380">
                <a:moveTo>
                  <a:pt x="49114" y="136747"/>
                </a:moveTo>
                <a:cubicBezTo>
                  <a:pt x="-25227" y="235249"/>
                  <a:pt x="-41954" y="408094"/>
                  <a:pt x="194080" y="660855"/>
                </a:cubicBezTo>
                <a:cubicBezTo>
                  <a:pt x="430114" y="913616"/>
                  <a:pt x="1050865" y="1320635"/>
                  <a:pt x="1465319" y="1653313"/>
                </a:cubicBezTo>
                <a:cubicBezTo>
                  <a:pt x="1879773" y="1985991"/>
                  <a:pt x="2454061" y="2597450"/>
                  <a:pt x="2680802" y="2656923"/>
                </a:cubicBezTo>
                <a:cubicBezTo>
                  <a:pt x="2907544" y="2716396"/>
                  <a:pt x="2996753" y="2275923"/>
                  <a:pt x="2825768" y="2010152"/>
                </a:cubicBezTo>
                <a:cubicBezTo>
                  <a:pt x="2654783" y="1744381"/>
                  <a:pt x="2019163" y="1385684"/>
                  <a:pt x="1654890" y="1062299"/>
                </a:cubicBezTo>
                <a:cubicBezTo>
                  <a:pt x="1290617" y="738914"/>
                  <a:pt x="907758" y="216664"/>
                  <a:pt x="640129" y="69840"/>
                </a:cubicBezTo>
                <a:cubicBezTo>
                  <a:pt x="372500" y="-76984"/>
                  <a:pt x="123455" y="38245"/>
                  <a:pt x="49114" y="136747"/>
                </a:cubicBezTo>
                <a:close/>
              </a:path>
            </a:pathLst>
          </a:cu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33" name="Forma libre 32"/>
          <p:cNvSpPr/>
          <p:nvPr/>
        </p:nvSpPr>
        <p:spPr bwMode="auto">
          <a:xfrm>
            <a:off x="3729052" y="1494649"/>
            <a:ext cx="2851991" cy="1590549"/>
          </a:xfrm>
          <a:custGeom>
            <a:avLst/>
            <a:gdLst>
              <a:gd name="connsiteX0" fmla="*/ 14042 w 2851991"/>
              <a:gd name="connsiteY0" fmla="*/ 1203947 h 1590549"/>
              <a:gd name="connsiteX1" fmla="*/ 270520 w 2851991"/>
              <a:gd name="connsiteY1" fmla="*/ 1583089 h 1590549"/>
              <a:gd name="connsiteX2" fmla="*/ 437788 w 2851991"/>
              <a:gd name="connsiteY2" fmla="*/ 1382367 h 1590549"/>
              <a:gd name="connsiteX3" fmla="*/ 1218373 w 2851991"/>
              <a:gd name="connsiteY3" fmla="*/ 546025 h 1590549"/>
              <a:gd name="connsiteX4" fmla="*/ 2712637 w 2851991"/>
              <a:gd name="connsiteY4" fmla="*/ 568328 h 1590549"/>
              <a:gd name="connsiteX5" fmla="*/ 2701486 w 2851991"/>
              <a:gd name="connsiteY5" fmla="*/ 111128 h 1590549"/>
              <a:gd name="connsiteX6" fmla="*/ 1954354 w 2851991"/>
              <a:gd name="connsiteY6" fmla="*/ 77674 h 1590549"/>
              <a:gd name="connsiteX7" fmla="*/ 1095710 w 2851991"/>
              <a:gd name="connsiteY7" fmla="*/ 66523 h 1590549"/>
              <a:gd name="connsiteX8" fmla="*/ 147856 w 2851991"/>
              <a:gd name="connsiteY8" fmla="*/ 992074 h 1590549"/>
              <a:gd name="connsiteX9" fmla="*/ 14042 w 2851991"/>
              <a:gd name="connsiteY9" fmla="*/ 1203947 h 159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1991" h="1590549">
                <a:moveTo>
                  <a:pt x="14042" y="1203947"/>
                </a:moveTo>
                <a:cubicBezTo>
                  <a:pt x="34486" y="1302449"/>
                  <a:pt x="199896" y="1553352"/>
                  <a:pt x="270520" y="1583089"/>
                </a:cubicBezTo>
                <a:cubicBezTo>
                  <a:pt x="341144" y="1612826"/>
                  <a:pt x="279813" y="1555211"/>
                  <a:pt x="437788" y="1382367"/>
                </a:cubicBezTo>
                <a:cubicBezTo>
                  <a:pt x="595763" y="1209523"/>
                  <a:pt x="839232" y="681698"/>
                  <a:pt x="1218373" y="546025"/>
                </a:cubicBezTo>
                <a:cubicBezTo>
                  <a:pt x="1597514" y="410352"/>
                  <a:pt x="2465452" y="640811"/>
                  <a:pt x="2712637" y="568328"/>
                </a:cubicBezTo>
                <a:cubicBezTo>
                  <a:pt x="2959822" y="495845"/>
                  <a:pt x="2827866" y="192904"/>
                  <a:pt x="2701486" y="111128"/>
                </a:cubicBezTo>
                <a:cubicBezTo>
                  <a:pt x="2575106" y="29352"/>
                  <a:pt x="2221983" y="85108"/>
                  <a:pt x="1954354" y="77674"/>
                </a:cubicBezTo>
                <a:cubicBezTo>
                  <a:pt x="1686725" y="70240"/>
                  <a:pt x="1396793" y="-85877"/>
                  <a:pt x="1095710" y="66523"/>
                </a:cubicBezTo>
                <a:cubicBezTo>
                  <a:pt x="794627" y="218923"/>
                  <a:pt x="326276" y="806220"/>
                  <a:pt x="147856" y="992074"/>
                </a:cubicBezTo>
                <a:cubicBezTo>
                  <a:pt x="-30564" y="1177928"/>
                  <a:pt x="-6402" y="1105445"/>
                  <a:pt x="14042" y="1203947"/>
                </a:cubicBezTo>
                <a:close/>
              </a:path>
            </a:pathLst>
          </a:custGeom>
          <a:noFill/>
          <a:ln w="19050" cap="flat" cmpd="sng" algn="ctr">
            <a:solidFill>
              <a:schemeClr val="tx1"/>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34" name="Forma libre 33"/>
          <p:cNvSpPr/>
          <p:nvPr/>
        </p:nvSpPr>
        <p:spPr bwMode="auto">
          <a:xfrm>
            <a:off x="3665739" y="2487967"/>
            <a:ext cx="2831734" cy="1595945"/>
          </a:xfrm>
          <a:custGeom>
            <a:avLst/>
            <a:gdLst>
              <a:gd name="connsiteX0" fmla="*/ 791032 w 2831734"/>
              <a:gd name="connsiteY0" fmla="*/ 1537624 h 1595945"/>
              <a:gd name="connsiteX1" fmla="*/ 66202 w 2831734"/>
              <a:gd name="connsiteY1" fmla="*/ 1493019 h 1595945"/>
              <a:gd name="connsiteX2" fmla="*/ 77354 w 2831734"/>
              <a:gd name="connsiteY2" fmla="*/ 1214239 h 1595945"/>
              <a:gd name="connsiteX3" fmla="*/ 456495 w 2831734"/>
              <a:gd name="connsiteY3" fmla="*/ 1169634 h 1595945"/>
              <a:gd name="connsiteX4" fmla="*/ 1549315 w 2831734"/>
              <a:gd name="connsiteY4" fmla="*/ 1091575 h 1595945"/>
              <a:gd name="connsiteX5" fmla="*/ 2341051 w 2831734"/>
              <a:gd name="connsiteY5" fmla="*/ 600922 h 1595945"/>
              <a:gd name="connsiteX6" fmla="*/ 2463715 w 2831734"/>
              <a:gd name="connsiteY6" fmla="*/ 76814 h 1595945"/>
              <a:gd name="connsiteX7" fmla="*/ 2686739 w 2831734"/>
              <a:gd name="connsiteY7" fmla="*/ 21058 h 1595945"/>
              <a:gd name="connsiteX8" fmla="*/ 2831705 w 2831734"/>
              <a:gd name="connsiteY8" fmla="*/ 255234 h 1595945"/>
              <a:gd name="connsiteX9" fmla="*/ 2675588 w 2831734"/>
              <a:gd name="connsiteY9" fmla="*/ 578619 h 1595945"/>
              <a:gd name="connsiteX10" fmla="*/ 1883851 w 2831734"/>
              <a:gd name="connsiteY10" fmla="*/ 1247693 h 1595945"/>
              <a:gd name="connsiteX11" fmla="*/ 1582768 w 2831734"/>
              <a:gd name="connsiteY11" fmla="*/ 1481868 h 1595945"/>
              <a:gd name="connsiteX12" fmla="*/ 1159022 w 2831734"/>
              <a:gd name="connsiteY12" fmla="*/ 1593380 h 1595945"/>
              <a:gd name="connsiteX13" fmla="*/ 791032 w 2831734"/>
              <a:gd name="connsiteY13" fmla="*/ 1537624 h 159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31734" h="1595945">
                <a:moveTo>
                  <a:pt x="791032" y="1537624"/>
                </a:moveTo>
                <a:cubicBezTo>
                  <a:pt x="608895" y="1520897"/>
                  <a:pt x="185148" y="1546916"/>
                  <a:pt x="66202" y="1493019"/>
                </a:cubicBezTo>
                <a:cubicBezTo>
                  <a:pt x="-52744" y="1439122"/>
                  <a:pt x="12305" y="1268136"/>
                  <a:pt x="77354" y="1214239"/>
                </a:cubicBezTo>
                <a:cubicBezTo>
                  <a:pt x="142403" y="1160342"/>
                  <a:pt x="211168" y="1190078"/>
                  <a:pt x="456495" y="1169634"/>
                </a:cubicBezTo>
                <a:cubicBezTo>
                  <a:pt x="701822" y="1149190"/>
                  <a:pt x="1235222" y="1186360"/>
                  <a:pt x="1549315" y="1091575"/>
                </a:cubicBezTo>
                <a:cubicBezTo>
                  <a:pt x="1863408" y="996790"/>
                  <a:pt x="2188651" y="770049"/>
                  <a:pt x="2341051" y="600922"/>
                </a:cubicBezTo>
                <a:cubicBezTo>
                  <a:pt x="2493451" y="431795"/>
                  <a:pt x="2406100" y="173458"/>
                  <a:pt x="2463715" y="76814"/>
                </a:cubicBezTo>
                <a:cubicBezTo>
                  <a:pt x="2521330" y="-19830"/>
                  <a:pt x="2625407" y="-8679"/>
                  <a:pt x="2686739" y="21058"/>
                </a:cubicBezTo>
                <a:cubicBezTo>
                  <a:pt x="2748071" y="50795"/>
                  <a:pt x="2833563" y="162307"/>
                  <a:pt x="2831705" y="255234"/>
                </a:cubicBezTo>
                <a:cubicBezTo>
                  <a:pt x="2829847" y="348161"/>
                  <a:pt x="2833564" y="413209"/>
                  <a:pt x="2675588" y="578619"/>
                </a:cubicBezTo>
                <a:cubicBezTo>
                  <a:pt x="2517612" y="744029"/>
                  <a:pt x="2065988" y="1097152"/>
                  <a:pt x="1883851" y="1247693"/>
                </a:cubicBezTo>
                <a:cubicBezTo>
                  <a:pt x="1701714" y="1398234"/>
                  <a:pt x="1703573" y="1424254"/>
                  <a:pt x="1582768" y="1481868"/>
                </a:cubicBezTo>
                <a:cubicBezTo>
                  <a:pt x="1461963" y="1539482"/>
                  <a:pt x="1292836" y="1578512"/>
                  <a:pt x="1159022" y="1593380"/>
                </a:cubicBezTo>
                <a:cubicBezTo>
                  <a:pt x="1025208" y="1608248"/>
                  <a:pt x="973169" y="1554351"/>
                  <a:pt x="791032" y="1537624"/>
                </a:cubicBezTo>
                <a:close/>
              </a:path>
            </a:pathLst>
          </a:cu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35" name="Elipse 34"/>
          <p:cNvSpPr/>
          <p:nvPr/>
        </p:nvSpPr>
        <p:spPr bwMode="auto">
          <a:xfrm>
            <a:off x="3593171" y="4538546"/>
            <a:ext cx="2904303" cy="510381"/>
          </a:xfrm>
          <a:prstGeom prst="ellipse">
            <a:avLst/>
          </a:prstGeom>
          <a:noFill/>
          <a:ln w="19050" cap="flat" cmpd="sng" algn="ctr">
            <a:solidFill>
              <a:srgbClr val="00FF99"/>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21"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48</a:t>
            </a:fld>
            <a:endParaRPr lang="es-MX" dirty="0"/>
          </a:p>
        </p:txBody>
      </p:sp>
      <p:sp>
        <p:nvSpPr>
          <p:cNvPr id="5" name="Text Box 9">
            <a:extLst>
              <a:ext uri="{FF2B5EF4-FFF2-40B4-BE49-F238E27FC236}">
                <a16:creationId xmlns:a16="http://schemas.microsoft.com/office/drawing/2014/main" id="{9EACA7BE-F870-8CB1-1145-8208929AC2D5}"/>
              </a:ext>
            </a:extLst>
          </p:cNvPr>
          <p:cNvSpPr txBox="1">
            <a:spLocks noChangeArrowheads="1"/>
          </p:cNvSpPr>
          <p:nvPr/>
        </p:nvSpPr>
        <p:spPr bwMode="auto">
          <a:xfrm>
            <a:off x="9935709" y="5555099"/>
            <a:ext cx="131708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p:txBody>
      </p:sp>
      <p:sp>
        <p:nvSpPr>
          <p:cNvPr id="9" name="Text Box 9">
            <a:extLst>
              <a:ext uri="{FF2B5EF4-FFF2-40B4-BE49-F238E27FC236}">
                <a16:creationId xmlns:a16="http://schemas.microsoft.com/office/drawing/2014/main" id="{879DB07B-5AF7-0CE8-B04D-4428D8AF5165}"/>
              </a:ext>
            </a:extLst>
          </p:cNvPr>
          <p:cNvSpPr txBox="1">
            <a:spLocks noChangeArrowheads="1"/>
          </p:cNvSpPr>
          <p:nvPr/>
        </p:nvSpPr>
        <p:spPr bwMode="auto">
          <a:xfrm>
            <a:off x="9939253" y="6085933"/>
            <a:ext cx="131708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p:txBody>
      </p:sp>
      <p:sp>
        <p:nvSpPr>
          <p:cNvPr id="11" name="Text Box 9">
            <a:extLst>
              <a:ext uri="{FF2B5EF4-FFF2-40B4-BE49-F238E27FC236}">
                <a16:creationId xmlns:a16="http://schemas.microsoft.com/office/drawing/2014/main" id="{F92E12E6-D281-9BAB-36F6-21B2AF9B5791}"/>
              </a:ext>
            </a:extLst>
          </p:cNvPr>
          <p:cNvSpPr txBox="1">
            <a:spLocks noChangeArrowheads="1"/>
          </p:cNvSpPr>
          <p:nvPr/>
        </p:nvSpPr>
        <p:spPr bwMode="auto">
          <a:xfrm>
            <a:off x="248569" y="2607089"/>
            <a:ext cx="2928623" cy="156966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Ningún elemento de </a:t>
            </a:r>
            <a:r>
              <a:rPr lang="es-MX" sz="2400" u="none" dirty="0">
                <a:solidFill>
                  <a:srgbClr val="FF0000"/>
                </a:solidFill>
                <a:latin typeface="Times New Roman" panose="02020603050405020304" pitchFamily="18" charset="0"/>
                <a:cs typeface="Times New Roman" panose="02020603050405020304" pitchFamily="18" charset="0"/>
              </a:rPr>
              <a:t>X</a:t>
            </a:r>
            <a:r>
              <a:rPr lang="es-MX" sz="2400" u="none" dirty="0">
                <a:latin typeface="Times New Roman" panose="02020603050405020304" pitchFamily="18" charset="0"/>
                <a:cs typeface="Times New Roman" panose="02020603050405020304" pitchFamily="18" charset="0"/>
              </a:rPr>
              <a:t>, Y </a:t>
            </a:r>
            <a:r>
              <a:rPr lang="es-MX" sz="2400" u="none" dirty="0" err="1">
                <a:latin typeface="Times New Roman" panose="02020603050405020304" pitchFamily="18" charset="0"/>
                <a:cs typeface="Times New Roman" panose="02020603050405020304" pitchFamily="18" charset="0"/>
              </a:rPr>
              <a:t>ó</a:t>
            </a:r>
            <a:r>
              <a:rPr lang="es-MX" sz="2400" u="none" dirty="0">
                <a:latin typeface="Times New Roman" panose="02020603050405020304" pitchFamily="18" charset="0"/>
                <a:cs typeface="Times New Roman" panose="02020603050405020304" pitchFamily="18" charset="0"/>
              </a:rPr>
              <a:t> </a:t>
            </a:r>
            <a:r>
              <a:rPr lang="es-MX" sz="2400" u="none" dirty="0">
                <a:solidFill>
                  <a:srgbClr val="00FF99"/>
                </a:solidFill>
                <a:latin typeface="Times New Roman" panose="02020603050405020304" pitchFamily="18" charset="0"/>
                <a:cs typeface="Times New Roman" panose="02020603050405020304" pitchFamily="18" charset="0"/>
              </a:rPr>
              <a:t>Z</a:t>
            </a:r>
            <a:r>
              <a:rPr lang="es-MX" sz="2400" u="none" dirty="0">
                <a:latin typeface="Times New Roman" panose="02020603050405020304" pitchFamily="18" charset="0"/>
                <a:cs typeface="Times New Roman" panose="02020603050405020304" pitchFamily="18" charset="0"/>
              </a:rPr>
              <a:t> debe sobrar. Ni aparecer en más de un trío</a:t>
            </a:r>
          </a:p>
        </p:txBody>
      </p:sp>
    </p:spTree>
    <p:extLst>
      <p:ext uri="{BB962C8B-B14F-4D97-AF65-F5344CB8AC3E}">
        <p14:creationId xmlns:p14="http://schemas.microsoft.com/office/powerpoint/2010/main" val="3212279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nodeType="withEffect">
                                  <p:stCondLst>
                                    <p:cond delay="150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150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nodeType="withEffect">
                                  <p:stCondLst>
                                    <p:cond delay="3000"/>
                                  </p:stCondLst>
                                  <p:childTnLst>
                                    <p:set>
                                      <p:cBhvr>
                                        <p:cTn id="16" dur="1" fill="hold">
                                          <p:stCondLst>
                                            <p:cond delay="0"/>
                                          </p:stCondLst>
                                        </p:cTn>
                                        <p:tgtEl>
                                          <p:spTgt spid="29"/>
                                        </p:tgtEl>
                                        <p:attrNameLst>
                                          <p:attrName>style.visibility</p:attrName>
                                        </p:attrNameLst>
                                      </p:cBhvr>
                                      <p:to>
                                        <p:strVal val="visible"/>
                                      </p:to>
                                    </p:set>
                                  </p:childTnLst>
                                </p:cTn>
                              </p:par>
                              <p:par>
                                <p:cTn id="17" presetID="1" presetClass="entr" presetSubtype="0" fill="hold" grpId="0" nodeType="withEffect">
                                  <p:stCondLst>
                                    <p:cond delay="300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ntr" presetSubtype="0" fill="hold" nodeType="withEffect">
                                  <p:stCondLst>
                                    <p:cond delay="400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4000"/>
                                  </p:stCondLst>
                                  <p:childTnLst>
                                    <p:set>
                                      <p:cBhvr>
                                        <p:cTn id="22" dur="1" fill="hold">
                                          <p:stCondLst>
                                            <p:cond delay="0"/>
                                          </p:stCondLst>
                                        </p:cTn>
                                        <p:tgtEl>
                                          <p:spTgt spid="34"/>
                                        </p:tgtEl>
                                        <p:attrNameLst>
                                          <p:attrName>style.visibility</p:attrName>
                                        </p:attrNameLst>
                                      </p:cBhvr>
                                      <p:to>
                                        <p:strVal val="visible"/>
                                      </p:to>
                                    </p:set>
                                  </p:childTnLst>
                                </p:cTn>
                              </p:par>
                              <p:par>
                                <p:cTn id="23" presetID="1" presetClass="entr" presetSubtype="0" fill="hold" nodeType="withEffect">
                                  <p:stCondLst>
                                    <p:cond delay="500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5000"/>
                                  </p:stCondLst>
                                  <p:childTnLst>
                                    <p:set>
                                      <p:cBhvr>
                                        <p:cTn id="26" dur="1" fill="hold">
                                          <p:stCondLst>
                                            <p:cond delay="0"/>
                                          </p:stCondLst>
                                        </p:cTn>
                                        <p:tgtEl>
                                          <p:spTgt spid="3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32" grpId="0" animBg="1"/>
      <p:bldP spid="33" grpId="0" animBg="1"/>
      <p:bldP spid="34" grpId="0" animBg="1"/>
      <p:bldP spid="35" grpId="0" animBg="1"/>
      <p:bldP spid="11"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44549" y="606056"/>
            <a:ext cx="11408735" cy="6084676"/>
          </a:xfrm>
        </p:spPr>
        <p:txBody>
          <a:bodyPr/>
          <a:lstStyle/>
          <a:p>
            <a:r>
              <a:rPr lang="es-ES" sz="2800" dirty="0">
                <a:effectLst/>
              </a:rPr>
              <a:t>Teorema 2.2. Dada una instancia de un juego de conexión justo y un valor C, es NP-difícil determinar si el juego tiene un equilibrio Nash de costo</a:t>
            </a:r>
            <a:r>
              <a:rPr lang="es-ES" sz="2800" dirty="0">
                <a:effectLst/>
                <a:sym typeface="Symbol" panose="05050102010706020507" pitchFamily="18" charset="2"/>
              </a:rPr>
              <a:t></a:t>
            </a:r>
            <a:r>
              <a:rPr lang="es-ES" sz="2800" dirty="0">
                <a:effectLst/>
              </a:rPr>
              <a:t> C.</a:t>
            </a:r>
          </a:p>
          <a:p>
            <a:endParaRPr lang="es-ES" sz="2800" dirty="0">
              <a:effectLst/>
            </a:endParaRPr>
          </a:p>
          <a:p>
            <a:r>
              <a:rPr lang="es-MX" sz="2800" dirty="0">
                <a:effectLst/>
              </a:rPr>
              <a:t>Demostración. Por reducción de CAREO-EN-3D.</a:t>
            </a:r>
          </a:p>
          <a:p>
            <a:pPr lvl="1">
              <a:buFont typeface="Wingdings" panose="05000000000000000000" pitchFamily="2" charset="2"/>
              <a:buChar char="§"/>
            </a:pPr>
            <a:r>
              <a:rPr lang="es-MX" sz="2400" dirty="0">
                <a:effectLst/>
              </a:rPr>
              <a:t>Dada una instancia de CAREO-EN-3D con conjuntos de elementos X, Y, Z, T, hago un grafo G=(V,E) así:</a:t>
            </a:r>
          </a:p>
          <a:p>
            <a:pPr lvl="1">
              <a:buFont typeface="Wingdings" panose="05000000000000000000" pitchFamily="2" charset="2"/>
              <a:buChar char="§"/>
            </a:pPr>
            <a:r>
              <a:rPr lang="es-MX" sz="2400" dirty="0">
                <a:effectLst/>
              </a:rPr>
              <a:t>Hago un nodo para cada elemento en X, Y, Z.</a:t>
            </a:r>
          </a:p>
          <a:p>
            <a:pPr lvl="1">
              <a:buFont typeface="Wingdings" panose="05000000000000000000" pitchFamily="2" charset="2"/>
              <a:buChar char="§"/>
            </a:pPr>
            <a:r>
              <a:rPr lang="es-MX" sz="2400" dirty="0">
                <a:effectLst/>
              </a:rPr>
              <a:t>Y también un nodo </a:t>
            </a:r>
            <a:r>
              <a:rPr lang="es-MX" sz="2400" i="1" dirty="0" err="1">
                <a:effectLst/>
              </a:rPr>
              <a:t>v</a:t>
            </a:r>
            <a:r>
              <a:rPr lang="es-MX" sz="2400" i="1" baseline="-25000" dirty="0" err="1">
                <a:effectLst/>
              </a:rPr>
              <a:t>ijk</a:t>
            </a:r>
            <a:r>
              <a:rPr lang="es-MX" sz="2400" i="1" dirty="0">
                <a:effectLst/>
              </a:rPr>
              <a:t> </a:t>
            </a:r>
            <a:r>
              <a:rPr lang="es-MX" sz="2400" dirty="0">
                <a:effectLst/>
              </a:rPr>
              <a:t>para cada arista 3D (</a:t>
            </a:r>
            <a:r>
              <a:rPr lang="es-MX" sz="2400" i="1" dirty="0">
                <a:effectLst/>
              </a:rPr>
              <a:t>x</a:t>
            </a:r>
            <a:r>
              <a:rPr lang="es-MX" sz="2400" i="1" baseline="-25000" dirty="0">
                <a:effectLst/>
              </a:rPr>
              <a:t>i</a:t>
            </a:r>
            <a:r>
              <a:rPr lang="es-MX" sz="2400" i="1" dirty="0">
                <a:effectLst/>
              </a:rPr>
              <a:t>, </a:t>
            </a:r>
            <a:r>
              <a:rPr lang="es-MX" sz="2400" i="1" dirty="0" err="1">
                <a:effectLst/>
              </a:rPr>
              <a:t>y</a:t>
            </a:r>
            <a:r>
              <a:rPr lang="es-MX" sz="2400" i="1" baseline="-25000" dirty="0" err="1">
                <a:effectLst/>
              </a:rPr>
              <a:t>j</a:t>
            </a:r>
            <a:r>
              <a:rPr lang="es-MX" sz="2400" i="1" dirty="0">
                <a:effectLst/>
              </a:rPr>
              <a:t>, </a:t>
            </a:r>
            <a:r>
              <a:rPr lang="es-MX" sz="2400" i="1" dirty="0" err="1">
                <a:effectLst/>
              </a:rPr>
              <a:t>z</a:t>
            </a:r>
            <a:r>
              <a:rPr lang="es-MX" sz="2400" i="1" baseline="-25000" dirty="0" err="1">
                <a:effectLst/>
              </a:rPr>
              <a:t>k</a:t>
            </a:r>
            <a:r>
              <a:rPr lang="es-MX" sz="2400" dirty="0">
                <a:effectLst/>
              </a:rPr>
              <a:t>) </a:t>
            </a:r>
            <a:r>
              <a:rPr lang="es-MX" sz="2400" dirty="0">
                <a:effectLst/>
                <a:latin typeface="TH SarabunPSK" panose="020B0502040204020203" pitchFamily="34" charset="-34"/>
                <a:cs typeface="TH SarabunPSK" panose="020B0502040204020203" pitchFamily="34" charset="-34"/>
                <a:sym typeface="Symbol" panose="05050102010706020507" pitchFamily="18" charset="2"/>
              </a:rPr>
              <a:t></a:t>
            </a:r>
            <a:r>
              <a:rPr lang="es-MX" sz="2400" dirty="0">
                <a:effectLst/>
              </a:rPr>
              <a:t> T.</a:t>
            </a:r>
          </a:p>
          <a:p>
            <a:pPr lvl="1">
              <a:buFont typeface="Wingdings" panose="05000000000000000000" pitchFamily="2" charset="2"/>
              <a:buChar char="§"/>
            </a:pPr>
            <a:r>
              <a:rPr lang="es-MX" sz="2400" dirty="0">
                <a:effectLst/>
              </a:rPr>
              <a:t>Agrego un nodo adicional </a:t>
            </a:r>
            <a:r>
              <a:rPr lang="es-MX" sz="2400" i="1" dirty="0">
                <a:effectLst/>
              </a:rPr>
              <a:t>t</a:t>
            </a:r>
            <a:r>
              <a:rPr lang="es-MX" sz="2400" dirty="0">
                <a:effectLst/>
              </a:rPr>
              <a:t>.</a:t>
            </a:r>
          </a:p>
          <a:p>
            <a:pPr lvl="1">
              <a:buFont typeface="Wingdings" panose="05000000000000000000" pitchFamily="2" charset="2"/>
              <a:buChar char="§"/>
            </a:pPr>
            <a:r>
              <a:rPr lang="es-MX" sz="2400" dirty="0">
                <a:effectLst/>
              </a:rPr>
              <a:t>Pongo una arista dirigida de cada nodo </a:t>
            </a:r>
            <a:r>
              <a:rPr lang="es-MX" sz="2400" i="1" dirty="0" err="1">
                <a:effectLst/>
              </a:rPr>
              <a:t>v</a:t>
            </a:r>
            <a:r>
              <a:rPr lang="es-MX" sz="2400" i="1" baseline="-25000" dirty="0" err="1">
                <a:effectLst/>
              </a:rPr>
              <a:t>ijk</a:t>
            </a:r>
            <a:r>
              <a:rPr lang="es-MX" sz="2400" i="1" dirty="0">
                <a:effectLst/>
              </a:rPr>
              <a:t> </a:t>
            </a:r>
            <a:r>
              <a:rPr lang="es-MX" sz="2400" dirty="0">
                <a:effectLst/>
              </a:rPr>
              <a:t>a </a:t>
            </a:r>
            <a:r>
              <a:rPr lang="es-MX" sz="2400" i="1" dirty="0">
                <a:effectLst/>
              </a:rPr>
              <a:t>t</a:t>
            </a:r>
            <a:r>
              <a:rPr lang="es-MX" sz="2400" dirty="0">
                <a:effectLst/>
              </a:rPr>
              <a:t> con una función de costo </a:t>
            </a:r>
            <a:r>
              <a:rPr lang="es-MX" sz="2400" i="1" dirty="0">
                <a:effectLst/>
              </a:rPr>
              <a:t>c</a:t>
            </a:r>
            <a:r>
              <a:rPr lang="es-MX" sz="2400" i="1" baseline="-25000" dirty="0">
                <a:effectLst/>
              </a:rPr>
              <a:t>e</a:t>
            </a:r>
            <a:r>
              <a:rPr lang="es-MX" sz="2400" dirty="0">
                <a:effectLst/>
              </a:rPr>
              <a:t>=3.</a:t>
            </a:r>
          </a:p>
          <a:p>
            <a:pPr lvl="1">
              <a:buFont typeface="Wingdings" panose="05000000000000000000" pitchFamily="2" charset="2"/>
              <a:buChar char="§"/>
            </a:pPr>
            <a:r>
              <a:rPr lang="es-MX" sz="2400" dirty="0">
                <a:effectLst/>
              </a:rPr>
              <a:t>Pongo una arista dirigida de cada nodo </a:t>
            </a:r>
            <a:r>
              <a:rPr lang="es-MX" sz="2400" i="1" dirty="0">
                <a:effectLst/>
              </a:rPr>
              <a:t>v</a:t>
            </a:r>
            <a:r>
              <a:rPr lang="es-MX" sz="2400" dirty="0">
                <a:effectLst/>
              </a:rPr>
              <a:t> en X, Y, Z a todos los nodos que representan aristas 3D que contienen a </a:t>
            </a:r>
            <a:r>
              <a:rPr lang="es-MX" sz="2400" i="1" dirty="0">
                <a:effectLst/>
              </a:rPr>
              <a:t>v. </a:t>
            </a:r>
            <a:r>
              <a:rPr lang="es-MX" sz="2400" dirty="0">
                <a:effectLst/>
              </a:rPr>
              <a:t>Estos nodos tendrán costo </a:t>
            </a:r>
            <a:r>
              <a:rPr lang="es-MX" sz="2400" i="1" dirty="0">
                <a:effectLst/>
              </a:rPr>
              <a:t>c</a:t>
            </a:r>
            <a:r>
              <a:rPr lang="es-MX" sz="2400" i="1" baseline="-25000" dirty="0">
                <a:effectLst/>
              </a:rPr>
              <a:t>e</a:t>
            </a:r>
            <a:r>
              <a:rPr lang="es-MX" sz="2400" baseline="-25000" dirty="0">
                <a:effectLst/>
              </a:rPr>
              <a:t> </a:t>
            </a:r>
            <a:r>
              <a:rPr lang="es-MX" sz="2400" dirty="0">
                <a:effectLst/>
              </a:rPr>
              <a:t>= 0.</a:t>
            </a:r>
          </a:p>
        </p:txBody>
      </p:sp>
      <p:sp>
        <p:nvSpPr>
          <p:cNvPr id="5"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49</a:t>
            </a:fld>
            <a:endParaRPr lang="es-MX" dirty="0"/>
          </a:p>
        </p:txBody>
      </p:sp>
      <p:sp>
        <p:nvSpPr>
          <p:cNvPr id="2" name="CuadroTexto 1">
            <a:extLst>
              <a:ext uri="{FF2B5EF4-FFF2-40B4-BE49-F238E27FC236}">
                <a16:creationId xmlns:a16="http://schemas.microsoft.com/office/drawing/2014/main" id="{54AF49C6-8EC0-8C3B-1E94-638C5B5D93C6}"/>
              </a:ext>
            </a:extLst>
          </p:cNvPr>
          <p:cNvSpPr txBox="1"/>
          <p:nvPr/>
        </p:nvSpPr>
        <p:spPr>
          <a:xfrm>
            <a:off x="5636462" y="1536700"/>
            <a:ext cx="5918200" cy="830997"/>
          </a:xfrm>
          <a:prstGeom prst="rect">
            <a:avLst/>
          </a:prstGeom>
          <a:noFill/>
        </p:spPr>
        <p:txBody>
          <a:bodyPr wrap="square" rtlCol="0">
            <a:spAutoFit/>
          </a:bodyPr>
          <a:lstStyle/>
          <a:p>
            <a:r>
              <a:rPr lang="es-MX" sz="2400" dirty="0">
                <a:latin typeface="Times New Roman" panose="02020603050405020304" pitchFamily="18" charset="0"/>
                <a:cs typeface="Times New Roman" panose="02020603050405020304" pitchFamily="18" charset="0"/>
              </a:rPr>
              <a:t>Haré una reducción en tiempo polinomial de CAREO-EN-3D a MIN-EQUILIBRIO-NASH</a:t>
            </a:r>
          </a:p>
        </p:txBody>
      </p:sp>
      <p:cxnSp>
        <p:nvCxnSpPr>
          <p:cNvPr id="4" name="Conector recto de flecha 3">
            <a:extLst>
              <a:ext uri="{FF2B5EF4-FFF2-40B4-BE49-F238E27FC236}">
                <a16:creationId xmlns:a16="http://schemas.microsoft.com/office/drawing/2014/main" id="{C99D9F48-82DA-B7D4-887B-2DD656081CB1}"/>
              </a:ext>
            </a:extLst>
          </p:cNvPr>
          <p:cNvCxnSpPr/>
          <p:nvPr/>
        </p:nvCxnSpPr>
        <p:spPr bwMode="auto">
          <a:xfrm flipH="1">
            <a:off x="6324600" y="2273300"/>
            <a:ext cx="393700" cy="279400"/>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921345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par>
                                <p:cTn id="13" presetID="1"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par>
                                <p:cTn id="15" presetID="1" presetClass="entr" presetSubtype="0" fill="hold" grpId="0" nodeType="withEffect">
                                  <p:stCondLst>
                                    <p:cond delay="2500"/>
                                  </p:stCondLst>
                                  <p:childTnLst>
                                    <p:set>
                                      <p:cBhvr>
                                        <p:cTn id="16"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par>
                                <p:cTn id="27" presetID="1" presetClass="entr" presetSubtype="0" fill="hold" grpId="0" nodeType="with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7" end="7"/>
                                            </p:txEl>
                                          </p:spTgt>
                                        </p:tgtEl>
                                        <p:attrNameLst>
                                          <p:attrName>ppt_c</p:attrName>
                                        </p:attrNameLst>
                                      </p:cBhvr>
                                      <p:to>
                                        <a:schemeClr val="accent1"/>
                                      </p:to>
                                    </p:animClr>
                                  </p:sub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Notaciones asintóticas</a:t>
            </a:r>
          </a:p>
        </p:txBody>
      </p:sp>
      <p:sp>
        <p:nvSpPr>
          <p:cNvPr id="3" name="Marcador de contenido 2"/>
          <p:cNvSpPr>
            <a:spLocks noGrp="1"/>
          </p:cNvSpPr>
          <p:nvPr>
            <p:ph idx="1"/>
          </p:nvPr>
        </p:nvSpPr>
        <p:spPr>
          <a:xfrm>
            <a:off x="715617" y="1600202"/>
            <a:ext cx="10972800" cy="4979986"/>
          </a:xfrm>
        </p:spPr>
        <p:txBody>
          <a:bodyPr/>
          <a:lstStyle/>
          <a:p>
            <a:r>
              <a:rPr lang="es-MX" dirty="0">
                <a:effectLst/>
                <a:latin typeface="Lucida Calligraphy" panose="03010101010101010101" pitchFamily="66" charset="0"/>
              </a:rPr>
              <a:t>O</a:t>
            </a:r>
            <a:r>
              <a:rPr lang="es-MX" dirty="0">
                <a:effectLst/>
              </a:rPr>
              <a:t>(</a:t>
            </a:r>
            <a:r>
              <a:rPr lang="es-MX" i="1" dirty="0">
                <a:effectLst/>
              </a:rPr>
              <a:t>g</a:t>
            </a:r>
            <a:r>
              <a:rPr lang="es-MX" dirty="0">
                <a:effectLst/>
              </a:rPr>
              <a:t>(</a:t>
            </a:r>
            <a:r>
              <a:rPr lang="es-MX" i="1" dirty="0">
                <a:effectLst/>
              </a:rPr>
              <a:t>x</a:t>
            </a:r>
            <a:r>
              <a:rPr lang="es-MX" dirty="0">
                <a:effectLst/>
              </a:rPr>
              <a:t>)). </a:t>
            </a:r>
            <a:r>
              <a:rPr lang="es-MX" dirty="0">
                <a:effectLst/>
                <a:latin typeface="Lucida Calligraphy" panose="03010101010101010101" pitchFamily="66" charset="0"/>
              </a:rPr>
              <a:t>O</a:t>
            </a:r>
            <a:r>
              <a:rPr lang="es-MX" dirty="0">
                <a:effectLst/>
              </a:rPr>
              <a:t> grande. </a:t>
            </a:r>
            <a:r>
              <a:rPr lang="es-MX" sz="2800" dirty="0">
                <a:effectLst/>
                <a:latin typeface="Calibri" panose="020F0502020204030204" pitchFamily="34" charset="0"/>
              </a:rPr>
              <a:t>Sean </a:t>
            </a:r>
            <a:r>
              <a:rPr lang="es-MX" sz="2800" i="1" dirty="0">
                <a:effectLst/>
                <a:latin typeface="Calibri" panose="020F0502020204030204" pitchFamily="34" charset="0"/>
              </a:rPr>
              <a:t>f</a:t>
            </a:r>
            <a:r>
              <a:rPr lang="es-MX" sz="2800" dirty="0">
                <a:effectLst/>
                <a:latin typeface="Calibri" panose="020F0502020204030204" pitchFamily="34" charset="0"/>
              </a:rPr>
              <a:t>(</a:t>
            </a:r>
            <a:r>
              <a:rPr lang="es-MX" sz="2800" i="1" dirty="0">
                <a:effectLst/>
                <a:latin typeface="Calibri" panose="020F0502020204030204" pitchFamily="34" charset="0"/>
              </a:rPr>
              <a:t>x</a:t>
            </a:r>
            <a:r>
              <a:rPr lang="es-MX" sz="2800" dirty="0">
                <a:effectLst/>
                <a:latin typeface="Calibri" panose="020F0502020204030204" pitchFamily="34" charset="0"/>
              </a:rPr>
              <a:t>) y </a:t>
            </a:r>
            <a:r>
              <a:rPr lang="es-MX" sz="2800" i="1" dirty="0">
                <a:effectLst/>
                <a:latin typeface="Calibri" panose="020F0502020204030204" pitchFamily="34" charset="0"/>
              </a:rPr>
              <a:t>g</a:t>
            </a:r>
            <a:r>
              <a:rPr lang="es-MX" sz="2800" dirty="0">
                <a:effectLst/>
                <a:latin typeface="Calibri" panose="020F0502020204030204" pitchFamily="34" charset="0"/>
              </a:rPr>
              <a:t>(</a:t>
            </a:r>
            <a:r>
              <a:rPr lang="es-MX" sz="2800" i="1" dirty="0">
                <a:effectLst/>
                <a:latin typeface="Calibri" panose="020F0502020204030204" pitchFamily="34" charset="0"/>
              </a:rPr>
              <a:t>x</a:t>
            </a:r>
            <a:r>
              <a:rPr lang="es-MX" sz="2800" dirty="0">
                <a:effectLst/>
                <a:latin typeface="Calibri" panose="020F0502020204030204" pitchFamily="34" charset="0"/>
              </a:rPr>
              <a:t>) dos funciones definidas en algún conjunto de números reales. Escribo</a:t>
            </a:r>
          </a:p>
          <a:p>
            <a:pPr marL="0" indent="0">
              <a:buNone/>
            </a:pPr>
            <a:r>
              <a:rPr lang="es-MX" sz="2800" i="1" dirty="0">
                <a:effectLst/>
              </a:rPr>
              <a:t>f</a:t>
            </a:r>
            <a:r>
              <a:rPr lang="es-MX" sz="2800" dirty="0">
                <a:effectLst/>
              </a:rPr>
              <a:t>(</a:t>
            </a:r>
            <a:r>
              <a:rPr lang="es-MX" sz="2800" i="1" dirty="0">
                <a:effectLst/>
              </a:rPr>
              <a:t>x</a:t>
            </a:r>
            <a:r>
              <a:rPr lang="es-MX" sz="2800" dirty="0">
                <a:effectLst/>
              </a:rPr>
              <a:t>)=</a:t>
            </a:r>
            <a:r>
              <a:rPr lang="es-MX" sz="2800" dirty="0">
                <a:effectLst/>
                <a:latin typeface="Lucida Calligraphy" panose="03010101010101010101" pitchFamily="66" charset="0"/>
              </a:rPr>
              <a:t>O</a:t>
            </a:r>
            <a:r>
              <a:rPr lang="es-MX" sz="2800" dirty="0">
                <a:effectLst/>
              </a:rPr>
              <a:t>(</a:t>
            </a:r>
            <a:r>
              <a:rPr lang="es-MX" sz="2800" i="1" dirty="0">
                <a:effectLst/>
              </a:rPr>
              <a:t>g</a:t>
            </a:r>
            <a:r>
              <a:rPr lang="es-MX" sz="2800" dirty="0">
                <a:effectLst/>
              </a:rPr>
              <a:t>(</a:t>
            </a:r>
            <a:r>
              <a:rPr lang="es-MX" sz="2800" i="1" dirty="0">
                <a:effectLst/>
              </a:rPr>
              <a:t>x</a:t>
            </a:r>
            <a:r>
              <a:rPr lang="es-MX" sz="2800" dirty="0">
                <a:effectLst/>
              </a:rPr>
              <a:t>))  [</a:t>
            </a:r>
            <a:r>
              <a:rPr lang="es-MX" sz="2400" dirty="0">
                <a:effectLst/>
              </a:rPr>
              <a:t>o mejor, </a:t>
            </a:r>
            <a:r>
              <a:rPr lang="es-MX" sz="2400" i="1" dirty="0">
                <a:effectLst/>
              </a:rPr>
              <a:t>f</a:t>
            </a:r>
            <a:r>
              <a:rPr lang="es-MX" sz="2400" dirty="0">
                <a:effectLst/>
              </a:rPr>
              <a:t>(</a:t>
            </a:r>
            <a:r>
              <a:rPr lang="es-MX" sz="2400" i="1" dirty="0">
                <a:effectLst/>
              </a:rPr>
              <a:t>x</a:t>
            </a:r>
            <a:r>
              <a:rPr lang="es-MX" sz="2400" dirty="0">
                <a:effectLst/>
              </a:rPr>
              <a:t>)</a:t>
            </a:r>
            <a:r>
              <a:rPr lang="es-MX" sz="2400" dirty="0">
                <a:effectLst/>
                <a:sym typeface="Symbol" panose="05050102010706020507" pitchFamily="18" charset="2"/>
              </a:rPr>
              <a:t></a:t>
            </a:r>
            <a:r>
              <a:rPr lang="es-MX" sz="2400" dirty="0">
                <a:effectLst/>
                <a:latin typeface="Lucida Calligraphy" panose="03010101010101010101" pitchFamily="66" charset="0"/>
              </a:rPr>
              <a:t>O</a:t>
            </a:r>
            <a:r>
              <a:rPr lang="es-MX" sz="2400" dirty="0">
                <a:effectLst/>
              </a:rPr>
              <a:t>(</a:t>
            </a:r>
            <a:r>
              <a:rPr lang="es-MX" sz="2400" i="1" dirty="0">
                <a:effectLst/>
              </a:rPr>
              <a:t>g</a:t>
            </a:r>
            <a:r>
              <a:rPr lang="es-MX" sz="2400" dirty="0">
                <a:effectLst/>
              </a:rPr>
              <a:t>(</a:t>
            </a:r>
            <a:r>
              <a:rPr lang="es-MX" sz="2400" i="1" dirty="0">
                <a:effectLst/>
              </a:rPr>
              <a:t>x</a:t>
            </a:r>
            <a:r>
              <a:rPr lang="es-MX" sz="2400" dirty="0">
                <a:effectLst/>
              </a:rPr>
              <a:t>))</a:t>
            </a:r>
            <a:r>
              <a:rPr lang="es-MX" sz="2800" dirty="0">
                <a:effectLst/>
              </a:rPr>
              <a:t>]  “</a:t>
            </a:r>
            <a:r>
              <a:rPr lang="es-MX" sz="2800" i="1" dirty="0">
                <a:effectLst/>
              </a:rPr>
              <a:t>f</a:t>
            </a:r>
            <a:r>
              <a:rPr lang="es-MX" sz="2800" dirty="0">
                <a:effectLst/>
              </a:rPr>
              <a:t>(</a:t>
            </a:r>
            <a:r>
              <a:rPr lang="es-MX" sz="2800" i="1" dirty="0">
                <a:effectLst/>
              </a:rPr>
              <a:t>x</a:t>
            </a:r>
            <a:r>
              <a:rPr lang="es-MX" sz="2800" dirty="0">
                <a:effectLst/>
              </a:rPr>
              <a:t>) es del orden de </a:t>
            </a:r>
            <a:r>
              <a:rPr lang="es-MX" sz="2800" i="1" dirty="0">
                <a:effectLst/>
              </a:rPr>
              <a:t>g</a:t>
            </a:r>
            <a:r>
              <a:rPr lang="es-MX" sz="2800" dirty="0">
                <a:effectLst/>
              </a:rPr>
              <a:t>(</a:t>
            </a:r>
            <a:r>
              <a:rPr lang="es-MX" sz="2800" i="1" dirty="0">
                <a:effectLst/>
              </a:rPr>
              <a:t>x</a:t>
            </a:r>
            <a:r>
              <a:rPr lang="es-MX" sz="2800" dirty="0">
                <a:effectLst/>
              </a:rPr>
              <a:t>)”</a:t>
            </a:r>
            <a:r>
              <a:rPr lang="es-MX" sz="2800" i="1" dirty="0">
                <a:effectLst/>
              </a:rPr>
              <a:t> </a:t>
            </a:r>
            <a:r>
              <a:rPr lang="es-MX" sz="2800" dirty="0">
                <a:effectLst/>
              </a:rPr>
              <a:t>conforme </a:t>
            </a:r>
            <a:r>
              <a:rPr lang="es-MX" sz="2800" i="1" dirty="0">
                <a:effectLst/>
              </a:rPr>
              <a:t>x</a:t>
            </a:r>
            <a:r>
              <a:rPr lang="es-MX" sz="2800" dirty="0">
                <a:effectLst/>
                <a:sym typeface="Wingdings" panose="05000000000000000000" pitchFamily="2" charset="2"/>
              </a:rPr>
              <a:t></a:t>
            </a:r>
            <a:r>
              <a:rPr lang="es-MX" sz="2800" dirty="0">
                <a:effectLst/>
                <a:sym typeface="Symbol" panose="05050102010706020507" pitchFamily="18" charset="2"/>
              </a:rPr>
              <a:t></a:t>
            </a:r>
            <a:r>
              <a:rPr lang="es-MX" sz="2800" dirty="0">
                <a:effectLst/>
                <a:sym typeface="Wingdings" panose="05000000000000000000" pitchFamily="2" charset="2"/>
              </a:rPr>
              <a:t>,</a:t>
            </a:r>
          </a:p>
          <a:p>
            <a:pPr marL="0" indent="0">
              <a:buNone/>
            </a:pPr>
            <a:r>
              <a:rPr lang="es-MX" sz="2400" dirty="0">
                <a:effectLst/>
                <a:sym typeface="Wingdings" panose="05000000000000000000" pitchFamily="2" charset="2"/>
              </a:rPr>
              <a:t>si y solo si existe una constante positiva M tal que, para todos los valores suficientemente grandes de </a:t>
            </a:r>
            <a:r>
              <a:rPr lang="es-MX" sz="2400" i="1" dirty="0">
                <a:effectLst/>
                <a:sym typeface="Wingdings" panose="05000000000000000000" pitchFamily="2" charset="2"/>
              </a:rPr>
              <a:t>x</a:t>
            </a:r>
            <a:r>
              <a:rPr lang="es-MX" sz="2400" dirty="0">
                <a:effectLst/>
                <a:sym typeface="Wingdings" panose="05000000000000000000" pitchFamily="2" charset="2"/>
              </a:rPr>
              <a:t>, </a:t>
            </a:r>
            <a:r>
              <a:rPr lang="es-MX" sz="2400" i="1" dirty="0">
                <a:effectLst/>
                <a:sym typeface="Wingdings" panose="05000000000000000000" pitchFamily="2" charset="2"/>
              </a:rPr>
              <a:t>f</a:t>
            </a:r>
            <a:r>
              <a:rPr lang="es-MX" sz="2400" dirty="0">
                <a:effectLst/>
                <a:sym typeface="Wingdings" panose="05000000000000000000" pitchFamily="2" charset="2"/>
              </a:rPr>
              <a:t>(</a:t>
            </a:r>
            <a:r>
              <a:rPr lang="es-MX" sz="2400" i="1" dirty="0">
                <a:effectLst/>
                <a:sym typeface="Wingdings" panose="05000000000000000000" pitchFamily="2" charset="2"/>
              </a:rPr>
              <a:t>x</a:t>
            </a:r>
            <a:r>
              <a:rPr lang="es-MX" sz="2400" dirty="0">
                <a:effectLst/>
                <a:sym typeface="Wingdings" panose="05000000000000000000" pitchFamily="2" charset="2"/>
              </a:rPr>
              <a:t>) es cuando más M multiplicada por el valor absoluto de </a:t>
            </a:r>
            <a:r>
              <a:rPr lang="es-MX" sz="2400" i="1" dirty="0">
                <a:effectLst/>
                <a:sym typeface="Wingdings" panose="05000000000000000000" pitchFamily="2" charset="2"/>
              </a:rPr>
              <a:t>g</a:t>
            </a:r>
            <a:r>
              <a:rPr lang="es-MX" sz="2400" dirty="0">
                <a:effectLst/>
                <a:sym typeface="Wingdings" panose="05000000000000000000" pitchFamily="2" charset="2"/>
              </a:rPr>
              <a:t>(</a:t>
            </a:r>
            <a:r>
              <a:rPr lang="es-MX" sz="2400" i="1" dirty="0">
                <a:effectLst/>
                <a:sym typeface="Wingdings" panose="05000000000000000000" pitchFamily="2" charset="2"/>
              </a:rPr>
              <a:t>x</a:t>
            </a:r>
            <a:r>
              <a:rPr lang="es-MX" sz="2400" dirty="0">
                <a:effectLst/>
                <a:sym typeface="Wingdings" panose="05000000000000000000" pitchFamily="2" charset="2"/>
              </a:rPr>
              <a:t>).</a:t>
            </a:r>
          </a:p>
          <a:p>
            <a:pPr marL="0" indent="0">
              <a:buNone/>
            </a:pPr>
            <a:endParaRPr lang="es-MX" sz="800" dirty="0">
              <a:effectLst/>
              <a:sym typeface="Wingdings" panose="05000000000000000000" pitchFamily="2" charset="2"/>
            </a:endParaRPr>
          </a:p>
          <a:p>
            <a:pPr marL="400050" lvl="1" indent="0">
              <a:buNone/>
            </a:pPr>
            <a:r>
              <a:rPr lang="es-MX" sz="2200" dirty="0">
                <a:effectLst/>
                <a:sym typeface="Wingdings" panose="05000000000000000000" pitchFamily="2" charset="2"/>
              </a:rPr>
              <a:t>O sea, si y solo si existe un número real positivo M y un número real </a:t>
            </a:r>
            <a:r>
              <a:rPr lang="es-MX" sz="2200" i="1" dirty="0">
                <a:effectLst/>
                <a:sym typeface="Wingdings" panose="05000000000000000000" pitchFamily="2" charset="2"/>
              </a:rPr>
              <a:t>x</a:t>
            </a:r>
            <a:r>
              <a:rPr lang="es-MX" sz="2200" baseline="-25000" dirty="0">
                <a:effectLst/>
                <a:sym typeface="Wingdings" panose="05000000000000000000" pitchFamily="2" charset="2"/>
              </a:rPr>
              <a:t>0</a:t>
            </a:r>
            <a:r>
              <a:rPr lang="es-MX" sz="2200" dirty="0">
                <a:effectLst/>
                <a:sym typeface="Wingdings" panose="05000000000000000000" pitchFamily="2" charset="2"/>
              </a:rPr>
              <a:t> tal que</a:t>
            </a:r>
          </a:p>
          <a:p>
            <a:pPr marL="400050" lvl="1" indent="0">
              <a:buNone/>
            </a:pPr>
            <a:r>
              <a:rPr lang="es-MX" sz="2200" dirty="0">
                <a:effectLst/>
                <a:sym typeface="Wingdings" panose="05000000000000000000" pitchFamily="2" charset="2"/>
              </a:rPr>
              <a:t>|</a:t>
            </a:r>
            <a:r>
              <a:rPr lang="es-MX" sz="2200" i="1" dirty="0">
                <a:effectLst/>
                <a:sym typeface="Wingdings" panose="05000000000000000000" pitchFamily="2" charset="2"/>
              </a:rPr>
              <a:t>f</a:t>
            </a:r>
            <a:r>
              <a:rPr lang="es-MX" sz="2200" dirty="0">
                <a:effectLst/>
                <a:sym typeface="Wingdings" panose="05000000000000000000" pitchFamily="2" charset="2"/>
              </a:rPr>
              <a:t>(</a:t>
            </a:r>
            <a:r>
              <a:rPr lang="es-MX" sz="2200" i="1" dirty="0">
                <a:effectLst/>
                <a:sym typeface="Wingdings" panose="05000000000000000000" pitchFamily="2" charset="2"/>
              </a:rPr>
              <a:t>x</a:t>
            </a:r>
            <a:r>
              <a:rPr lang="es-MX" sz="2200" dirty="0">
                <a:effectLst/>
                <a:sym typeface="Wingdings" panose="05000000000000000000" pitchFamily="2" charset="2"/>
              </a:rPr>
              <a:t>)| </a:t>
            </a:r>
            <a:r>
              <a:rPr lang="es-MX" sz="2200" dirty="0">
                <a:effectLst/>
                <a:sym typeface="Symbol" panose="05050102010706020507" pitchFamily="18" charset="2"/>
              </a:rPr>
              <a:t></a:t>
            </a:r>
            <a:r>
              <a:rPr lang="es-MX" sz="2200" dirty="0">
                <a:effectLst/>
                <a:sym typeface="Wingdings" panose="05000000000000000000" pitchFamily="2" charset="2"/>
              </a:rPr>
              <a:t> </a:t>
            </a:r>
            <a:r>
              <a:rPr lang="es-MX" sz="2200" dirty="0" err="1">
                <a:effectLst/>
                <a:sym typeface="Wingdings" panose="05000000000000000000" pitchFamily="2" charset="2"/>
              </a:rPr>
              <a:t>M|</a:t>
            </a:r>
            <a:r>
              <a:rPr lang="es-MX" sz="2200" i="1" dirty="0" err="1">
                <a:effectLst/>
                <a:sym typeface="Wingdings" panose="05000000000000000000" pitchFamily="2" charset="2"/>
              </a:rPr>
              <a:t>g</a:t>
            </a:r>
            <a:r>
              <a:rPr lang="es-MX" sz="2200" dirty="0">
                <a:effectLst/>
                <a:sym typeface="Wingdings" panose="05000000000000000000" pitchFamily="2" charset="2"/>
              </a:rPr>
              <a:t>(</a:t>
            </a:r>
            <a:r>
              <a:rPr lang="es-MX" sz="2200" i="1" dirty="0">
                <a:effectLst/>
                <a:sym typeface="Wingdings" panose="05000000000000000000" pitchFamily="2" charset="2"/>
              </a:rPr>
              <a:t>x</a:t>
            </a:r>
            <a:r>
              <a:rPr lang="es-MX" sz="2200" dirty="0">
                <a:effectLst/>
                <a:sym typeface="Wingdings" panose="05000000000000000000" pitchFamily="2" charset="2"/>
              </a:rPr>
              <a:t>)| para toda </a:t>
            </a:r>
            <a:r>
              <a:rPr lang="es-MX" sz="2200" i="1" dirty="0">
                <a:effectLst/>
                <a:sym typeface="Wingdings" panose="05000000000000000000" pitchFamily="2" charset="2"/>
              </a:rPr>
              <a:t>x</a:t>
            </a:r>
            <a:r>
              <a:rPr lang="es-MX" sz="2200" dirty="0">
                <a:effectLst/>
                <a:sym typeface="Wingdings" panose="05000000000000000000" pitchFamily="2" charset="2"/>
              </a:rPr>
              <a:t> &gt; </a:t>
            </a:r>
            <a:r>
              <a:rPr lang="es-MX" sz="2200" i="1" dirty="0">
                <a:effectLst/>
                <a:sym typeface="Wingdings" panose="05000000000000000000" pitchFamily="2" charset="2"/>
              </a:rPr>
              <a:t>x</a:t>
            </a:r>
            <a:r>
              <a:rPr lang="es-MX" sz="2200" baseline="-25000" dirty="0">
                <a:effectLst/>
                <a:sym typeface="Wingdings" panose="05000000000000000000" pitchFamily="2" charset="2"/>
              </a:rPr>
              <a:t>0</a:t>
            </a:r>
            <a:r>
              <a:rPr lang="es-MX" sz="2200" dirty="0">
                <a:effectLst/>
                <a:sym typeface="Wingdings" panose="05000000000000000000" pitchFamily="2" charset="2"/>
              </a:rPr>
              <a:t>.</a:t>
            </a:r>
          </a:p>
          <a:p>
            <a:pPr marL="0" indent="0">
              <a:buNone/>
            </a:pPr>
            <a:endParaRPr lang="es-MX" sz="800" dirty="0">
              <a:effectLst/>
              <a:sym typeface="Wingdings" panose="05000000000000000000" pitchFamily="2" charset="2"/>
            </a:endParaRPr>
          </a:p>
          <a:p>
            <a:pPr marL="0" indent="0">
              <a:buNone/>
            </a:pPr>
            <a:r>
              <a:rPr lang="es-MX" sz="2400" i="1" dirty="0">
                <a:effectLst/>
                <a:sym typeface="Wingdings" panose="05000000000000000000" pitchFamily="2" charset="2"/>
              </a:rPr>
              <a:t>g</a:t>
            </a:r>
            <a:r>
              <a:rPr lang="es-MX" sz="2400" dirty="0">
                <a:effectLst/>
                <a:sym typeface="Wingdings" panose="05000000000000000000" pitchFamily="2" charset="2"/>
              </a:rPr>
              <a:t>(</a:t>
            </a:r>
            <a:r>
              <a:rPr lang="es-MX" sz="2400" i="1" dirty="0">
                <a:effectLst/>
                <a:sym typeface="Wingdings" panose="05000000000000000000" pitchFamily="2" charset="2"/>
              </a:rPr>
              <a:t>x</a:t>
            </a:r>
            <a:r>
              <a:rPr lang="es-MX" sz="2400" dirty="0">
                <a:effectLst/>
                <a:sym typeface="Wingdings" panose="05000000000000000000" pitchFamily="2" charset="2"/>
              </a:rPr>
              <a:t>) es una cota superior, alcanzable, de </a:t>
            </a:r>
            <a:r>
              <a:rPr lang="es-MX" sz="2400" i="1" dirty="0">
                <a:effectLst/>
                <a:sym typeface="Wingdings" panose="05000000000000000000" pitchFamily="2" charset="2"/>
              </a:rPr>
              <a:t>f</a:t>
            </a:r>
            <a:r>
              <a:rPr lang="es-MX" sz="2400" dirty="0">
                <a:effectLst/>
                <a:sym typeface="Wingdings" panose="05000000000000000000" pitchFamily="2" charset="2"/>
              </a:rPr>
              <a:t>(</a:t>
            </a:r>
            <a:r>
              <a:rPr lang="es-MX" sz="2400" i="1" dirty="0">
                <a:effectLst/>
                <a:sym typeface="Wingdings" panose="05000000000000000000" pitchFamily="2" charset="2"/>
              </a:rPr>
              <a:t>x</a:t>
            </a:r>
            <a:r>
              <a:rPr lang="es-MX" sz="2400" dirty="0">
                <a:effectLst/>
                <a:sym typeface="Wingdings" panose="05000000000000000000" pitchFamily="2" charset="2"/>
              </a:rPr>
              <a:t>). </a:t>
            </a:r>
          </a:p>
          <a:p>
            <a:pPr marL="0" indent="0">
              <a:buNone/>
            </a:pPr>
            <a:r>
              <a:rPr lang="es-MX" sz="2400" i="1" dirty="0">
                <a:effectLst/>
                <a:sym typeface="Wingdings" panose="05000000000000000000" pitchFamily="2" charset="2"/>
              </a:rPr>
              <a:t>f</a:t>
            </a:r>
            <a:r>
              <a:rPr lang="es-MX" sz="2400" dirty="0">
                <a:effectLst/>
                <a:sym typeface="Wingdings" panose="05000000000000000000" pitchFamily="2" charset="2"/>
              </a:rPr>
              <a:t> es acotada por arriba por </a:t>
            </a:r>
            <a:r>
              <a:rPr lang="es-MX" sz="2400" i="1" dirty="0">
                <a:effectLst/>
                <a:sym typeface="Wingdings" panose="05000000000000000000" pitchFamily="2" charset="2"/>
              </a:rPr>
              <a:t>g.</a:t>
            </a:r>
            <a:r>
              <a:rPr lang="es-MX" sz="2400" dirty="0">
                <a:effectLst/>
                <a:sym typeface="Wingdings" panose="05000000000000000000" pitchFamily="2" charset="2"/>
              </a:rPr>
              <a:t> </a:t>
            </a:r>
          </a:p>
          <a:p>
            <a:pPr marL="0" indent="0">
              <a:buNone/>
            </a:pPr>
            <a:endParaRPr lang="es-MX" sz="2800" dirty="0">
              <a:effectLst/>
            </a:endParaRPr>
          </a:p>
        </p:txBody>
      </p:sp>
      <p:sp>
        <p:nvSpPr>
          <p:cNvPr id="5"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a:t>
            </a:fld>
            <a:endParaRPr lang="es-MX" dirty="0"/>
          </a:p>
        </p:txBody>
      </p:sp>
    </p:spTree>
    <p:extLst>
      <p:ext uri="{BB962C8B-B14F-4D97-AF65-F5344CB8AC3E}">
        <p14:creationId xmlns:p14="http://schemas.microsoft.com/office/powerpoint/2010/main" val="719056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grpId="0" nodeType="withEffect">
                                  <p:stCondLst>
                                    <p:cond delay="10000"/>
                                  </p:stCondLst>
                                  <p:childTnLst>
                                    <p:set>
                                      <p:cBhvr>
                                        <p:cTn id="1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3" presetID="1" presetClass="entr" presetSubtype="0" fill="hold" grpId="0" nodeType="withEffect">
                                  <p:stCondLst>
                                    <p:cond delay="10000"/>
                                  </p:stCondLst>
                                  <p:childTnLst>
                                    <p:set>
                                      <p:cBhvr>
                                        <p:cTn id="14"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3785715" y="472654"/>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X</a:t>
            </a:r>
          </a:p>
          <a:p>
            <a:pPr lvl="0">
              <a:spcBef>
                <a:spcPct val="20000"/>
              </a:spcBef>
              <a:buClr>
                <a:srgbClr val="86D1EC"/>
              </a:buClr>
              <a:buSzPct val="90000"/>
            </a:pPr>
            <a:endParaRPr lang="es-MX" sz="2800" i="1"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a</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b</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c</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d</a:t>
            </a:r>
          </a:p>
        </p:txBody>
      </p:sp>
      <p:sp>
        <p:nvSpPr>
          <p:cNvPr id="6" name="Text Box 9"/>
          <p:cNvSpPr txBox="1">
            <a:spLocks noChangeArrowheads="1"/>
          </p:cNvSpPr>
          <p:nvPr/>
        </p:nvSpPr>
        <p:spPr bwMode="auto">
          <a:xfrm>
            <a:off x="4852515" y="472654"/>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p>
          <a:p>
            <a:pPr lvl="0">
              <a:spcBef>
                <a:spcPct val="20000"/>
              </a:spcBef>
              <a:buClr>
                <a:srgbClr val="86D1EC"/>
              </a:buClr>
              <a:buSzPct val="90000"/>
            </a:pPr>
            <a:endParaRPr lang="es-MX" sz="2800" i="1"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M</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N</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O</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P</a:t>
            </a:r>
          </a:p>
        </p:txBody>
      </p:sp>
      <p:sp>
        <p:nvSpPr>
          <p:cNvPr id="7" name="Text Box 9"/>
          <p:cNvSpPr txBox="1">
            <a:spLocks noChangeArrowheads="1"/>
          </p:cNvSpPr>
          <p:nvPr/>
        </p:nvSpPr>
        <p:spPr bwMode="auto">
          <a:xfrm>
            <a:off x="6075432" y="472653"/>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Z</a:t>
            </a:r>
          </a:p>
          <a:p>
            <a:pPr lvl="0">
              <a:spcBef>
                <a:spcPct val="20000"/>
              </a:spcBef>
              <a:buClr>
                <a:srgbClr val="86D1EC"/>
              </a:buClr>
              <a:buSzPct val="90000"/>
            </a:pPr>
            <a:endParaRPr lang="es-MX" sz="2800" i="1"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1</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2</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3</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4</a:t>
            </a:r>
          </a:p>
        </p:txBody>
      </p:sp>
      <p:sp>
        <p:nvSpPr>
          <p:cNvPr id="16" name="Text Box 9"/>
          <p:cNvSpPr txBox="1">
            <a:spLocks noChangeArrowheads="1"/>
          </p:cNvSpPr>
          <p:nvPr/>
        </p:nvSpPr>
        <p:spPr bwMode="auto">
          <a:xfrm>
            <a:off x="8107679" y="472653"/>
            <a:ext cx="1634770" cy="6210931"/>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    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N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N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p:txBody>
      </p:sp>
      <p:sp>
        <p:nvSpPr>
          <p:cNvPr id="19" name="Text Box 9"/>
          <p:cNvSpPr txBox="1">
            <a:spLocks noChangeArrowheads="1"/>
          </p:cNvSpPr>
          <p:nvPr/>
        </p:nvSpPr>
        <p:spPr bwMode="auto">
          <a:xfrm>
            <a:off x="6518510" y="6122603"/>
            <a:ext cx="131708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p:txBody>
      </p:sp>
      <p:sp>
        <p:nvSpPr>
          <p:cNvPr id="20" name="Text Box 9"/>
          <p:cNvSpPr txBox="1">
            <a:spLocks noChangeArrowheads="1"/>
          </p:cNvSpPr>
          <p:nvPr/>
        </p:nvSpPr>
        <p:spPr bwMode="auto">
          <a:xfrm>
            <a:off x="5009626" y="6122603"/>
            <a:ext cx="131708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p:txBody>
      </p:sp>
      <p:sp>
        <p:nvSpPr>
          <p:cNvPr id="21" name="Text Box 9"/>
          <p:cNvSpPr txBox="1">
            <a:spLocks noChangeArrowheads="1"/>
          </p:cNvSpPr>
          <p:nvPr/>
        </p:nvSpPr>
        <p:spPr bwMode="auto">
          <a:xfrm>
            <a:off x="86028" y="1776767"/>
            <a:ext cx="3117803" cy="3046988"/>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Me dan esta instancia de CAREO-EN-3D, con conjuntos X, Y, Z y tripletas T. Voy a construir un juego de conexión justo y una constante C, en tiempo polinomial.</a:t>
            </a:r>
          </a:p>
        </p:txBody>
      </p:sp>
      <p:sp>
        <p:nvSpPr>
          <p:cNvPr id="22" name="Text Box 9"/>
          <p:cNvSpPr txBox="1">
            <a:spLocks noChangeArrowheads="1"/>
          </p:cNvSpPr>
          <p:nvPr/>
        </p:nvSpPr>
        <p:spPr bwMode="auto">
          <a:xfrm>
            <a:off x="223284" y="982464"/>
            <a:ext cx="5748939"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Hago un nodo para cada elemento en X, Y, Z</a:t>
            </a:r>
          </a:p>
        </p:txBody>
      </p:sp>
      <p:sp>
        <p:nvSpPr>
          <p:cNvPr id="2" name="Elipse 1"/>
          <p:cNvSpPr/>
          <p:nvPr/>
        </p:nvSpPr>
        <p:spPr bwMode="auto">
          <a:xfrm>
            <a:off x="3398185" y="1773044"/>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3" name="Elipse 22"/>
          <p:cNvSpPr/>
          <p:nvPr/>
        </p:nvSpPr>
        <p:spPr bwMode="auto">
          <a:xfrm>
            <a:off x="3398185" y="2692428"/>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4" name="Elipse 23"/>
          <p:cNvSpPr/>
          <p:nvPr/>
        </p:nvSpPr>
        <p:spPr bwMode="auto">
          <a:xfrm>
            <a:off x="3398185" y="385460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5" name="Elipse 24"/>
          <p:cNvSpPr/>
          <p:nvPr/>
        </p:nvSpPr>
        <p:spPr bwMode="auto">
          <a:xfrm>
            <a:off x="3398185" y="4773989"/>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6" name="Elipse 25"/>
          <p:cNvSpPr/>
          <p:nvPr/>
        </p:nvSpPr>
        <p:spPr bwMode="auto">
          <a:xfrm>
            <a:off x="4676866" y="176933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6" name="Elipse 35"/>
          <p:cNvSpPr/>
          <p:nvPr/>
        </p:nvSpPr>
        <p:spPr bwMode="auto">
          <a:xfrm>
            <a:off x="4676866" y="2688714"/>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7" name="Elipse 36"/>
          <p:cNvSpPr/>
          <p:nvPr/>
        </p:nvSpPr>
        <p:spPr bwMode="auto">
          <a:xfrm>
            <a:off x="4676866" y="3850891"/>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8" name="Elipse 37"/>
          <p:cNvSpPr/>
          <p:nvPr/>
        </p:nvSpPr>
        <p:spPr bwMode="auto">
          <a:xfrm>
            <a:off x="4676866" y="477027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9" name="Elipse 38"/>
          <p:cNvSpPr/>
          <p:nvPr/>
        </p:nvSpPr>
        <p:spPr bwMode="auto">
          <a:xfrm>
            <a:off x="5899782" y="1776767"/>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0" name="Elipse 39"/>
          <p:cNvSpPr/>
          <p:nvPr/>
        </p:nvSpPr>
        <p:spPr bwMode="auto">
          <a:xfrm>
            <a:off x="5899782" y="2696151"/>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1" name="Elipse 40"/>
          <p:cNvSpPr/>
          <p:nvPr/>
        </p:nvSpPr>
        <p:spPr bwMode="auto">
          <a:xfrm>
            <a:off x="5899782" y="3858328"/>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2" name="Elipse 41"/>
          <p:cNvSpPr/>
          <p:nvPr/>
        </p:nvSpPr>
        <p:spPr bwMode="auto">
          <a:xfrm>
            <a:off x="5899782" y="4777712"/>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3" name="Elipse 42"/>
          <p:cNvSpPr/>
          <p:nvPr/>
        </p:nvSpPr>
        <p:spPr bwMode="auto">
          <a:xfrm>
            <a:off x="7959280" y="125026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4" name="Elipse 43"/>
          <p:cNvSpPr/>
          <p:nvPr/>
        </p:nvSpPr>
        <p:spPr bwMode="auto">
          <a:xfrm>
            <a:off x="7959280" y="172590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5" name="Elipse 44"/>
          <p:cNvSpPr/>
          <p:nvPr/>
        </p:nvSpPr>
        <p:spPr bwMode="auto">
          <a:xfrm>
            <a:off x="7959280" y="226882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6" name="Elipse 45"/>
          <p:cNvSpPr/>
          <p:nvPr/>
        </p:nvSpPr>
        <p:spPr bwMode="auto">
          <a:xfrm>
            <a:off x="7959280" y="274447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7" name="Elipse 46"/>
          <p:cNvSpPr/>
          <p:nvPr/>
        </p:nvSpPr>
        <p:spPr bwMode="auto">
          <a:xfrm>
            <a:off x="7959280" y="328739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8" name="Elipse 47"/>
          <p:cNvSpPr/>
          <p:nvPr/>
        </p:nvSpPr>
        <p:spPr bwMode="auto">
          <a:xfrm>
            <a:off x="7959280" y="376303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9" name="Elipse 48"/>
          <p:cNvSpPr/>
          <p:nvPr/>
        </p:nvSpPr>
        <p:spPr bwMode="auto">
          <a:xfrm>
            <a:off x="7959280" y="430595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0" name="Elipse 49"/>
          <p:cNvSpPr/>
          <p:nvPr/>
        </p:nvSpPr>
        <p:spPr bwMode="auto">
          <a:xfrm>
            <a:off x="7959280" y="478160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1" name="Elipse 50"/>
          <p:cNvSpPr/>
          <p:nvPr/>
        </p:nvSpPr>
        <p:spPr bwMode="auto">
          <a:xfrm>
            <a:off x="7959280" y="532452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2" name="Elipse 51"/>
          <p:cNvSpPr/>
          <p:nvPr/>
        </p:nvSpPr>
        <p:spPr bwMode="auto">
          <a:xfrm>
            <a:off x="7959280" y="580016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3" name="Elipse 52"/>
          <p:cNvSpPr/>
          <p:nvPr/>
        </p:nvSpPr>
        <p:spPr bwMode="auto">
          <a:xfrm>
            <a:off x="7959280" y="634308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5" name="Elipse 54"/>
          <p:cNvSpPr/>
          <p:nvPr/>
        </p:nvSpPr>
        <p:spPr bwMode="auto">
          <a:xfrm>
            <a:off x="6370475" y="6384213"/>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6" name="Elipse 55"/>
          <p:cNvSpPr/>
          <p:nvPr/>
        </p:nvSpPr>
        <p:spPr bwMode="auto">
          <a:xfrm>
            <a:off x="4815924" y="638738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7" name="Text Box 9"/>
          <p:cNvSpPr txBox="1">
            <a:spLocks noChangeArrowheads="1"/>
          </p:cNvSpPr>
          <p:nvPr/>
        </p:nvSpPr>
        <p:spPr bwMode="auto">
          <a:xfrm>
            <a:off x="4160520" y="2031675"/>
            <a:ext cx="343149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y para cada arista 3D en T</a:t>
            </a:r>
          </a:p>
        </p:txBody>
      </p:sp>
      <p:sp>
        <p:nvSpPr>
          <p:cNvPr id="58" name="Text Box 9"/>
          <p:cNvSpPr txBox="1">
            <a:spLocks noChangeArrowheads="1"/>
          </p:cNvSpPr>
          <p:nvPr/>
        </p:nvSpPr>
        <p:spPr bwMode="auto">
          <a:xfrm>
            <a:off x="6949193" y="482346"/>
            <a:ext cx="158246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Nodos </a:t>
            </a:r>
            <a:r>
              <a:rPr lang="es-MX" sz="2400" i="1" u="none" dirty="0" err="1">
                <a:latin typeface="Times New Roman" panose="02020603050405020304" pitchFamily="18" charset="0"/>
                <a:cs typeface="Times New Roman" panose="02020603050405020304" pitchFamily="18" charset="0"/>
              </a:rPr>
              <a:t>v</a:t>
            </a:r>
            <a:r>
              <a:rPr lang="es-MX" sz="2400" i="1" u="none" baseline="-25000" dirty="0" err="1">
                <a:latin typeface="Times New Roman" panose="02020603050405020304" pitchFamily="18" charset="0"/>
                <a:cs typeface="Times New Roman" panose="02020603050405020304" pitchFamily="18" charset="0"/>
              </a:rPr>
              <a:t>ijk</a:t>
            </a:r>
            <a:endParaRPr lang="es-MX" sz="2400" u="none" dirty="0">
              <a:latin typeface="Times New Roman" panose="02020603050405020304" pitchFamily="18" charset="0"/>
              <a:cs typeface="Times New Roman" panose="02020603050405020304" pitchFamily="18" charset="0"/>
            </a:endParaRPr>
          </a:p>
        </p:txBody>
      </p:sp>
      <p:cxnSp>
        <p:nvCxnSpPr>
          <p:cNvPr id="9" name="Conector recto de flecha 8"/>
          <p:cNvCxnSpPr>
            <a:stCxn id="58" idx="2"/>
          </p:cNvCxnSpPr>
          <p:nvPr/>
        </p:nvCxnSpPr>
        <p:spPr bwMode="auto">
          <a:xfrm>
            <a:off x="7740425" y="944011"/>
            <a:ext cx="215587" cy="650613"/>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9" name="Text Box 9"/>
          <p:cNvSpPr txBox="1">
            <a:spLocks noChangeArrowheads="1"/>
          </p:cNvSpPr>
          <p:nvPr/>
        </p:nvSpPr>
        <p:spPr bwMode="auto">
          <a:xfrm>
            <a:off x="9779248" y="1477676"/>
            <a:ext cx="2098656" cy="83099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Pongo un nodo adicional </a:t>
            </a:r>
            <a:r>
              <a:rPr lang="es-MX" sz="2400" i="1" u="none" dirty="0">
                <a:latin typeface="Times New Roman" panose="02020603050405020304" pitchFamily="18" charset="0"/>
                <a:cs typeface="Times New Roman" panose="02020603050405020304" pitchFamily="18" charset="0"/>
              </a:rPr>
              <a:t>t</a:t>
            </a:r>
            <a:endParaRPr lang="es-MX" sz="2400" u="none" dirty="0">
              <a:latin typeface="Times New Roman" panose="02020603050405020304" pitchFamily="18" charset="0"/>
              <a:cs typeface="Times New Roman" panose="02020603050405020304" pitchFamily="18" charset="0"/>
            </a:endParaRPr>
          </a:p>
        </p:txBody>
      </p:sp>
      <p:sp>
        <p:nvSpPr>
          <p:cNvPr id="60" name="Elipse 59"/>
          <p:cNvSpPr/>
          <p:nvPr/>
        </p:nvSpPr>
        <p:spPr bwMode="auto">
          <a:xfrm>
            <a:off x="9655629" y="343601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1" name="Text Box 9"/>
          <p:cNvSpPr txBox="1">
            <a:spLocks noChangeArrowheads="1"/>
          </p:cNvSpPr>
          <p:nvPr/>
        </p:nvSpPr>
        <p:spPr bwMode="auto">
          <a:xfrm>
            <a:off x="9894116" y="3205178"/>
            <a:ext cx="372334"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i="1" u="none" dirty="0">
                <a:latin typeface="Times New Roman" panose="02020603050405020304" pitchFamily="18" charset="0"/>
                <a:cs typeface="Times New Roman" panose="02020603050405020304" pitchFamily="18" charset="0"/>
              </a:rPr>
              <a:t>t</a:t>
            </a:r>
            <a:endParaRPr lang="es-MX" sz="2400" u="none" dirty="0">
              <a:latin typeface="Times New Roman" panose="02020603050405020304" pitchFamily="18" charset="0"/>
              <a:cs typeface="Times New Roman" panose="02020603050405020304" pitchFamily="18" charset="0"/>
            </a:endParaRPr>
          </a:p>
        </p:txBody>
      </p:sp>
      <p:sp>
        <p:nvSpPr>
          <p:cNvPr id="5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50</a:t>
            </a:fld>
            <a:endParaRPr lang="es-MX" dirty="0"/>
          </a:p>
        </p:txBody>
      </p:sp>
      <p:cxnSp>
        <p:nvCxnSpPr>
          <p:cNvPr id="3" name="Conector recto de flecha 2">
            <a:extLst>
              <a:ext uri="{FF2B5EF4-FFF2-40B4-BE49-F238E27FC236}">
                <a16:creationId xmlns:a16="http://schemas.microsoft.com/office/drawing/2014/main" id="{630C4150-387D-6DBC-B6CD-42049CF50AEE}"/>
              </a:ext>
            </a:extLst>
          </p:cNvPr>
          <p:cNvCxnSpPr/>
          <p:nvPr/>
        </p:nvCxnSpPr>
        <p:spPr bwMode="auto">
          <a:xfrm flipH="1">
            <a:off x="9894116" y="2308673"/>
            <a:ext cx="645547" cy="896505"/>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807206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childTnLst>
                                  <p:subTnLst>
                                    <p:animClr clrSpc="rgb" dir="cw">
                                      <p:cBhvr override="childStyle">
                                        <p:cTn dur="1" fill="hold" display="0" masterRel="nextClick" afterEffect="1"/>
                                        <p:tgtEl>
                                          <p:spTgt spid="21"/>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subTnLst>
                                    <p:animClr clrSpc="rgb" dir="cw">
                                      <p:cBhvr override="childStyle">
                                        <p:cTn dur="1" fill="hold" display="0" masterRel="nextClick" afterEffect="1"/>
                                        <p:tgtEl>
                                          <p:spTgt spid="22"/>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7"/>
                                        </p:tgtEl>
                                        <p:attrNameLst>
                                          <p:attrName>style.visibility</p:attrName>
                                        </p:attrNameLst>
                                      </p:cBhvr>
                                      <p:to>
                                        <p:strVal val="visible"/>
                                      </p:to>
                                    </p:set>
                                  </p:childTnLst>
                                  <p:subTnLst>
                                    <p:animClr clrSpc="rgb" dir="cw">
                                      <p:cBhvr override="childStyle">
                                        <p:cTn dur="1" fill="hold" display="0" masterRel="nextClick" afterEffect="1"/>
                                        <p:tgtEl>
                                          <p:spTgt spid="57"/>
                                        </p:tgtEl>
                                        <p:attrNameLst>
                                          <p:attrName>ppt_c</p:attrName>
                                        </p:attrNameLst>
                                      </p:cBhvr>
                                      <p:to>
                                        <a:schemeClr val="accent1"/>
                                      </p:to>
                                    </p:animClr>
                                  </p:subTnLst>
                                </p:cTn>
                              </p:par>
                              <p:par>
                                <p:cTn id="39" presetID="1" presetClass="entr" presetSubtype="0" fill="hold" grpId="0" nodeType="withEffect">
                                  <p:stCondLst>
                                    <p:cond delay="0"/>
                                  </p:stCondLst>
                                  <p:childTnLst>
                                    <p:set>
                                      <p:cBhvr>
                                        <p:cTn id="40" dur="1" fill="hold">
                                          <p:stCondLst>
                                            <p:cond delay="0"/>
                                          </p:stCondLst>
                                        </p:cTn>
                                        <p:tgtEl>
                                          <p:spTgt spid="58"/>
                                        </p:tgtEl>
                                        <p:attrNameLst>
                                          <p:attrName>style.visibility</p:attrName>
                                        </p:attrNameLst>
                                      </p:cBhvr>
                                      <p:to>
                                        <p:strVal val="visible"/>
                                      </p:to>
                                    </p:set>
                                  </p:childTnLst>
                                  <p:subTnLst>
                                    <p:animClr clrSpc="rgb" dir="cw">
                                      <p:cBhvr override="childStyle">
                                        <p:cTn dur="1" fill="hold" display="0" masterRel="nextClick" afterEffect="1"/>
                                        <p:tgtEl>
                                          <p:spTgt spid="58"/>
                                        </p:tgtEl>
                                        <p:attrNameLst>
                                          <p:attrName>ppt_c</p:attrName>
                                        </p:attrNameLst>
                                      </p:cBhvr>
                                      <p:to>
                                        <a:schemeClr val="accent1"/>
                                      </p:to>
                                    </p:animClr>
                                  </p:subTnLst>
                                </p:cTn>
                              </p:par>
                              <p:par>
                                <p:cTn id="41" presetID="1" presetClass="entr" presetSubtype="0" fill="hold" nodeType="withEffect">
                                  <p:stCondLst>
                                    <p:cond delay="0"/>
                                  </p:stCondLst>
                                  <p:childTnLst>
                                    <p:set>
                                      <p:cBhvr>
                                        <p:cTn id="42"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par>
                                <p:cTn id="43" presetID="1" presetClass="entr" presetSubtype="0"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48"/>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9"/>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0"/>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51"/>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5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53"/>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5"/>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56"/>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59"/>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61"/>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60"/>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 grpId="0" animBg="1"/>
      <p:bldP spid="23" grpId="0" animBg="1"/>
      <p:bldP spid="24" grpId="0" animBg="1"/>
      <p:bldP spid="25" grpId="0" animBg="1"/>
      <p:bldP spid="26"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5" grpId="0" animBg="1"/>
      <p:bldP spid="56" grpId="0" animBg="1"/>
      <p:bldP spid="57" grpId="0"/>
      <p:bldP spid="58" grpId="0"/>
      <p:bldP spid="59" grpId="0"/>
      <p:bldP spid="60" grpId="0" animBg="1"/>
      <p:bldP spid="61"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3785715" y="472654"/>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X</a:t>
            </a:r>
          </a:p>
          <a:p>
            <a:pPr lvl="0">
              <a:spcBef>
                <a:spcPct val="20000"/>
              </a:spcBef>
              <a:buClr>
                <a:srgbClr val="86D1EC"/>
              </a:buClr>
              <a:buSzPct val="90000"/>
            </a:pPr>
            <a:endParaRPr lang="es-MX" sz="2800" i="1"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a</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b</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c</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d</a:t>
            </a:r>
          </a:p>
        </p:txBody>
      </p:sp>
      <p:sp>
        <p:nvSpPr>
          <p:cNvPr id="6" name="Text Box 9"/>
          <p:cNvSpPr txBox="1">
            <a:spLocks noChangeArrowheads="1"/>
          </p:cNvSpPr>
          <p:nvPr/>
        </p:nvSpPr>
        <p:spPr bwMode="auto">
          <a:xfrm>
            <a:off x="4852515" y="472654"/>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p>
          <a:p>
            <a:pPr lvl="0">
              <a:spcBef>
                <a:spcPct val="20000"/>
              </a:spcBef>
              <a:buClr>
                <a:srgbClr val="86D1EC"/>
              </a:buClr>
              <a:buSzPct val="90000"/>
            </a:pPr>
            <a:endParaRPr lang="es-MX" sz="2800" i="1"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M</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N</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O</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P</a:t>
            </a:r>
          </a:p>
        </p:txBody>
      </p:sp>
      <p:sp>
        <p:nvSpPr>
          <p:cNvPr id="7" name="Text Box 9"/>
          <p:cNvSpPr txBox="1">
            <a:spLocks noChangeArrowheads="1"/>
          </p:cNvSpPr>
          <p:nvPr/>
        </p:nvSpPr>
        <p:spPr bwMode="auto">
          <a:xfrm>
            <a:off x="6075432" y="472653"/>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Z</a:t>
            </a:r>
          </a:p>
          <a:p>
            <a:pPr lvl="0">
              <a:spcBef>
                <a:spcPct val="20000"/>
              </a:spcBef>
              <a:buClr>
                <a:srgbClr val="86D1EC"/>
              </a:buClr>
              <a:buSzPct val="90000"/>
            </a:pPr>
            <a:endParaRPr lang="es-MX" sz="2800" i="1"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1</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2</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3</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4</a:t>
            </a:r>
          </a:p>
        </p:txBody>
      </p:sp>
      <p:sp>
        <p:nvSpPr>
          <p:cNvPr id="16" name="Text Box 9"/>
          <p:cNvSpPr txBox="1">
            <a:spLocks noChangeArrowheads="1"/>
          </p:cNvSpPr>
          <p:nvPr/>
        </p:nvSpPr>
        <p:spPr bwMode="auto">
          <a:xfrm>
            <a:off x="8107679" y="472653"/>
            <a:ext cx="1634770" cy="6210931"/>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    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N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N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p:txBody>
      </p:sp>
      <p:sp>
        <p:nvSpPr>
          <p:cNvPr id="19" name="Text Box 9"/>
          <p:cNvSpPr txBox="1">
            <a:spLocks noChangeArrowheads="1"/>
          </p:cNvSpPr>
          <p:nvPr/>
        </p:nvSpPr>
        <p:spPr bwMode="auto">
          <a:xfrm>
            <a:off x="6518510" y="6122603"/>
            <a:ext cx="131708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p:txBody>
      </p:sp>
      <p:sp>
        <p:nvSpPr>
          <p:cNvPr id="20" name="Text Box 9"/>
          <p:cNvSpPr txBox="1">
            <a:spLocks noChangeArrowheads="1"/>
          </p:cNvSpPr>
          <p:nvPr/>
        </p:nvSpPr>
        <p:spPr bwMode="auto">
          <a:xfrm>
            <a:off x="5009626" y="6122603"/>
            <a:ext cx="131708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p:txBody>
      </p:sp>
      <p:sp>
        <p:nvSpPr>
          <p:cNvPr id="2" name="Elipse 1"/>
          <p:cNvSpPr/>
          <p:nvPr/>
        </p:nvSpPr>
        <p:spPr bwMode="auto">
          <a:xfrm>
            <a:off x="3398185" y="1773044"/>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3" name="Elipse 22"/>
          <p:cNvSpPr/>
          <p:nvPr/>
        </p:nvSpPr>
        <p:spPr bwMode="auto">
          <a:xfrm>
            <a:off x="3398185" y="2692428"/>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4" name="Elipse 23"/>
          <p:cNvSpPr/>
          <p:nvPr/>
        </p:nvSpPr>
        <p:spPr bwMode="auto">
          <a:xfrm>
            <a:off x="3398185" y="385460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5" name="Elipse 24"/>
          <p:cNvSpPr/>
          <p:nvPr/>
        </p:nvSpPr>
        <p:spPr bwMode="auto">
          <a:xfrm>
            <a:off x="3398185" y="4773989"/>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6" name="Elipse 25"/>
          <p:cNvSpPr/>
          <p:nvPr/>
        </p:nvSpPr>
        <p:spPr bwMode="auto">
          <a:xfrm>
            <a:off x="4676866" y="176933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6" name="Elipse 35"/>
          <p:cNvSpPr/>
          <p:nvPr/>
        </p:nvSpPr>
        <p:spPr bwMode="auto">
          <a:xfrm>
            <a:off x="4676866" y="2688714"/>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7" name="Elipse 36"/>
          <p:cNvSpPr/>
          <p:nvPr/>
        </p:nvSpPr>
        <p:spPr bwMode="auto">
          <a:xfrm>
            <a:off x="4676866" y="3850891"/>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8" name="Elipse 37"/>
          <p:cNvSpPr/>
          <p:nvPr/>
        </p:nvSpPr>
        <p:spPr bwMode="auto">
          <a:xfrm>
            <a:off x="4676866" y="477027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9" name="Elipse 38"/>
          <p:cNvSpPr/>
          <p:nvPr/>
        </p:nvSpPr>
        <p:spPr bwMode="auto">
          <a:xfrm>
            <a:off x="5899782" y="1776767"/>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0" name="Elipse 39"/>
          <p:cNvSpPr/>
          <p:nvPr/>
        </p:nvSpPr>
        <p:spPr bwMode="auto">
          <a:xfrm>
            <a:off x="5899782" y="2696151"/>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1" name="Elipse 40"/>
          <p:cNvSpPr/>
          <p:nvPr/>
        </p:nvSpPr>
        <p:spPr bwMode="auto">
          <a:xfrm>
            <a:off x="5899782" y="3858328"/>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2" name="Elipse 41"/>
          <p:cNvSpPr/>
          <p:nvPr/>
        </p:nvSpPr>
        <p:spPr bwMode="auto">
          <a:xfrm>
            <a:off x="5899782" y="4777712"/>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3" name="Elipse 42"/>
          <p:cNvSpPr/>
          <p:nvPr/>
        </p:nvSpPr>
        <p:spPr bwMode="auto">
          <a:xfrm>
            <a:off x="7959280" y="125026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4" name="Elipse 43"/>
          <p:cNvSpPr/>
          <p:nvPr/>
        </p:nvSpPr>
        <p:spPr bwMode="auto">
          <a:xfrm>
            <a:off x="7959280" y="172590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5" name="Elipse 44"/>
          <p:cNvSpPr/>
          <p:nvPr/>
        </p:nvSpPr>
        <p:spPr bwMode="auto">
          <a:xfrm>
            <a:off x="7959280" y="226882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6" name="Elipse 45"/>
          <p:cNvSpPr/>
          <p:nvPr/>
        </p:nvSpPr>
        <p:spPr bwMode="auto">
          <a:xfrm>
            <a:off x="7959280" y="274447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7" name="Elipse 46"/>
          <p:cNvSpPr/>
          <p:nvPr/>
        </p:nvSpPr>
        <p:spPr bwMode="auto">
          <a:xfrm>
            <a:off x="7959280" y="328739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8" name="Elipse 47"/>
          <p:cNvSpPr/>
          <p:nvPr/>
        </p:nvSpPr>
        <p:spPr bwMode="auto">
          <a:xfrm>
            <a:off x="7959280" y="376303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9" name="Elipse 48"/>
          <p:cNvSpPr/>
          <p:nvPr/>
        </p:nvSpPr>
        <p:spPr bwMode="auto">
          <a:xfrm>
            <a:off x="7959280" y="430595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0" name="Elipse 49"/>
          <p:cNvSpPr/>
          <p:nvPr/>
        </p:nvSpPr>
        <p:spPr bwMode="auto">
          <a:xfrm>
            <a:off x="7959280" y="478160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1" name="Elipse 50"/>
          <p:cNvSpPr/>
          <p:nvPr/>
        </p:nvSpPr>
        <p:spPr bwMode="auto">
          <a:xfrm>
            <a:off x="7959280" y="532452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2" name="Elipse 51"/>
          <p:cNvSpPr/>
          <p:nvPr/>
        </p:nvSpPr>
        <p:spPr bwMode="auto">
          <a:xfrm>
            <a:off x="7959280" y="580016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3" name="Elipse 52"/>
          <p:cNvSpPr/>
          <p:nvPr/>
        </p:nvSpPr>
        <p:spPr bwMode="auto">
          <a:xfrm>
            <a:off x="7959280" y="634308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5" name="Elipse 54"/>
          <p:cNvSpPr/>
          <p:nvPr/>
        </p:nvSpPr>
        <p:spPr bwMode="auto">
          <a:xfrm>
            <a:off x="6370475" y="6384213"/>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6" name="Elipse 55"/>
          <p:cNvSpPr/>
          <p:nvPr/>
        </p:nvSpPr>
        <p:spPr bwMode="auto">
          <a:xfrm>
            <a:off x="4815924" y="638738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0" name="Elipse 59"/>
          <p:cNvSpPr/>
          <p:nvPr/>
        </p:nvSpPr>
        <p:spPr bwMode="auto">
          <a:xfrm>
            <a:off x="9655629" y="343601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1" name="Text Box 9"/>
          <p:cNvSpPr txBox="1">
            <a:spLocks noChangeArrowheads="1"/>
          </p:cNvSpPr>
          <p:nvPr/>
        </p:nvSpPr>
        <p:spPr bwMode="auto">
          <a:xfrm>
            <a:off x="9894116" y="3205178"/>
            <a:ext cx="372334"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i="1" u="none" dirty="0">
                <a:latin typeface="Times New Roman" panose="02020603050405020304" pitchFamily="18" charset="0"/>
                <a:cs typeface="Times New Roman" panose="02020603050405020304" pitchFamily="18" charset="0"/>
              </a:rPr>
              <a:t>t</a:t>
            </a:r>
            <a:endParaRPr lang="es-MX" sz="2400" u="none" dirty="0">
              <a:latin typeface="Times New Roman" panose="02020603050405020304" pitchFamily="18" charset="0"/>
              <a:cs typeface="Times New Roman" panose="02020603050405020304" pitchFamily="18" charset="0"/>
            </a:endParaRPr>
          </a:p>
        </p:txBody>
      </p:sp>
      <p:sp>
        <p:nvSpPr>
          <p:cNvPr id="54" name="Text Box 9"/>
          <p:cNvSpPr txBox="1">
            <a:spLocks noChangeArrowheads="1"/>
          </p:cNvSpPr>
          <p:nvPr/>
        </p:nvSpPr>
        <p:spPr bwMode="auto">
          <a:xfrm>
            <a:off x="302484" y="44849"/>
            <a:ext cx="735104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Pongo una arista dirigida de cada nodo </a:t>
            </a:r>
            <a:r>
              <a:rPr lang="es-MX" sz="2400" i="1" u="none" dirty="0" err="1">
                <a:latin typeface="Times New Roman" panose="02020603050405020304" pitchFamily="18" charset="0"/>
                <a:cs typeface="Times New Roman" panose="02020603050405020304" pitchFamily="18" charset="0"/>
              </a:rPr>
              <a:t>v</a:t>
            </a:r>
            <a:r>
              <a:rPr lang="es-MX" sz="2400" i="1" u="none" baseline="-25000" dirty="0" err="1">
                <a:latin typeface="Times New Roman" panose="02020603050405020304" pitchFamily="18" charset="0"/>
                <a:cs typeface="Times New Roman" panose="02020603050405020304" pitchFamily="18" charset="0"/>
              </a:rPr>
              <a:t>ijk</a:t>
            </a:r>
            <a:r>
              <a:rPr lang="es-MX" sz="2400" i="1" u="none" dirty="0">
                <a:latin typeface="Times New Roman" panose="02020603050405020304" pitchFamily="18" charset="0"/>
                <a:cs typeface="Times New Roman" panose="02020603050405020304" pitchFamily="18" charset="0"/>
              </a:rPr>
              <a:t> </a:t>
            </a:r>
            <a:r>
              <a:rPr lang="es-MX" sz="2400" u="none" dirty="0">
                <a:latin typeface="Times New Roman" panose="02020603050405020304" pitchFamily="18" charset="0"/>
                <a:cs typeface="Times New Roman" panose="02020603050405020304" pitchFamily="18" charset="0"/>
              </a:rPr>
              <a:t>a </a:t>
            </a:r>
            <a:r>
              <a:rPr lang="es-MX" sz="2400" i="1" u="none" dirty="0">
                <a:latin typeface="Times New Roman" panose="02020603050405020304" pitchFamily="18" charset="0"/>
                <a:cs typeface="Times New Roman" panose="02020603050405020304" pitchFamily="18" charset="0"/>
              </a:rPr>
              <a:t>t</a:t>
            </a:r>
            <a:r>
              <a:rPr lang="es-MX" sz="2400" u="none" dirty="0">
                <a:latin typeface="Times New Roman" panose="02020603050405020304" pitchFamily="18" charset="0"/>
                <a:cs typeface="Times New Roman" panose="02020603050405020304" pitchFamily="18" charset="0"/>
              </a:rPr>
              <a:t>, con costo 3.</a:t>
            </a:r>
          </a:p>
        </p:txBody>
      </p:sp>
      <p:cxnSp>
        <p:nvCxnSpPr>
          <p:cNvPr id="5" name="Conector recto de flecha 4"/>
          <p:cNvCxnSpPr>
            <a:stCxn id="43" idx="5"/>
            <a:endCxn id="60" idx="0"/>
          </p:cNvCxnSpPr>
          <p:nvPr/>
        </p:nvCxnSpPr>
        <p:spPr bwMode="auto">
          <a:xfrm>
            <a:off x="8054537" y="1345442"/>
            <a:ext cx="1656892" cy="209056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2" name="Conector recto de flecha 61"/>
          <p:cNvCxnSpPr>
            <a:stCxn id="44" idx="6"/>
          </p:cNvCxnSpPr>
          <p:nvPr/>
        </p:nvCxnSpPr>
        <p:spPr bwMode="auto">
          <a:xfrm>
            <a:off x="8070881" y="1781662"/>
            <a:ext cx="1584749" cy="165434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Conector recto de flecha 62"/>
          <p:cNvCxnSpPr>
            <a:stCxn id="45" idx="5"/>
          </p:cNvCxnSpPr>
          <p:nvPr/>
        </p:nvCxnSpPr>
        <p:spPr bwMode="auto">
          <a:xfrm>
            <a:off x="8054537" y="2364006"/>
            <a:ext cx="1601092" cy="1072004"/>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4" name="Conector recto de flecha 63"/>
          <p:cNvCxnSpPr>
            <a:stCxn id="46" idx="6"/>
            <a:endCxn id="60" idx="2"/>
          </p:cNvCxnSpPr>
          <p:nvPr/>
        </p:nvCxnSpPr>
        <p:spPr bwMode="auto">
          <a:xfrm>
            <a:off x="8070881" y="2800226"/>
            <a:ext cx="1584749" cy="691540"/>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5" name="Conector recto de flecha 64"/>
          <p:cNvCxnSpPr>
            <a:stCxn id="47" idx="5"/>
          </p:cNvCxnSpPr>
          <p:nvPr/>
        </p:nvCxnSpPr>
        <p:spPr bwMode="auto">
          <a:xfrm>
            <a:off x="8054537" y="3382572"/>
            <a:ext cx="1528582" cy="10919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Conector recto de flecha 65"/>
          <p:cNvCxnSpPr/>
          <p:nvPr/>
        </p:nvCxnSpPr>
        <p:spPr bwMode="auto">
          <a:xfrm flipV="1">
            <a:off x="8082899" y="3491766"/>
            <a:ext cx="1572730" cy="359126"/>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Conector recto de flecha 66"/>
          <p:cNvCxnSpPr>
            <a:stCxn id="49" idx="6"/>
          </p:cNvCxnSpPr>
          <p:nvPr/>
        </p:nvCxnSpPr>
        <p:spPr bwMode="auto">
          <a:xfrm flipV="1">
            <a:off x="8070881" y="3491767"/>
            <a:ext cx="1584749" cy="86994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8" name="Conector recto de flecha 67"/>
          <p:cNvCxnSpPr>
            <a:stCxn id="50" idx="7"/>
          </p:cNvCxnSpPr>
          <p:nvPr/>
        </p:nvCxnSpPr>
        <p:spPr bwMode="auto">
          <a:xfrm flipV="1">
            <a:off x="8054537" y="3491767"/>
            <a:ext cx="1601092" cy="130616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9" name="Conector recto de flecha 68"/>
          <p:cNvCxnSpPr>
            <a:stCxn id="51" idx="7"/>
          </p:cNvCxnSpPr>
          <p:nvPr/>
        </p:nvCxnSpPr>
        <p:spPr bwMode="auto">
          <a:xfrm flipV="1">
            <a:off x="8054537" y="3491767"/>
            <a:ext cx="1601092" cy="184908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0" name="Conector recto de flecha 69"/>
          <p:cNvCxnSpPr>
            <a:stCxn id="52" idx="0"/>
          </p:cNvCxnSpPr>
          <p:nvPr/>
        </p:nvCxnSpPr>
        <p:spPr bwMode="auto">
          <a:xfrm flipV="1">
            <a:off x="8015081" y="3573455"/>
            <a:ext cx="1640549" cy="2226710"/>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 name="Conector recto de flecha 70"/>
          <p:cNvCxnSpPr>
            <a:stCxn id="53" idx="7"/>
            <a:endCxn id="60" idx="4"/>
          </p:cNvCxnSpPr>
          <p:nvPr/>
        </p:nvCxnSpPr>
        <p:spPr bwMode="auto">
          <a:xfrm flipV="1">
            <a:off x="8054537" y="3547522"/>
            <a:ext cx="1656892" cy="2811894"/>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4" name="Conector recto de flecha 73"/>
          <p:cNvCxnSpPr>
            <a:stCxn id="55" idx="1"/>
          </p:cNvCxnSpPr>
          <p:nvPr/>
        </p:nvCxnSpPr>
        <p:spPr bwMode="auto">
          <a:xfrm flipV="1">
            <a:off x="6386819" y="3517700"/>
            <a:ext cx="3196301" cy="288284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7" name="Conector recto de flecha 76"/>
          <p:cNvCxnSpPr>
            <a:stCxn id="56" idx="1"/>
          </p:cNvCxnSpPr>
          <p:nvPr/>
        </p:nvCxnSpPr>
        <p:spPr bwMode="auto">
          <a:xfrm flipV="1">
            <a:off x="4832267" y="3542628"/>
            <a:ext cx="4750852" cy="2861088"/>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1" name="Conector recto de flecha 80"/>
          <p:cNvCxnSpPr>
            <a:stCxn id="2" idx="6"/>
            <a:endCxn id="43" idx="2"/>
          </p:cNvCxnSpPr>
          <p:nvPr/>
        </p:nvCxnSpPr>
        <p:spPr bwMode="auto">
          <a:xfrm flipV="1">
            <a:off x="3509786" y="1306016"/>
            <a:ext cx="4449495" cy="522784"/>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Conector recto de flecha 84"/>
          <p:cNvCxnSpPr>
            <a:stCxn id="2" idx="4"/>
            <a:endCxn id="44" idx="3"/>
          </p:cNvCxnSpPr>
          <p:nvPr/>
        </p:nvCxnSpPr>
        <p:spPr bwMode="auto">
          <a:xfrm flipV="1">
            <a:off x="3453985" y="1821086"/>
            <a:ext cx="4521638" cy="6347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Conector recto de flecha 87"/>
          <p:cNvCxnSpPr>
            <a:stCxn id="2" idx="4"/>
            <a:endCxn id="45" idx="2"/>
          </p:cNvCxnSpPr>
          <p:nvPr/>
        </p:nvCxnSpPr>
        <p:spPr bwMode="auto">
          <a:xfrm>
            <a:off x="3453986" y="1884557"/>
            <a:ext cx="4505295" cy="440025"/>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6" name="Conector recto de flecha 95"/>
          <p:cNvCxnSpPr>
            <a:stCxn id="23" idx="5"/>
            <a:endCxn id="47" idx="2"/>
          </p:cNvCxnSpPr>
          <p:nvPr/>
        </p:nvCxnSpPr>
        <p:spPr bwMode="auto">
          <a:xfrm>
            <a:off x="3493442" y="2787610"/>
            <a:ext cx="4465838" cy="555537"/>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9" name="Conector recto de flecha 98"/>
          <p:cNvCxnSpPr>
            <a:stCxn id="23" idx="3"/>
            <a:endCxn id="48" idx="2"/>
          </p:cNvCxnSpPr>
          <p:nvPr/>
        </p:nvCxnSpPr>
        <p:spPr bwMode="auto">
          <a:xfrm>
            <a:off x="3414528" y="2787609"/>
            <a:ext cx="4544752" cy="1031182"/>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2" name="Forma libre 101"/>
          <p:cNvSpPr/>
          <p:nvPr/>
        </p:nvSpPr>
        <p:spPr bwMode="auto">
          <a:xfrm>
            <a:off x="3507784" y="2551879"/>
            <a:ext cx="4455763" cy="222319"/>
          </a:xfrm>
          <a:custGeom>
            <a:avLst/>
            <a:gdLst>
              <a:gd name="connsiteX0" fmla="*/ 0 w 4455763"/>
              <a:gd name="connsiteY0" fmla="*/ 160325 h 222319"/>
              <a:gd name="connsiteX1" fmla="*/ 712922 w 4455763"/>
              <a:gd name="connsiteY1" fmla="*/ 82834 h 222319"/>
              <a:gd name="connsiteX2" fmla="*/ 1115878 w 4455763"/>
              <a:gd name="connsiteY2" fmla="*/ 28590 h 222319"/>
              <a:gd name="connsiteX3" fmla="*/ 2286000 w 4455763"/>
              <a:gd name="connsiteY3" fmla="*/ 13091 h 222319"/>
              <a:gd name="connsiteX4" fmla="*/ 4455763 w 4455763"/>
              <a:gd name="connsiteY4" fmla="*/ 222319 h 222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55763" h="222319">
                <a:moveTo>
                  <a:pt x="0" y="160325"/>
                </a:moveTo>
                <a:lnTo>
                  <a:pt x="712922" y="82834"/>
                </a:lnTo>
                <a:cubicBezTo>
                  <a:pt x="898902" y="60878"/>
                  <a:pt x="853698" y="40214"/>
                  <a:pt x="1115878" y="28590"/>
                </a:cubicBezTo>
                <a:cubicBezTo>
                  <a:pt x="1378058" y="16966"/>
                  <a:pt x="1729353" y="-19197"/>
                  <a:pt x="2286000" y="13091"/>
                </a:cubicBezTo>
                <a:cubicBezTo>
                  <a:pt x="2842647" y="45379"/>
                  <a:pt x="3649205" y="133849"/>
                  <a:pt x="4455763" y="222319"/>
                </a:cubicBezTo>
              </a:path>
            </a:pathLst>
          </a:custGeom>
          <a:noFill/>
          <a:ln w="12700" cap="flat" cmpd="sng" algn="ctr">
            <a:solidFill>
              <a:srgbClr val="FF0000"/>
            </a:solidFill>
            <a:prstDash val="solid"/>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cxnSp>
        <p:nvCxnSpPr>
          <p:cNvPr id="103" name="Conector recto de flecha 102"/>
          <p:cNvCxnSpPr>
            <a:stCxn id="24" idx="6"/>
            <a:endCxn id="49" idx="1"/>
          </p:cNvCxnSpPr>
          <p:nvPr/>
        </p:nvCxnSpPr>
        <p:spPr bwMode="auto">
          <a:xfrm>
            <a:off x="3509785" y="3910362"/>
            <a:ext cx="4465838" cy="411925"/>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7" name="Conector recto de flecha 106"/>
          <p:cNvCxnSpPr>
            <a:stCxn id="24" idx="5"/>
            <a:endCxn id="50" idx="2"/>
          </p:cNvCxnSpPr>
          <p:nvPr/>
        </p:nvCxnSpPr>
        <p:spPr bwMode="auto">
          <a:xfrm>
            <a:off x="3493442" y="3949786"/>
            <a:ext cx="4465838" cy="88757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0" name="Conector recto de flecha 109"/>
          <p:cNvCxnSpPr>
            <a:stCxn id="24" idx="5"/>
            <a:endCxn id="51" idx="2"/>
          </p:cNvCxnSpPr>
          <p:nvPr/>
        </p:nvCxnSpPr>
        <p:spPr bwMode="auto">
          <a:xfrm>
            <a:off x="3493442" y="3949786"/>
            <a:ext cx="4465838" cy="143049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3" name="Conector recto de flecha 112"/>
          <p:cNvCxnSpPr>
            <a:stCxn id="24" idx="5"/>
            <a:endCxn id="52" idx="1"/>
          </p:cNvCxnSpPr>
          <p:nvPr/>
        </p:nvCxnSpPr>
        <p:spPr bwMode="auto">
          <a:xfrm>
            <a:off x="3493443" y="3949786"/>
            <a:ext cx="4482181" cy="186671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7" name="Conector recto de flecha 116"/>
          <p:cNvCxnSpPr>
            <a:stCxn id="25" idx="7"/>
            <a:endCxn id="53" idx="1"/>
          </p:cNvCxnSpPr>
          <p:nvPr/>
        </p:nvCxnSpPr>
        <p:spPr bwMode="auto">
          <a:xfrm>
            <a:off x="3493443" y="4790320"/>
            <a:ext cx="4482181" cy="1569096"/>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0" name="Conector recto de flecha 119"/>
          <p:cNvCxnSpPr>
            <a:stCxn id="25" idx="5"/>
            <a:endCxn id="55" idx="0"/>
          </p:cNvCxnSpPr>
          <p:nvPr/>
        </p:nvCxnSpPr>
        <p:spPr bwMode="auto">
          <a:xfrm>
            <a:off x="3493443" y="4869171"/>
            <a:ext cx="2932833" cy="1515043"/>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3" name="Conector recto de flecha 122"/>
          <p:cNvCxnSpPr>
            <a:stCxn id="25" idx="5"/>
            <a:endCxn id="56" idx="1"/>
          </p:cNvCxnSpPr>
          <p:nvPr/>
        </p:nvCxnSpPr>
        <p:spPr bwMode="auto">
          <a:xfrm>
            <a:off x="3493443" y="4869170"/>
            <a:ext cx="1338825" cy="1534546"/>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2" name="Text Box 9"/>
          <p:cNvSpPr txBox="1">
            <a:spLocks noChangeArrowheads="1"/>
          </p:cNvSpPr>
          <p:nvPr/>
        </p:nvSpPr>
        <p:spPr bwMode="auto">
          <a:xfrm>
            <a:off x="8861854" y="565517"/>
            <a:ext cx="158246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Aristas 3D</a:t>
            </a:r>
          </a:p>
        </p:txBody>
      </p:sp>
      <p:cxnSp>
        <p:nvCxnSpPr>
          <p:cNvPr id="73" name="Conector recto de flecha 72"/>
          <p:cNvCxnSpPr>
            <a:stCxn id="72" idx="2"/>
          </p:cNvCxnSpPr>
          <p:nvPr/>
        </p:nvCxnSpPr>
        <p:spPr bwMode="auto">
          <a:xfrm flipH="1">
            <a:off x="9100879" y="1027182"/>
            <a:ext cx="552206" cy="610173"/>
          </a:xfrm>
          <a:prstGeom prst="straightConnector1">
            <a:avLst/>
          </a:prstGeom>
          <a:solidFill>
            <a:schemeClr val="accent1"/>
          </a:solidFill>
          <a:ln w="1905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5"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51</a:t>
            </a:fld>
            <a:endParaRPr lang="es-MX" dirty="0"/>
          </a:p>
        </p:txBody>
      </p:sp>
      <p:sp>
        <p:nvSpPr>
          <p:cNvPr id="8" name="Text Box 9">
            <a:extLst>
              <a:ext uri="{FF2B5EF4-FFF2-40B4-BE49-F238E27FC236}">
                <a16:creationId xmlns:a16="http://schemas.microsoft.com/office/drawing/2014/main" id="{0FF583CC-8988-E811-5EA5-11E4D39FFBA6}"/>
              </a:ext>
            </a:extLst>
          </p:cNvPr>
          <p:cNvSpPr txBox="1">
            <a:spLocks noChangeArrowheads="1"/>
          </p:cNvSpPr>
          <p:nvPr/>
        </p:nvSpPr>
        <p:spPr bwMode="auto">
          <a:xfrm>
            <a:off x="6949193" y="482346"/>
            <a:ext cx="158246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solidFill>
                  <a:schemeClr val="bg1">
                    <a:lumMod val="20000"/>
                    <a:lumOff val="80000"/>
                  </a:schemeClr>
                </a:solidFill>
                <a:latin typeface="Times New Roman" panose="02020603050405020304" pitchFamily="18" charset="0"/>
                <a:cs typeface="Times New Roman" panose="02020603050405020304" pitchFamily="18" charset="0"/>
              </a:rPr>
              <a:t>Nodos </a:t>
            </a:r>
            <a:r>
              <a:rPr lang="es-MX" sz="2400" i="1" u="none" dirty="0" err="1">
                <a:solidFill>
                  <a:schemeClr val="bg1">
                    <a:lumMod val="20000"/>
                    <a:lumOff val="80000"/>
                  </a:schemeClr>
                </a:solidFill>
                <a:latin typeface="Times New Roman" panose="02020603050405020304" pitchFamily="18" charset="0"/>
                <a:cs typeface="Times New Roman" panose="02020603050405020304" pitchFamily="18" charset="0"/>
              </a:rPr>
              <a:t>v</a:t>
            </a:r>
            <a:r>
              <a:rPr lang="es-MX" sz="2400" i="1" u="none" baseline="-25000" dirty="0" err="1">
                <a:solidFill>
                  <a:schemeClr val="bg1">
                    <a:lumMod val="20000"/>
                    <a:lumOff val="80000"/>
                  </a:schemeClr>
                </a:solidFill>
                <a:latin typeface="Times New Roman" panose="02020603050405020304" pitchFamily="18" charset="0"/>
                <a:cs typeface="Times New Roman" panose="02020603050405020304" pitchFamily="18" charset="0"/>
              </a:rPr>
              <a:t>ijk</a:t>
            </a:r>
            <a:endParaRPr lang="es-MX" sz="2400" u="none" dirty="0">
              <a:solidFill>
                <a:schemeClr val="bg1">
                  <a:lumMod val="20000"/>
                  <a:lumOff val="80000"/>
                </a:schemeClr>
              </a:solidFill>
              <a:latin typeface="Times New Roman" panose="02020603050405020304" pitchFamily="18" charset="0"/>
              <a:cs typeface="Times New Roman" panose="02020603050405020304" pitchFamily="18" charset="0"/>
            </a:endParaRPr>
          </a:p>
        </p:txBody>
      </p:sp>
      <p:sp>
        <p:nvSpPr>
          <p:cNvPr id="10" name="Text Box 9">
            <a:extLst>
              <a:ext uri="{FF2B5EF4-FFF2-40B4-BE49-F238E27FC236}">
                <a16:creationId xmlns:a16="http://schemas.microsoft.com/office/drawing/2014/main" id="{8C9D0189-B084-9D43-5771-F78D1AA94193}"/>
              </a:ext>
            </a:extLst>
          </p:cNvPr>
          <p:cNvSpPr txBox="1">
            <a:spLocks noChangeArrowheads="1"/>
          </p:cNvSpPr>
          <p:nvPr/>
        </p:nvSpPr>
        <p:spPr bwMode="auto">
          <a:xfrm>
            <a:off x="97009" y="3303615"/>
            <a:ext cx="3440676" cy="2308324"/>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Pongo una arista dirigida de cada nodo </a:t>
            </a:r>
            <a:r>
              <a:rPr lang="es-MX" sz="2400" i="1" u="none" dirty="0">
                <a:latin typeface="Times New Roman" panose="02020603050405020304" pitchFamily="18" charset="0"/>
                <a:cs typeface="Times New Roman" panose="02020603050405020304" pitchFamily="18" charset="0"/>
              </a:rPr>
              <a:t>v</a:t>
            </a:r>
            <a:r>
              <a:rPr lang="es-MX" sz="2400" u="none" dirty="0">
                <a:latin typeface="Times New Roman" panose="02020603050405020304" pitchFamily="18" charset="0"/>
                <a:cs typeface="Times New Roman" panose="02020603050405020304" pitchFamily="18" charset="0"/>
              </a:rPr>
              <a:t> en X, Y, Z a todos los nodos que representan aristas 3D que contienen a </a:t>
            </a:r>
            <a:r>
              <a:rPr lang="es-MX" sz="2400" i="1" u="none" dirty="0">
                <a:latin typeface="Times New Roman" panose="02020603050405020304" pitchFamily="18" charset="0"/>
                <a:cs typeface="Times New Roman" panose="02020603050405020304" pitchFamily="18" charset="0"/>
              </a:rPr>
              <a:t>v</a:t>
            </a:r>
            <a:r>
              <a:rPr lang="es-MX" sz="2400" u="none" dirty="0">
                <a:latin typeface="Times New Roman" panose="02020603050405020304" pitchFamily="18" charset="0"/>
                <a:cs typeface="Times New Roman" panose="02020603050405020304" pitchFamily="18" charset="0"/>
              </a:rPr>
              <a:t>. Estos nodos tendrán costo </a:t>
            </a:r>
            <a:r>
              <a:rPr lang="es-MX" sz="2400" i="1" u="none" dirty="0">
                <a:latin typeface="Times New Roman" panose="02020603050405020304" pitchFamily="18" charset="0"/>
                <a:cs typeface="Times New Roman" panose="02020603050405020304" pitchFamily="18" charset="0"/>
              </a:rPr>
              <a:t>c</a:t>
            </a:r>
            <a:r>
              <a:rPr lang="es-MX" sz="2400" i="1" u="none" baseline="-25000" dirty="0">
                <a:latin typeface="Times New Roman" panose="02020603050405020304" pitchFamily="18" charset="0"/>
                <a:cs typeface="Times New Roman" panose="02020603050405020304" pitchFamily="18" charset="0"/>
              </a:rPr>
              <a:t>e</a:t>
            </a:r>
            <a:r>
              <a:rPr lang="es-MX" sz="2400" u="none" dirty="0">
                <a:latin typeface="Times New Roman" panose="02020603050405020304" pitchFamily="18" charset="0"/>
                <a:cs typeface="Times New Roman" panose="02020603050405020304" pitchFamily="18" charset="0"/>
              </a:rPr>
              <a:t> = 0.</a:t>
            </a:r>
          </a:p>
        </p:txBody>
      </p:sp>
    </p:spTree>
    <p:extLst>
      <p:ext uri="{BB962C8B-B14F-4D97-AF65-F5344CB8AC3E}">
        <p14:creationId xmlns:p14="http://schemas.microsoft.com/office/powerpoint/2010/main" val="3666067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3"/>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nodeType="afterEffect">
                                  <p:stCondLst>
                                    <p:cond delay="2000"/>
                                  </p:stCondLst>
                                  <p:childTnLst>
                                    <p:set>
                                      <p:cBhvr>
                                        <p:cTn id="13" dur="1" fill="hold">
                                          <p:stCondLst>
                                            <p:cond delay="0"/>
                                          </p:stCondLst>
                                        </p:cTn>
                                        <p:tgtEl>
                                          <p:spTgt spid="5"/>
                                        </p:tgtEl>
                                        <p:attrNameLst>
                                          <p:attrName>style.visibility</p:attrName>
                                        </p:attrNameLst>
                                      </p:cBhvr>
                                      <p:to>
                                        <p:strVal val="visible"/>
                                      </p:to>
                                    </p:set>
                                  </p:childTnLst>
                                </p:cTn>
                              </p:par>
                            </p:childTnLst>
                          </p:cTn>
                        </p:par>
                        <p:par>
                          <p:cTn id="14" fill="hold">
                            <p:stCondLst>
                              <p:cond delay="2000"/>
                            </p:stCondLst>
                            <p:childTnLst>
                              <p:par>
                                <p:cTn id="15" presetID="1" presetClass="entr" presetSubtype="0" fill="hold" nodeType="afterEffect">
                                  <p:stCondLst>
                                    <p:cond delay="1000"/>
                                  </p:stCondLst>
                                  <p:childTnLst>
                                    <p:set>
                                      <p:cBhvr>
                                        <p:cTn id="16" dur="1" fill="hold">
                                          <p:stCondLst>
                                            <p:cond delay="0"/>
                                          </p:stCondLst>
                                        </p:cTn>
                                        <p:tgtEl>
                                          <p:spTgt spid="62"/>
                                        </p:tgtEl>
                                        <p:attrNameLst>
                                          <p:attrName>style.visibility</p:attrName>
                                        </p:attrNameLst>
                                      </p:cBhvr>
                                      <p:to>
                                        <p:strVal val="visible"/>
                                      </p:to>
                                    </p:set>
                                  </p:childTnLst>
                                </p:cTn>
                              </p:par>
                            </p:childTnLst>
                          </p:cTn>
                        </p:par>
                        <p:par>
                          <p:cTn id="17" fill="hold">
                            <p:stCondLst>
                              <p:cond delay="3000"/>
                            </p:stCondLst>
                            <p:childTnLst>
                              <p:par>
                                <p:cTn id="18" presetID="1" presetClass="entr" presetSubtype="0" fill="hold" nodeType="afterEffect">
                                  <p:stCondLst>
                                    <p:cond delay="1000"/>
                                  </p:stCondLst>
                                  <p:childTnLst>
                                    <p:set>
                                      <p:cBhvr>
                                        <p:cTn id="19" dur="1" fill="hold">
                                          <p:stCondLst>
                                            <p:cond delay="0"/>
                                          </p:stCondLst>
                                        </p:cTn>
                                        <p:tgtEl>
                                          <p:spTgt spid="63"/>
                                        </p:tgtEl>
                                        <p:attrNameLst>
                                          <p:attrName>style.visibility</p:attrName>
                                        </p:attrNameLst>
                                      </p:cBhvr>
                                      <p:to>
                                        <p:strVal val="visible"/>
                                      </p:to>
                                    </p:set>
                                  </p:childTnLst>
                                </p:cTn>
                              </p:par>
                            </p:childTnLst>
                          </p:cTn>
                        </p:par>
                        <p:par>
                          <p:cTn id="20" fill="hold">
                            <p:stCondLst>
                              <p:cond delay="4000"/>
                            </p:stCondLst>
                            <p:childTnLst>
                              <p:par>
                                <p:cTn id="21" presetID="1" presetClass="entr" presetSubtype="0" fill="hold" nodeType="afterEffect">
                                  <p:stCondLst>
                                    <p:cond delay="1000"/>
                                  </p:stCondLst>
                                  <p:childTnLst>
                                    <p:set>
                                      <p:cBhvr>
                                        <p:cTn id="22" dur="1" fill="hold">
                                          <p:stCondLst>
                                            <p:cond delay="0"/>
                                          </p:stCondLst>
                                        </p:cTn>
                                        <p:tgtEl>
                                          <p:spTgt spid="64"/>
                                        </p:tgtEl>
                                        <p:attrNameLst>
                                          <p:attrName>style.visibility</p:attrName>
                                        </p:attrNameLst>
                                      </p:cBhvr>
                                      <p:to>
                                        <p:strVal val="visible"/>
                                      </p:to>
                                    </p:set>
                                  </p:childTnLst>
                                </p:cTn>
                              </p:par>
                            </p:childTnLst>
                          </p:cTn>
                        </p:par>
                        <p:par>
                          <p:cTn id="23" fill="hold">
                            <p:stCondLst>
                              <p:cond delay="5000"/>
                            </p:stCondLst>
                            <p:childTnLst>
                              <p:par>
                                <p:cTn id="24" presetID="1" presetClass="entr" presetSubtype="0" fill="hold" nodeType="afterEffect">
                                  <p:stCondLst>
                                    <p:cond delay="1000"/>
                                  </p:stCondLst>
                                  <p:childTnLst>
                                    <p:set>
                                      <p:cBhvr>
                                        <p:cTn id="25" dur="1" fill="hold">
                                          <p:stCondLst>
                                            <p:cond delay="0"/>
                                          </p:stCondLst>
                                        </p:cTn>
                                        <p:tgtEl>
                                          <p:spTgt spid="65"/>
                                        </p:tgtEl>
                                        <p:attrNameLst>
                                          <p:attrName>style.visibility</p:attrName>
                                        </p:attrNameLst>
                                      </p:cBhvr>
                                      <p:to>
                                        <p:strVal val="visible"/>
                                      </p:to>
                                    </p:set>
                                  </p:childTnLst>
                                </p:cTn>
                              </p:par>
                            </p:childTnLst>
                          </p:cTn>
                        </p:par>
                        <p:par>
                          <p:cTn id="26" fill="hold">
                            <p:stCondLst>
                              <p:cond delay="6000"/>
                            </p:stCondLst>
                            <p:childTnLst>
                              <p:par>
                                <p:cTn id="27" presetID="1" presetClass="entr" presetSubtype="0" fill="hold" nodeType="afterEffect">
                                  <p:stCondLst>
                                    <p:cond delay="1000"/>
                                  </p:stCondLst>
                                  <p:childTnLst>
                                    <p:set>
                                      <p:cBhvr>
                                        <p:cTn id="28" dur="1" fill="hold">
                                          <p:stCondLst>
                                            <p:cond delay="0"/>
                                          </p:stCondLst>
                                        </p:cTn>
                                        <p:tgtEl>
                                          <p:spTgt spid="66"/>
                                        </p:tgtEl>
                                        <p:attrNameLst>
                                          <p:attrName>style.visibility</p:attrName>
                                        </p:attrNameLst>
                                      </p:cBhvr>
                                      <p:to>
                                        <p:strVal val="visible"/>
                                      </p:to>
                                    </p:set>
                                  </p:childTnLst>
                                </p:cTn>
                              </p:par>
                            </p:childTnLst>
                          </p:cTn>
                        </p:par>
                        <p:par>
                          <p:cTn id="29" fill="hold">
                            <p:stCondLst>
                              <p:cond delay="7000"/>
                            </p:stCondLst>
                            <p:childTnLst>
                              <p:par>
                                <p:cTn id="30" presetID="1" presetClass="entr" presetSubtype="0" fill="hold" nodeType="afterEffect">
                                  <p:stCondLst>
                                    <p:cond delay="1000"/>
                                  </p:stCondLst>
                                  <p:childTnLst>
                                    <p:set>
                                      <p:cBhvr>
                                        <p:cTn id="31" dur="1" fill="hold">
                                          <p:stCondLst>
                                            <p:cond delay="0"/>
                                          </p:stCondLst>
                                        </p:cTn>
                                        <p:tgtEl>
                                          <p:spTgt spid="67"/>
                                        </p:tgtEl>
                                        <p:attrNameLst>
                                          <p:attrName>style.visibility</p:attrName>
                                        </p:attrNameLst>
                                      </p:cBhvr>
                                      <p:to>
                                        <p:strVal val="visible"/>
                                      </p:to>
                                    </p:set>
                                  </p:childTnLst>
                                </p:cTn>
                              </p:par>
                            </p:childTnLst>
                          </p:cTn>
                        </p:par>
                        <p:par>
                          <p:cTn id="32" fill="hold">
                            <p:stCondLst>
                              <p:cond delay="8000"/>
                            </p:stCondLst>
                            <p:childTnLst>
                              <p:par>
                                <p:cTn id="33" presetID="1" presetClass="entr" presetSubtype="0" fill="hold" nodeType="afterEffect">
                                  <p:stCondLst>
                                    <p:cond delay="1000"/>
                                  </p:stCondLst>
                                  <p:childTnLst>
                                    <p:set>
                                      <p:cBhvr>
                                        <p:cTn id="34" dur="1" fill="hold">
                                          <p:stCondLst>
                                            <p:cond delay="0"/>
                                          </p:stCondLst>
                                        </p:cTn>
                                        <p:tgtEl>
                                          <p:spTgt spid="68"/>
                                        </p:tgtEl>
                                        <p:attrNameLst>
                                          <p:attrName>style.visibility</p:attrName>
                                        </p:attrNameLst>
                                      </p:cBhvr>
                                      <p:to>
                                        <p:strVal val="visible"/>
                                      </p:to>
                                    </p:set>
                                  </p:childTnLst>
                                </p:cTn>
                              </p:par>
                            </p:childTnLst>
                          </p:cTn>
                        </p:par>
                        <p:par>
                          <p:cTn id="35" fill="hold">
                            <p:stCondLst>
                              <p:cond delay="9000"/>
                            </p:stCondLst>
                            <p:childTnLst>
                              <p:par>
                                <p:cTn id="36" presetID="1" presetClass="entr" presetSubtype="0" fill="hold" nodeType="afterEffect">
                                  <p:stCondLst>
                                    <p:cond delay="1000"/>
                                  </p:stCondLst>
                                  <p:childTnLst>
                                    <p:set>
                                      <p:cBhvr>
                                        <p:cTn id="37" dur="1" fill="hold">
                                          <p:stCondLst>
                                            <p:cond delay="0"/>
                                          </p:stCondLst>
                                        </p:cTn>
                                        <p:tgtEl>
                                          <p:spTgt spid="69"/>
                                        </p:tgtEl>
                                        <p:attrNameLst>
                                          <p:attrName>style.visibility</p:attrName>
                                        </p:attrNameLst>
                                      </p:cBhvr>
                                      <p:to>
                                        <p:strVal val="visible"/>
                                      </p:to>
                                    </p:set>
                                  </p:childTnLst>
                                </p:cTn>
                              </p:par>
                            </p:childTnLst>
                          </p:cTn>
                        </p:par>
                        <p:par>
                          <p:cTn id="38" fill="hold">
                            <p:stCondLst>
                              <p:cond delay="10000"/>
                            </p:stCondLst>
                            <p:childTnLst>
                              <p:par>
                                <p:cTn id="39" presetID="1" presetClass="entr" presetSubtype="0" fill="hold" nodeType="afterEffect">
                                  <p:stCondLst>
                                    <p:cond delay="1000"/>
                                  </p:stCondLst>
                                  <p:childTnLst>
                                    <p:set>
                                      <p:cBhvr>
                                        <p:cTn id="40" dur="1" fill="hold">
                                          <p:stCondLst>
                                            <p:cond delay="0"/>
                                          </p:stCondLst>
                                        </p:cTn>
                                        <p:tgtEl>
                                          <p:spTgt spid="70"/>
                                        </p:tgtEl>
                                        <p:attrNameLst>
                                          <p:attrName>style.visibility</p:attrName>
                                        </p:attrNameLst>
                                      </p:cBhvr>
                                      <p:to>
                                        <p:strVal val="visible"/>
                                      </p:to>
                                    </p:set>
                                  </p:childTnLst>
                                </p:cTn>
                              </p:par>
                            </p:childTnLst>
                          </p:cTn>
                        </p:par>
                        <p:par>
                          <p:cTn id="41" fill="hold">
                            <p:stCondLst>
                              <p:cond delay="11000"/>
                            </p:stCondLst>
                            <p:childTnLst>
                              <p:par>
                                <p:cTn id="42" presetID="1" presetClass="entr" presetSubtype="0" fill="hold" nodeType="afterEffect">
                                  <p:stCondLst>
                                    <p:cond delay="1000"/>
                                  </p:stCondLst>
                                  <p:childTnLst>
                                    <p:set>
                                      <p:cBhvr>
                                        <p:cTn id="43" dur="1" fill="hold">
                                          <p:stCondLst>
                                            <p:cond delay="0"/>
                                          </p:stCondLst>
                                        </p:cTn>
                                        <p:tgtEl>
                                          <p:spTgt spid="71"/>
                                        </p:tgtEl>
                                        <p:attrNameLst>
                                          <p:attrName>style.visibility</p:attrName>
                                        </p:attrNameLst>
                                      </p:cBhvr>
                                      <p:to>
                                        <p:strVal val="visible"/>
                                      </p:to>
                                    </p:set>
                                  </p:childTnLst>
                                </p:cTn>
                              </p:par>
                            </p:childTnLst>
                          </p:cTn>
                        </p:par>
                        <p:par>
                          <p:cTn id="44" fill="hold">
                            <p:stCondLst>
                              <p:cond delay="12000"/>
                            </p:stCondLst>
                            <p:childTnLst>
                              <p:par>
                                <p:cTn id="45" presetID="1" presetClass="entr" presetSubtype="0" fill="hold" nodeType="afterEffect">
                                  <p:stCondLst>
                                    <p:cond delay="1000"/>
                                  </p:stCondLst>
                                  <p:childTnLst>
                                    <p:set>
                                      <p:cBhvr>
                                        <p:cTn id="46" dur="1" fill="hold">
                                          <p:stCondLst>
                                            <p:cond delay="0"/>
                                          </p:stCondLst>
                                        </p:cTn>
                                        <p:tgtEl>
                                          <p:spTgt spid="74"/>
                                        </p:tgtEl>
                                        <p:attrNameLst>
                                          <p:attrName>style.visibility</p:attrName>
                                        </p:attrNameLst>
                                      </p:cBhvr>
                                      <p:to>
                                        <p:strVal val="visible"/>
                                      </p:to>
                                    </p:set>
                                  </p:childTnLst>
                                </p:cTn>
                              </p:par>
                            </p:childTnLst>
                          </p:cTn>
                        </p:par>
                        <p:par>
                          <p:cTn id="47" fill="hold">
                            <p:stCondLst>
                              <p:cond delay="13000"/>
                            </p:stCondLst>
                            <p:childTnLst>
                              <p:par>
                                <p:cTn id="48" presetID="1" presetClass="entr" presetSubtype="0" fill="hold" nodeType="afterEffect">
                                  <p:stCondLst>
                                    <p:cond delay="1000"/>
                                  </p:stCondLst>
                                  <p:childTnLst>
                                    <p:set>
                                      <p:cBhvr>
                                        <p:cTn id="49" dur="1" fill="hold">
                                          <p:stCondLst>
                                            <p:cond delay="0"/>
                                          </p:stCondLst>
                                        </p:cTn>
                                        <p:tgtEl>
                                          <p:spTgt spid="77"/>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10"/>
                                        </p:tgtEl>
                                        <p:attrNameLst>
                                          <p:attrName>style.visibility</p:attrName>
                                        </p:attrNameLst>
                                      </p:cBhvr>
                                      <p:to>
                                        <p:strVal val="visible"/>
                                      </p:to>
                                    </p:set>
                                  </p:childTnLst>
                                </p:cTn>
                              </p:par>
                            </p:childTnLst>
                          </p:cTn>
                        </p:par>
                        <p:par>
                          <p:cTn id="54" fill="hold">
                            <p:stCondLst>
                              <p:cond delay="0"/>
                            </p:stCondLst>
                            <p:childTnLst>
                              <p:par>
                                <p:cTn id="55" presetID="1" presetClass="entr" presetSubtype="0" fill="hold" nodeType="afterEffect">
                                  <p:stCondLst>
                                    <p:cond delay="2000"/>
                                  </p:stCondLst>
                                  <p:childTnLst>
                                    <p:set>
                                      <p:cBhvr>
                                        <p:cTn id="56" dur="1" fill="hold">
                                          <p:stCondLst>
                                            <p:cond delay="0"/>
                                          </p:stCondLst>
                                        </p:cTn>
                                        <p:tgtEl>
                                          <p:spTgt spid="81"/>
                                        </p:tgtEl>
                                        <p:attrNameLst>
                                          <p:attrName>style.visibility</p:attrName>
                                        </p:attrNameLst>
                                      </p:cBhvr>
                                      <p:to>
                                        <p:strVal val="visible"/>
                                      </p:to>
                                    </p:set>
                                  </p:childTnLst>
                                </p:cTn>
                              </p:par>
                            </p:childTnLst>
                          </p:cTn>
                        </p:par>
                        <p:par>
                          <p:cTn id="57" fill="hold">
                            <p:stCondLst>
                              <p:cond delay="2000"/>
                            </p:stCondLst>
                            <p:childTnLst>
                              <p:par>
                                <p:cTn id="58" presetID="1" presetClass="entr" presetSubtype="0" fill="hold" nodeType="afterEffect">
                                  <p:stCondLst>
                                    <p:cond delay="1000"/>
                                  </p:stCondLst>
                                  <p:childTnLst>
                                    <p:set>
                                      <p:cBhvr>
                                        <p:cTn id="59" dur="1" fill="hold">
                                          <p:stCondLst>
                                            <p:cond delay="0"/>
                                          </p:stCondLst>
                                        </p:cTn>
                                        <p:tgtEl>
                                          <p:spTgt spid="85"/>
                                        </p:tgtEl>
                                        <p:attrNameLst>
                                          <p:attrName>style.visibility</p:attrName>
                                        </p:attrNameLst>
                                      </p:cBhvr>
                                      <p:to>
                                        <p:strVal val="visible"/>
                                      </p:to>
                                    </p:set>
                                  </p:childTnLst>
                                </p:cTn>
                              </p:par>
                            </p:childTnLst>
                          </p:cTn>
                        </p:par>
                        <p:par>
                          <p:cTn id="60" fill="hold">
                            <p:stCondLst>
                              <p:cond delay="3000"/>
                            </p:stCondLst>
                            <p:childTnLst>
                              <p:par>
                                <p:cTn id="61" presetID="1" presetClass="entr" presetSubtype="0" fill="hold" nodeType="afterEffect">
                                  <p:stCondLst>
                                    <p:cond delay="1000"/>
                                  </p:stCondLst>
                                  <p:childTnLst>
                                    <p:set>
                                      <p:cBhvr>
                                        <p:cTn id="62" dur="1" fill="hold">
                                          <p:stCondLst>
                                            <p:cond delay="0"/>
                                          </p:stCondLst>
                                        </p:cTn>
                                        <p:tgtEl>
                                          <p:spTgt spid="88"/>
                                        </p:tgtEl>
                                        <p:attrNameLst>
                                          <p:attrName>style.visibility</p:attrName>
                                        </p:attrNameLst>
                                      </p:cBhvr>
                                      <p:to>
                                        <p:strVal val="visible"/>
                                      </p:to>
                                    </p:set>
                                  </p:childTnLst>
                                </p:cTn>
                              </p:par>
                            </p:childTnLst>
                          </p:cTn>
                        </p:par>
                        <p:par>
                          <p:cTn id="63" fill="hold">
                            <p:stCondLst>
                              <p:cond delay="4000"/>
                            </p:stCondLst>
                            <p:childTnLst>
                              <p:par>
                                <p:cTn id="64" presetID="1" presetClass="entr" presetSubtype="0" fill="hold" grpId="0" nodeType="afterEffect">
                                  <p:stCondLst>
                                    <p:cond delay="0"/>
                                  </p:stCondLst>
                                  <p:childTnLst>
                                    <p:set>
                                      <p:cBhvr>
                                        <p:cTn id="65" dur="1" fill="hold">
                                          <p:stCondLst>
                                            <p:cond delay="0"/>
                                          </p:stCondLst>
                                        </p:cTn>
                                        <p:tgtEl>
                                          <p:spTgt spid="102"/>
                                        </p:tgtEl>
                                        <p:attrNameLst>
                                          <p:attrName>style.visibility</p:attrName>
                                        </p:attrNameLst>
                                      </p:cBhvr>
                                      <p:to>
                                        <p:strVal val="visible"/>
                                      </p:to>
                                    </p:set>
                                  </p:childTnLst>
                                </p:cTn>
                              </p:par>
                            </p:childTnLst>
                          </p:cTn>
                        </p:par>
                        <p:par>
                          <p:cTn id="66" fill="hold">
                            <p:stCondLst>
                              <p:cond delay="4000"/>
                            </p:stCondLst>
                            <p:childTnLst>
                              <p:par>
                                <p:cTn id="67" presetID="1" presetClass="entr" presetSubtype="0" fill="hold" nodeType="afterEffect">
                                  <p:stCondLst>
                                    <p:cond delay="1000"/>
                                  </p:stCondLst>
                                  <p:childTnLst>
                                    <p:set>
                                      <p:cBhvr>
                                        <p:cTn id="68" dur="1" fill="hold">
                                          <p:stCondLst>
                                            <p:cond delay="0"/>
                                          </p:stCondLst>
                                        </p:cTn>
                                        <p:tgtEl>
                                          <p:spTgt spid="96"/>
                                        </p:tgtEl>
                                        <p:attrNameLst>
                                          <p:attrName>style.visibility</p:attrName>
                                        </p:attrNameLst>
                                      </p:cBhvr>
                                      <p:to>
                                        <p:strVal val="visible"/>
                                      </p:to>
                                    </p:set>
                                  </p:childTnLst>
                                </p:cTn>
                              </p:par>
                            </p:childTnLst>
                          </p:cTn>
                        </p:par>
                        <p:par>
                          <p:cTn id="69" fill="hold">
                            <p:stCondLst>
                              <p:cond delay="5000"/>
                            </p:stCondLst>
                            <p:childTnLst>
                              <p:par>
                                <p:cTn id="70" presetID="1" presetClass="entr" presetSubtype="0" fill="hold" nodeType="afterEffect">
                                  <p:stCondLst>
                                    <p:cond delay="1000"/>
                                  </p:stCondLst>
                                  <p:childTnLst>
                                    <p:set>
                                      <p:cBhvr>
                                        <p:cTn id="71" dur="1" fill="hold">
                                          <p:stCondLst>
                                            <p:cond delay="0"/>
                                          </p:stCondLst>
                                        </p:cTn>
                                        <p:tgtEl>
                                          <p:spTgt spid="99"/>
                                        </p:tgtEl>
                                        <p:attrNameLst>
                                          <p:attrName>style.visibility</p:attrName>
                                        </p:attrNameLst>
                                      </p:cBhvr>
                                      <p:to>
                                        <p:strVal val="visible"/>
                                      </p:to>
                                    </p:set>
                                  </p:childTnLst>
                                </p:cTn>
                              </p:par>
                            </p:childTnLst>
                          </p:cTn>
                        </p:par>
                        <p:par>
                          <p:cTn id="72" fill="hold">
                            <p:stCondLst>
                              <p:cond delay="6000"/>
                            </p:stCondLst>
                            <p:childTnLst>
                              <p:par>
                                <p:cTn id="73" presetID="1" presetClass="entr" presetSubtype="0" fill="hold" nodeType="afterEffect">
                                  <p:stCondLst>
                                    <p:cond delay="1000"/>
                                  </p:stCondLst>
                                  <p:childTnLst>
                                    <p:set>
                                      <p:cBhvr>
                                        <p:cTn id="74" dur="1" fill="hold">
                                          <p:stCondLst>
                                            <p:cond delay="0"/>
                                          </p:stCondLst>
                                        </p:cTn>
                                        <p:tgtEl>
                                          <p:spTgt spid="103"/>
                                        </p:tgtEl>
                                        <p:attrNameLst>
                                          <p:attrName>style.visibility</p:attrName>
                                        </p:attrNameLst>
                                      </p:cBhvr>
                                      <p:to>
                                        <p:strVal val="visible"/>
                                      </p:to>
                                    </p:set>
                                  </p:childTnLst>
                                </p:cTn>
                              </p:par>
                            </p:childTnLst>
                          </p:cTn>
                        </p:par>
                        <p:par>
                          <p:cTn id="75" fill="hold">
                            <p:stCondLst>
                              <p:cond delay="7000"/>
                            </p:stCondLst>
                            <p:childTnLst>
                              <p:par>
                                <p:cTn id="76" presetID="1" presetClass="entr" presetSubtype="0" fill="hold" nodeType="afterEffect">
                                  <p:stCondLst>
                                    <p:cond delay="1000"/>
                                  </p:stCondLst>
                                  <p:childTnLst>
                                    <p:set>
                                      <p:cBhvr>
                                        <p:cTn id="77" dur="1" fill="hold">
                                          <p:stCondLst>
                                            <p:cond delay="0"/>
                                          </p:stCondLst>
                                        </p:cTn>
                                        <p:tgtEl>
                                          <p:spTgt spid="107"/>
                                        </p:tgtEl>
                                        <p:attrNameLst>
                                          <p:attrName>style.visibility</p:attrName>
                                        </p:attrNameLst>
                                      </p:cBhvr>
                                      <p:to>
                                        <p:strVal val="visible"/>
                                      </p:to>
                                    </p:set>
                                  </p:childTnLst>
                                </p:cTn>
                              </p:par>
                            </p:childTnLst>
                          </p:cTn>
                        </p:par>
                        <p:par>
                          <p:cTn id="78" fill="hold">
                            <p:stCondLst>
                              <p:cond delay="8000"/>
                            </p:stCondLst>
                            <p:childTnLst>
                              <p:par>
                                <p:cTn id="79" presetID="1" presetClass="entr" presetSubtype="0" fill="hold" nodeType="afterEffect">
                                  <p:stCondLst>
                                    <p:cond delay="1000"/>
                                  </p:stCondLst>
                                  <p:childTnLst>
                                    <p:set>
                                      <p:cBhvr>
                                        <p:cTn id="80" dur="1" fill="hold">
                                          <p:stCondLst>
                                            <p:cond delay="0"/>
                                          </p:stCondLst>
                                        </p:cTn>
                                        <p:tgtEl>
                                          <p:spTgt spid="110"/>
                                        </p:tgtEl>
                                        <p:attrNameLst>
                                          <p:attrName>style.visibility</p:attrName>
                                        </p:attrNameLst>
                                      </p:cBhvr>
                                      <p:to>
                                        <p:strVal val="visible"/>
                                      </p:to>
                                    </p:set>
                                  </p:childTnLst>
                                </p:cTn>
                              </p:par>
                            </p:childTnLst>
                          </p:cTn>
                        </p:par>
                        <p:par>
                          <p:cTn id="81" fill="hold">
                            <p:stCondLst>
                              <p:cond delay="9000"/>
                            </p:stCondLst>
                            <p:childTnLst>
                              <p:par>
                                <p:cTn id="82" presetID="1" presetClass="entr" presetSubtype="0" fill="hold" nodeType="afterEffect">
                                  <p:stCondLst>
                                    <p:cond delay="1000"/>
                                  </p:stCondLst>
                                  <p:childTnLst>
                                    <p:set>
                                      <p:cBhvr>
                                        <p:cTn id="83" dur="1" fill="hold">
                                          <p:stCondLst>
                                            <p:cond delay="0"/>
                                          </p:stCondLst>
                                        </p:cTn>
                                        <p:tgtEl>
                                          <p:spTgt spid="113"/>
                                        </p:tgtEl>
                                        <p:attrNameLst>
                                          <p:attrName>style.visibility</p:attrName>
                                        </p:attrNameLst>
                                      </p:cBhvr>
                                      <p:to>
                                        <p:strVal val="visible"/>
                                      </p:to>
                                    </p:set>
                                  </p:childTnLst>
                                </p:cTn>
                              </p:par>
                            </p:childTnLst>
                          </p:cTn>
                        </p:par>
                        <p:par>
                          <p:cTn id="84" fill="hold">
                            <p:stCondLst>
                              <p:cond delay="10000"/>
                            </p:stCondLst>
                            <p:childTnLst>
                              <p:par>
                                <p:cTn id="85" presetID="1" presetClass="entr" presetSubtype="0" fill="hold" nodeType="afterEffect">
                                  <p:stCondLst>
                                    <p:cond delay="1000"/>
                                  </p:stCondLst>
                                  <p:childTnLst>
                                    <p:set>
                                      <p:cBhvr>
                                        <p:cTn id="86" dur="1" fill="hold">
                                          <p:stCondLst>
                                            <p:cond delay="0"/>
                                          </p:stCondLst>
                                        </p:cTn>
                                        <p:tgtEl>
                                          <p:spTgt spid="117"/>
                                        </p:tgtEl>
                                        <p:attrNameLst>
                                          <p:attrName>style.visibility</p:attrName>
                                        </p:attrNameLst>
                                      </p:cBhvr>
                                      <p:to>
                                        <p:strVal val="visible"/>
                                      </p:to>
                                    </p:set>
                                  </p:childTnLst>
                                </p:cTn>
                              </p:par>
                            </p:childTnLst>
                          </p:cTn>
                        </p:par>
                        <p:par>
                          <p:cTn id="87" fill="hold">
                            <p:stCondLst>
                              <p:cond delay="11000"/>
                            </p:stCondLst>
                            <p:childTnLst>
                              <p:par>
                                <p:cTn id="88" presetID="1" presetClass="entr" presetSubtype="0" fill="hold" nodeType="afterEffect">
                                  <p:stCondLst>
                                    <p:cond delay="1000"/>
                                  </p:stCondLst>
                                  <p:childTnLst>
                                    <p:set>
                                      <p:cBhvr>
                                        <p:cTn id="89" dur="1" fill="hold">
                                          <p:stCondLst>
                                            <p:cond delay="0"/>
                                          </p:stCondLst>
                                        </p:cTn>
                                        <p:tgtEl>
                                          <p:spTgt spid="120"/>
                                        </p:tgtEl>
                                        <p:attrNameLst>
                                          <p:attrName>style.visibility</p:attrName>
                                        </p:attrNameLst>
                                      </p:cBhvr>
                                      <p:to>
                                        <p:strVal val="visible"/>
                                      </p:to>
                                    </p:set>
                                  </p:childTnLst>
                                </p:cTn>
                              </p:par>
                            </p:childTnLst>
                          </p:cTn>
                        </p:par>
                        <p:par>
                          <p:cTn id="90" fill="hold">
                            <p:stCondLst>
                              <p:cond delay="12000"/>
                            </p:stCondLst>
                            <p:childTnLst>
                              <p:par>
                                <p:cTn id="91" presetID="1" presetClass="entr" presetSubtype="0" fill="hold" nodeType="afterEffect">
                                  <p:stCondLst>
                                    <p:cond delay="1000"/>
                                  </p:stCondLst>
                                  <p:childTnLst>
                                    <p:set>
                                      <p:cBhvr>
                                        <p:cTn id="92" dur="1" fill="hold">
                                          <p:stCondLst>
                                            <p:cond delay="0"/>
                                          </p:stCondLst>
                                        </p:cTn>
                                        <p:tgtEl>
                                          <p:spTgt spid="1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102" grpId="0" animBg="1"/>
      <p:bldP spid="72" grpId="0"/>
      <p:bldP spid="10"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3785715" y="472654"/>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X</a:t>
            </a:r>
          </a:p>
          <a:p>
            <a:pPr lvl="0">
              <a:spcBef>
                <a:spcPct val="20000"/>
              </a:spcBef>
              <a:buClr>
                <a:srgbClr val="86D1EC"/>
              </a:buClr>
              <a:buSzPct val="90000"/>
            </a:pPr>
            <a:endParaRPr lang="es-MX" sz="2800" i="1"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a</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b</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c</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d</a:t>
            </a:r>
          </a:p>
        </p:txBody>
      </p:sp>
      <p:sp>
        <p:nvSpPr>
          <p:cNvPr id="6" name="Text Box 9"/>
          <p:cNvSpPr txBox="1">
            <a:spLocks noChangeArrowheads="1"/>
          </p:cNvSpPr>
          <p:nvPr/>
        </p:nvSpPr>
        <p:spPr bwMode="auto">
          <a:xfrm>
            <a:off x="4852515" y="472654"/>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p>
          <a:p>
            <a:pPr lvl="0">
              <a:spcBef>
                <a:spcPct val="20000"/>
              </a:spcBef>
              <a:buClr>
                <a:srgbClr val="86D1EC"/>
              </a:buClr>
              <a:buSzPct val="90000"/>
            </a:pPr>
            <a:endParaRPr lang="es-MX" sz="2800" i="1"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M</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N</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O</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P</a:t>
            </a:r>
          </a:p>
        </p:txBody>
      </p:sp>
      <p:sp>
        <p:nvSpPr>
          <p:cNvPr id="7" name="Text Box 9"/>
          <p:cNvSpPr txBox="1">
            <a:spLocks noChangeArrowheads="1"/>
          </p:cNvSpPr>
          <p:nvPr/>
        </p:nvSpPr>
        <p:spPr bwMode="auto">
          <a:xfrm>
            <a:off x="6075432" y="472653"/>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Z</a:t>
            </a:r>
          </a:p>
          <a:p>
            <a:pPr lvl="0">
              <a:spcBef>
                <a:spcPct val="20000"/>
              </a:spcBef>
              <a:buClr>
                <a:srgbClr val="86D1EC"/>
              </a:buClr>
              <a:buSzPct val="90000"/>
            </a:pPr>
            <a:endParaRPr lang="es-MX" sz="2800" i="1"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1</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2</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3</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4</a:t>
            </a:r>
          </a:p>
        </p:txBody>
      </p:sp>
      <p:sp>
        <p:nvSpPr>
          <p:cNvPr id="16" name="Text Box 9"/>
          <p:cNvSpPr txBox="1">
            <a:spLocks noChangeArrowheads="1"/>
          </p:cNvSpPr>
          <p:nvPr/>
        </p:nvSpPr>
        <p:spPr bwMode="auto">
          <a:xfrm>
            <a:off x="8107679" y="472653"/>
            <a:ext cx="1634770" cy="6210931"/>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    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N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N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p:txBody>
      </p:sp>
      <p:sp>
        <p:nvSpPr>
          <p:cNvPr id="19" name="Text Box 9"/>
          <p:cNvSpPr txBox="1">
            <a:spLocks noChangeArrowheads="1"/>
          </p:cNvSpPr>
          <p:nvPr/>
        </p:nvSpPr>
        <p:spPr bwMode="auto">
          <a:xfrm>
            <a:off x="6518510" y="6122603"/>
            <a:ext cx="131708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p:txBody>
      </p:sp>
      <p:sp>
        <p:nvSpPr>
          <p:cNvPr id="20" name="Text Box 9"/>
          <p:cNvSpPr txBox="1">
            <a:spLocks noChangeArrowheads="1"/>
          </p:cNvSpPr>
          <p:nvPr/>
        </p:nvSpPr>
        <p:spPr bwMode="auto">
          <a:xfrm>
            <a:off x="5009626" y="6122603"/>
            <a:ext cx="131708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p:txBody>
      </p:sp>
      <p:sp>
        <p:nvSpPr>
          <p:cNvPr id="2" name="Elipse 1"/>
          <p:cNvSpPr/>
          <p:nvPr/>
        </p:nvSpPr>
        <p:spPr bwMode="auto">
          <a:xfrm>
            <a:off x="3398185" y="1773044"/>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3" name="Elipse 22"/>
          <p:cNvSpPr/>
          <p:nvPr/>
        </p:nvSpPr>
        <p:spPr bwMode="auto">
          <a:xfrm>
            <a:off x="3398185" y="2692428"/>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4" name="Elipse 23"/>
          <p:cNvSpPr/>
          <p:nvPr/>
        </p:nvSpPr>
        <p:spPr bwMode="auto">
          <a:xfrm>
            <a:off x="3398185" y="385460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5" name="Elipse 24"/>
          <p:cNvSpPr/>
          <p:nvPr/>
        </p:nvSpPr>
        <p:spPr bwMode="auto">
          <a:xfrm>
            <a:off x="3398185" y="4773989"/>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6" name="Elipse 25"/>
          <p:cNvSpPr/>
          <p:nvPr/>
        </p:nvSpPr>
        <p:spPr bwMode="auto">
          <a:xfrm>
            <a:off x="4676866" y="176933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6" name="Elipse 35"/>
          <p:cNvSpPr/>
          <p:nvPr/>
        </p:nvSpPr>
        <p:spPr bwMode="auto">
          <a:xfrm>
            <a:off x="4676866" y="2688714"/>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7" name="Elipse 36"/>
          <p:cNvSpPr/>
          <p:nvPr/>
        </p:nvSpPr>
        <p:spPr bwMode="auto">
          <a:xfrm>
            <a:off x="4676866" y="3850891"/>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8" name="Elipse 37"/>
          <p:cNvSpPr/>
          <p:nvPr/>
        </p:nvSpPr>
        <p:spPr bwMode="auto">
          <a:xfrm>
            <a:off x="4676866" y="477027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9" name="Elipse 38"/>
          <p:cNvSpPr/>
          <p:nvPr/>
        </p:nvSpPr>
        <p:spPr bwMode="auto">
          <a:xfrm>
            <a:off x="5899782" y="1776767"/>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0" name="Elipse 39"/>
          <p:cNvSpPr/>
          <p:nvPr/>
        </p:nvSpPr>
        <p:spPr bwMode="auto">
          <a:xfrm>
            <a:off x="5899782" y="2696151"/>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1" name="Elipse 40"/>
          <p:cNvSpPr/>
          <p:nvPr/>
        </p:nvSpPr>
        <p:spPr bwMode="auto">
          <a:xfrm>
            <a:off x="5899782" y="3858328"/>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2" name="Elipse 41"/>
          <p:cNvSpPr/>
          <p:nvPr/>
        </p:nvSpPr>
        <p:spPr bwMode="auto">
          <a:xfrm>
            <a:off x="5899782" y="4777712"/>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3" name="Elipse 42"/>
          <p:cNvSpPr/>
          <p:nvPr/>
        </p:nvSpPr>
        <p:spPr bwMode="auto">
          <a:xfrm>
            <a:off x="7959280" y="125026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4" name="Elipse 43"/>
          <p:cNvSpPr/>
          <p:nvPr/>
        </p:nvSpPr>
        <p:spPr bwMode="auto">
          <a:xfrm>
            <a:off x="7959280" y="172590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5" name="Elipse 44"/>
          <p:cNvSpPr/>
          <p:nvPr/>
        </p:nvSpPr>
        <p:spPr bwMode="auto">
          <a:xfrm>
            <a:off x="7959280" y="226882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6" name="Elipse 45"/>
          <p:cNvSpPr/>
          <p:nvPr/>
        </p:nvSpPr>
        <p:spPr bwMode="auto">
          <a:xfrm>
            <a:off x="7959280" y="274447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7" name="Elipse 46"/>
          <p:cNvSpPr/>
          <p:nvPr/>
        </p:nvSpPr>
        <p:spPr bwMode="auto">
          <a:xfrm>
            <a:off x="7959280" y="328739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8" name="Elipse 47"/>
          <p:cNvSpPr/>
          <p:nvPr/>
        </p:nvSpPr>
        <p:spPr bwMode="auto">
          <a:xfrm>
            <a:off x="7959280" y="376303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9" name="Elipse 48"/>
          <p:cNvSpPr/>
          <p:nvPr/>
        </p:nvSpPr>
        <p:spPr bwMode="auto">
          <a:xfrm>
            <a:off x="7959280" y="430595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0" name="Elipse 49"/>
          <p:cNvSpPr/>
          <p:nvPr/>
        </p:nvSpPr>
        <p:spPr bwMode="auto">
          <a:xfrm>
            <a:off x="7959280" y="478160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1" name="Elipse 50"/>
          <p:cNvSpPr/>
          <p:nvPr/>
        </p:nvSpPr>
        <p:spPr bwMode="auto">
          <a:xfrm>
            <a:off x="7959280" y="532452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2" name="Elipse 51"/>
          <p:cNvSpPr/>
          <p:nvPr/>
        </p:nvSpPr>
        <p:spPr bwMode="auto">
          <a:xfrm>
            <a:off x="7959280" y="580016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3" name="Elipse 52"/>
          <p:cNvSpPr/>
          <p:nvPr/>
        </p:nvSpPr>
        <p:spPr bwMode="auto">
          <a:xfrm>
            <a:off x="7959280" y="634308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5" name="Elipse 54"/>
          <p:cNvSpPr/>
          <p:nvPr/>
        </p:nvSpPr>
        <p:spPr bwMode="auto">
          <a:xfrm>
            <a:off x="6370475" y="6384213"/>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6" name="Elipse 55"/>
          <p:cNvSpPr/>
          <p:nvPr/>
        </p:nvSpPr>
        <p:spPr bwMode="auto">
          <a:xfrm>
            <a:off x="4815924" y="638738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0" name="Elipse 59"/>
          <p:cNvSpPr/>
          <p:nvPr/>
        </p:nvSpPr>
        <p:spPr bwMode="auto">
          <a:xfrm>
            <a:off x="9655629" y="343601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1" name="Text Box 9"/>
          <p:cNvSpPr txBox="1">
            <a:spLocks noChangeArrowheads="1"/>
          </p:cNvSpPr>
          <p:nvPr/>
        </p:nvSpPr>
        <p:spPr bwMode="auto">
          <a:xfrm>
            <a:off x="9894116" y="3205178"/>
            <a:ext cx="372334"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i="1" u="none" dirty="0">
                <a:latin typeface="Times New Roman" panose="02020603050405020304" pitchFamily="18" charset="0"/>
                <a:cs typeface="Times New Roman" panose="02020603050405020304" pitchFamily="18" charset="0"/>
              </a:rPr>
              <a:t>t</a:t>
            </a:r>
            <a:endParaRPr lang="es-MX" sz="2400" u="none" dirty="0">
              <a:latin typeface="Times New Roman" panose="02020603050405020304" pitchFamily="18" charset="0"/>
              <a:cs typeface="Times New Roman" panose="02020603050405020304" pitchFamily="18" charset="0"/>
            </a:endParaRPr>
          </a:p>
        </p:txBody>
      </p:sp>
      <p:cxnSp>
        <p:nvCxnSpPr>
          <p:cNvPr id="5" name="Conector recto de flecha 4"/>
          <p:cNvCxnSpPr>
            <a:stCxn id="43" idx="5"/>
            <a:endCxn id="60" idx="0"/>
          </p:cNvCxnSpPr>
          <p:nvPr/>
        </p:nvCxnSpPr>
        <p:spPr bwMode="auto">
          <a:xfrm>
            <a:off x="8054537" y="1345442"/>
            <a:ext cx="1656892" cy="209056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2" name="Conector recto de flecha 61"/>
          <p:cNvCxnSpPr>
            <a:stCxn id="44" idx="6"/>
          </p:cNvCxnSpPr>
          <p:nvPr/>
        </p:nvCxnSpPr>
        <p:spPr bwMode="auto">
          <a:xfrm>
            <a:off x="8070881" y="1781662"/>
            <a:ext cx="1584749" cy="165434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Conector recto de flecha 62"/>
          <p:cNvCxnSpPr>
            <a:stCxn id="45" idx="5"/>
          </p:cNvCxnSpPr>
          <p:nvPr/>
        </p:nvCxnSpPr>
        <p:spPr bwMode="auto">
          <a:xfrm>
            <a:off x="8054537" y="2364006"/>
            <a:ext cx="1601092" cy="1072004"/>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4" name="Conector recto de flecha 63"/>
          <p:cNvCxnSpPr>
            <a:stCxn id="46" idx="6"/>
            <a:endCxn id="60" idx="2"/>
          </p:cNvCxnSpPr>
          <p:nvPr/>
        </p:nvCxnSpPr>
        <p:spPr bwMode="auto">
          <a:xfrm>
            <a:off x="8070881" y="2800226"/>
            <a:ext cx="1584749" cy="691540"/>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5" name="Conector recto de flecha 64"/>
          <p:cNvCxnSpPr>
            <a:stCxn id="47" idx="5"/>
          </p:cNvCxnSpPr>
          <p:nvPr/>
        </p:nvCxnSpPr>
        <p:spPr bwMode="auto">
          <a:xfrm>
            <a:off x="8054537" y="3382572"/>
            <a:ext cx="1528582" cy="10919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Conector recto de flecha 65"/>
          <p:cNvCxnSpPr/>
          <p:nvPr/>
        </p:nvCxnSpPr>
        <p:spPr bwMode="auto">
          <a:xfrm flipV="1">
            <a:off x="8082899" y="3491766"/>
            <a:ext cx="1572730" cy="359126"/>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Conector recto de flecha 66"/>
          <p:cNvCxnSpPr>
            <a:stCxn id="49" idx="6"/>
          </p:cNvCxnSpPr>
          <p:nvPr/>
        </p:nvCxnSpPr>
        <p:spPr bwMode="auto">
          <a:xfrm flipV="1">
            <a:off x="8070881" y="3491767"/>
            <a:ext cx="1584749" cy="86994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8" name="Conector recto de flecha 67"/>
          <p:cNvCxnSpPr>
            <a:stCxn id="50" idx="7"/>
          </p:cNvCxnSpPr>
          <p:nvPr/>
        </p:nvCxnSpPr>
        <p:spPr bwMode="auto">
          <a:xfrm flipV="1">
            <a:off x="8054537" y="3491767"/>
            <a:ext cx="1601092" cy="130616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9" name="Conector recto de flecha 68"/>
          <p:cNvCxnSpPr>
            <a:stCxn id="51" idx="7"/>
          </p:cNvCxnSpPr>
          <p:nvPr/>
        </p:nvCxnSpPr>
        <p:spPr bwMode="auto">
          <a:xfrm flipV="1">
            <a:off x="8054537" y="3491767"/>
            <a:ext cx="1601092" cy="184908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0" name="Conector recto de flecha 69"/>
          <p:cNvCxnSpPr>
            <a:stCxn id="52" idx="0"/>
          </p:cNvCxnSpPr>
          <p:nvPr/>
        </p:nvCxnSpPr>
        <p:spPr bwMode="auto">
          <a:xfrm flipV="1">
            <a:off x="8015081" y="3573455"/>
            <a:ext cx="1640549" cy="2226710"/>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 name="Conector recto de flecha 70"/>
          <p:cNvCxnSpPr>
            <a:stCxn id="53" idx="7"/>
            <a:endCxn id="60" idx="4"/>
          </p:cNvCxnSpPr>
          <p:nvPr/>
        </p:nvCxnSpPr>
        <p:spPr bwMode="auto">
          <a:xfrm flipV="1">
            <a:off x="8054537" y="3547522"/>
            <a:ext cx="1656892" cy="2811894"/>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4" name="Conector recto de flecha 73"/>
          <p:cNvCxnSpPr>
            <a:stCxn id="55" idx="1"/>
          </p:cNvCxnSpPr>
          <p:nvPr/>
        </p:nvCxnSpPr>
        <p:spPr bwMode="auto">
          <a:xfrm flipV="1">
            <a:off x="6386819" y="3517700"/>
            <a:ext cx="3196301" cy="288284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7" name="Conector recto de flecha 76"/>
          <p:cNvCxnSpPr>
            <a:stCxn id="56" idx="1"/>
          </p:cNvCxnSpPr>
          <p:nvPr/>
        </p:nvCxnSpPr>
        <p:spPr bwMode="auto">
          <a:xfrm flipV="1">
            <a:off x="4832267" y="3542628"/>
            <a:ext cx="4750852" cy="2861088"/>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1" name="Conector recto de flecha 80"/>
          <p:cNvCxnSpPr>
            <a:stCxn id="2" idx="6"/>
            <a:endCxn id="43" idx="2"/>
          </p:cNvCxnSpPr>
          <p:nvPr/>
        </p:nvCxnSpPr>
        <p:spPr bwMode="auto">
          <a:xfrm flipV="1">
            <a:off x="3509786" y="1306016"/>
            <a:ext cx="4449495" cy="522784"/>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Conector recto de flecha 84"/>
          <p:cNvCxnSpPr>
            <a:stCxn id="2" idx="4"/>
            <a:endCxn id="44" idx="3"/>
          </p:cNvCxnSpPr>
          <p:nvPr/>
        </p:nvCxnSpPr>
        <p:spPr bwMode="auto">
          <a:xfrm flipV="1">
            <a:off x="3453985" y="1821086"/>
            <a:ext cx="4521638" cy="6347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Conector recto de flecha 87"/>
          <p:cNvCxnSpPr>
            <a:stCxn id="2" idx="4"/>
            <a:endCxn id="45" idx="2"/>
          </p:cNvCxnSpPr>
          <p:nvPr/>
        </p:nvCxnSpPr>
        <p:spPr bwMode="auto">
          <a:xfrm>
            <a:off x="3453986" y="1884557"/>
            <a:ext cx="4505295" cy="440025"/>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6" name="Conector recto de flecha 95"/>
          <p:cNvCxnSpPr>
            <a:stCxn id="23" idx="5"/>
            <a:endCxn id="47" idx="2"/>
          </p:cNvCxnSpPr>
          <p:nvPr/>
        </p:nvCxnSpPr>
        <p:spPr bwMode="auto">
          <a:xfrm>
            <a:off x="3493442" y="2787610"/>
            <a:ext cx="4465838" cy="555537"/>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9" name="Conector recto de flecha 98"/>
          <p:cNvCxnSpPr>
            <a:stCxn id="23" idx="3"/>
            <a:endCxn id="48" idx="2"/>
          </p:cNvCxnSpPr>
          <p:nvPr/>
        </p:nvCxnSpPr>
        <p:spPr bwMode="auto">
          <a:xfrm>
            <a:off x="3414528" y="2787609"/>
            <a:ext cx="4544752" cy="1031182"/>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2" name="Forma libre 101"/>
          <p:cNvSpPr/>
          <p:nvPr/>
        </p:nvSpPr>
        <p:spPr bwMode="auto">
          <a:xfrm>
            <a:off x="3507784" y="2551879"/>
            <a:ext cx="4455763" cy="222319"/>
          </a:xfrm>
          <a:custGeom>
            <a:avLst/>
            <a:gdLst>
              <a:gd name="connsiteX0" fmla="*/ 0 w 4455763"/>
              <a:gd name="connsiteY0" fmla="*/ 160325 h 222319"/>
              <a:gd name="connsiteX1" fmla="*/ 712922 w 4455763"/>
              <a:gd name="connsiteY1" fmla="*/ 82834 h 222319"/>
              <a:gd name="connsiteX2" fmla="*/ 1115878 w 4455763"/>
              <a:gd name="connsiteY2" fmla="*/ 28590 h 222319"/>
              <a:gd name="connsiteX3" fmla="*/ 2286000 w 4455763"/>
              <a:gd name="connsiteY3" fmla="*/ 13091 h 222319"/>
              <a:gd name="connsiteX4" fmla="*/ 4455763 w 4455763"/>
              <a:gd name="connsiteY4" fmla="*/ 222319 h 222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55763" h="222319">
                <a:moveTo>
                  <a:pt x="0" y="160325"/>
                </a:moveTo>
                <a:lnTo>
                  <a:pt x="712922" y="82834"/>
                </a:lnTo>
                <a:cubicBezTo>
                  <a:pt x="898902" y="60878"/>
                  <a:pt x="853698" y="40214"/>
                  <a:pt x="1115878" y="28590"/>
                </a:cubicBezTo>
                <a:cubicBezTo>
                  <a:pt x="1378058" y="16966"/>
                  <a:pt x="1729353" y="-19197"/>
                  <a:pt x="2286000" y="13091"/>
                </a:cubicBezTo>
                <a:cubicBezTo>
                  <a:pt x="2842647" y="45379"/>
                  <a:pt x="3649205" y="133849"/>
                  <a:pt x="4455763" y="222319"/>
                </a:cubicBezTo>
              </a:path>
            </a:pathLst>
          </a:custGeom>
          <a:noFill/>
          <a:ln w="12700" cap="flat" cmpd="sng" algn="ctr">
            <a:solidFill>
              <a:srgbClr val="FF0000"/>
            </a:solidFill>
            <a:prstDash val="solid"/>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cxnSp>
        <p:nvCxnSpPr>
          <p:cNvPr id="103" name="Conector recto de flecha 102"/>
          <p:cNvCxnSpPr>
            <a:stCxn id="24" idx="6"/>
            <a:endCxn id="49" idx="1"/>
          </p:cNvCxnSpPr>
          <p:nvPr/>
        </p:nvCxnSpPr>
        <p:spPr bwMode="auto">
          <a:xfrm>
            <a:off x="3509785" y="3910362"/>
            <a:ext cx="4465838" cy="411925"/>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7" name="Conector recto de flecha 106"/>
          <p:cNvCxnSpPr>
            <a:stCxn id="24" idx="5"/>
            <a:endCxn id="50" idx="2"/>
          </p:cNvCxnSpPr>
          <p:nvPr/>
        </p:nvCxnSpPr>
        <p:spPr bwMode="auto">
          <a:xfrm>
            <a:off x="3493442" y="3949786"/>
            <a:ext cx="4465838" cy="88757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0" name="Conector recto de flecha 109"/>
          <p:cNvCxnSpPr>
            <a:stCxn id="24" idx="5"/>
            <a:endCxn id="51" idx="2"/>
          </p:cNvCxnSpPr>
          <p:nvPr/>
        </p:nvCxnSpPr>
        <p:spPr bwMode="auto">
          <a:xfrm>
            <a:off x="3493442" y="3949786"/>
            <a:ext cx="4465838" cy="143049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3" name="Conector recto de flecha 112"/>
          <p:cNvCxnSpPr>
            <a:stCxn id="24" idx="5"/>
            <a:endCxn id="52" idx="1"/>
          </p:cNvCxnSpPr>
          <p:nvPr/>
        </p:nvCxnSpPr>
        <p:spPr bwMode="auto">
          <a:xfrm>
            <a:off x="3493443" y="3949786"/>
            <a:ext cx="4482181" cy="186671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7" name="Conector recto de flecha 116"/>
          <p:cNvCxnSpPr>
            <a:stCxn id="25" idx="7"/>
            <a:endCxn id="53" idx="1"/>
          </p:cNvCxnSpPr>
          <p:nvPr/>
        </p:nvCxnSpPr>
        <p:spPr bwMode="auto">
          <a:xfrm>
            <a:off x="3493443" y="4790320"/>
            <a:ext cx="4482181" cy="1569096"/>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0" name="Conector recto de flecha 119"/>
          <p:cNvCxnSpPr>
            <a:stCxn id="25" idx="5"/>
            <a:endCxn id="55" idx="0"/>
          </p:cNvCxnSpPr>
          <p:nvPr/>
        </p:nvCxnSpPr>
        <p:spPr bwMode="auto">
          <a:xfrm>
            <a:off x="3493443" y="4869171"/>
            <a:ext cx="2932833" cy="1515043"/>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3" name="Conector recto de flecha 122"/>
          <p:cNvCxnSpPr>
            <a:stCxn id="25" idx="5"/>
            <a:endCxn id="56" idx="1"/>
          </p:cNvCxnSpPr>
          <p:nvPr/>
        </p:nvCxnSpPr>
        <p:spPr bwMode="auto">
          <a:xfrm>
            <a:off x="3493443" y="4869170"/>
            <a:ext cx="1338825" cy="1534546"/>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2" name="Conector recto de flecha 71"/>
          <p:cNvCxnSpPr>
            <a:endCxn id="46" idx="1"/>
          </p:cNvCxnSpPr>
          <p:nvPr/>
        </p:nvCxnSpPr>
        <p:spPr bwMode="auto">
          <a:xfrm>
            <a:off x="4743821" y="1814703"/>
            <a:ext cx="3231802" cy="94609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5" name="Conector recto de flecha 74"/>
          <p:cNvCxnSpPr>
            <a:stCxn id="26" idx="5"/>
            <a:endCxn id="52" idx="1"/>
          </p:cNvCxnSpPr>
          <p:nvPr/>
        </p:nvCxnSpPr>
        <p:spPr bwMode="auto">
          <a:xfrm>
            <a:off x="4772123" y="1864512"/>
            <a:ext cx="3203500" cy="395198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6" name="Conector recto de flecha 75"/>
          <p:cNvCxnSpPr>
            <a:stCxn id="26" idx="4"/>
            <a:endCxn id="55" idx="0"/>
          </p:cNvCxnSpPr>
          <p:nvPr/>
        </p:nvCxnSpPr>
        <p:spPr bwMode="auto">
          <a:xfrm>
            <a:off x="4732667" y="1880843"/>
            <a:ext cx="1693609" cy="4503371"/>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Conector recto de flecha 77"/>
          <p:cNvCxnSpPr>
            <a:stCxn id="36" idx="6"/>
            <a:endCxn id="43" idx="3"/>
          </p:cNvCxnSpPr>
          <p:nvPr/>
        </p:nvCxnSpPr>
        <p:spPr bwMode="auto">
          <a:xfrm flipV="1">
            <a:off x="4788467" y="1345442"/>
            <a:ext cx="3187157" cy="139902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Conector recto de flecha 78"/>
          <p:cNvCxnSpPr>
            <a:stCxn id="36" idx="5"/>
            <a:endCxn id="50" idx="1"/>
          </p:cNvCxnSpPr>
          <p:nvPr/>
        </p:nvCxnSpPr>
        <p:spPr bwMode="auto">
          <a:xfrm>
            <a:off x="4772123" y="2783895"/>
            <a:ext cx="3203500" cy="2014036"/>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Conector recto de flecha 81"/>
          <p:cNvCxnSpPr>
            <a:stCxn id="37" idx="7"/>
          </p:cNvCxnSpPr>
          <p:nvPr/>
        </p:nvCxnSpPr>
        <p:spPr bwMode="auto">
          <a:xfrm flipV="1">
            <a:off x="4772123" y="1821088"/>
            <a:ext cx="3224062" cy="204613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Conector recto de flecha 82"/>
          <p:cNvCxnSpPr>
            <a:stCxn id="37" idx="6"/>
            <a:endCxn id="47" idx="3"/>
          </p:cNvCxnSpPr>
          <p:nvPr/>
        </p:nvCxnSpPr>
        <p:spPr bwMode="auto">
          <a:xfrm flipV="1">
            <a:off x="4788467" y="3382571"/>
            <a:ext cx="3187157" cy="524076"/>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Conector recto de flecha 85"/>
          <p:cNvCxnSpPr>
            <a:stCxn id="37" idx="6"/>
            <a:endCxn id="49" idx="1"/>
          </p:cNvCxnSpPr>
          <p:nvPr/>
        </p:nvCxnSpPr>
        <p:spPr bwMode="auto">
          <a:xfrm>
            <a:off x="4788467" y="3906648"/>
            <a:ext cx="3187157" cy="41563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Conector recto de flecha 88"/>
          <p:cNvCxnSpPr>
            <a:stCxn id="37" idx="3"/>
            <a:endCxn id="51" idx="1"/>
          </p:cNvCxnSpPr>
          <p:nvPr/>
        </p:nvCxnSpPr>
        <p:spPr bwMode="auto">
          <a:xfrm>
            <a:off x="4693209" y="3946073"/>
            <a:ext cx="3282414" cy="139477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7" name="Conector recto de flecha 96"/>
          <p:cNvCxnSpPr>
            <a:stCxn id="38" idx="7"/>
            <a:endCxn id="45" idx="2"/>
          </p:cNvCxnSpPr>
          <p:nvPr/>
        </p:nvCxnSpPr>
        <p:spPr bwMode="auto">
          <a:xfrm flipV="1">
            <a:off x="4772124" y="2324582"/>
            <a:ext cx="3187157" cy="246202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0" name="Conector recto de flecha 99"/>
          <p:cNvCxnSpPr>
            <a:endCxn id="48" idx="3"/>
          </p:cNvCxnSpPr>
          <p:nvPr/>
        </p:nvCxnSpPr>
        <p:spPr bwMode="auto">
          <a:xfrm flipV="1">
            <a:off x="4804809" y="3858217"/>
            <a:ext cx="3170814" cy="97152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4" name="Conector recto de flecha 103"/>
          <p:cNvCxnSpPr>
            <a:stCxn id="38" idx="5"/>
            <a:endCxn id="53" idx="0"/>
          </p:cNvCxnSpPr>
          <p:nvPr/>
        </p:nvCxnSpPr>
        <p:spPr bwMode="auto">
          <a:xfrm>
            <a:off x="4772124" y="4865457"/>
            <a:ext cx="3242957" cy="147762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8" name="Conector recto de flecha 107"/>
          <p:cNvCxnSpPr>
            <a:stCxn id="38" idx="4"/>
            <a:endCxn id="56" idx="0"/>
          </p:cNvCxnSpPr>
          <p:nvPr/>
        </p:nvCxnSpPr>
        <p:spPr bwMode="auto">
          <a:xfrm>
            <a:off x="4732666" y="4881787"/>
            <a:ext cx="139058" cy="1505598"/>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52</a:t>
            </a:fld>
            <a:endParaRPr lang="es-MX" dirty="0"/>
          </a:p>
        </p:txBody>
      </p:sp>
      <p:sp>
        <p:nvSpPr>
          <p:cNvPr id="3" name="Text Box 9">
            <a:extLst>
              <a:ext uri="{FF2B5EF4-FFF2-40B4-BE49-F238E27FC236}">
                <a16:creationId xmlns:a16="http://schemas.microsoft.com/office/drawing/2014/main" id="{9A864B8E-5F9A-F5F0-060A-50FE4E808775}"/>
              </a:ext>
            </a:extLst>
          </p:cNvPr>
          <p:cNvSpPr txBox="1">
            <a:spLocks noChangeArrowheads="1"/>
          </p:cNvSpPr>
          <p:nvPr/>
        </p:nvSpPr>
        <p:spPr bwMode="auto">
          <a:xfrm>
            <a:off x="97009" y="3303615"/>
            <a:ext cx="3440676" cy="2308324"/>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Pongo una arista dirigida de cada nodo </a:t>
            </a:r>
            <a:r>
              <a:rPr lang="es-MX" sz="2400" i="1" u="none" dirty="0">
                <a:latin typeface="Times New Roman" panose="02020603050405020304" pitchFamily="18" charset="0"/>
                <a:cs typeface="Times New Roman" panose="02020603050405020304" pitchFamily="18" charset="0"/>
              </a:rPr>
              <a:t>v</a:t>
            </a:r>
            <a:r>
              <a:rPr lang="es-MX" sz="2400" u="none" dirty="0">
                <a:latin typeface="Times New Roman" panose="02020603050405020304" pitchFamily="18" charset="0"/>
                <a:cs typeface="Times New Roman" panose="02020603050405020304" pitchFamily="18" charset="0"/>
              </a:rPr>
              <a:t> en X, Y, Z a todos los nodos que representan aristas 3D que contienen a </a:t>
            </a:r>
            <a:r>
              <a:rPr lang="es-MX" sz="2400" i="1" u="none" dirty="0">
                <a:latin typeface="Times New Roman" panose="02020603050405020304" pitchFamily="18" charset="0"/>
                <a:cs typeface="Times New Roman" panose="02020603050405020304" pitchFamily="18" charset="0"/>
              </a:rPr>
              <a:t>v</a:t>
            </a:r>
            <a:r>
              <a:rPr lang="es-MX" sz="2400" u="none" dirty="0">
                <a:latin typeface="Times New Roman" panose="02020603050405020304" pitchFamily="18" charset="0"/>
                <a:cs typeface="Times New Roman" panose="02020603050405020304" pitchFamily="18" charset="0"/>
              </a:rPr>
              <a:t>. Estos nodos tendrán costo </a:t>
            </a:r>
            <a:r>
              <a:rPr lang="es-MX" sz="2400" i="1" u="none" dirty="0">
                <a:latin typeface="Times New Roman" panose="02020603050405020304" pitchFamily="18" charset="0"/>
                <a:cs typeface="Times New Roman" panose="02020603050405020304" pitchFamily="18" charset="0"/>
              </a:rPr>
              <a:t>c</a:t>
            </a:r>
            <a:r>
              <a:rPr lang="es-MX" sz="2400" i="1" u="none" baseline="-25000" dirty="0">
                <a:latin typeface="Times New Roman" panose="02020603050405020304" pitchFamily="18" charset="0"/>
                <a:cs typeface="Times New Roman" panose="02020603050405020304" pitchFamily="18" charset="0"/>
              </a:rPr>
              <a:t>e</a:t>
            </a:r>
            <a:r>
              <a:rPr lang="es-MX" sz="2400" u="none" dirty="0">
                <a:latin typeface="Times New Roman" panose="02020603050405020304" pitchFamily="18" charset="0"/>
                <a:cs typeface="Times New Roman" panose="02020603050405020304" pitchFamily="18" charset="0"/>
              </a:rPr>
              <a:t> = 0.</a:t>
            </a:r>
          </a:p>
        </p:txBody>
      </p:sp>
    </p:spTree>
    <p:extLst>
      <p:ext uri="{BB962C8B-B14F-4D97-AF65-F5344CB8AC3E}">
        <p14:creationId xmlns:p14="http://schemas.microsoft.com/office/powerpoint/2010/main" val="1390325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000"/>
                                  </p:stCondLst>
                                  <p:childTnLst>
                                    <p:set>
                                      <p:cBhvr>
                                        <p:cTn id="6" dur="1" fill="hold">
                                          <p:stCondLst>
                                            <p:cond delay="0"/>
                                          </p:stCondLst>
                                        </p:cTn>
                                        <p:tgtEl>
                                          <p:spTgt spid="72"/>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nodeType="afterEffect">
                                  <p:stCondLst>
                                    <p:cond delay="1000"/>
                                  </p:stCondLst>
                                  <p:childTnLst>
                                    <p:set>
                                      <p:cBhvr>
                                        <p:cTn id="9" dur="1" fill="hold">
                                          <p:stCondLst>
                                            <p:cond delay="0"/>
                                          </p:stCondLst>
                                        </p:cTn>
                                        <p:tgtEl>
                                          <p:spTgt spid="75"/>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nodeType="afterEffect">
                                  <p:stCondLst>
                                    <p:cond delay="1000"/>
                                  </p:stCondLst>
                                  <p:childTnLst>
                                    <p:set>
                                      <p:cBhvr>
                                        <p:cTn id="12" dur="1" fill="hold">
                                          <p:stCondLst>
                                            <p:cond delay="0"/>
                                          </p:stCondLst>
                                        </p:cTn>
                                        <p:tgtEl>
                                          <p:spTgt spid="76"/>
                                        </p:tgtEl>
                                        <p:attrNameLst>
                                          <p:attrName>style.visibility</p:attrName>
                                        </p:attrNameLst>
                                      </p:cBhvr>
                                      <p:to>
                                        <p:strVal val="visible"/>
                                      </p:to>
                                    </p:set>
                                  </p:childTnLst>
                                </p:cTn>
                              </p:par>
                            </p:childTnLst>
                          </p:cTn>
                        </p:par>
                        <p:par>
                          <p:cTn id="13" fill="hold">
                            <p:stCondLst>
                              <p:cond delay="3000"/>
                            </p:stCondLst>
                            <p:childTnLst>
                              <p:par>
                                <p:cTn id="14" presetID="1" presetClass="entr" presetSubtype="0" fill="hold" nodeType="afterEffect">
                                  <p:stCondLst>
                                    <p:cond delay="1000"/>
                                  </p:stCondLst>
                                  <p:childTnLst>
                                    <p:set>
                                      <p:cBhvr>
                                        <p:cTn id="15" dur="1" fill="hold">
                                          <p:stCondLst>
                                            <p:cond delay="0"/>
                                          </p:stCondLst>
                                        </p:cTn>
                                        <p:tgtEl>
                                          <p:spTgt spid="78"/>
                                        </p:tgtEl>
                                        <p:attrNameLst>
                                          <p:attrName>style.visibility</p:attrName>
                                        </p:attrNameLst>
                                      </p:cBhvr>
                                      <p:to>
                                        <p:strVal val="visible"/>
                                      </p:to>
                                    </p:set>
                                  </p:childTnLst>
                                </p:cTn>
                              </p:par>
                            </p:childTnLst>
                          </p:cTn>
                        </p:par>
                        <p:par>
                          <p:cTn id="16" fill="hold">
                            <p:stCondLst>
                              <p:cond delay="4000"/>
                            </p:stCondLst>
                            <p:childTnLst>
                              <p:par>
                                <p:cTn id="17" presetID="1" presetClass="entr" presetSubtype="0" fill="hold" nodeType="afterEffect">
                                  <p:stCondLst>
                                    <p:cond delay="1000"/>
                                  </p:stCondLst>
                                  <p:childTnLst>
                                    <p:set>
                                      <p:cBhvr>
                                        <p:cTn id="18" dur="1" fill="hold">
                                          <p:stCondLst>
                                            <p:cond delay="0"/>
                                          </p:stCondLst>
                                        </p:cTn>
                                        <p:tgtEl>
                                          <p:spTgt spid="79"/>
                                        </p:tgtEl>
                                        <p:attrNameLst>
                                          <p:attrName>style.visibility</p:attrName>
                                        </p:attrNameLst>
                                      </p:cBhvr>
                                      <p:to>
                                        <p:strVal val="visible"/>
                                      </p:to>
                                    </p:set>
                                  </p:childTnLst>
                                </p:cTn>
                              </p:par>
                            </p:childTnLst>
                          </p:cTn>
                        </p:par>
                        <p:par>
                          <p:cTn id="19" fill="hold">
                            <p:stCondLst>
                              <p:cond delay="5000"/>
                            </p:stCondLst>
                            <p:childTnLst>
                              <p:par>
                                <p:cTn id="20" presetID="1" presetClass="entr" presetSubtype="0" fill="hold" nodeType="afterEffect">
                                  <p:stCondLst>
                                    <p:cond delay="1000"/>
                                  </p:stCondLst>
                                  <p:childTnLst>
                                    <p:set>
                                      <p:cBhvr>
                                        <p:cTn id="21" dur="1" fill="hold">
                                          <p:stCondLst>
                                            <p:cond delay="0"/>
                                          </p:stCondLst>
                                        </p:cTn>
                                        <p:tgtEl>
                                          <p:spTgt spid="82"/>
                                        </p:tgtEl>
                                        <p:attrNameLst>
                                          <p:attrName>style.visibility</p:attrName>
                                        </p:attrNameLst>
                                      </p:cBhvr>
                                      <p:to>
                                        <p:strVal val="visible"/>
                                      </p:to>
                                    </p:set>
                                  </p:childTnLst>
                                </p:cTn>
                              </p:par>
                            </p:childTnLst>
                          </p:cTn>
                        </p:par>
                        <p:par>
                          <p:cTn id="22" fill="hold">
                            <p:stCondLst>
                              <p:cond delay="6000"/>
                            </p:stCondLst>
                            <p:childTnLst>
                              <p:par>
                                <p:cTn id="23" presetID="1" presetClass="entr" presetSubtype="0" fill="hold" nodeType="afterEffect">
                                  <p:stCondLst>
                                    <p:cond delay="1000"/>
                                  </p:stCondLst>
                                  <p:childTnLst>
                                    <p:set>
                                      <p:cBhvr>
                                        <p:cTn id="24" dur="1" fill="hold">
                                          <p:stCondLst>
                                            <p:cond delay="0"/>
                                          </p:stCondLst>
                                        </p:cTn>
                                        <p:tgtEl>
                                          <p:spTgt spid="83"/>
                                        </p:tgtEl>
                                        <p:attrNameLst>
                                          <p:attrName>style.visibility</p:attrName>
                                        </p:attrNameLst>
                                      </p:cBhvr>
                                      <p:to>
                                        <p:strVal val="visible"/>
                                      </p:to>
                                    </p:set>
                                  </p:childTnLst>
                                </p:cTn>
                              </p:par>
                            </p:childTnLst>
                          </p:cTn>
                        </p:par>
                        <p:par>
                          <p:cTn id="25" fill="hold">
                            <p:stCondLst>
                              <p:cond delay="7000"/>
                            </p:stCondLst>
                            <p:childTnLst>
                              <p:par>
                                <p:cTn id="26" presetID="1" presetClass="entr" presetSubtype="0" fill="hold" nodeType="afterEffect">
                                  <p:stCondLst>
                                    <p:cond delay="1000"/>
                                  </p:stCondLst>
                                  <p:childTnLst>
                                    <p:set>
                                      <p:cBhvr>
                                        <p:cTn id="27" dur="1" fill="hold">
                                          <p:stCondLst>
                                            <p:cond delay="0"/>
                                          </p:stCondLst>
                                        </p:cTn>
                                        <p:tgtEl>
                                          <p:spTgt spid="86"/>
                                        </p:tgtEl>
                                        <p:attrNameLst>
                                          <p:attrName>style.visibility</p:attrName>
                                        </p:attrNameLst>
                                      </p:cBhvr>
                                      <p:to>
                                        <p:strVal val="visible"/>
                                      </p:to>
                                    </p:set>
                                  </p:childTnLst>
                                </p:cTn>
                              </p:par>
                            </p:childTnLst>
                          </p:cTn>
                        </p:par>
                        <p:par>
                          <p:cTn id="28" fill="hold">
                            <p:stCondLst>
                              <p:cond delay="8000"/>
                            </p:stCondLst>
                            <p:childTnLst>
                              <p:par>
                                <p:cTn id="29" presetID="1" presetClass="entr" presetSubtype="0" fill="hold" nodeType="afterEffect">
                                  <p:stCondLst>
                                    <p:cond delay="1000"/>
                                  </p:stCondLst>
                                  <p:childTnLst>
                                    <p:set>
                                      <p:cBhvr>
                                        <p:cTn id="30" dur="1" fill="hold">
                                          <p:stCondLst>
                                            <p:cond delay="0"/>
                                          </p:stCondLst>
                                        </p:cTn>
                                        <p:tgtEl>
                                          <p:spTgt spid="89"/>
                                        </p:tgtEl>
                                        <p:attrNameLst>
                                          <p:attrName>style.visibility</p:attrName>
                                        </p:attrNameLst>
                                      </p:cBhvr>
                                      <p:to>
                                        <p:strVal val="visible"/>
                                      </p:to>
                                    </p:set>
                                  </p:childTnLst>
                                </p:cTn>
                              </p:par>
                            </p:childTnLst>
                          </p:cTn>
                        </p:par>
                        <p:par>
                          <p:cTn id="31" fill="hold">
                            <p:stCondLst>
                              <p:cond delay="9000"/>
                            </p:stCondLst>
                            <p:childTnLst>
                              <p:par>
                                <p:cTn id="32" presetID="1" presetClass="entr" presetSubtype="0" fill="hold" nodeType="afterEffect">
                                  <p:stCondLst>
                                    <p:cond delay="1000"/>
                                  </p:stCondLst>
                                  <p:childTnLst>
                                    <p:set>
                                      <p:cBhvr>
                                        <p:cTn id="33" dur="1" fill="hold">
                                          <p:stCondLst>
                                            <p:cond delay="0"/>
                                          </p:stCondLst>
                                        </p:cTn>
                                        <p:tgtEl>
                                          <p:spTgt spid="97"/>
                                        </p:tgtEl>
                                        <p:attrNameLst>
                                          <p:attrName>style.visibility</p:attrName>
                                        </p:attrNameLst>
                                      </p:cBhvr>
                                      <p:to>
                                        <p:strVal val="visible"/>
                                      </p:to>
                                    </p:set>
                                  </p:childTnLst>
                                </p:cTn>
                              </p:par>
                            </p:childTnLst>
                          </p:cTn>
                        </p:par>
                        <p:par>
                          <p:cTn id="34" fill="hold">
                            <p:stCondLst>
                              <p:cond delay="10000"/>
                            </p:stCondLst>
                            <p:childTnLst>
                              <p:par>
                                <p:cTn id="35" presetID="1" presetClass="entr" presetSubtype="0" fill="hold" nodeType="afterEffect">
                                  <p:stCondLst>
                                    <p:cond delay="1000"/>
                                  </p:stCondLst>
                                  <p:childTnLst>
                                    <p:set>
                                      <p:cBhvr>
                                        <p:cTn id="36" dur="1" fill="hold">
                                          <p:stCondLst>
                                            <p:cond delay="0"/>
                                          </p:stCondLst>
                                        </p:cTn>
                                        <p:tgtEl>
                                          <p:spTgt spid="100"/>
                                        </p:tgtEl>
                                        <p:attrNameLst>
                                          <p:attrName>style.visibility</p:attrName>
                                        </p:attrNameLst>
                                      </p:cBhvr>
                                      <p:to>
                                        <p:strVal val="visible"/>
                                      </p:to>
                                    </p:set>
                                  </p:childTnLst>
                                </p:cTn>
                              </p:par>
                            </p:childTnLst>
                          </p:cTn>
                        </p:par>
                        <p:par>
                          <p:cTn id="37" fill="hold">
                            <p:stCondLst>
                              <p:cond delay="11000"/>
                            </p:stCondLst>
                            <p:childTnLst>
                              <p:par>
                                <p:cTn id="38" presetID="1" presetClass="entr" presetSubtype="0" fill="hold" nodeType="afterEffect">
                                  <p:stCondLst>
                                    <p:cond delay="1000"/>
                                  </p:stCondLst>
                                  <p:childTnLst>
                                    <p:set>
                                      <p:cBhvr>
                                        <p:cTn id="39" dur="1" fill="hold">
                                          <p:stCondLst>
                                            <p:cond delay="0"/>
                                          </p:stCondLst>
                                        </p:cTn>
                                        <p:tgtEl>
                                          <p:spTgt spid="104"/>
                                        </p:tgtEl>
                                        <p:attrNameLst>
                                          <p:attrName>style.visibility</p:attrName>
                                        </p:attrNameLst>
                                      </p:cBhvr>
                                      <p:to>
                                        <p:strVal val="visible"/>
                                      </p:to>
                                    </p:set>
                                  </p:childTnLst>
                                </p:cTn>
                              </p:par>
                            </p:childTnLst>
                          </p:cTn>
                        </p:par>
                        <p:par>
                          <p:cTn id="40" fill="hold">
                            <p:stCondLst>
                              <p:cond delay="12000"/>
                            </p:stCondLst>
                            <p:childTnLst>
                              <p:par>
                                <p:cTn id="41" presetID="1" presetClass="entr" presetSubtype="0" fill="hold" nodeType="afterEffect">
                                  <p:stCondLst>
                                    <p:cond delay="1000"/>
                                  </p:stCondLst>
                                  <p:childTnLst>
                                    <p:set>
                                      <p:cBhvr>
                                        <p:cTn id="42" dur="1" fill="hold">
                                          <p:stCondLst>
                                            <p:cond delay="0"/>
                                          </p:stCondLst>
                                        </p:cTn>
                                        <p:tgtEl>
                                          <p:spTgt spid="1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3785715" y="472654"/>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X</a:t>
            </a:r>
          </a:p>
          <a:p>
            <a:pPr lvl="0">
              <a:spcBef>
                <a:spcPct val="20000"/>
              </a:spcBef>
              <a:buClr>
                <a:srgbClr val="86D1EC"/>
              </a:buClr>
              <a:buSzPct val="90000"/>
            </a:pPr>
            <a:endParaRPr lang="es-MX" sz="2800" i="1"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a</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b</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c</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d</a:t>
            </a:r>
          </a:p>
        </p:txBody>
      </p:sp>
      <p:sp>
        <p:nvSpPr>
          <p:cNvPr id="6" name="Text Box 9"/>
          <p:cNvSpPr txBox="1">
            <a:spLocks noChangeArrowheads="1"/>
          </p:cNvSpPr>
          <p:nvPr/>
        </p:nvSpPr>
        <p:spPr bwMode="auto">
          <a:xfrm>
            <a:off x="4852515" y="472654"/>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p>
          <a:p>
            <a:pPr lvl="0">
              <a:spcBef>
                <a:spcPct val="20000"/>
              </a:spcBef>
              <a:buClr>
                <a:srgbClr val="86D1EC"/>
              </a:buClr>
              <a:buSzPct val="90000"/>
            </a:pPr>
            <a:endParaRPr lang="es-MX" sz="2800" i="1"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M</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N</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O</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P</a:t>
            </a:r>
          </a:p>
        </p:txBody>
      </p:sp>
      <p:sp>
        <p:nvSpPr>
          <p:cNvPr id="7" name="Text Box 9"/>
          <p:cNvSpPr txBox="1">
            <a:spLocks noChangeArrowheads="1"/>
          </p:cNvSpPr>
          <p:nvPr/>
        </p:nvSpPr>
        <p:spPr bwMode="auto">
          <a:xfrm>
            <a:off x="6075432" y="472653"/>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Z</a:t>
            </a:r>
          </a:p>
          <a:p>
            <a:pPr lvl="0">
              <a:spcBef>
                <a:spcPct val="20000"/>
              </a:spcBef>
              <a:buClr>
                <a:srgbClr val="86D1EC"/>
              </a:buClr>
              <a:buSzPct val="90000"/>
            </a:pPr>
            <a:endParaRPr lang="es-MX" sz="2800" i="1"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1</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2</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3</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4</a:t>
            </a:r>
          </a:p>
        </p:txBody>
      </p:sp>
      <p:sp>
        <p:nvSpPr>
          <p:cNvPr id="16" name="Text Box 9"/>
          <p:cNvSpPr txBox="1">
            <a:spLocks noChangeArrowheads="1"/>
          </p:cNvSpPr>
          <p:nvPr/>
        </p:nvSpPr>
        <p:spPr bwMode="auto">
          <a:xfrm>
            <a:off x="8107679" y="472653"/>
            <a:ext cx="1634770" cy="6210931"/>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    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N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N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p:txBody>
      </p:sp>
      <p:sp>
        <p:nvSpPr>
          <p:cNvPr id="19" name="Text Box 9"/>
          <p:cNvSpPr txBox="1">
            <a:spLocks noChangeArrowheads="1"/>
          </p:cNvSpPr>
          <p:nvPr/>
        </p:nvSpPr>
        <p:spPr bwMode="auto">
          <a:xfrm>
            <a:off x="6518510" y="6122603"/>
            <a:ext cx="131708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p:txBody>
      </p:sp>
      <p:sp>
        <p:nvSpPr>
          <p:cNvPr id="20" name="Text Box 9"/>
          <p:cNvSpPr txBox="1">
            <a:spLocks noChangeArrowheads="1"/>
          </p:cNvSpPr>
          <p:nvPr/>
        </p:nvSpPr>
        <p:spPr bwMode="auto">
          <a:xfrm>
            <a:off x="5009626" y="6122603"/>
            <a:ext cx="131708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p:txBody>
      </p:sp>
      <p:sp>
        <p:nvSpPr>
          <p:cNvPr id="2" name="Elipse 1"/>
          <p:cNvSpPr/>
          <p:nvPr/>
        </p:nvSpPr>
        <p:spPr bwMode="auto">
          <a:xfrm>
            <a:off x="3398185" y="1773044"/>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3" name="Elipse 22"/>
          <p:cNvSpPr/>
          <p:nvPr/>
        </p:nvSpPr>
        <p:spPr bwMode="auto">
          <a:xfrm>
            <a:off x="3398185" y="2692428"/>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4" name="Elipse 23"/>
          <p:cNvSpPr/>
          <p:nvPr/>
        </p:nvSpPr>
        <p:spPr bwMode="auto">
          <a:xfrm>
            <a:off x="3398185" y="385460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5" name="Elipse 24"/>
          <p:cNvSpPr/>
          <p:nvPr/>
        </p:nvSpPr>
        <p:spPr bwMode="auto">
          <a:xfrm>
            <a:off x="3398185" y="4773989"/>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6" name="Elipse 25"/>
          <p:cNvSpPr/>
          <p:nvPr/>
        </p:nvSpPr>
        <p:spPr bwMode="auto">
          <a:xfrm>
            <a:off x="4676866" y="176933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6" name="Elipse 35"/>
          <p:cNvSpPr/>
          <p:nvPr/>
        </p:nvSpPr>
        <p:spPr bwMode="auto">
          <a:xfrm>
            <a:off x="4676866" y="2688714"/>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7" name="Elipse 36"/>
          <p:cNvSpPr/>
          <p:nvPr/>
        </p:nvSpPr>
        <p:spPr bwMode="auto">
          <a:xfrm>
            <a:off x="4676866" y="3850891"/>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8" name="Elipse 37"/>
          <p:cNvSpPr/>
          <p:nvPr/>
        </p:nvSpPr>
        <p:spPr bwMode="auto">
          <a:xfrm>
            <a:off x="4676866" y="477027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9" name="Elipse 38"/>
          <p:cNvSpPr/>
          <p:nvPr/>
        </p:nvSpPr>
        <p:spPr bwMode="auto">
          <a:xfrm>
            <a:off x="5899782" y="1776767"/>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0" name="Elipse 39"/>
          <p:cNvSpPr/>
          <p:nvPr/>
        </p:nvSpPr>
        <p:spPr bwMode="auto">
          <a:xfrm>
            <a:off x="5899782" y="2696151"/>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1" name="Elipse 40"/>
          <p:cNvSpPr/>
          <p:nvPr/>
        </p:nvSpPr>
        <p:spPr bwMode="auto">
          <a:xfrm>
            <a:off x="5899782" y="3858328"/>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2" name="Elipse 41"/>
          <p:cNvSpPr/>
          <p:nvPr/>
        </p:nvSpPr>
        <p:spPr bwMode="auto">
          <a:xfrm>
            <a:off x="5899782" y="4777712"/>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3" name="Elipse 42"/>
          <p:cNvSpPr/>
          <p:nvPr/>
        </p:nvSpPr>
        <p:spPr bwMode="auto">
          <a:xfrm>
            <a:off x="7959280" y="125026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4" name="Elipse 43"/>
          <p:cNvSpPr/>
          <p:nvPr/>
        </p:nvSpPr>
        <p:spPr bwMode="auto">
          <a:xfrm>
            <a:off x="7959280" y="172590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5" name="Elipse 44"/>
          <p:cNvSpPr/>
          <p:nvPr/>
        </p:nvSpPr>
        <p:spPr bwMode="auto">
          <a:xfrm>
            <a:off x="7959280" y="226882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6" name="Elipse 45"/>
          <p:cNvSpPr/>
          <p:nvPr/>
        </p:nvSpPr>
        <p:spPr bwMode="auto">
          <a:xfrm>
            <a:off x="7959280" y="274447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7" name="Elipse 46"/>
          <p:cNvSpPr/>
          <p:nvPr/>
        </p:nvSpPr>
        <p:spPr bwMode="auto">
          <a:xfrm>
            <a:off x="7959280" y="328739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8" name="Elipse 47"/>
          <p:cNvSpPr/>
          <p:nvPr/>
        </p:nvSpPr>
        <p:spPr bwMode="auto">
          <a:xfrm>
            <a:off x="7959280" y="376303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9" name="Elipse 48"/>
          <p:cNvSpPr/>
          <p:nvPr/>
        </p:nvSpPr>
        <p:spPr bwMode="auto">
          <a:xfrm>
            <a:off x="7959280" y="430595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0" name="Elipse 49"/>
          <p:cNvSpPr/>
          <p:nvPr/>
        </p:nvSpPr>
        <p:spPr bwMode="auto">
          <a:xfrm>
            <a:off x="7959280" y="478160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1" name="Elipse 50"/>
          <p:cNvSpPr/>
          <p:nvPr/>
        </p:nvSpPr>
        <p:spPr bwMode="auto">
          <a:xfrm>
            <a:off x="7959280" y="532452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2" name="Elipse 51"/>
          <p:cNvSpPr/>
          <p:nvPr/>
        </p:nvSpPr>
        <p:spPr bwMode="auto">
          <a:xfrm>
            <a:off x="7959280" y="580016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3" name="Elipse 52"/>
          <p:cNvSpPr/>
          <p:nvPr/>
        </p:nvSpPr>
        <p:spPr bwMode="auto">
          <a:xfrm>
            <a:off x="7959280" y="634308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5" name="Elipse 54"/>
          <p:cNvSpPr/>
          <p:nvPr/>
        </p:nvSpPr>
        <p:spPr bwMode="auto">
          <a:xfrm>
            <a:off x="6370475" y="6384213"/>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6" name="Elipse 55"/>
          <p:cNvSpPr/>
          <p:nvPr/>
        </p:nvSpPr>
        <p:spPr bwMode="auto">
          <a:xfrm>
            <a:off x="4815924" y="638738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0" name="Elipse 59"/>
          <p:cNvSpPr/>
          <p:nvPr/>
        </p:nvSpPr>
        <p:spPr bwMode="auto">
          <a:xfrm>
            <a:off x="9655629" y="343601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1" name="Text Box 9"/>
          <p:cNvSpPr txBox="1">
            <a:spLocks noChangeArrowheads="1"/>
          </p:cNvSpPr>
          <p:nvPr/>
        </p:nvSpPr>
        <p:spPr bwMode="auto">
          <a:xfrm>
            <a:off x="9894116" y="3205178"/>
            <a:ext cx="372334"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i="1" u="none" dirty="0">
                <a:latin typeface="Times New Roman" panose="02020603050405020304" pitchFamily="18" charset="0"/>
                <a:cs typeface="Times New Roman" panose="02020603050405020304" pitchFamily="18" charset="0"/>
              </a:rPr>
              <a:t>t</a:t>
            </a:r>
            <a:endParaRPr lang="es-MX" sz="2400" u="none" dirty="0">
              <a:latin typeface="Times New Roman" panose="02020603050405020304" pitchFamily="18" charset="0"/>
              <a:cs typeface="Times New Roman" panose="02020603050405020304" pitchFamily="18" charset="0"/>
            </a:endParaRPr>
          </a:p>
        </p:txBody>
      </p:sp>
      <p:cxnSp>
        <p:nvCxnSpPr>
          <p:cNvPr id="5" name="Conector recto de flecha 4"/>
          <p:cNvCxnSpPr>
            <a:stCxn id="43" idx="5"/>
            <a:endCxn id="60" idx="0"/>
          </p:cNvCxnSpPr>
          <p:nvPr/>
        </p:nvCxnSpPr>
        <p:spPr bwMode="auto">
          <a:xfrm>
            <a:off x="8054537" y="1345442"/>
            <a:ext cx="1656892" cy="209056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2" name="Conector recto de flecha 61"/>
          <p:cNvCxnSpPr>
            <a:stCxn id="44" idx="6"/>
          </p:cNvCxnSpPr>
          <p:nvPr/>
        </p:nvCxnSpPr>
        <p:spPr bwMode="auto">
          <a:xfrm>
            <a:off x="8070881" y="1781662"/>
            <a:ext cx="1584749" cy="165434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Conector recto de flecha 62"/>
          <p:cNvCxnSpPr>
            <a:stCxn id="45" idx="5"/>
          </p:cNvCxnSpPr>
          <p:nvPr/>
        </p:nvCxnSpPr>
        <p:spPr bwMode="auto">
          <a:xfrm>
            <a:off x="8054537" y="2364006"/>
            <a:ext cx="1601092" cy="1072004"/>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4" name="Conector recto de flecha 63"/>
          <p:cNvCxnSpPr>
            <a:stCxn id="46" idx="6"/>
            <a:endCxn id="60" idx="2"/>
          </p:cNvCxnSpPr>
          <p:nvPr/>
        </p:nvCxnSpPr>
        <p:spPr bwMode="auto">
          <a:xfrm>
            <a:off x="8070881" y="2800226"/>
            <a:ext cx="1584749" cy="691540"/>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5" name="Conector recto de flecha 64"/>
          <p:cNvCxnSpPr>
            <a:stCxn id="47" idx="5"/>
          </p:cNvCxnSpPr>
          <p:nvPr/>
        </p:nvCxnSpPr>
        <p:spPr bwMode="auto">
          <a:xfrm>
            <a:off x="8054537" y="3382572"/>
            <a:ext cx="1528582" cy="10919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Conector recto de flecha 65"/>
          <p:cNvCxnSpPr/>
          <p:nvPr/>
        </p:nvCxnSpPr>
        <p:spPr bwMode="auto">
          <a:xfrm flipV="1">
            <a:off x="8082899" y="3491766"/>
            <a:ext cx="1572730" cy="359126"/>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Conector recto de flecha 66"/>
          <p:cNvCxnSpPr>
            <a:stCxn id="49" idx="6"/>
          </p:cNvCxnSpPr>
          <p:nvPr/>
        </p:nvCxnSpPr>
        <p:spPr bwMode="auto">
          <a:xfrm flipV="1">
            <a:off x="8070881" y="3491767"/>
            <a:ext cx="1584749" cy="86994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8" name="Conector recto de flecha 67"/>
          <p:cNvCxnSpPr>
            <a:stCxn id="50" idx="7"/>
          </p:cNvCxnSpPr>
          <p:nvPr/>
        </p:nvCxnSpPr>
        <p:spPr bwMode="auto">
          <a:xfrm flipV="1">
            <a:off x="8054537" y="3491767"/>
            <a:ext cx="1601092" cy="130616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9" name="Conector recto de flecha 68"/>
          <p:cNvCxnSpPr>
            <a:stCxn id="51" idx="7"/>
          </p:cNvCxnSpPr>
          <p:nvPr/>
        </p:nvCxnSpPr>
        <p:spPr bwMode="auto">
          <a:xfrm flipV="1">
            <a:off x="8054537" y="3491767"/>
            <a:ext cx="1601092" cy="184908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0" name="Conector recto de flecha 69"/>
          <p:cNvCxnSpPr>
            <a:stCxn id="52" idx="0"/>
          </p:cNvCxnSpPr>
          <p:nvPr/>
        </p:nvCxnSpPr>
        <p:spPr bwMode="auto">
          <a:xfrm flipV="1">
            <a:off x="8015081" y="3573455"/>
            <a:ext cx="1640549" cy="2226710"/>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 name="Conector recto de flecha 70"/>
          <p:cNvCxnSpPr>
            <a:stCxn id="53" idx="7"/>
            <a:endCxn id="60" idx="4"/>
          </p:cNvCxnSpPr>
          <p:nvPr/>
        </p:nvCxnSpPr>
        <p:spPr bwMode="auto">
          <a:xfrm flipV="1">
            <a:off x="8054537" y="3547522"/>
            <a:ext cx="1656892" cy="2811894"/>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4" name="Conector recto de flecha 73"/>
          <p:cNvCxnSpPr>
            <a:stCxn id="55" idx="1"/>
          </p:cNvCxnSpPr>
          <p:nvPr/>
        </p:nvCxnSpPr>
        <p:spPr bwMode="auto">
          <a:xfrm flipV="1">
            <a:off x="6386819" y="3517700"/>
            <a:ext cx="3196301" cy="288284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7" name="Conector recto de flecha 76"/>
          <p:cNvCxnSpPr>
            <a:stCxn id="56" idx="1"/>
          </p:cNvCxnSpPr>
          <p:nvPr/>
        </p:nvCxnSpPr>
        <p:spPr bwMode="auto">
          <a:xfrm flipV="1">
            <a:off x="4832267" y="3542628"/>
            <a:ext cx="4750852" cy="2861088"/>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1" name="Conector recto de flecha 80"/>
          <p:cNvCxnSpPr>
            <a:stCxn id="2" idx="6"/>
            <a:endCxn id="43" idx="2"/>
          </p:cNvCxnSpPr>
          <p:nvPr/>
        </p:nvCxnSpPr>
        <p:spPr bwMode="auto">
          <a:xfrm flipV="1">
            <a:off x="3509786" y="1306016"/>
            <a:ext cx="4449495" cy="522784"/>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Conector recto de flecha 84"/>
          <p:cNvCxnSpPr>
            <a:stCxn id="2" idx="4"/>
            <a:endCxn id="44" idx="3"/>
          </p:cNvCxnSpPr>
          <p:nvPr/>
        </p:nvCxnSpPr>
        <p:spPr bwMode="auto">
          <a:xfrm flipV="1">
            <a:off x="3453985" y="1821086"/>
            <a:ext cx="4521638" cy="6347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Conector recto de flecha 87"/>
          <p:cNvCxnSpPr>
            <a:stCxn id="2" idx="4"/>
            <a:endCxn id="45" idx="2"/>
          </p:cNvCxnSpPr>
          <p:nvPr/>
        </p:nvCxnSpPr>
        <p:spPr bwMode="auto">
          <a:xfrm>
            <a:off x="3453986" y="1884557"/>
            <a:ext cx="4505295" cy="440025"/>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6" name="Conector recto de flecha 95"/>
          <p:cNvCxnSpPr>
            <a:stCxn id="23" idx="5"/>
            <a:endCxn id="47" idx="2"/>
          </p:cNvCxnSpPr>
          <p:nvPr/>
        </p:nvCxnSpPr>
        <p:spPr bwMode="auto">
          <a:xfrm>
            <a:off x="3493442" y="2787610"/>
            <a:ext cx="4465838" cy="555537"/>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9" name="Conector recto de flecha 98"/>
          <p:cNvCxnSpPr>
            <a:stCxn id="23" idx="3"/>
            <a:endCxn id="48" idx="2"/>
          </p:cNvCxnSpPr>
          <p:nvPr/>
        </p:nvCxnSpPr>
        <p:spPr bwMode="auto">
          <a:xfrm>
            <a:off x="3414528" y="2787609"/>
            <a:ext cx="4544752" cy="1031182"/>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2" name="Forma libre 101"/>
          <p:cNvSpPr/>
          <p:nvPr/>
        </p:nvSpPr>
        <p:spPr bwMode="auto">
          <a:xfrm>
            <a:off x="3507784" y="2551879"/>
            <a:ext cx="4455763" cy="222319"/>
          </a:xfrm>
          <a:custGeom>
            <a:avLst/>
            <a:gdLst>
              <a:gd name="connsiteX0" fmla="*/ 0 w 4455763"/>
              <a:gd name="connsiteY0" fmla="*/ 160325 h 222319"/>
              <a:gd name="connsiteX1" fmla="*/ 712922 w 4455763"/>
              <a:gd name="connsiteY1" fmla="*/ 82834 h 222319"/>
              <a:gd name="connsiteX2" fmla="*/ 1115878 w 4455763"/>
              <a:gd name="connsiteY2" fmla="*/ 28590 h 222319"/>
              <a:gd name="connsiteX3" fmla="*/ 2286000 w 4455763"/>
              <a:gd name="connsiteY3" fmla="*/ 13091 h 222319"/>
              <a:gd name="connsiteX4" fmla="*/ 4455763 w 4455763"/>
              <a:gd name="connsiteY4" fmla="*/ 222319 h 222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55763" h="222319">
                <a:moveTo>
                  <a:pt x="0" y="160325"/>
                </a:moveTo>
                <a:lnTo>
                  <a:pt x="712922" y="82834"/>
                </a:lnTo>
                <a:cubicBezTo>
                  <a:pt x="898902" y="60878"/>
                  <a:pt x="853698" y="40214"/>
                  <a:pt x="1115878" y="28590"/>
                </a:cubicBezTo>
                <a:cubicBezTo>
                  <a:pt x="1378058" y="16966"/>
                  <a:pt x="1729353" y="-19197"/>
                  <a:pt x="2286000" y="13091"/>
                </a:cubicBezTo>
                <a:cubicBezTo>
                  <a:pt x="2842647" y="45379"/>
                  <a:pt x="3649205" y="133849"/>
                  <a:pt x="4455763" y="222319"/>
                </a:cubicBezTo>
              </a:path>
            </a:pathLst>
          </a:custGeom>
          <a:noFill/>
          <a:ln w="12700" cap="flat" cmpd="sng" algn="ctr">
            <a:solidFill>
              <a:srgbClr val="FF0000"/>
            </a:solidFill>
            <a:prstDash val="solid"/>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cxnSp>
        <p:nvCxnSpPr>
          <p:cNvPr id="103" name="Conector recto de flecha 102"/>
          <p:cNvCxnSpPr>
            <a:stCxn id="24" idx="6"/>
            <a:endCxn id="49" idx="1"/>
          </p:cNvCxnSpPr>
          <p:nvPr/>
        </p:nvCxnSpPr>
        <p:spPr bwMode="auto">
          <a:xfrm>
            <a:off x="3509785" y="3910362"/>
            <a:ext cx="4465838" cy="411925"/>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7" name="Conector recto de flecha 106"/>
          <p:cNvCxnSpPr>
            <a:stCxn id="24" idx="5"/>
            <a:endCxn id="50" idx="2"/>
          </p:cNvCxnSpPr>
          <p:nvPr/>
        </p:nvCxnSpPr>
        <p:spPr bwMode="auto">
          <a:xfrm>
            <a:off x="3493442" y="3949786"/>
            <a:ext cx="4465838" cy="88757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0" name="Conector recto de flecha 109"/>
          <p:cNvCxnSpPr>
            <a:stCxn id="24" idx="5"/>
            <a:endCxn id="51" idx="2"/>
          </p:cNvCxnSpPr>
          <p:nvPr/>
        </p:nvCxnSpPr>
        <p:spPr bwMode="auto">
          <a:xfrm>
            <a:off x="3493442" y="3949786"/>
            <a:ext cx="4465838" cy="143049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3" name="Conector recto de flecha 112"/>
          <p:cNvCxnSpPr>
            <a:stCxn id="24" idx="5"/>
            <a:endCxn id="52" idx="1"/>
          </p:cNvCxnSpPr>
          <p:nvPr/>
        </p:nvCxnSpPr>
        <p:spPr bwMode="auto">
          <a:xfrm>
            <a:off x="3493443" y="3949786"/>
            <a:ext cx="4482181" cy="186671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7" name="Conector recto de flecha 116"/>
          <p:cNvCxnSpPr>
            <a:stCxn id="25" idx="7"/>
            <a:endCxn id="53" idx="1"/>
          </p:cNvCxnSpPr>
          <p:nvPr/>
        </p:nvCxnSpPr>
        <p:spPr bwMode="auto">
          <a:xfrm>
            <a:off x="3493443" y="4790320"/>
            <a:ext cx="4482181" cy="1569096"/>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0" name="Conector recto de flecha 119"/>
          <p:cNvCxnSpPr>
            <a:stCxn id="25" idx="5"/>
            <a:endCxn id="55" idx="0"/>
          </p:cNvCxnSpPr>
          <p:nvPr/>
        </p:nvCxnSpPr>
        <p:spPr bwMode="auto">
          <a:xfrm>
            <a:off x="3493443" y="4869171"/>
            <a:ext cx="2932833" cy="1515043"/>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3" name="Conector recto de flecha 122"/>
          <p:cNvCxnSpPr>
            <a:stCxn id="25" idx="5"/>
            <a:endCxn id="56" idx="1"/>
          </p:cNvCxnSpPr>
          <p:nvPr/>
        </p:nvCxnSpPr>
        <p:spPr bwMode="auto">
          <a:xfrm>
            <a:off x="3493443" y="4869170"/>
            <a:ext cx="1338825" cy="1534546"/>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2" name="Conector recto de flecha 71"/>
          <p:cNvCxnSpPr>
            <a:endCxn id="46" idx="1"/>
          </p:cNvCxnSpPr>
          <p:nvPr/>
        </p:nvCxnSpPr>
        <p:spPr bwMode="auto">
          <a:xfrm>
            <a:off x="4743821" y="1814703"/>
            <a:ext cx="3231802" cy="94609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5" name="Conector recto de flecha 74"/>
          <p:cNvCxnSpPr>
            <a:stCxn id="26" idx="5"/>
            <a:endCxn id="52" idx="1"/>
          </p:cNvCxnSpPr>
          <p:nvPr/>
        </p:nvCxnSpPr>
        <p:spPr bwMode="auto">
          <a:xfrm>
            <a:off x="4772123" y="1864512"/>
            <a:ext cx="3203500" cy="395198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6" name="Conector recto de flecha 75"/>
          <p:cNvCxnSpPr>
            <a:stCxn id="26" idx="4"/>
            <a:endCxn id="55" idx="0"/>
          </p:cNvCxnSpPr>
          <p:nvPr/>
        </p:nvCxnSpPr>
        <p:spPr bwMode="auto">
          <a:xfrm>
            <a:off x="4732667" y="1880843"/>
            <a:ext cx="1693609" cy="4503371"/>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Conector recto de flecha 77"/>
          <p:cNvCxnSpPr>
            <a:stCxn id="36" idx="6"/>
            <a:endCxn id="43" idx="3"/>
          </p:cNvCxnSpPr>
          <p:nvPr/>
        </p:nvCxnSpPr>
        <p:spPr bwMode="auto">
          <a:xfrm flipV="1">
            <a:off x="4788467" y="1345442"/>
            <a:ext cx="3187157" cy="139902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Conector recto de flecha 78"/>
          <p:cNvCxnSpPr>
            <a:stCxn id="36" idx="5"/>
            <a:endCxn id="50" idx="1"/>
          </p:cNvCxnSpPr>
          <p:nvPr/>
        </p:nvCxnSpPr>
        <p:spPr bwMode="auto">
          <a:xfrm>
            <a:off x="4772123" y="2783895"/>
            <a:ext cx="3203500" cy="2014036"/>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Conector recto de flecha 81"/>
          <p:cNvCxnSpPr>
            <a:stCxn id="37" idx="7"/>
          </p:cNvCxnSpPr>
          <p:nvPr/>
        </p:nvCxnSpPr>
        <p:spPr bwMode="auto">
          <a:xfrm flipV="1">
            <a:off x="4772123" y="1821088"/>
            <a:ext cx="3224062" cy="204613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Conector recto de flecha 82"/>
          <p:cNvCxnSpPr>
            <a:stCxn id="37" idx="6"/>
            <a:endCxn id="47" idx="3"/>
          </p:cNvCxnSpPr>
          <p:nvPr/>
        </p:nvCxnSpPr>
        <p:spPr bwMode="auto">
          <a:xfrm flipV="1">
            <a:off x="4788467" y="3382571"/>
            <a:ext cx="3187157" cy="524076"/>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Conector recto de flecha 85"/>
          <p:cNvCxnSpPr>
            <a:stCxn id="37" idx="6"/>
            <a:endCxn id="49" idx="1"/>
          </p:cNvCxnSpPr>
          <p:nvPr/>
        </p:nvCxnSpPr>
        <p:spPr bwMode="auto">
          <a:xfrm>
            <a:off x="4788467" y="3906648"/>
            <a:ext cx="3187157" cy="41563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Conector recto de flecha 88"/>
          <p:cNvCxnSpPr>
            <a:stCxn id="37" idx="3"/>
            <a:endCxn id="51" idx="1"/>
          </p:cNvCxnSpPr>
          <p:nvPr/>
        </p:nvCxnSpPr>
        <p:spPr bwMode="auto">
          <a:xfrm>
            <a:off x="4693209" y="3946073"/>
            <a:ext cx="3282414" cy="139477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7" name="Conector recto de flecha 96"/>
          <p:cNvCxnSpPr>
            <a:stCxn id="38" idx="7"/>
            <a:endCxn id="45" idx="2"/>
          </p:cNvCxnSpPr>
          <p:nvPr/>
        </p:nvCxnSpPr>
        <p:spPr bwMode="auto">
          <a:xfrm flipV="1">
            <a:off x="4772124" y="2324582"/>
            <a:ext cx="3187157" cy="246202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0" name="Conector recto de flecha 99"/>
          <p:cNvCxnSpPr>
            <a:endCxn id="48" idx="3"/>
          </p:cNvCxnSpPr>
          <p:nvPr/>
        </p:nvCxnSpPr>
        <p:spPr bwMode="auto">
          <a:xfrm flipV="1">
            <a:off x="4804809" y="3858217"/>
            <a:ext cx="3170814" cy="97152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4" name="Conector recto de flecha 103"/>
          <p:cNvCxnSpPr>
            <a:stCxn id="38" idx="5"/>
            <a:endCxn id="53" idx="0"/>
          </p:cNvCxnSpPr>
          <p:nvPr/>
        </p:nvCxnSpPr>
        <p:spPr bwMode="auto">
          <a:xfrm>
            <a:off x="4772124" y="4865457"/>
            <a:ext cx="3242957" cy="147762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8" name="Conector recto de flecha 107"/>
          <p:cNvCxnSpPr>
            <a:stCxn id="38" idx="4"/>
            <a:endCxn id="56" idx="0"/>
          </p:cNvCxnSpPr>
          <p:nvPr/>
        </p:nvCxnSpPr>
        <p:spPr bwMode="auto">
          <a:xfrm>
            <a:off x="4732666" y="4881787"/>
            <a:ext cx="139058" cy="1505598"/>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4" name="Conector recto de flecha 83"/>
          <p:cNvCxnSpPr>
            <a:stCxn id="39" idx="5"/>
            <a:endCxn id="45" idx="1"/>
          </p:cNvCxnSpPr>
          <p:nvPr/>
        </p:nvCxnSpPr>
        <p:spPr bwMode="auto">
          <a:xfrm>
            <a:off x="5995039" y="1871948"/>
            <a:ext cx="1980584" cy="413208"/>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Conector recto de flecha 86"/>
          <p:cNvCxnSpPr>
            <a:stCxn id="39" idx="4"/>
            <a:endCxn id="46" idx="2"/>
          </p:cNvCxnSpPr>
          <p:nvPr/>
        </p:nvCxnSpPr>
        <p:spPr bwMode="auto">
          <a:xfrm>
            <a:off x="5955582" y="1888280"/>
            <a:ext cx="2003698" cy="911947"/>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Conector recto de flecha 89"/>
          <p:cNvCxnSpPr>
            <a:stCxn id="39" idx="4"/>
            <a:endCxn id="55" idx="0"/>
          </p:cNvCxnSpPr>
          <p:nvPr/>
        </p:nvCxnSpPr>
        <p:spPr bwMode="auto">
          <a:xfrm>
            <a:off x="5955583" y="1888279"/>
            <a:ext cx="470693" cy="4495934"/>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Conector recto de flecha 90"/>
          <p:cNvCxnSpPr>
            <a:stCxn id="40" idx="6"/>
            <a:endCxn id="48" idx="1"/>
          </p:cNvCxnSpPr>
          <p:nvPr/>
        </p:nvCxnSpPr>
        <p:spPr bwMode="auto">
          <a:xfrm>
            <a:off x="6011383" y="2751908"/>
            <a:ext cx="1964241" cy="1027459"/>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Conector recto de flecha 91"/>
          <p:cNvCxnSpPr>
            <a:stCxn id="40" idx="5"/>
            <a:endCxn id="50" idx="1"/>
          </p:cNvCxnSpPr>
          <p:nvPr/>
        </p:nvCxnSpPr>
        <p:spPr bwMode="auto">
          <a:xfrm>
            <a:off x="5995039" y="2791333"/>
            <a:ext cx="1980584" cy="2006599"/>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Conector recto de flecha 94"/>
          <p:cNvCxnSpPr>
            <a:stCxn id="40" idx="4"/>
          </p:cNvCxnSpPr>
          <p:nvPr/>
        </p:nvCxnSpPr>
        <p:spPr bwMode="auto">
          <a:xfrm flipH="1">
            <a:off x="4871726" y="2807663"/>
            <a:ext cx="1083857" cy="3535422"/>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8" name="Conector recto de flecha 97"/>
          <p:cNvCxnSpPr>
            <a:stCxn id="41" idx="6"/>
            <a:endCxn id="43" idx="3"/>
          </p:cNvCxnSpPr>
          <p:nvPr/>
        </p:nvCxnSpPr>
        <p:spPr bwMode="auto">
          <a:xfrm flipV="1">
            <a:off x="6011383" y="1345442"/>
            <a:ext cx="1964241" cy="2568643"/>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1" name="Conector recto de flecha 100"/>
          <p:cNvCxnSpPr>
            <a:stCxn id="41" idx="6"/>
          </p:cNvCxnSpPr>
          <p:nvPr/>
        </p:nvCxnSpPr>
        <p:spPr bwMode="auto">
          <a:xfrm flipV="1">
            <a:off x="6011382" y="3382572"/>
            <a:ext cx="1944630" cy="531513"/>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5" name="Conector recto de flecha 104"/>
          <p:cNvCxnSpPr>
            <a:stCxn id="41" idx="6"/>
            <a:endCxn id="49" idx="2"/>
          </p:cNvCxnSpPr>
          <p:nvPr/>
        </p:nvCxnSpPr>
        <p:spPr bwMode="auto">
          <a:xfrm>
            <a:off x="6011382" y="3914085"/>
            <a:ext cx="1947898" cy="447627"/>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9" name="Conector recto de flecha 108"/>
          <p:cNvCxnSpPr>
            <a:stCxn id="42" idx="0"/>
          </p:cNvCxnSpPr>
          <p:nvPr/>
        </p:nvCxnSpPr>
        <p:spPr bwMode="auto">
          <a:xfrm flipV="1">
            <a:off x="5955582" y="1864512"/>
            <a:ext cx="2059498" cy="2913201"/>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2" name="Conector recto de flecha 111"/>
          <p:cNvCxnSpPr>
            <a:stCxn id="42" idx="5"/>
            <a:endCxn id="52" idx="1"/>
          </p:cNvCxnSpPr>
          <p:nvPr/>
        </p:nvCxnSpPr>
        <p:spPr bwMode="auto">
          <a:xfrm>
            <a:off x="5995039" y="4872894"/>
            <a:ext cx="1980584" cy="943603"/>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5" name="Conector recto de flecha 114"/>
          <p:cNvCxnSpPr>
            <a:stCxn id="42" idx="5"/>
            <a:endCxn id="53" idx="1"/>
          </p:cNvCxnSpPr>
          <p:nvPr/>
        </p:nvCxnSpPr>
        <p:spPr bwMode="auto">
          <a:xfrm>
            <a:off x="5995039" y="4872894"/>
            <a:ext cx="1980584" cy="1486523"/>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8" name="Conector recto de flecha 117"/>
          <p:cNvCxnSpPr>
            <a:stCxn id="40" idx="4"/>
            <a:endCxn id="51" idx="1"/>
          </p:cNvCxnSpPr>
          <p:nvPr/>
        </p:nvCxnSpPr>
        <p:spPr bwMode="auto">
          <a:xfrm>
            <a:off x="5955583" y="2807663"/>
            <a:ext cx="2020041" cy="2533188"/>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3"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53</a:t>
            </a:fld>
            <a:endParaRPr lang="es-MX" dirty="0"/>
          </a:p>
        </p:txBody>
      </p:sp>
      <p:sp>
        <p:nvSpPr>
          <p:cNvPr id="3" name="Text Box 9">
            <a:extLst>
              <a:ext uri="{FF2B5EF4-FFF2-40B4-BE49-F238E27FC236}">
                <a16:creationId xmlns:a16="http://schemas.microsoft.com/office/drawing/2014/main" id="{53E69BCC-51C9-0170-F338-8C4BC06F1FE4}"/>
              </a:ext>
            </a:extLst>
          </p:cNvPr>
          <p:cNvSpPr txBox="1">
            <a:spLocks noChangeArrowheads="1"/>
          </p:cNvSpPr>
          <p:nvPr/>
        </p:nvSpPr>
        <p:spPr bwMode="auto">
          <a:xfrm>
            <a:off x="97009" y="3303615"/>
            <a:ext cx="3440676" cy="2308324"/>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Pongo una arista dirigida de cada nodo </a:t>
            </a:r>
            <a:r>
              <a:rPr lang="es-MX" sz="2400" i="1" u="none" dirty="0">
                <a:latin typeface="Times New Roman" panose="02020603050405020304" pitchFamily="18" charset="0"/>
                <a:cs typeface="Times New Roman" panose="02020603050405020304" pitchFamily="18" charset="0"/>
              </a:rPr>
              <a:t>v</a:t>
            </a:r>
            <a:r>
              <a:rPr lang="es-MX" sz="2400" u="none" dirty="0">
                <a:latin typeface="Times New Roman" panose="02020603050405020304" pitchFamily="18" charset="0"/>
                <a:cs typeface="Times New Roman" panose="02020603050405020304" pitchFamily="18" charset="0"/>
              </a:rPr>
              <a:t> en X, Y, Z a todos los nodos que representan aristas 3D que contienen a </a:t>
            </a:r>
            <a:r>
              <a:rPr lang="es-MX" sz="2400" i="1" u="none" dirty="0">
                <a:latin typeface="Times New Roman" panose="02020603050405020304" pitchFamily="18" charset="0"/>
                <a:cs typeface="Times New Roman" panose="02020603050405020304" pitchFamily="18" charset="0"/>
              </a:rPr>
              <a:t>v</a:t>
            </a:r>
            <a:r>
              <a:rPr lang="es-MX" sz="2400" u="none" dirty="0">
                <a:latin typeface="Times New Roman" panose="02020603050405020304" pitchFamily="18" charset="0"/>
                <a:cs typeface="Times New Roman" panose="02020603050405020304" pitchFamily="18" charset="0"/>
              </a:rPr>
              <a:t>. Estos nodos tendrán costo </a:t>
            </a:r>
            <a:r>
              <a:rPr lang="es-MX" sz="2400" i="1" u="none" dirty="0">
                <a:latin typeface="Times New Roman" panose="02020603050405020304" pitchFamily="18" charset="0"/>
                <a:cs typeface="Times New Roman" panose="02020603050405020304" pitchFamily="18" charset="0"/>
              </a:rPr>
              <a:t>c</a:t>
            </a:r>
            <a:r>
              <a:rPr lang="es-MX" sz="2400" i="1" u="none" baseline="-25000" dirty="0">
                <a:latin typeface="Times New Roman" panose="02020603050405020304" pitchFamily="18" charset="0"/>
                <a:cs typeface="Times New Roman" panose="02020603050405020304" pitchFamily="18" charset="0"/>
              </a:rPr>
              <a:t>e</a:t>
            </a:r>
            <a:r>
              <a:rPr lang="es-MX" sz="2400" u="none" dirty="0">
                <a:latin typeface="Times New Roman" panose="02020603050405020304" pitchFamily="18" charset="0"/>
                <a:cs typeface="Times New Roman" panose="02020603050405020304" pitchFamily="18" charset="0"/>
              </a:rPr>
              <a:t> = 0.</a:t>
            </a:r>
          </a:p>
        </p:txBody>
      </p:sp>
    </p:spTree>
    <p:extLst>
      <p:ext uri="{BB962C8B-B14F-4D97-AF65-F5344CB8AC3E}">
        <p14:creationId xmlns:p14="http://schemas.microsoft.com/office/powerpoint/2010/main" val="3528016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000"/>
                                  </p:stCondLst>
                                  <p:childTnLst>
                                    <p:set>
                                      <p:cBhvr>
                                        <p:cTn id="6" dur="1" fill="hold">
                                          <p:stCondLst>
                                            <p:cond delay="0"/>
                                          </p:stCondLst>
                                        </p:cTn>
                                        <p:tgtEl>
                                          <p:spTgt spid="84"/>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nodeType="afterEffect">
                                  <p:stCondLst>
                                    <p:cond delay="1000"/>
                                  </p:stCondLst>
                                  <p:childTnLst>
                                    <p:set>
                                      <p:cBhvr>
                                        <p:cTn id="9" dur="1" fill="hold">
                                          <p:stCondLst>
                                            <p:cond delay="0"/>
                                          </p:stCondLst>
                                        </p:cTn>
                                        <p:tgtEl>
                                          <p:spTgt spid="87"/>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nodeType="afterEffect">
                                  <p:stCondLst>
                                    <p:cond delay="1000"/>
                                  </p:stCondLst>
                                  <p:childTnLst>
                                    <p:set>
                                      <p:cBhvr>
                                        <p:cTn id="12" dur="1" fill="hold">
                                          <p:stCondLst>
                                            <p:cond delay="0"/>
                                          </p:stCondLst>
                                        </p:cTn>
                                        <p:tgtEl>
                                          <p:spTgt spid="90"/>
                                        </p:tgtEl>
                                        <p:attrNameLst>
                                          <p:attrName>style.visibility</p:attrName>
                                        </p:attrNameLst>
                                      </p:cBhvr>
                                      <p:to>
                                        <p:strVal val="visible"/>
                                      </p:to>
                                    </p:set>
                                  </p:childTnLst>
                                </p:cTn>
                              </p:par>
                            </p:childTnLst>
                          </p:cTn>
                        </p:par>
                        <p:par>
                          <p:cTn id="13" fill="hold">
                            <p:stCondLst>
                              <p:cond delay="3000"/>
                            </p:stCondLst>
                            <p:childTnLst>
                              <p:par>
                                <p:cTn id="14" presetID="1" presetClass="entr" presetSubtype="0" fill="hold" nodeType="afterEffect">
                                  <p:stCondLst>
                                    <p:cond delay="1000"/>
                                  </p:stCondLst>
                                  <p:childTnLst>
                                    <p:set>
                                      <p:cBhvr>
                                        <p:cTn id="15" dur="1" fill="hold">
                                          <p:stCondLst>
                                            <p:cond delay="0"/>
                                          </p:stCondLst>
                                        </p:cTn>
                                        <p:tgtEl>
                                          <p:spTgt spid="91"/>
                                        </p:tgtEl>
                                        <p:attrNameLst>
                                          <p:attrName>style.visibility</p:attrName>
                                        </p:attrNameLst>
                                      </p:cBhvr>
                                      <p:to>
                                        <p:strVal val="visible"/>
                                      </p:to>
                                    </p:set>
                                  </p:childTnLst>
                                </p:cTn>
                              </p:par>
                            </p:childTnLst>
                          </p:cTn>
                        </p:par>
                        <p:par>
                          <p:cTn id="16" fill="hold">
                            <p:stCondLst>
                              <p:cond delay="4000"/>
                            </p:stCondLst>
                            <p:childTnLst>
                              <p:par>
                                <p:cTn id="17" presetID="1" presetClass="entr" presetSubtype="0" fill="hold" nodeType="afterEffect">
                                  <p:stCondLst>
                                    <p:cond delay="1000"/>
                                  </p:stCondLst>
                                  <p:childTnLst>
                                    <p:set>
                                      <p:cBhvr>
                                        <p:cTn id="18" dur="1" fill="hold">
                                          <p:stCondLst>
                                            <p:cond delay="0"/>
                                          </p:stCondLst>
                                        </p:cTn>
                                        <p:tgtEl>
                                          <p:spTgt spid="92"/>
                                        </p:tgtEl>
                                        <p:attrNameLst>
                                          <p:attrName>style.visibility</p:attrName>
                                        </p:attrNameLst>
                                      </p:cBhvr>
                                      <p:to>
                                        <p:strVal val="visible"/>
                                      </p:to>
                                    </p:set>
                                  </p:childTnLst>
                                </p:cTn>
                              </p:par>
                            </p:childTnLst>
                          </p:cTn>
                        </p:par>
                        <p:par>
                          <p:cTn id="19" fill="hold">
                            <p:stCondLst>
                              <p:cond delay="5000"/>
                            </p:stCondLst>
                            <p:childTnLst>
                              <p:par>
                                <p:cTn id="20" presetID="1" presetClass="entr" presetSubtype="0" fill="hold" nodeType="afterEffect">
                                  <p:stCondLst>
                                    <p:cond delay="1000"/>
                                  </p:stCondLst>
                                  <p:childTnLst>
                                    <p:set>
                                      <p:cBhvr>
                                        <p:cTn id="21" dur="1" fill="hold">
                                          <p:stCondLst>
                                            <p:cond delay="0"/>
                                          </p:stCondLst>
                                        </p:cTn>
                                        <p:tgtEl>
                                          <p:spTgt spid="118"/>
                                        </p:tgtEl>
                                        <p:attrNameLst>
                                          <p:attrName>style.visibility</p:attrName>
                                        </p:attrNameLst>
                                      </p:cBhvr>
                                      <p:to>
                                        <p:strVal val="visible"/>
                                      </p:to>
                                    </p:set>
                                  </p:childTnLst>
                                </p:cTn>
                              </p:par>
                            </p:childTnLst>
                          </p:cTn>
                        </p:par>
                        <p:par>
                          <p:cTn id="22" fill="hold">
                            <p:stCondLst>
                              <p:cond delay="6000"/>
                            </p:stCondLst>
                            <p:childTnLst>
                              <p:par>
                                <p:cTn id="23" presetID="1" presetClass="entr" presetSubtype="0" fill="hold" nodeType="afterEffect">
                                  <p:stCondLst>
                                    <p:cond delay="1000"/>
                                  </p:stCondLst>
                                  <p:childTnLst>
                                    <p:set>
                                      <p:cBhvr>
                                        <p:cTn id="24" dur="1" fill="hold">
                                          <p:stCondLst>
                                            <p:cond delay="0"/>
                                          </p:stCondLst>
                                        </p:cTn>
                                        <p:tgtEl>
                                          <p:spTgt spid="95"/>
                                        </p:tgtEl>
                                        <p:attrNameLst>
                                          <p:attrName>style.visibility</p:attrName>
                                        </p:attrNameLst>
                                      </p:cBhvr>
                                      <p:to>
                                        <p:strVal val="visible"/>
                                      </p:to>
                                    </p:set>
                                  </p:childTnLst>
                                </p:cTn>
                              </p:par>
                            </p:childTnLst>
                          </p:cTn>
                        </p:par>
                        <p:par>
                          <p:cTn id="25" fill="hold">
                            <p:stCondLst>
                              <p:cond delay="7000"/>
                            </p:stCondLst>
                            <p:childTnLst>
                              <p:par>
                                <p:cTn id="26" presetID="1" presetClass="entr" presetSubtype="0" fill="hold" nodeType="afterEffect">
                                  <p:stCondLst>
                                    <p:cond delay="1000"/>
                                  </p:stCondLst>
                                  <p:childTnLst>
                                    <p:set>
                                      <p:cBhvr>
                                        <p:cTn id="27" dur="1" fill="hold">
                                          <p:stCondLst>
                                            <p:cond delay="0"/>
                                          </p:stCondLst>
                                        </p:cTn>
                                        <p:tgtEl>
                                          <p:spTgt spid="98"/>
                                        </p:tgtEl>
                                        <p:attrNameLst>
                                          <p:attrName>style.visibility</p:attrName>
                                        </p:attrNameLst>
                                      </p:cBhvr>
                                      <p:to>
                                        <p:strVal val="visible"/>
                                      </p:to>
                                    </p:set>
                                  </p:childTnLst>
                                </p:cTn>
                              </p:par>
                            </p:childTnLst>
                          </p:cTn>
                        </p:par>
                        <p:par>
                          <p:cTn id="28" fill="hold">
                            <p:stCondLst>
                              <p:cond delay="8000"/>
                            </p:stCondLst>
                            <p:childTnLst>
                              <p:par>
                                <p:cTn id="29" presetID="1" presetClass="entr" presetSubtype="0" fill="hold" nodeType="afterEffect">
                                  <p:stCondLst>
                                    <p:cond delay="1000"/>
                                  </p:stCondLst>
                                  <p:childTnLst>
                                    <p:set>
                                      <p:cBhvr>
                                        <p:cTn id="30" dur="1" fill="hold">
                                          <p:stCondLst>
                                            <p:cond delay="0"/>
                                          </p:stCondLst>
                                        </p:cTn>
                                        <p:tgtEl>
                                          <p:spTgt spid="101"/>
                                        </p:tgtEl>
                                        <p:attrNameLst>
                                          <p:attrName>style.visibility</p:attrName>
                                        </p:attrNameLst>
                                      </p:cBhvr>
                                      <p:to>
                                        <p:strVal val="visible"/>
                                      </p:to>
                                    </p:set>
                                  </p:childTnLst>
                                </p:cTn>
                              </p:par>
                            </p:childTnLst>
                          </p:cTn>
                        </p:par>
                        <p:par>
                          <p:cTn id="31" fill="hold">
                            <p:stCondLst>
                              <p:cond delay="9000"/>
                            </p:stCondLst>
                            <p:childTnLst>
                              <p:par>
                                <p:cTn id="32" presetID="1" presetClass="entr" presetSubtype="0" fill="hold" nodeType="afterEffect">
                                  <p:stCondLst>
                                    <p:cond delay="1000"/>
                                  </p:stCondLst>
                                  <p:childTnLst>
                                    <p:set>
                                      <p:cBhvr>
                                        <p:cTn id="33" dur="1" fill="hold">
                                          <p:stCondLst>
                                            <p:cond delay="0"/>
                                          </p:stCondLst>
                                        </p:cTn>
                                        <p:tgtEl>
                                          <p:spTgt spid="105"/>
                                        </p:tgtEl>
                                        <p:attrNameLst>
                                          <p:attrName>style.visibility</p:attrName>
                                        </p:attrNameLst>
                                      </p:cBhvr>
                                      <p:to>
                                        <p:strVal val="visible"/>
                                      </p:to>
                                    </p:set>
                                  </p:childTnLst>
                                </p:cTn>
                              </p:par>
                            </p:childTnLst>
                          </p:cTn>
                        </p:par>
                        <p:par>
                          <p:cTn id="34" fill="hold">
                            <p:stCondLst>
                              <p:cond delay="10000"/>
                            </p:stCondLst>
                            <p:childTnLst>
                              <p:par>
                                <p:cTn id="35" presetID="1" presetClass="entr" presetSubtype="0" fill="hold" nodeType="afterEffect">
                                  <p:stCondLst>
                                    <p:cond delay="1000"/>
                                  </p:stCondLst>
                                  <p:childTnLst>
                                    <p:set>
                                      <p:cBhvr>
                                        <p:cTn id="36" dur="1" fill="hold">
                                          <p:stCondLst>
                                            <p:cond delay="0"/>
                                          </p:stCondLst>
                                        </p:cTn>
                                        <p:tgtEl>
                                          <p:spTgt spid="109"/>
                                        </p:tgtEl>
                                        <p:attrNameLst>
                                          <p:attrName>style.visibility</p:attrName>
                                        </p:attrNameLst>
                                      </p:cBhvr>
                                      <p:to>
                                        <p:strVal val="visible"/>
                                      </p:to>
                                    </p:set>
                                  </p:childTnLst>
                                </p:cTn>
                              </p:par>
                            </p:childTnLst>
                          </p:cTn>
                        </p:par>
                        <p:par>
                          <p:cTn id="37" fill="hold">
                            <p:stCondLst>
                              <p:cond delay="11000"/>
                            </p:stCondLst>
                            <p:childTnLst>
                              <p:par>
                                <p:cTn id="38" presetID="1" presetClass="entr" presetSubtype="0" fill="hold" nodeType="afterEffect">
                                  <p:stCondLst>
                                    <p:cond delay="1000"/>
                                  </p:stCondLst>
                                  <p:childTnLst>
                                    <p:set>
                                      <p:cBhvr>
                                        <p:cTn id="39" dur="1" fill="hold">
                                          <p:stCondLst>
                                            <p:cond delay="0"/>
                                          </p:stCondLst>
                                        </p:cTn>
                                        <p:tgtEl>
                                          <p:spTgt spid="112"/>
                                        </p:tgtEl>
                                        <p:attrNameLst>
                                          <p:attrName>style.visibility</p:attrName>
                                        </p:attrNameLst>
                                      </p:cBhvr>
                                      <p:to>
                                        <p:strVal val="visible"/>
                                      </p:to>
                                    </p:set>
                                  </p:childTnLst>
                                </p:cTn>
                              </p:par>
                            </p:childTnLst>
                          </p:cTn>
                        </p:par>
                        <p:par>
                          <p:cTn id="40" fill="hold">
                            <p:stCondLst>
                              <p:cond delay="12000"/>
                            </p:stCondLst>
                            <p:childTnLst>
                              <p:par>
                                <p:cTn id="41" presetID="1" presetClass="entr" presetSubtype="0" fill="hold" nodeType="afterEffect">
                                  <p:stCondLst>
                                    <p:cond delay="1000"/>
                                  </p:stCondLst>
                                  <p:childTnLst>
                                    <p:set>
                                      <p:cBhvr>
                                        <p:cTn id="42" dur="1" fill="hold">
                                          <p:stCondLst>
                                            <p:cond delay="0"/>
                                          </p:stCondLst>
                                        </p:cTn>
                                        <p:tgtEl>
                                          <p:spTgt spid="1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ipse 1"/>
          <p:cNvSpPr/>
          <p:nvPr/>
        </p:nvSpPr>
        <p:spPr bwMode="auto">
          <a:xfrm>
            <a:off x="3398185" y="1773044"/>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3" name="Elipse 22"/>
          <p:cNvSpPr/>
          <p:nvPr/>
        </p:nvSpPr>
        <p:spPr bwMode="auto">
          <a:xfrm>
            <a:off x="3398185" y="2692428"/>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4" name="Elipse 23"/>
          <p:cNvSpPr/>
          <p:nvPr/>
        </p:nvSpPr>
        <p:spPr bwMode="auto">
          <a:xfrm>
            <a:off x="3398185" y="385460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5" name="Elipse 24"/>
          <p:cNvSpPr/>
          <p:nvPr/>
        </p:nvSpPr>
        <p:spPr bwMode="auto">
          <a:xfrm>
            <a:off x="3398185" y="4773989"/>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6" name="Elipse 25"/>
          <p:cNvSpPr/>
          <p:nvPr/>
        </p:nvSpPr>
        <p:spPr bwMode="auto">
          <a:xfrm>
            <a:off x="4676866" y="176933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6" name="Elipse 35"/>
          <p:cNvSpPr/>
          <p:nvPr/>
        </p:nvSpPr>
        <p:spPr bwMode="auto">
          <a:xfrm>
            <a:off x="4676866" y="2688714"/>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7" name="Elipse 36"/>
          <p:cNvSpPr/>
          <p:nvPr/>
        </p:nvSpPr>
        <p:spPr bwMode="auto">
          <a:xfrm>
            <a:off x="4676866" y="3850891"/>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8" name="Elipse 37"/>
          <p:cNvSpPr/>
          <p:nvPr/>
        </p:nvSpPr>
        <p:spPr bwMode="auto">
          <a:xfrm>
            <a:off x="4676866" y="477027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9" name="Elipse 38"/>
          <p:cNvSpPr/>
          <p:nvPr/>
        </p:nvSpPr>
        <p:spPr bwMode="auto">
          <a:xfrm>
            <a:off x="5899782" y="1776767"/>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0" name="Elipse 39"/>
          <p:cNvSpPr/>
          <p:nvPr/>
        </p:nvSpPr>
        <p:spPr bwMode="auto">
          <a:xfrm>
            <a:off x="5899782" y="2696151"/>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1" name="Elipse 40"/>
          <p:cNvSpPr/>
          <p:nvPr/>
        </p:nvSpPr>
        <p:spPr bwMode="auto">
          <a:xfrm>
            <a:off x="5899782" y="3858328"/>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2" name="Elipse 41"/>
          <p:cNvSpPr/>
          <p:nvPr/>
        </p:nvSpPr>
        <p:spPr bwMode="auto">
          <a:xfrm>
            <a:off x="5899782" y="4777712"/>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3" name="Elipse 42"/>
          <p:cNvSpPr/>
          <p:nvPr/>
        </p:nvSpPr>
        <p:spPr bwMode="auto">
          <a:xfrm>
            <a:off x="7959280" y="125026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4" name="Elipse 43"/>
          <p:cNvSpPr/>
          <p:nvPr/>
        </p:nvSpPr>
        <p:spPr bwMode="auto">
          <a:xfrm>
            <a:off x="7959280" y="172590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5" name="Elipse 44"/>
          <p:cNvSpPr/>
          <p:nvPr/>
        </p:nvSpPr>
        <p:spPr bwMode="auto">
          <a:xfrm>
            <a:off x="7959280" y="226882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6" name="Elipse 45"/>
          <p:cNvSpPr/>
          <p:nvPr/>
        </p:nvSpPr>
        <p:spPr bwMode="auto">
          <a:xfrm>
            <a:off x="7959280" y="274447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7" name="Elipse 46"/>
          <p:cNvSpPr/>
          <p:nvPr/>
        </p:nvSpPr>
        <p:spPr bwMode="auto">
          <a:xfrm>
            <a:off x="7959280" y="328739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8" name="Elipse 47"/>
          <p:cNvSpPr/>
          <p:nvPr/>
        </p:nvSpPr>
        <p:spPr bwMode="auto">
          <a:xfrm>
            <a:off x="7959280" y="376303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9" name="Elipse 48"/>
          <p:cNvSpPr/>
          <p:nvPr/>
        </p:nvSpPr>
        <p:spPr bwMode="auto">
          <a:xfrm>
            <a:off x="7959280" y="430595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0" name="Elipse 49"/>
          <p:cNvSpPr/>
          <p:nvPr/>
        </p:nvSpPr>
        <p:spPr bwMode="auto">
          <a:xfrm>
            <a:off x="7959280" y="478160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1" name="Elipse 50"/>
          <p:cNvSpPr/>
          <p:nvPr/>
        </p:nvSpPr>
        <p:spPr bwMode="auto">
          <a:xfrm>
            <a:off x="7959280" y="532452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2" name="Elipse 51"/>
          <p:cNvSpPr/>
          <p:nvPr/>
        </p:nvSpPr>
        <p:spPr bwMode="auto">
          <a:xfrm>
            <a:off x="7959280" y="580016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3" name="Elipse 52"/>
          <p:cNvSpPr/>
          <p:nvPr/>
        </p:nvSpPr>
        <p:spPr bwMode="auto">
          <a:xfrm>
            <a:off x="7959280" y="634308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5" name="Elipse 54"/>
          <p:cNvSpPr/>
          <p:nvPr/>
        </p:nvSpPr>
        <p:spPr bwMode="auto">
          <a:xfrm>
            <a:off x="6370475" y="6384213"/>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6" name="Elipse 55"/>
          <p:cNvSpPr/>
          <p:nvPr/>
        </p:nvSpPr>
        <p:spPr bwMode="auto">
          <a:xfrm>
            <a:off x="4815924" y="638738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0" name="Elipse 59"/>
          <p:cNvSpPr/>
          <p:nvPr/>
        </p:nvSpPr>
        <p:spPr bwMode="auto">
          <a:xfrm>
            <a:off x="9655629" y="343601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1" name="Text Box 9"/>
          <p:cNvSpPr txBox="1">
            <a:spLocks noChangeArrowheads="1"/>
          </p:cNvSpPr>
          <p:nvPr/>
        </p:nvSpPr>
        <p:spPr bwMode="auto">
          <a:xfrm>
            <a:off x="9894116" y="3205178"/>
            <a:ext cx="372334"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i="1" u="none" dirty="0">
                <a:latin typeface="Times New Roman" panose="02020603050405020304" pitchFamily="18" charset="0"/>
                <a:cs typeface="Times New Roman" panose="02020603050405020304" pitchFamily="18" charset="0"/>
              </a:rPr>
              <a:t>t</a:t>
            </a:r>
            <a:endParaRPr lang="es-MX" sz="2400" u="none" dirty="0">
              <a:latin typeface="Times New Roman" panose="02020603050405020304" pitchFamily="18" charset="0"/>
              <a:cs typeface="Times New Roman" panose="02020603050405020304" pitchFamily="18" charset="0"/>
            </a:endParaRPr>
          </a:p>
        </p:txBody>
      </p:sp>
      <p:cxnSp>
        <p:nvCxnSpPr>
          <p:cNvPr id="5" name="Conector recto de flecha 4"/>
          <p:cNvCxnSpPr>
            <a:stCxn id="43" idx="5"/>
            <a:endCxn id="60" idx="0"/>
          </p:cNvCxnSpPr>
          <p:nvPr/>
        </p:nvCxnSpPr>
        <p:spPr bwMode="auto">
          <a:xfrm>
            <a:off x="8054537" y="1345442"/>
            <a:ext cx="1656892" cy="209056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2" name="Conector recto de flecha 61"/>
          <p:cNvCxnSpPr>
            <a:stCxn id="44" idx="6"/>
          </p:cNvCxnSpPr>
          <p:nvPr/>
        </p:nvCxnSpPr>
        <p:spPr bwMode="auto">
          <a:xfrm>
            <a:off x="8070881" y="1781662"/>
            <a:ext cx="1584749" cy="165434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Conector recto de flecha 62"/>
          <p:cNvCxnSpPr>
            <a:stCxn id="45" idx="5"/>
          </p:cNvCxnSpPr>
          <p:nvPr/>
        </p:nvCxnSpPr>
        <p:spPr bwMode="auto">
          <a:xfrm>
            <a:off x="8054537" y="2364006"/>
            <a:ext cx="1601092" cy="1072004"/>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4" name="Conector recto de flecha 63"/>
          <p:cNvCxnSpPr>
            <a:stCxn id="46" idx="6"/>
            <a:endCxn id="60" idx="2"/>
          </p:cNvCxnSpPr>
          <p:nvPr/>
        </p:nvCxnSpPr>
        <p:spPr bwMode="auto">
          <a:xfrm>
            <a:off x="8070881" y="2800226"/>
            <a:ext cx="1584749" cy="691540"/>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5" name="Conector recto de flecha 64"/>
          <p:cNvCxnSpPr>
            <a:stCxn id="47" idx="5"/>
          </p:cNvCxnSpPr>
          <p:nvPr/>
        </p:nvCxnSpPr>
        <p:spPr bwMode="auto">
          <a:xfrm>
            <a:off x="8054537" y="3382572"/>
            <a:ext cx="1528582" cy="10919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Conector recto de flecha 65"/>
          <p:cNvCxnSpPr/>
          <p:nvPr/>
        </p:nvCxnSpPr>
        <p:spPr bwMode="auto">
          <a:xfrm flipV="1">
            <a:off x="8082899" y="3491766"/>
            <a:ext cx="1572730" cy="359126"/>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Conector recto de flecha 66"/>
          <p:cNvCxnSpPr>
            <a:stCxn id="49" idx="6"/>
          </p:cNvCxnSpPr>
          <p:nvPr/>
        </p:nvCxnSpPr>
        <p:spPr bwMode="auto">
          <a:xfrm flipV="1">
            <a:off x="8070881" y="3491767"/>
            <a:ext cx="1584749" cy="86994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8" name="Conector recto de flecha 67"/>
          <p:cNvCxnSpPr>
            <a:stCxn id="50" idx="7"/>
          </p:cNvCxnSpPr>
          <p:nvPr/>
        </p:nvCxnSpPr>
        <p:spPr bwMode="auto">
          <a:xfrm flipV="1">
            <a:off x="8054537" y="3491767"/>
            <a:ext cx="1601092" cy="130616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9" name="Conector recto de flecha 68"/>
          <p:cNvCxnSpPr>
            <a:stCxn id="51" idx="7"/>
          </p:cNvCxnSpPr>
          <p:nvPr/>
        </p:nvCxnSpPr>
        <p:spPr bwMode="auto">
          <a:xfrm flipV="1">
            <a:off x="8054537" y="3491767"/>
            <a:ext cx="1601092" cy="184908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0" name="Conector recto de flecha 69"/>
          <p:cNvCxnSpPr>
            <a:stCxn id="52" idx="0"/>
          </p:cNvCxnSpPr>
          <p:nvPr/>
        </p:nvCxnSpPr>
        <p:spPr bwMode="auto">
          <a:xfrm flipV="1">
            <a:off x="8015081" y="3573455"/>
            <a:ext cx="1640549" cy="2226710"/>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 name="Conector recto de flecha 70"/>
          <p:cNvCxnSpPr>
            <a:stCxn id="53" idx="7"/>
            <a:endCxn id="60" idx="4"/>
          </p:cNvCxnSpPr>
          <p:nvPr/>
        </p:nvCxnSpPr>
        <p:spPr bwMode="auto">
          <a:xfrm flipV="1">
            <a:off x="8054537" y="3547522"/>
            <a:ext cx="1656892" cy="2811894"/>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4" name="Conector recto de flecha 73"/>
          <p:cNvCxnSpPr>
            <a:stCxn id="55" idx="1"/>
          </p:cNvCxnSpPr>
          <p:nvPr/>
        </p:nvCxnSpPr>
        <p:spPr bwMode="auto">
          <a:xfrm flipV="1">
            <a:off x="6386819" y="3517700"/>
            <a:ext cx="3196301" cy="288284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7" name="Conector recto de flecha 76"/>
          <p:cNvCxnSpPr>
            <a:stCxn id="56" idx="1"/>
          </p:cNvCxnSpPr>
          <p:nvPr/>
        </p:nvCxnSpPr>
        <p:spPr bwMode="auto">
          <a:xfrm flipV="1">
            <a:off x="4832267" y="3542628"/>
            <a:ext cx="4750852" cy="2861088"/>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1" name="Conector recto de flecha 80"/>
          <p:cNvCxnSpPr>
            <a:stCxn id="2" idx="6"/>
            <a:endCxn id="43" idx="2"/>
          </p:cNvCxnSpPr>
          <p:nvPr/>
        </p:nvCxnSpPr>
        <p:spPr bwMode="auto">
          <a:xfrm flipV="1">
            <a:off x="3509786" y="1306016"/>
            <a:ext cx="4449495" cy="522784"/>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Conector recto de flecha 84"/>
          <p:cNvCxnSpPr>
            <a:stCxn id="2" idx="4"/>
            <a:endCxn id="44" idx="3"/>
          </p:cNvCxnSpPr>
          <p:nvPr/>
        </p:nvCxnSpPr>
        <p:spPr bwMode="auto">
          <a:xfrm flipV="1">
            <a:off x="3453985" y="1821086"/>
            <a:ext cx="4521638" cy="6347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Conector recto de flecha 87"/>
          <p:cNvCxnSpPr>
            <a:stCxn id="2" idx="4"/>
            <a:endCxn id="45" idx="2"/>
          </p:cNvCxnSpPr>
          <p:nvPr/>
        </p:nvCxnSpPr>
        <p:spPr bwMode="auto">
          <a:xfrm>
            <a:off x="3453986" y="1884557"/>
            <a:ext cx="4505295" cy="440025"/>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6" name="Conector recto de flecha 95"/>
          <p:cNvCxnSpPr>
            <a:stCxn id="23" idx="5"/>
            <a:endCxn id="47" idx="2"/>
          </p:cNvCxnSpPr>
          <p:nvPr/>
        </p:nvCxnSpPr>
        <p:spPr bwMode="auto">
          <a:xfrm>
            <a:off x="3493442" y="2787610"/>
            <a:ext cx="4465838" cy="555537"/>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9" name="Conector recto de flecha 98"/>
          <p:cNvCxnSpPr>
            <a:stCxn id="23" idx="3"/>
            <a:endCxn id="48" idx="2"/>
          </p:cNvCxnSpPr>
          <p:nvPr/>
        </p:nvCxnSpPr>
        <p:spPr bwMode="auto">
          <a:xfrm>
            <a:off x="3414528" y="2787609"/>
            <a:ext cx="4544752" cy="1031182"/>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2" name="Forma libre 101"/>
          <p:cNvSpPr/>
          <p:nvPr/>
        </p:nvSpPr>
        <p:spPr bwMode="auto">
          <a:xfrm>
            <a:off x="3507784" y="2551879"/>
            <a:ext cx="4455763" cy="222319"/>
          </a:xfrm>
          <a:custGeom>
            <a:avLst/>
            <a:gdLst>
              <a:gd name="connsiteX0" fmla="*/ 0 w 4455763"/>
              <a:gd name="connsiteY0" fmla="*/ 160325 h 222319"/>
              <a:gd name="connsiteX1" fmla="*/ 712922 w 4455763"/>
              <a:gd name="connsiteY1" fmla="*/ 82834 h 222319"/>
              <a:gd name="connsiteX2" fmla="*/ 1115878 w 4455763"/>
              <a:gd name="connsiteY2" fmla="*/ 28590 h 222319"/>
              <a:gd name="connsiteX3" fmla="*/ 2286000 w 4455763"/>
              <a:gd name="connsiteY3" fmla="*/ 13091 h 222319"/>
              <a:gd name="connsiteX4" fmla="*/ 4455763 w 4455763"/>
              <a:gd name="connsiteY4" fmla="*/ 222319 h 222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55763" h="222319">
                <a:moveTo>
                  <a:pt x="0" y="160325"/>
                </a:moveTo>
                <a:lnTo>
                  <a:pt x="712922" y="82834"/>
                </a:lnTo>
                <a:cubicBezTo>
                  <a:pt x="898902" y="60878"/>
                  <a:pt x="853698" y="40214"/>
                  <a:pt x="1115878" y="28590"/>
                </a:cubicBezTo>
                <a:cubicBezTo>
                  <a:pt x="1378058" y="16966"/>
                  <a:pt x="1729353" y="-19197"/>
                  <a:pt x="2286000" y="13091"/>
                </a:cubicBezTo>
                <a:cubicBezTo>
                  <a:pt x="2842647" y="45379"/>
                  <a:pt x="3649205" y="133849"/>
                  <a:pt x="4455763" y="222319"/>
                </a:cubicBezTo>
              </a:path>
            </a:pathLst>
          </a:custGeom>
          <a:noFill/>
          <a:ln w="12700" cap="flat" cmpd="sng" algn="ctr">
            <a:solidFill>
              <a:srgbClr val="FF0000"/>
            </a:solidFill>
            <a:prstDash val="solid"/>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cxnSp>
        <p:nvCxnSpPr>
          <p:cNvPr id="103" name="Conector recto de flecha 102"/>
          <p:cNvCxnSpPr>
            <a:stCxn id="24" idx="6"/>
            <a:endCxn id="49" idx="1"/>
          </p:cNvCxnSpPr>
          <p:nvPr/>
        </p:nvCxnSpPr>
        <p:spPr bwMode="auto">
          <a:xfrm>
            <a:off x="3509785" y="3910362"/>
            <a:ext cx="4465838" cy="411925"/>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7" name="Conector recto de flecha 106"/>
          <p:cNvCxnSpPr>
            <a:stCxn id="24" idx="5"/>
            <a:endCxn id="50" idx="2"/>
          </p:cNvCxnSpPr>
          <p:nvPr/>
        </p:nvCxnSpPr>
        <p:spPr bwMode="auto">
          <a:xfrm>
            <a:off x="3493442" y="3949786"/>
            <a:ext cx="4465838" cy="88757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0" name="Conector recto de flecha 109"/>
          <p:cNvCxnSpPr>
            <a:stCxn id="24" idx="5"/>
            <a:endCxn id="51" idx="2"/>
          </p:cNvCxnSpPr>
          <p:nvPr/>
        </p:nvCxnSpPr>
        <p:spPr bwMode="auto">
          <a:xfrm>
            <a:off x="3493442" y="3949786"/>
            <a:ext cx="4465838" cy="143049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3" name="Conector recto de flecha 112"/>
          <p:cNvCxnSpPr>
            <a:stCxn id="24" idx="5"/>
            <a:endCxn id="52" idx="1"/>
          </p:cNvCxnSpPr>
          <p:nvPr/>
        </p:nvCxnSpPr>
        <p:spPr bwMode="auto">
          <a:xfrm>
            <a:off x="3493443" y="3949786"/>
            <a:ext cx="4482181" cy="186671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7" name="Conector recto de flecha 116"/>
          <p:cNvCxnSpPr>
            <a:stCxn id="25" idx="7"/>
            <a:endCxn id="53" idx="1"/>
          </p:cNvCxnSpPr>
          <p:nvPr/>
        </p:nvCxnSpPr>
        <p:spPr bwMode="auto">
          <a:xfrm>
            <a:off x="3493443" y="4790320"/>
            <a:ext cx="4482181" cy="1569096"/>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0" name="Conector recto de flecha 119"/>
          <p:cNvCxnSpPr>
            <a:stCxn id="25" idx="5"/>
            <a:endCxn id="55" idx="0"/>
          </p:cNvCxnSpPr>
          <p:nvPr/>
        </p:nvCxnSpPr>
        <p:spPr bwMode="auto">
          <a:xfrm>
            <a:off x="3493443" y="4869171"/>
            <a:ext cx="2932833" cy="1515043"/>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3" name="Conector recto de flecha 122"/>
          <p:cNvCxnSpPr>
            <a:stCxn id="25" idx="5"/>
            <a:endCxn id="56" idx="1"/>
          </p:cNvCxnSpPr>
          <p:nvPr/>
        </p:nvCxnSpPr>
        <p:spPr bwMode="auto">
          <a:xfrm>
            <a:off x="3493443" y="4869170"/>
            <a:ext cx="1338825" cy="1534546"/>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2" name="Conector recto de flecha 71"/>
          <p:cNvCxnSpPr>
            <a:endCxn id="46" idx="1"/>
          </p:cNvCxnSpPr>
          <p:nvPr/>
        </p:nvCxnSpPr>
        <p:spPr bwMode="auto">
          <a:xfrm>
            <a:off x="4743821" y="1814703"/>
            <a:ext cx="3231802" cy="94609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5" name="Conector recto de flecha 74"/>
          <p:cNvCxnSpPr>
            <a:stCxn id="26" idx="5"/>
            <a:endCxn id="52" idx="1"/>
          </p:cNvCxnSpPr>
          <p:nvPr/>
        </p:nvCxnSpPr>
        <p:spPr bwMode="auto">
          <a:xfrm>
            <a:off x="4772123" y="1864512"/>
            <a:ext cx="3203500" cy="395198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6" name="Conector recto de flecha 75"/>
          <p:cNvCxnSpPr>
            <a:stCxn id="26" idx="4"/>
            <a:endCxn id="55" idx="0"/>
          </p:cNvCxnSpPr>
          <p:nvPr/>
        </p:nvCxnSpPr>
        <p:spPr bwMode="auto">
          <a:xfrm>
            <a:off x="4732667" y="1880843"/>
            <a:ext cx="1693609" cy="4503371"/>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Conector recto de flecha 77"/>
          <p:cNvCxnSpPr>
            <a:stCxn id="36" idx="6"/>
            <a:endCxn id="43" idx="3"/>
          </p:cNvCxnSpPr>
          <p:nvPr/>
        </p:nvCxnSpPr>
        <p:spPr bwMode="auto">
          <a:xfrm flipV="1">
            <a:off x="4788467" y="1345442"/>
            <a:ext cx="3187157" cy="139902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Conector recto de flecha 78"/>
          <p:cNvCxnSpPr>
            <a:stCxn id="36" idx="5"/>
            <a:endCxn id="50" idx="1"/>
          </p:cNvCxnSpPr>
          <p:nvPr/>
        </p:nvCxnSpPr>
        <p:spPr bwMode="auto">
          <a:xfrm>
            <a:off x="4772123" y="2783895"/>
            <a:ext cx="3203500" cy="2014036"/>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Conector recto de flecha 81"/>
          <p:cNvCxnSpPr>
            <a:stCxn id="37" idx="7"/>
          </p:cNvCxnSpPr>
          <p:nvPr/>
        </p:nvCxnSpPr>
        <p:spPr bwMode="auto">
          <a:xfrm flipV="1">
            <a:off x="4772123" y="1821088"/>
            <a:ext cx="3224062" cy="204613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Conector recto de flecha 82"/>
          <p:cNvCxnSpPr>
            <a:stCxn id="37" idx="6"/>
            <a:endCxn id="47" idx="3"/>
          </p:cNvCxnSpPr>
          <p:nvPr/>
        </p:nvCxnSpPr>
        <p:spPr bwMode="auto">
          <a:xfrm flipV="1">
            <a:off x="4788467" y="3382571"/>
            <a:ext cx="3187157" cy="524076"/>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Conector recto de flecha 85"/>
          <p:cNvCxnSpPr>
            <a:stCxn id="37" idx="6"/>
            <a:endCxn id="49" idx="1"/>
          </p:cNvCxnSpPr>
          <p:nvPr/>
        </p:nvCxnSpPr>
        <p:spPr bwMode="auto">
          <a:xfrm>
            <a:off x="4788467" y="3906648"/>
            <a:ext cx="3187157" cy="41563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Conector recto de flecha 88"/>
          <p:cNvCxnSpPr>
            <a:stCxn id="37" idx="3"/>
            <a:endCxn id="51" idx="1"/>
          </p:cNvCxnSpPr>
          <p:nvPr/>
        </p:nvCxnSpPr>
        <p:spPr bwMode="auto">
          <a:xfrm>
            <a:off x="4693209" y="3946073"/>
            <a:ext cx="3282414" cy="139477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7" name="Conector recto de flecha 96"/>
          <p:cNvCxnSpPr>
            <a:stCxn id="38" idx="7"/>
            <a:endCxn id="45" idx="2"/>
          </p:cNvCxnSpPr>
          <p:nvPr/>
        </p:nvCxnSpPr>
        <p:spPr bwMode="auto">
          <a:xfrm flipV="1">
            <a:off x="4772124" y="2324582"/>
            <a:ext cx="3187157" cy="246202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0" name="Conector recto de flecha 99"/>
          <p:cNvCxnSpPr>
            <a:endCxn id="48" idx="3"/>
          </p:cNvCxnSpPr>
          <p:nvPr/>
        </p:nvCxnSpPr>
        <p:spPr bwMode="auto">
          <a:xfrm flipV="1">
            <a:off x="4804809" y="3858217"/>
            <a:ext cx="3170814" cy="97152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4" name="Conector recto de flecha 103"/>
          <p:cNvCxnSpPr>
            <a:stCxn id="38" idx="5"/>
            <a:endCxn id="53" idx="0"/>
          </p:cNvCxnSpPr>
          <p:nvPr/>
        </p:nvCxnSpPr>
        <p:spPr bwMode="auto">
          <a:xfrm>
            <a:off x="4772124" y="4865457"/>
            <a:ext cx="3242957" cy="147762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8" name="Conector recto de flecha 107"/>
          <p:cNvCxnSpPr>
            <a:stCxn id="38" idx="4"/>
            <a:endCxn id="56" idx="0"/>
          </p:cNvCxnSpPr>
          <p:nvPr/>
        </p:nvCxnSpPr>
        <p:spPr bwMode="auto">
          <a:xfrm>
            <a:off x="4732666" y="4881787"/>
            <a:ext cx="139058" cy="1505598"/>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4" name="Conector recto de flecha 83"/>
          <p:cNvCxnSpPr>
            <a:stCxn id="39" idx="5"/>
            <a:endCxn id="45" idx="1"/>
          </p:cNvCxnSpPr>
          <p:nvPr/>
        </p:nvCxnSpPr>
        <p:spPr bwMode="auto">
          <a:xfrm>
            <a:off x="5995039" y="1871948"/>
            <a:ext cx="1980584" cy="413208"/>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Conector recto de flecha 86"/>
          <p:cNvCxnSpPr>
            <a:stCxn id="39" idx="4"/>
            <a:endCxn id="46" idx="2"/>
          </p:cNvCxnSpPr>
          <p:nvPr/>
        </p:nvCxnSpPr>
        <p:spPr bwMode="auto">
          <a:xfrm>
            <a:off x="5955582" y="1888280"/>
            <a:ext cx="2003698" cy="911947"/>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Conector recto de flecha 89"/>
          <p:cNvCxnSpPr>
            <a:stCxn id="39" idx="4"/>
            <a:endCxn id="55" idx="0"/>
          </p:cNvCxnSpPr>
          <p:nvPr/>
        </p:nvCxnSpPr>
        <p:spPr bwMode="auto">
          <a:xfrm>
            <a:off x="5955583" y="1888279"/>
            <a:ext cx="470693" cy="4495934"/>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Conector recto de flecha 90"/>
          <p:cNvCxnSpPr>
            <a:stCxn id="40" idx="6"/>
            <a:endCxn id="48" idx="1"/>
          </p:cNvCxnSpPr>
          <p:nvPr/>
        </p:nvCxnSpPr>
        <p:spPr bwMode="auto">
          <a:xfrm>
            <a:off x="6011383" y="2751908"/>
            <a:ext cx="1964241" cy="1027459"/>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Conector recto de flecha 91"/>
          <p:cNvCxnSpPr>
            <a:stCxn id="40" idx="5"/>
            <a:endCxn id="50" idx="1"/>
          </p:cNvCxnSpPr>
          <p:nvPr/>
        </p:nvCxnSpPr>
        <p:spPr bwMode="auto">
          <a:xfrm>
            <a:off x="5995039" y="2791333"/>
            <a:ext cx="1980584" cy="2006599"/>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Conector recto de flecha 94"/>
          <p:cNvCxnSpPr>
            <a:stCxn id="40" idx="4"/>
          </p:cNvCxnSpPr>
          <p:nvPr/>
        </p:nvCxnSpPr>
        <p:spPr bwMode="auto">
          <a:xfrm flipH="1">
            <a:off x="4871726" y="2807663"/>
            <a:ext cx="1083857" cy="3535422"/>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8" name="Conector recto de flecha 97"/>
          <p:cNvCxnSpPr>
            <a:stCxn id="41" idx="6"/>
            <a:endCxn id="43" idx="3"/>
          </p:cNvCxnSpPr>
          <p:nvPr/>
        </p:nvCxnSpPr>
        <p:spPr bwMode="auto">
          <a:xfrm flipV="1">
            <a:off x="6011383" y="1345442"/>
            <a:ext cx="1964241" cy="2568643"/>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1" name="Conector recto de flecha 100"/>
          <p:cNvCxnSpPr>
            <a:stCxn id="41" idx="6"/>
          </p:cNvCxnSpPr>
          <p:nvPr/>
        </p:nvCxnSpPr>
        <p:spPr bwMode="auto">
          <a:xfrm flipV="1">
            <a:off x="6011382" y="3382572"/>
            <a:ext cx="1944630" cy="531513"/>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5" name="Conector recto de flecha 104"/>
          <p:cNvCxnSpPr>
            <a:stCxn id="41" idx="6"/>
            <a:endCxn id="49" idx="2"/>
          </p:cNvCxnSpPr>
          <p:nvPr/>
        </p:nvCxnSpPr>
        <p:spPr bwMode="auto">
          <a:xfrm>
            <a:off x="6011382" y="3914085"/>
            <a:ext cx="1947898" cy="447627"/>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9" name="Conector recto de flecha 108"/>
          <p:cNvCxnSpPr>
            <a:stCxn id="42" idx="0"/>
          </p:cNvCxnSpPr>
          <p:nvPr/>
        </p:nvCxnSpPr>
        <p:spPr bwMode="auto">
          <a:xfrm flipV="1">
            <a:off x="5955582" y="1864512"/>
            <a:ext cx="2059498" cy="2913201"/>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2" name="Conector recto de flecha 111"/>
          <p:cNvCxnSpPr>
            <a:stCxn id="42" idx="5"/>
            <a:endCxn id="52" idx="1"/>
          </p:cNvCxnSpPr>
          <p:nvPr/>
        </p:nvCxnSpPr>
        <p:spPr bwMode="auto">
          <a:xfrm>
            <a:off x="5995039" y="4872894"/>
            <a:ext cx="1980584" cy="943603"/>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5" name="Conector recto de flecha 114"/>
          <p:cNvCxnSpPr>
            <a:stCxn id="42" idx="5"/>
            <a:endCxn id="53" idx="1"/>
          </p:cNvCxnSpPr>
          <p:nvPr/>
        </p:nvCxnSpPr>
        <p:spPr bwMode="auto">
          <a:xfrm>
            <a:off x="5995039" y="4872894"/>
            <a:ext cx="1980584" cy="1486523"/>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8" name="Conector recto de flecha 117"/>
          <p:cNvCxnSpPr>
            <a:stCxn id="40" idx="4"/>
            <a:endCxn id="51" idx="1"/>
          </p:cNvCxnSpPr>
          <p:nvPr/>
        </p:nvCxnSpPr>
        <p:spPr bwMode="auto">
          <a:xfrm>
            <a:off x="5955583" y="2807663"/>
            <a:ext cx="2020041" cy="2533188"/>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CuadroTexto 2"/>
          <p:cNvSpPr txBox="1"/>
          <p:nvPr/>
        </p:nvSpPr>
        <p:spPr>
          <a:xfrm>
            <a:off x="4161351" y="1372540"/>
            <a:ext cx="364489" cy="400110"/>
          </a:xfrm>
          <a:prstGeom prst="rect">
            <a:avLst/>
          </a:prstGeom>
          <a:noFill/>
        </p:spPr>
        <p:txBody>
          <a:bodyPr wrap="square" rtlCol="0">
            <a:spAutoFit/>
          </a:bodyPr>
          <a:lstStyle/>
          <a:p>
            <a:r>
              <a:rPr lang="es-MX" sz="2000" dirty="0">
                <a:solidFill>
                  <a:srgbClr val="FF0000"/>
                </a:solidFill>
              </a:rPr>
              <a:t>0</a:t>
            </a:r>
            <a:endParaRPr lang="es-MX" u="none" dirty="0">
              <a:solidFill>
                <a:srgbClr val="FF0000"/>
              </a:solidFill>
            </a:endParaRPr>
          </a:p>
        </p:txBody>
      </p:sp>
      <p:sp>
        <p:nvSpPr>
          <p:cNvPr id="93" name="CuadroTexto 92"/>
          <p:cNvSpPr txBox="1"/>
          <p:nvPr/>
        </p:nvSpPr>
        <p:spPr>
          <a:xfrm>
            <a:off x="6390217" y="1466591"/>
            <a:ext cx="364489" cy="400110"/>
          </a:xfrm>
          <a:prstGeom prst="rect">
            <a:avLst/>
          </a:prstGeom>
          <a:noFill/>
        </p:spPr>
        <p:txBody>
          <a:bodyPr wrap="square" rtlCol="0">
            <a:spAutoFit/>
          </a:bodyPr>
          <a:lstStyle/>
          <a:p>
            <a:r>
              <a:rPr lang="es-MX" sz="2000" dirty="0">
                <a:solidFill>
                  <a:srgbClr val="FF0000"/>
                </a:solidFill>
              </a:rPr>
              <a:t>0</a:t>
            </a:r>
            <a:endParaRPr lang="es-MX" u="none" dirty="0">
              <a:solidFill>
                <a:srgbClr val="FF0000"/>
              </a:solidFill>
            </a:endParaRPr>
          </a:p>
        </p:txBody>
      </p:sp>
      <p:sp>
        <p:nvSpPr>
          <p:cNvPr id="94" name="CuadroTexto 93"/>
          <p:cNvSpPr txBox="1"/>
          <p:nvPr/>
        </p:nvSpPr>
        <p:spPr>
          <a:xfrm>
            <a:off x="4156758" y="1926057"/>
            <a:ext cx="364489" cy="400110"/>
          </a:xfrm>
          <a:prstGeom prst="rect">
            <a:avLst/>
          </a:prstGeom>
          <a:noFill/>
        </p:spPr>
        <p:txBody>
          <a:bodyPr wrap="square" rtlCol="0">
            <a:spAutoFit/>
          </a:bodyPr>
          <a:lstStyle/>
          <a:p>
            <a:r>
              <a:rPr lang="es-MX" sz="2000" dirty="0">
                <a:solidFill>
                  <a:srgbClr val="FF0000"/>
                </a:solidFill>
              </a:rPr>
              <a:t>0</a:t>
            </a:r>
            <a:endParaRPr lang="es-MX" u="none" dirty="0">
              <a:solidFill>
                <a:srgbClr val="FF0000"/>
              </a:solidFill>
            </a:endParaRPr>
          </a:p>
        </p:txBody>
      </p:sp>
      <p:sp>
        <p:nvSpPr>
          <p:cNvPr id="106" name="CuadroTexto 105"/>
          <p:cNvSpPr txBox="1"/>
          <p:nvPr/>
        </p:nvSpPr>
        <p:spPr>
          <a:xfrm>
            <a:off x="4171728" y="2249487"/>
            <a:ext cx="364489" cy="400110"/>
          </a:xfrm>
          <a:prstGeom prst="rect">
            <a:avLst/>
          </a:prstGeom>
          <a:noFill/>
        </p:spPr>
        <p:txBody>
          <a:bodyPr wrap="square" rtlCol="0">
            <a:spAutoFit/>
          </a:bodyPr>
          <a:lstStyle/>
          <a:p>
            <a:r>
              <a:rPr lang="es-MX" sz="2000" dirty="0">
                <a:solidFill>
                  <a:srgbClr val="FF0000"/>
                </a:solidFill>
              </a:rPr>
              <a:t>0</a:t>
            </a:r>
            <a:endParaRPr lang="es-MX" u="none" dirty="0">
              <a:solidFill>
                <a:srgbClr val="FF0000"/>
              </a:solidFill>
            </a:endParaRPr>
          </a:p>
        </p:txBody>
      </p:sp>
      <p:sp>
        <p:nvSpPr>
          <p:cNvPr id="111" name="CuadroTexto 110"/>
          <p:cNvSpPr txBox="1"/>
          <p:nvPr/>
        </p:nvSpPr>
        <p:spPr>
          <a:xfrm>
            <a:off x="4156758" y="2562757"/>
            <a:ext cx="364489" cy="400110"/>
          </a:xfrm>
          <a:prstGeom prst="rect">
            <a:avLst/>
          </a:prstGeom>
          <a:noFill/>
        </p:spPr>
        <p:txBody>
          <a:bodyPr wrap="square" rtlCol="0">
            <a:spAutoFit/>
          </a:bodyPr>
          <a:lstStyle/>
          <a:p>
            <a:r>
              <a:rPr lang="es-MX" sz="2000" dirty="0">
                <a:solidFill>
                  <a:srgbClr val="FF0000"/>
                </a:solidFill>
              </a:rPr>
              <a:t>0</a:t>
            </a:r>
            <a:endParaRPr lang="es-MX" u="none" dirty="0">
              <a:solidFill>
                <a:srgbClr val="FF0000"/>
              </a:solidFill>
            </a:endParaRPr>
          </a:p>
        </p:txBody>
      </p:sp>
      <p:sp>
        <p:nvSpPr>
          <p:cNvPr id="114" name="CuadroTexto 113"/>
          <p:cNvSpPr txBox="1"/>
          <p:nvPr/>
        </p:nvSpPr>
        <p:spPr>
          <a:xfrm>
            <a:off x="4156758" y="2984584"/>
            <a:ext cx="364489" cy="400110"/>
          </a:xfrm>
          <a:prstGeom prst="rect">
            <a:avLst/>
          </a:prstGeom>
          <a:noFill/>
        </p:spPr>
        <p:txBody>
          <a:bodyPr wrap="square" rtlCol="0">
            <a:spAutoFit/>
          </a:bodyPr>
          <a:lstStyle/>
          <a:p>
            <a:r>
              <a:rPr lang="es-MX" sz="2000" dirty="0">
                <a:solidFill>
                  <a:srgbClr val="FF0000"/>
                </a:solidFill>
              </a:rPr>
              <a:t>0</a:t>
            </a:r>
            <a:endParaRPr lang="es-MX" u="none" dirty="0">
              <a:solidFill>
                <a:srgbClr val="FF0000"/>
              </a:solidFill>
            </a:endParaRPr>
          </a:p>
        </p:txBody>
      </p:sp>
      <p:sp>
        <p:nvSpPr>
          <p:cNvPr id="116" name="CuadroTexto 115"/>
          <p:cNvSpPr txBox="1"/>
          <p:nvPr/>
        </p:nvSpPr>
        <p:spPr>
          <a:xfrm>
            <a:off x="4156758" y="3611125"/>
            <a:ext cx="364489" cy="400110"/>
          </a:xfrm>
          <a:prstGeom prst="rect">
            <a:avLst/>
          </a:prstGeom>
          <a:noFill/>
        </p:spPr>
        <p:txBody>
          <a:bodyPr wrap="square" rtlCol="0">
            <a:spAutoFit/>
          </a:bodyPr>
          <a:lstStyle/>
          <a:p>
            <a:r>
              <a:rPr lang="es-MX" sz="2000" dirty="0">
                <a:solidFill>
                  <a:srgbClr val="FF0000"/>
                </a:solidFill>
              </a:rPr>
              <a:t>0</a:t>
            </a:r>
            <a:endParaRPr lang="es-MX" u="none" dirty="0">
              <a:solidFill>
                <a:srgbClr val="FF0000"/>
              </a:solidFill>
            </a:endParaRPr>
          </a:p>
        </p:txBody>
      </p:sp>
      <p:sp>
        <p:nvSpPr>
          <p:cNvPr id="119" name="CuadroTexto 118"/>
          <p:cNvSpPr txBox="1"/>
          <p:nvPr/>
        </p:nvSpPr>
        <p:spPr>
          <a:xfrm>
            <a:off x="6437223" y="4615448"/>
            <a:ext cx="364489" cy="400110"/>
          </a:xfrm>
          <a:prstGeom prst="rect">
            <a:avLst/>
          </a:prstGeom>
          <a:noFill/>
        </p:spPr>
        <p:txBody>
          <a:bodyPr wrap="square" rtlCol="0">
            <a:spAutoFit/>
          </a:bodyPr>
          <a:lstStyle/>
          <a:p>
            <a:r>
              <a:rPr lang="es-MX" sz="2000" dirty="0">
                <a:solidFill>
                  <a:srgbClr val="FF0000"/>
                </a:solidFill>
              </a:rPr>
              <a:t>0</a:t>
            </a:r>
            <a:endParaRPr lang="es-MX" u="none" dirty="0">
              <a:solidFill>
                <a:srgbClr val="FF0000"/>
              </a:solidFill>
            </a:endParaRPr>
          </a:p>
        </p:txBody>
      </p:sp>
      <p:sp>
        <p:nvSpPr>
          <p:cNvPr id="121" name="CuadroTexto 120"/>
          <p:cNvSpPr txBox="1"/>
          <p:nvPr/>
        </p:nvSpPr>
        <p:spPr>
          <a:xfrm>
            <a:off x="6537876" y="4211967"/>
            <a:ext cx="364489" cy="400110"/>
          </a:xfrm>
          <a:prstGeom prst="rect">
            <a:avLst/>
          </a:prstGeom>
          <a:noFill/>
        </p:spPr>
        <p:txBody>
          <a:bodyPr wrap="square" rtlCol="0">
            <a:spAutoFit/>
          </a:bodyPr>
          <a:lstStyle/>
          <a:p>
            <a:r>
              <a:rPr lang="es-MX" sz="2000" dirty="0">
                <a:solidFill>
                  <a:srgbClr val="FF0000"/>
                </a:solidFill>
              </a:rPr>
              <a:t>0</a:t>
            </a:r>
            <a:endParaRPr lang="es-MX" u="none" dirty="0">
              <a:solidFill>
                <a:srgbClr val="FF0000"/>
              </a:solidFill>
            </a:endParaRPr>
          </a:p>
        </p:txBody>
      </p:sp>
      <p:sp>
        <p:nvSpPr>
          <p:cNvPr id="124" name="CuadroTexto 123"/>
          <p:cNvSpPr txBox="1"/>
          <p:nvPr/>
        </p:nvSpPr>
        <p:spPr>
          <a:xfrm>
            <a:off x="4156758" y="4282641"/>
            <a:ext cx="364489" cy="400110"/>
          </a:xfrm>
          <a:prstGeom prst="rect">
            <a:avLst/>
          </a:prstGeom>
          <a:noFill/>
        </p:spPr>
        <p:txBody>
          <a:bodyPr wrap="square" rtlCol="0">
            <a:spAutoFit/>
          </a:bodyPr>
          <a:lstStyle/>
          <a:p>
            <a:r>
              <a:rPr lang="es-MX" sz="2000" dirty="0">
                <a:solidFill>
                  <a:srgbClr val="FF0000"/>
                </a:solidFill>
              </a:rPr>
              <a:t>0</a:t>
            </a:r>
            <a:endParaRPr lang="es-MX" u="none" dirty="0">
              <a:solidFill>
                <a:srgbClr val="FF0000"/>
              </a:solidFill>
            </a:endParaRPr>
          </a:p>
        </p:txBody>
      </p:sp>
      <p:sp>
        <p:nvSpPr>
          <p:cNvPr id="125" name="CuadroTexto 124"/>
          <p:cNvSpPr txBox="1"/>
          <p:nvPr/>
        </p:nvSpPr>
        <p:spPr>
          <a:xfrm>
            <a:off x="4156758" y="4706511"/>
            <a:ext cx="364489" cy="400110"/>
          </a:xfrm>
          <a:prstGeom prst="rect">
            <a:avLst/>
          </a:prstGeom>
          <a:noFill/>
        </p:spPr>
        <p:txBody>
          <a:bodyPr wrap="square" rtlCol="0">
            <a:spAutoFit/>
          </a:bodyPr>
          <a:lstStyle/>
          <a:p>
            <a:r>
              <a:rPr lang="es-MX" sz="2000" dirty="0">
                <a:solidFill>
                  <a:srgbClr val="FF0000"/>
                </a:solidFill>
              </a:rPr>
              <a:t>0</a:t>
            </a:r>
            <a:endParaRPr lang="es-MX" u="none" dirty="0">
              <a:solidFill>
                <a:srgbClr val="FF0000"/>
              </a:solidFill>
            </a:endParaRPr>
          </a:p>
        </p:txBody>
      </p:sp>
      <p:sp>
        <p:nvSpPr>
          <p:cNvPr id="126" name="CuadroTexto 125"/>
          <p:cNvSpPr txBox="1"/>
          <p:nvPr/>
        </p:nvSpPr>
        <p:spPr>
          <a:xfrm>
            <a:off x="4156758" y="5339381"/>
            <a:ext cx="364489" cy="400110"/>
          </a:xfrm>
          <a:prstGeom prst="rect">
            <a:avLst/>
          </a:prstGeom>
          <a:noFill/>
        </p:spPr>
        <p:txBody>
          <a:bodyPr wrap="square" rtlCol="0">
            <a:spAutoFit/>
          </a:bodyPr>
          <a:lstStyle/>
          <a:p>
            <a:r>
              <a:rPr lang="es-MX" sz="2000" dirty="0">
                <a:solidFill>
                  <a:srgbClr val="FF0000"/>
                </a:solidFill>
              </a:rPr>
              <a:t>0</a:t>
            </a:r>
            <a:endParaRPr lang="es-MX" u="none" dirty="0">
              <a:solidFill>
                <a:srgbClr val="FF0000"/>
              </a:solidFill>
            </a:endParaRPr>
          </a:p>
        </p:txBody>
      </p:sp>
      <p:sp>
        <p:nvSpPr>
          <p:cNvPr id="127" name="CuadroTexto 126"/>
          <p:cNvSpPr txBox="1"/>
          <p:nvPr/>
        </p:nvSpPr>
        <p:spPr>
          <a:xfrm>
            <a:off x="4138243" y="5792215"/>
            <a:ext cx="364489" cy="400110"/>
          </a:xfrm>
          <a:prstGeom prst="rect">
            <a:avLst/>
          </a:prstGeom>
          <a:noFill/>
        </p:spPr>
        <p:txBody>
          <a:bodyPr wrap="square" rtlCol="0">
            <a:spAutoFit/>
          </a:bodyPr>
          <a:lstStyle/>
          <a:p>
            <a:r>
              <a:rPr lang="es-MX" sz="2000" dirty="0">
                <a:solidFill>
                  <a:srgbClr val="FF0000"/>
                </a:solidFill>
              </a:rPr>
              <a:t>0</a:t>
            </a:r>
            <a:endParaRPr lang="es-MX" u="none" dirty="0">
              <a:solidFill>
                <a:srgbClr val="FF0000"/>
              </a:solidFill>
            </a:endParaRPr>
          </a:p>
        </p:txBody>
      </p:sp>
      <p:sp>
        <p:nvSpPr>
          <p:cNvPr id="128" name="CuadroTexto 127"/>
          <p:cNvSpPr txBox="1"/>
          <p:nvPr/>
        </p:nvSpPr>
        <p:spPr>
          <a:xfrm>
            <a:off x="5211958" y="1644652"/>
            <a:ext cx="364489" cy="400110"/>
          </a:xfrm>
          <a:prstGeom prst="rect">
            <a:avLst/>
          </a:prstGeom>
          <a:noFill/>
        </p:spPr>
        <p:txBody>
          <a:bodyPr wrap="square" rtlCol="0">
            <a:spAutoFit/>
          </a:bodyPr>
          <a:lstStyle/>
          <a:p>
            <a:r>
              <a:rPr lang="es-MX" sz="2000" dirty="0"/>
              <a:t>0</a:t>
            </a:r>
            <a:endParaRPr lang="es-MX" u="none" dirty="0"/>
          </a:p>
        </p:txBody>
      </p:sp>
      <p:sp>
        <p:nvSpPr>
          <p:cNvPr id="8" name="Rectángulo 7"/>
          <p:cNvSpPr/>
          <p:nvPr/>
        </p:nvSpPr>
        <p:spPr>
          <a:xfrm>
            <a:off x="5211958" y="2129724"/>
            <a:ext cx="312906" cy="369332"/>
          </a:xfrm>
          <a:prstGeom prst="rect">
            <a:avLst/>
          </a:prstGeom>
        </p:spPr>
        <p:txBody>
          <a:bodyPr wrap="none">
            <a:spAutoFit/>
          </a:bodyPr>
          <a:lstStyle/>
          <a:p>
            <a:r>
              <a:rPr lang="es-MX" u="none" dirty="0"/>
              <a:t>0</a:t>
            </a:r>
          </a:p>
        </p:txBody>
      </p:sp>
      <p:sp>
        <p:nvSpPr>
          <p:cNvPr id="129" name="Rectángulo 128"/>
          <p:cNvSpPr/>
          <p:nvPr/>
        </p:nvSpPr>
        <p:spPr>
          <a:xfrm>
            <a:off x="5993952" y="5826292"/>
            <a:ext cx="312906" cy="369332"/>
          </a:xfrm>
          <a:prstGeom prst="rect">
            <a:avLst/>
          </a:prstGeom>
        </p:spPr>
        <p:txBody>
          <a:bodyPr wrap="none">
            <a:spAutoFit/>
          </a:bodyPr>
          <a:lstStyle/>
          <a:p>
            <a:r>
              <a:rPr lang="es-MX" u="none" dirty="0"/>
              <a:t>0</a:t>
            </a:r>
          </a:p>
        </p:txBody>
      </p:sp>
      <p:sp>
        <p:nvSpPr>
          <p:cNvPr id="130" name="Rectángulo 129"/>
          <p:cNvSpPr/>
          <p:nvPr/>
        </p:nvSpPr>
        <p:spPr>
          <a:xfrm>
            <a:off x="7038500" y="1372501"/>
            <a:ext cx="281440" cy="369332"/>
          </a:xfrm>
          <a:prstGeom prst="rect">
            <a:avLst/>
          </a:prstGeom>
        </p:spPr>
        <p:txBody>
          <a:bodyPr wrap="square">
            <a:spAutoFit/>
          </a:bodyPr>
          <a:lstStyle/>
          <a:p>
            <a:r>
              <a:rPr lang="es-MX" u="none" dirty="0"/>
              <a:t>0</a:t>
            </a:r>
          </a:p>
        </p:txBody>
      </p:sp>
      <p:sp>
        <p:nvSpPr>
          <p:cNvPr id="131" name="Rectángulo 130"/>
          <p:cNvSpPr/>
          <p:nvPr/>
        </p:nvSpPr>
        <p:spPr>
          <a:xfrm>
            <a:off x="5211958" y="2820065"/>
            <a:ext cx="281440" cy="369332"/>
          </a:xfrm>
          <a:prstGeom prst="rect">
            <a:avLst/>
          </a:prstGeom>
        </p:spPr>
        <p:txBody>
          <a:bodyPr wrap="square">
            <a:spAutoFit/>
          </a:bodyPr>
          <a:lstStyle/>
          <a:p>
            <a:r>
              <a:rPr lang="es-MX" u="none" dirty="0"/>
              <a:t>0</a:t>
            </a:r>
          </a:p>
        </p:txBody>
      </p:sp>
      <p:sp>
        <p:nvSpPr>
          <p:cNvPr id="132" name="Rectángulo 131"/>
          <p:cNvSpPr/>
          <p:nvPr/>
        </p:nvSpPr>
        <p:spPr>
          <a:xfrm>
            <a:off x="4832267" y="3356429"/>
            <a:ext cx="281440" cy="369332"/>
          </a:xfrm>
          <a:prstGeom prst="rect">
            <a:avLst/>
          </a:prstGeom>
        </p:spPr>
        <p:txBody>
          <a:bodyPr wrap="square">
            <a:spAutoFit/>
          </a:bodyPr>
          <a:lstStyle/>
          <a:p>
            <a:r>
              <a:rPr lang="es-MX" u="none" dirty="0"/>
              <a:t>0</a:t>
            </a:r>
          </a:p>
        </p:txBody>
      </p:sp>
      <p:sp>
        <p:nvSpPr>
          <p:cNvPr id="133" name="Rectángulo 132"/>
          <p:cNvSpPr/>
          <p:nvPr/>
        </p:nvSpPr>
        <p:spPr>
          <a:xfrm>
            <a:off x="5379223" y="3418605"/>
            <a:ext cx="281440" cy="369332"/>
          </a:xfrm>
          <a:prstGeom prst="rect">
            <a:avLst/>
          </a:prstGeom>
        </p:spPr>
        <p:txBody>
          <a:bodyPr wrap="square">
            <a:spAutoFit/>
          </a:bodyPr>
          <a:lstStyle/>
          <a:p>
            <a:r>
              <a:rPr lang="es-MX" u="none" dirty="0"/>
              <a:t>0</a:t>
            </a:r>
          </a:p>
        </p:txBody>
      </p:sp>
      <p:sp>
        <p:nvSpPr>
          <p:cNvPr id="134" name="Rectángulo 133"/>
          <p:cNvSpPr/>
          <p:nvPr/>
        </p:nvSpPr>
        <p:spPr>
          <a:xfrm>
            <a:off x="4663023" y="4404115"/>
            <a:ext cx="281440" cy="369332"/>
          </a:xfrm>
          <a:prstGeom prst="rect">
            <a:avLst/>
          </a:prstGeom>
        </p:spPr>
        <p:txBody>
          <a:bodyPr wrap="square">
            <a:spAutoFit/>
          </a:bodyPr>
          <a:lstStyle/>
          <a:p>
            <a:r>
              <a:rPr lang="es-MX" u="none" dirty="0"/>
              <a:t>0</a:t>
            </a:r>
          </a:p>
        </p:txBody>
      </p:sp>
      <p:sp>
        <p:nvSpPr>
          <p:cNvPr id="135" name="Rectángulo 134"/>
          <p:cNvSpPr/>
          <p:nvPr/>
        </p:nvSpPr>
        <p:spPr>
          <a:xfrm>
            <a:off x="6794393" y="4601699"/>
            <a:ext cx="281440" cy="369332"/>
          </a:xfrm>
          <a:prstGeom prst="rect">
            <a:avLst/>
          </a:prstGeom>
        </p:spPr>
        <p:txBody>
          <a:bodyPr wrap="square">
            <a:spAutoFit/>
          </a:bodyPr>
          <a:lstStyle/>
          <a:p>
            <a:r>
              <a:rPr lang="es-MX" u="none" dirty="0"/>
              <a:t>0</a:t>
            </a:r>
          </a:p>
        </p:txBody>
      </p:sp>
      <p:sp>
        <p:nvSpPr>
          <p:cNvPr id="136" name="Rectángulo 135"/>
          <p:cNvSpPr/>
          <p:nvPr/>
        </p:nvSpPr>
        <p:spPr>
          <a:xfrm>
            <a:off x="5594762" y="3713232"/>
            <a:ext cx="281440" cy="369332"/>
          </a:xfrm>
          <a:prstGeom prst="rect">
            <a:avLst/>
          </a:prstGeom>
        </p:spPr>
        <p:txBody>
          <a:bodyPr wrap="square">
            <a:spAutoFit/>
          </a:bodyPr>
          <a:lstStyle/>
          <a:p>
            <a:r>
              <a:rPr lang="es-MX" u="none" dirty="0"/>
              <a:t>0</a:t>
            </a:r>
          </a:p>
        </p:txBody>
      </p:sp>
      <p:sp>
        <p:nvSpPr>
          <p:cNvPr id="137" name="Rectángulo 136"/>
          <p:cNvSpPr/>
          <p:nvPr/>
        </p:nvSpPr>
        <p:spPr>
          <a:xfrm>
            <a:off x="5015073" y="4698475"/>
            <a:ext cx="281440" cy="369332"/>
          </a:xfrm>
          <a:prstGeom prst="rect">
            <a:avLst/>
          </a:prstGeom>
        </p:spPr>
        <p:txBody>
          <a:bodyPr wrap="square">
            <a:spAutoFit/>
          </a:bodyPr>
          <a:lstStyle/>
          <a:p>
            <a:r>
              <a:rPr lang="es-MX" u="none" dirty="0"/>
              <a:t>0</a:t>
            </a:r>
          </a:p>
        </p:txBody>
      </p:sp>
      <p:sp>
        <p:nvSpPr>
          <p:cNvPr id="138" name="Rectángulo 137"/>
          <p:cNvSpPr/>
          <p:nvPr/>
        </p:nvSpPr>
        <p:spPr>
          <a:xfrm>
            <a:off x="5535014" y="4963786"/>
            <a:ext cx="281440" cy="369332"/>
          </a:xfrm>
          <a:prstGeom prst="rect">
            <a:avLst/>
          </a:prstGeom>
        </p:spPr>
        <p:txBody>
          <a:bodyPr wrap="square">
            <a:spAutoFit/>
          </a:bodyPr>
          <a:lstStyle/>
          <a:p>
            <a:r>
              <a:rPr lang="es-MX" u="none" dirty="0"/>
              <a:t>0</a:t>
            </a:r>
          </a:p>
        </p:txBody>
      </p:sp>
      <p:sp>
        <p:nvSpPr>
          <p:cNvPr id="139" name="Rectángulo 138"/>
          <p:cNvSpPr/>
          <p:nvPr/>
        </p:nvSpPr>
        <p:spPr>
          <a:xfrm>
            <a:off x="4566888" y="5657839"/>
            <a:ext cx="281440" cy="369332"/>
          </a:xfrm>
          <a:prstGeom prst="rect">
            <a:avLst/>
          </a:prstGeom>
        </p:spPr>
        <p:txBody>
          <a:bodyPr wrap="square">
            <a:spAutoFit/>
          </a:bodyPr>
          <a:lstStyle/>
          <a:p>
            <a:r>
              <a:rPr lang="es-MX" u="none" dirty="0"/>
              <a:t>0</a:t>
            </a:r>
          </a:p>
        </p:txBody>
      </p:sp>
      <p:sp>
        <p:nvSpPr>
          <p:cNvPr id="140" name="CuadroTexto 139"/>
          <p:cNvSpPr txBox="1"/>
          <p:nvPr/>
        </p:nvSpPr>
        <p:spPr>
          <a:xfrm>
            <a:off x="7055871" y="1797736"/>
            <a:ext cx="364489" cy="400110"/>
          </a:xfrm>
          <a:prstGeom prst="rect">
            <a:avLst/>
          </a:prstGeom>
          <a:noFill/>
        </p:spPr>
        <p:txBody>
          <a:bodyPr wrap="square" rtlCol="0">
            <a:spAutoFit/>
          </a:bodyPr>
          <a:lstStyle/>
          <a:p>
            <a:r>
              <a:rPr lang="es-MX" sz="2000" dirty="0">
                <a:solidFill>
                  <a:srgbClr val="99FFCC"/>
                </a:solidFill>
              </a:rPr>
              <a:t>0</a:t>
            </a:r>
            <a:endParaRPr lang="es-MX" u="none" dirty="0">
              <a:solidFill>
                <a:srgbClr val="99FFCC"/>
              </a:solidFill>
            </a:endParaRPr>
          </a:p>
        </p:txBody>
      </p:sp>
      <p:sp>
        <p:nvSpPr>
          <p:cNvPr id="141" name="CuadroTexto 140"/>
          <p:cNvSpPr txBox="1"/>
          <p:nvPr/>
        </p:nvSpPr>
        <p:spPr>
          <a:xfrm>
            <a:off x="7548504" y="2615820"/>
            <a:ext cx="364489" cy="400110"/>
          </a:xfrm>
          <a:prstGeom prst="rect">
            <a:avLst/>
          </a:prstGeom>
          <a:noFill/>
        </p:spPr>
        <p:txBody>
          <a:bodyPr wrap="square" rtlCol="0">
            <a:spAutoFit/>
          </a:bodyPr>
          <a:lstStyle/>
          <a:p>
            <a:r>
              <a:rPr lang="es-MX" sz="2000" dirty="0">
                <a:solidFill>
                  <a:srgbClr val="99FFCC"/>
                </a:solidFill>
              </a:rPr>
              <a:t>0</a:t>
            </a:r>
            <a:endParaRPr lang="es-MX" u="none" dirty="0">
              <a:solidFill>
                <a:srgbClr val="99FFCC"/>
              </a:solidFill>
            </a:endParaRPr>
          </a:p>
        </p:txBody>
      </p:sp>
      <p:sp>
        <p:nvSpPr>
          <p:cNvPr id="142" name="CuadroTexto 141"/>
          <p:cNvSpPr txBox="1"/>
          <p:nvPr/>
        </p:nvSpPr>
        <p:spPr>
          <a:xfrm>
            <a:off x="5945216" y="2221301"/>
            <a:ext cx="364489" cy="400110"/>
          </a:xfrm>
          <a:prstGeom prst="rect">
            <a:avLst/>
          </a:prstGeom>
          <a:noFill/>
        </p:spPr>
        <p:txBody>
          <a:bodyPr wrap="square" rtlCol="0">
            <a:spAutoFit/>
          </a:bodyPr>
          <a:lstStyle/>
          <a:p>
            <a:r>
              <a:rPr lang="es-MX" sz="2000" dirty="0">
                <a:solidFill>
                  <a:srgbClr val="99FFCC"/>
                </a:solidFill>
              </a:rPr>
              <a:t>0</a:t>
            </a:r>
            <a:endParaRPr lang="es-MX" u="none" dirty="0">
              <a:solidFill>
                <a:srgbClr val="99FFCC"/>
              </a:solidFill>
            </a:endParaRPr>
          </a:p>
        </p:txBody>
      </p:sp>
      <p:sp>
        <p:nvSpPr>
          <p:cNvPr id="143" name="CuadroTexto 142"/>
          <p:cNvSpPr txBox="1"/>
          <p:nvPr/>
        </p:nvSpPr>
        <p:spPr>
          <a:xfrm>
            <a:off x="6412591" y="2714465"/>
            <a:ext cx="364489" cy="400110"/>
          </a:xfrm>
          <a:prstGeom prst="rect">
            <a:avLst/>
          </a:prstGeom>
          <a:noFill/>
        </p:spPr>
        <p:txBody>
          <a:bodyPr wrap="square" rtlCol="0">
            <a:spAutoFit/>
          </a:bodyPr>
          <a:lstStyle/>
          <a:p>
            <a:r>
              <a:rPr lang="es-MX" sz="2000" dirty="0">
                <a:solidFill>
                  <a:srgbClr val="99FFCC"/>
                </a:solidFill>
              </a:rPr>
              <a:t>0</a:t>
            </a:r>
            <a:endParaRPr lang="es-MX" u="none" dirty="0">
              <a:solidFill>
                <a:srgbClr val="99FFCC"/>
              </a:solidFill>
            </a:endParaRPr>
          </a:p>
        </p:txBody>
      </p:sp>
      <p:sp>
        <p:nvSpPr>
          <p:cNvPr id="144" name="CuadroTexto 143"/>
          <p:cNvSpPr txBox="1"/>
          <p:nvPr/>
        </p:nvSpPr>
        <p:spPr>
          <a:xfrm>
            <a:off x="7038501" y="3601718"/>
            <a:ext cx="364489" cy="400110"/>
          </a:xfrm>
          <a:prstGeom prst="rect">
            <a:avLst/>
          </a:prstGeom>
          <a:noFill/>
        </p:spPr>
        <p:txBody>
          <a:bodyPr wrap="square" rtlCol="0">
            <a:spAutoFit/>
          </a:bodyPr>
          <a:lstStyle/>
          <a:p>
            <a:r>
              <a:rPr lang="es-MX" sz="2000" dirty="0">
                <a:solidFill>
                  <a:srgbClr val="99FFCC"/>
                </a:solidFill>
              </a:rPr>
              <a:t>0</a:t>
            </a:r>
            <a:endParaRPr lang="es-MX" u="none" dirty="0">
              <a:solidFill>
                <a:srgbClr val="99FFCC"/>
              </a:solidFill>
            </a:endParaRPr>
          </a:p>
        </p:txBody>
      </p:sp>
      <p:sp>
        <p:nvSpPr>
          <p:cNvPr id="145" name="CuadroTexto 144"/>
          <p:cNvSpPr txBox="1"/>
          <p:nvPr/>
        </p:nvSpPr>
        <p:spPr>
          <a:xfrm>
            <a:off x="7056148" y="4300438"/>
            <a:ext cx="364489" cy="400110"/>
          </a:xfrm>
          <a:prstGeom prst="rect">
            <a:avLst/>
          </a:prstGeom>
          <a:noFill/>
        </p:spPr>
        <p:txBody>
          <a:bodyPr wrap="square" rtlCol="0">
            <a:spAutoFit/>
          </a:bodyPr>
          <a:lstStyle/>
          <a:p>
            <a:r>
              <a:rPr lang="es-MX" sz="2000" dirty="0">
                <a:solidFill>
                  <a:srgbClr val="99FFCC"/>
                </a:solidFill>
              </a:rPr>
              <a:t>0</a:t>
            </a:r>
            <a:endParaRPr lang="es-MX" u="none" dirty="0">
              <a:solidFill>
                <a:srgbClr val="99FFCC"/>
              </a:solidFill>
            </a:endParaRPr>
          </a:p>
        </p:txBody>
      </p:sp>
      <p:sp>
        <p:nvSpPr>
          <p:cNvPr id="146" name="CuadroTexto 145"/>
          <p:cNvSpPr txBox="1"/>
          <p:nvPr/>
        </p:nvSpPr>
        <p:spPr>
          <a:xfrm>
            <a:off x="7483192" y="1387014"/>
            <a:ext cx="364489" cy="400110"/>
          </a:xfrm>
          <a:prstGeom prst="rect">
            <a:avLst/>
          </a:prstGeom>
          <a:noFill/>
        </p:spPr>
        <p:txBody>
          <a:bodyPr wrap="square" rtlCol="0">
            <a:spAutoFit/>
          </a:bodyPr>
          <a:lstStyle/>
          <a:p>
            <a:r>
              <a:rPr lang="es-MX" sz="2000" dirty="0">
                <a:solidFill>
                  <a:srgbClr val="99FFCC"/>
                </a:solidFill>
              </a:rPr>
              <a:t>0</a:t>
            </a:r>
            <a:endParaRPr lang="es-MX" u="none" dirty="0">
              <a:solidFill>
                <a:srgbClr val="99FFCC"/>
              </a:solidFill>
            </a:endParaRPr>
          </a:p>
        </p:txBody>
      </p:sp>
      <p:sp>
        <p:nvSpPr>
          <p:cNvPr id="147" name="CuadroTexto 146"/>
          <p:cNvSpPr txBox="1"/>
          <p:nvPr/>
        </p:nvSpPr>
        <p:spPr>
          <a:xfrm>
            <a:off x="6927651" y="3259979"/>
            <a:ext cx="364489" cy="400110"/>
          </a:xfrm>
          <a:prstGeom prst="rect">
            <a:avLst/>
          </a:prstGeom>
          <a:noFill/>
        </p:spPr>
        <p:txBody>
          <a:bodyPr wrap="square" rtlCol="0">
            <a:spAutoFit/>
          </a:bodyPr>
          <a:lstStyle/>
          <a:p>
            <a:r>
              <a:rPr lang="es-MX" sz="2000" dirty="0">
                <a:solidFill>
                  <a:srgbClr val="99FFCC"/>
                </a:solidFill>
              </a:rPr>
              <a:t>0</a:t>
            </a:r>
            <a:endParaRPr lang="es-MX" u="none" dirty="0">
              <a:solidFill>
                <a:srgbClr val="99FFCC"/>
              </a:solidFill>
            </a:endParaRPr>
          </a:p>
        </p:txBody>
      </p:sp>
      <p:sp>
        <p:nvSpPr>
          <p:cNvPr id="148" name="CuadroTexto 147"/>
          <p:cNvSpPr txBox="1"/>
          <p:nvPr/>
        </p:nvSpPr>
        <p:spPr>
          <a:xfrm>
            <a:off x="6211424" y="3681967"/>
            <a:ext cx="364489" cy="400110"/>
          </a:xfrm>
          <a:prstGeom prst="rect">
            <a:avLst/>
          </a:prstGeom>
          <a:noFill/>
        </p:spPr>
        <p:txBody>
          <a:bodyPr wrap="square" rtlCol="0">
            <a:spAutoFit/>
          </a:bodyPr>
          <a:lstStyle/>
          <a:p>
            <a:r>
              <a:rPr lang="es-MX" sz="2000" dirty="0">
                <a:solidFill>
                  <a:srgbClr val="99FFCC"/>
                </a:solidFill>
              </a:rPr>
              <a:t>0</a:t>
            </a:r>
            <a:endParaRPr lang="es-MX" u="none" dirty="0">
              <a:solidFill>
                <a:srgbClr val="99FFCC"/>
              </a:solidFill>
            </a:endParaRPr>
          </a:p>
        </p:txBody>
      </p:sp>
      <p:sp>
        <p:nvSpPr>
          <p:cNvPr id="149" name="CuadroTexto 148"/>
          <p:cNvSpPr txBox="1"/>
          <p:nvPr/>
        </p:nvSpPr>
        <p:spPr>
          <a:xfrm>
            <a:off x="7142405" y="2820444"/>
            <a:ext cx="364489" cy="400110"/>
          </a:xfrm>
          <a:prstGeom prst="rect">
            <a:avLst/>
          </a:prstGeom>
          <a:noFill/>
        </p:spPr>
        <p:txBody>
          <a:bodyPr wrap="square" rtlCol="0">
            <a:spAutoFit/>
          </a:bodyPr>
          <a:lstStyle/>
          <a:p>
            <a:r>
              <a:rPr lang="es-MX" sz="2000" dirty="0">
                <a:solidFill>
                  <a:srgbClr val="99FFCC"/>
                </a:solidFill>
              </a:rPr>
              <a:t>0</a:t>
            </a:r>
            <a:endParaRPr lang="es-MX" u="none" dirty="0">
              <a:solidFill>
                <a:srgbClr val="99FFCC"/>
              </a:solidFill>
            </a:endParaRPr>
          </a:p>
        </p:txBody>
      </p:sp>
      <p:sp>
        <p:nvSpPr>
          <p:cNvPr id="150" name="CuadroTexto 149"/>
          <p:cNvSpPr txBox="1"/>
          <p:nvPr/>
        </p:nvSpPr>
        <p:spPr>
          <a:xfrm>
            <a:off x="6973105" y="5066212"/>
            <a:ext cx="364489" cy="400110"/>
          </a:xfrm>
          <a:prstGeom prst="rect">
            <a:avLst/>
          </a:prstGeom>
          <a:noFill/>
        </p:spPr>
        <p:txBody>
          <a:bodyPr wrap="square" rtlCol="0">
            <a:spAutoFit/>
          </a:bodyPr>
          <a:lstStyle/>
          <a:p>
            <a:r>
              <a:rPr lang="es-MX" sz="2000" dirty="0">
                <a:solidFill>
                  <a:srgbClr val="99FFCC"/>
                </a:solidFill>
              </a:rPr>
              <a:t>0</a:t>
            </a:r>
            <a:endParaRPr lang="es-MX" u="none" dirty="0">
              <a:solidFill>
                <a:srgbClr val="99FFCC"/>
              </a:solidFill>
            </a:endParaRPr>
          </a:p>
        </p:txBody>
      </p:sp>
      <p:sp>
        <p:nvSpPr>
          <p:cNvPr id="151" name="CuadroTexto 150"/>
          <p:cNvSpPr txBox="1"/>
          <p:nvPr/>
        </p:nvSpPr>
        <p:spPr>
          <a:xfrm>
            <a:off x="6651799" y="5444264"/>
            <a:ext cx="364489" cy="400110"/>
          </a:xfrm>
          <a:prstGeom prst="rect">
            <a:avLst/>
          </a:prstGeom>
          <a:noFill/>
        </p:spPr>
        <p:txBody>
          <a:bodyPr wrap="square" rtlCol="0">
            <a:spAutoFit/>
          </a:bodyPr>
          <a:lstStyle/>
          <a:p>
            <a:r>
              <a:rPr lang="es-MX" sz="2000" dirty="0">
                <a:solidFill>
                  <a:srgbClr val="99FFCC"/>
                </a:solidFill>
              </a:rPr>
              <a:t>0</a:t>
            </a:r>
            <a:endParaRPr lang="es-MX" u="none" dirty="0">
              <a:solidFill>
                <a:srgbClr val="99FFCC"/>
              </a:solidFill>
            </a:endParaRPr>
          </a:p>
        </p:txBody>
      </p:sp>
      <p:sp>
        <p:nvSpPr>
          <p:cNvPr id="152" name="CuadroTexto 151"/>
          <p:cNvSpPr txBox="1"/>
          <p:nvPr/>
        </p:nvSpPr>
        <p:spPr>
          <a:xfrm>
            <a:off x="8255260" y="1379104"/>
            <a:ext cx="364489" cy="400110"/>
          </a:xfrm>
          <a:prstGeom prst="rect">
            <a:avLst/>
          </a:prstGeom>
          <a:noFill/>
        </p:spPr>
        <p:txBody>
          <a:bodyPr wrap="square" rtlCol="0">
            <a:spAutoFit/>
          </a:bodyPr>
          <a:lstStyle/>
          <a:p>
            <a:r>
              <a:rPr lang="es-MX" sz="2000" dirty="0"/>
              <a:t>3</a:t>
            </a:r>
          </a:p>
        </p:txBody>
      </p:sp>
      <p:sp>
        <p:nvSpPr>
          <p:cNvPr id="153" name="CuadroTexto 152"/>
          <p:cNvSpPr txBox="1"/>
          <p:nvPr/>
        </p:nvSpPr>
        <p:spPr>
          <a:xfrm>
            <a:off x="8252879" y="1803150"/>
            <a:ext cx="364489" cy="400110"/>
          </a:xfrm>
          <a:prstGeom prst="rect">
            <a:avLst/>
          </a:prstGeom>
          <a:noFill/>
        </p:spPr>
        <p:txBody>
          <a:bodyPr wrap="square" rtlCol="0">
            <a:spAutoFit/>
          </a:bodyPr>
          <a:lstStyle/>
          <a:p>
            <a:r>
              <a:rPr lang="es-MX" sz="2000" dirty="0"/>
              <a:t>3</a:t>
            </a:r>
          </a:p>
        </p:txBody>
      </p:sp>
      <p:sp>
        <p:nvSpPr>
          <p:cNvPr id="154" name="CuadroTexto 153"/>
          <p:cNvSpPr txBox="1"/>
          <p:nvPr/>
        </p:nvSpPr>
        <p:spPr>
          <a:xfrm>
            <a:off x="8290766" y="2280161"/>
            <a:ext cx="364489" cy="400110"/>
          </a:xfrm>
          <a:prstGeom prst="rect">
            <a:avLst/>
          </a:prstGeom>
          <a:noFill/>
        </p:spPr>
        <p:txBody>
          <a:bodyPr wrap="square" rtlCol="0">
            <a:spAutoFit/>
          </a:bodyPr>
          <a:lstStyle/>
          <a:p>
            <a:r>
              <a:rPr lang="es-MX" sz="2000" dirty="0"/>
              <a:t>3</a:t>
            </a:r>
          </a:p>
        </p:txBody>
      </p:sp>
      <p:sp>
        <p:nvSpPr>
          <p:cNvPr id="155" name="CuadroTexto 154"/>
          <p:cNvSpPr txBox="1"/>
          <p:nvPr/>
        </p:nvSpPr>
        <p:spPr>
          <a:xfrm>
            <a:off x="8122445" y="2817070"/>
            <a:ext cx="364489" cy="400110"/>
          </a:xfrm>
          <a:prstGeom prst="rect">
            <a:avLst/>
          </a:prstGeom>
          <a:noFill/>
        </p:spPr>
        <p:txBody>
          <a:bodyPr wrap="square" rtlCol="0">
            <a:spAutoFit/>
          </a:bodyPr>
          <a:lstStyle/>
          <a:p>
            <a:r>
              <a:rPr lang="es-MX" sz="2000" dirty="0"/>
              <a:t>3</a:t>
            </a:r>
          </a:p>
        </p:txBody>
      </p:sp>
      <p:sp>
        <p:nvSpPr>
          <p:cNvPr id="156" name="CuadroTexto 155"/>
          <p:cNvSpPr txBox="1"/>
          <p:nvPr/>
        </p:nvSpPr>
        <p:spPr>
          <a:xfrm>
            <a:off x="8122445" y="3328692"/>
            <a:ext cx="364489" cy="400110"/>
          </a:xfrm>
          <a:prstGeom prst="rect">
            <a:avLst/>
          </a:prstGeom>
          <a:noFill/>
        </p:spPr>
        <p:txBody>
          <a:bodyPr wrap="square" rtlCol="0">
            <a:spAutoFit/>
          </a:bodyPr>
          <a:lstStyle/>
          <a:p>
            <a:r>
              <a:rPr lang="es-MX" sz="2000" dirty="0"/>
              <a:t>3</a:t>
            </a:r>
          </a:p>
        </p:txBody>
      </p:sp>
      <p:sp>
        <p:nvSpPr>
          <p:cNvPr id="157" name="CuadroTexto 156"/>
          <p:cNvSpPr txBox="1"/>
          <p:nvPr/>
        </p:nvSpPr>
        <p:spPr>
          <a:xfrm>
            <a:off x="8157471" y="3753731"/>
            <a:ext cx="364489" cy="400110"/>
          </a:xfrm>
          <a:prstGeom prst="rect">
            <a:avLst/>
          </a:prstGeom>
          <a:noFill/>
        </p:spPr>
        <p:txBody>
          <a:bodyPr wrap="square" rtlCol="0">
            <a:spAutoFit/>
          </a:bodyPr>
          <a:lstStyle/>
          <a:p>
            <a:r>
              <a:rPr lang="es-MX" sz="2000" dirty="0"/>
              <a:t>3</a:t>
            </a:r>
          </a:p>
        </p:txBody>
      </p:sp>
      <p:sp>
        <p:nvSpPr>
          <p:cNvPr id="158" name="CuadroTexto 157"/>
          <p:cNvSpPr txBox="1"/>
          <p:nvPr/>
        </p:nvSpPr>
        <p:spPr>
          <a:xfrm>
            <a:off x="8005810" y="3947559"/>
            <a:ext cx="364489" cy="400110"/>
          </a:xfrm>
          <a:prstGeom prst="rect">
            <a:avLst/>
          </a:prstGeom>
          <a:noFill/>
        </p:spPr>
        <p:txBody>
          <a:bodyPr wrap="square" rtlCol="0">
            <a:spAutoFit/>
          </a:bodyPr>
          <a:lstStyle/>
          <a:p>
            <a:r>
              <a:rPr lang="es-MX" sz="2000" dirty="0"/>
              <a:t>3</a:t>
            </a:r>
          </a:p>
        </p:txBody>
      </p:sp>
      <p:sp>
        <p:nvSpPr>
          <p:cNvPr id="159" name="CuadroTexto 158"/>
          <p:cNvSpPr txBox="1"/>
          <p:nvPr/>
        </p:nvSpPr>
        <p:spPr>
          <a:xfrm>
            <a:off x="5236145" y="6044715"/>
            <a:ext cx="364489" cy="400110"/>
          </a:xfrm>
          <a:prstGeom prst="rect">
            <a:avLst/>
          </a:prstGeom>
          <a:noFill/>
        </p:spPr>
        <p:txBody>
          <a:bodyPr wrap="square" rtlCol="0">
            <a:spAutoFit/>
          </a:bodyPr>
          <a:lstStyle/>
          <a:p>
            <a:r>
              <a:rPr lang="es-MX" sz="2000" dirty="0"/>
              <a:t>3</a:t>
            </a:r>
          </a:p>
        </p:txBody>
      </p:sp>
      <p:sp>
        <p:nvSpPr>
          <p:cNvPr id="160" name="CuadroTexto 159"/>
          <p:cNvSpPr txBox="1"/>
          <p:nvPr/>
        </p:nvSpPr>
        <p:spPr>
          <a:xfrm>
            <a:off x="6643630" y="6019555"/>
            <a:ext cx="364489" cy="400110"/>
          </a:xfrm>
          <a:prstGeom prst="rect">
            <a:avLst/>
          </a:prstGeom>
          <a:noFill/>
        </p:spPr>
        <p:txBody>
          <a:bodyPr wrap="square" rtlCol="0">
            <a:spAutoFit/>
          </a:bodyPr>
          <a:lstStyle/>
          <a:p>
            <a:r>
              <a:rPr lang="es-MX" sz="2000" dirty="0"/>
              <a:t>3</a:t>
            </a:r>
          </a:p>
        </p:txBody>
      </p:sp>
      <p:sp>
        <p:nvSpPr>
          <p:cNvPr id="161" name="CuadroTexto 160"/>
          <p:cNvSpPr txBox="1"/>
          <p:nvPr/>
        </p:nvSpPr>
        <p:spPr>
          <a:xfrm>
            <a:off x="8141456" y="6044715"/>
            <a:ext cx="364489" cy="400110"/>
          </a:xfrm>
          <a:prstGeom prst="rect">
            <a:avLst/>
          </a:prstGeom>
          <a:noFill/>
        </p:spPr>
        <p:txBody>
          <a:bodyPr wrap="square" rtlCol="0">
            <a:spAutoFit/>
          </a:bodyPr>
          <a:lstStyle/>
          <a:p>
            <a:r>
              <a:rPr lang="es-MX" sz="2000" dirty="0"/>
              <a:t>3</a:t>
            </a:r>
          </a:p>
        </p:txBody>
      </p:sp>
      <p:sp>
        <p:nvSpPr>
          <p:cNvPr id="162" name="CuadroTexto 161"/>
          <p:cNvSpPr txBox="1"/>
          <p:nvPr/>
        </p:nvSpPr>
        <p:spPr>
          <a:xfrm>
            <a:off x="8158912" y="5416386"/>
            <a:ext cx="364489" cy="400110"/>
          </a:xfrm>
          <a:prstGeom prst="rect">
            <a:avLst/>
          </a:prstGeom>
          <a:noFill/>
        </p:spPr>
        <p:txBody>
          <a:bodyPr wrap="square" rtlCol="0">
            <a:spAutoFit/>
          </a:bodyPr>
          <a:lstStyle/>
          <a:p>
            <a:r>
              <a:rPr lang="es-MX" sz="2000" dirty="0"/>
              <a:t>3</a:t>
            </a:r>
          </a:p>
        </p:txBody>
      </p:sp>
      <p:sp>
        <p:nvSpPr>
          <p:cNvPr id="163" name="CuadroTexto 162"/>
          <p:cNvSpPr txBox="1"/>
          <p:nvPr/>
        </p:nvSpPr>
        <p:spPr>
          <a:xfrm>
            <a:off x="8024352" y="4825516"/>
            <a:ext cx="364489" cy="400110"/>
          </a:xfrm>
          <a:prstGeom prst="rect">
            <a:avLst/>
          </a:prstGeom>
          <a:noFill/>
        </p:spPr>
        <p:txBody>
          <a:bodyPr wrap="square" rtlCol="0">
            <a:spAutoFit/>
          </a:bodyPr>
          <a:lstStyle/>
          <a:p>
            <a:r>
              <a:rPr lang="es-MX" sz="2000" dirty="0"/>
              <a:t>3</a:t>
            </a:r>
          </a:p>
        </p:txBody>
      </p:sp>
      <p:sp>
        <p:nvSpPr>
          <p:cNvPr id="164" name="CuadroTexto 163"/>
          <p:cNvSpPr txBox="1"/>
          <p:nvPr/>
        </p:nvSpPr>
        <p:spPr>
          <a:xfrm>
            <a:off x="8005238" y="4378437"/>
            <a:ext cx="364489" cy="400110"/>
          </a:xfrm>
          <a:prstGeom prst="rect">
            <a:avLst/>
          </a:prstGeom>
          <a:noFill/>
        </p:spPr>
        <p:txBody>
          <a:bodyPr wrap="square" rtlCol="0">
            <a:spAutoFit/>
          </a:bodyPr>
          <a:lstStyle/>
          <a:p>
            <a:r>
              <a:rPr lang="es-MX" sz="2000" dirty="0"/>
              <a:t>3</a:t>
            </a:r>
          </a:p>
        </p:txBody>
      </p:sp>
      <p:sp>
        <p:nvSpPr>
          <p:cNvPr id="165"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54</a:t>
            </a:fld>
            <a:endParaRPr lang="es-MX" dirty="0"/>
          </a:p>
        </p:txBody>
      </p:sp>
      <p:sp>
        <p:nvSpPr>
          <p:cNvPr id="4" name="Text Box 9">
            <a:extLst>
              <a:ext uri="{FF2B5EF4-FFF2-40B4-BE49-F238E27FC236}">
                <a16:creationId xmlns:a16="http://schemas.microsoft.com/office/drawing/2014/main" id="{EEDEB3BF-BFAE-472F-F82D-1BE76BA4D822}"/>
              </a:ext>
            </a:extLst>
          </p:cNvPr>
          <p:cNvSpPr txBox="1">
            <a:spLocks noChangeArrowheads="1"/>
          </p:cNvSpPr>
          <p:nvPr/>
        </p:nvSpPr>
        <p:spPr bwMode="auto">
          <a:xfrm>
            <a:off x="2853561" y="336593"/>
            <a:ext cx="344067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Las aristas con sus costos</a:t>
            </a:r>
          </a:p>
        </p:txBody>
      </p:sp>
    </p:spTree>
    <p:extLst>
      <p:ext uri="{BB962C8B-B14F-4D97-AF65-F5344CB8AC3E}">
        <p14:creationId xmlns:p14="http://schemas.microsoft.com/office/powerpoint/2010/main" val="599982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lvl="1">
              <a:buFont typeface="Wingdings" panose="05000000000000000000" pitchFamily="2" charset="2"/>
              <a:buChar char="§"/>
            </a:pPr>
            <a:r>
              <a:rPr lang="es-MX" sz="2400" dirty="0">
                <a:effectLst/>
              </a:rPr>
              <a:t>Hago C = |X| + |Y| +|Z| = 12 en el ejemplo.</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Cada nodo </a:t>
            </a:r>
            <a:r>
              <a:rPr lang="es-MX" sz="2400" i="1" dirty="0">
                <a:effectLst/>
              </a:rPr>
              <a:t>v</a:t>
            </a:r>
            <a:r>
              <a:rPr lang="es-MX" sz="2400" dirty="0">
                <a:effectLst/>
              </a:rPr>
              <a:t> en X </a:t>
            </a:r>
            <a:r>
              <a:rPr lang="es-MX" sz="2400" dirty="0">
                <a:effectLst/>
                <a:sym typeface="Symbol" panose="05050102010706020507" pitchFamily="18" charset="2"/>
              </a:rPr>
              <a:t></a:t>
            </a:r>
            <a:r>
              <a:rPr lang="es-MX" sz="2400" dirty="0">
                <a:effectLst/>
              </a:rPr>
              <a:t> Y </a:t>
            </a:r>
            <a:r>
              <a:rPr lang="es-MX" sz="2400" dirty="0">
                <a:effectLst/>
                <a:sym typeface="Symbol" panose="05050102010706020507" pitchFamily="18" charset="2"/>
              </a:rPr>
              <a:t></a:t>
            </a:r>
            <a:r>
              <a:rPr lang="es-MX" sz="2400" dirty="0">
                <a:effectLst/>
              </a:rPr>
              <a:t> Z es un jugador, con dos terminales, </a:t>
            </a:r>
            <a:r>
              <a:rPr lang="es-MX" sz="2400" i="1" dirty="0">
                <a:effectLst/>
              </a:rPr>
              <a:t>v </a:t>
            </a:r>
            <a:r>
              <a:rPr lang="es-MX" sz="2400" dirty="0">
                <a:effectLst/>
              </a:rPr>
              <a:t>y </a:t>
            </a:r>
            <a:r>
              <a:rPr lang="es-MX" sz="2400" i="1" dirty="0">
                <a:effectLst/>
              </a:rPr>
              <a:t>t.</a:t>
            </a:r>
          </a:p>
          <a:p>
            <a:pPr lvl="1">
              <a:buFont typeface="Wingdings" panose="05000000000000000000" pitchFamily="2" charset="2"/>
              <a:buChar char="§"/>
            </a:pPr>
            <a:endParaRPr lang="es-MX" sz="1000" i="1" dirty="0">
              <a:effectLst/>
            </a:endParaRPr>
          </a:p>
          <a:p>
            <a:pPr lvl="1">
              <a:buFont typeface="Wingdings" panose="05000000000000000000" pitchFamily="2" charset="2"/>
              <a:buChar char="§"/>
            </a:pPr>
            <a:r>
              <a:rPr lang="es-MX" sz="2400" dirty="0">
                <a:effectLst/>
              </a:rPr>
              <a:t>Si existe un careo en 3D, entonces existe un equilibrio Nash en el juego, con costo C.</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Toma el careo M. Para el jugador cuyas terminales son </a:t>
            </a:r>
            <a:r>
              <a:rPr lang="es-MX" sz="2400" i="1" dirty="0">
                <a:effectLst/>
              </a:rPr>
              <a:t>v</a:t>
            </a:r>
            <a:r>
              <a:rPr lang="es-MX" sz="2400" dirty="0">
                <a:effectLst/>
              </a:rPr>
              <a:t> y </a:t>
            </a:r>
            <a:r>
              <a:rPr lang="es-MX" sz="2400" i="1" dirty="0">
                <a:effectLst/>
              </a:rPr>
              <a:t>t</a:t>
            </a:r>
            <a:r>
              <a:rPr lang="es-MX" sz="2400" dirty="0">
                <a:effectLst/>
              </a:rPr>
              <a:t>, sea </a:t>
            </a:r>
            <a:r>
              <a:rPr lang="es-MX" sz="2400" i="1" dirty="0">
                <a:effectLst/>
              </a:rPr>
              <a:t>S</a:t>
            </a:r>
            <a:r>
              <a:rPr lang="es-MX" sz="2400" i="1" baseline="-25000" dirty="0">
                <a:effectLst/>
              </a:rPr>
              <a:t>i</a:t>
            </a:r>
            <a:r>
              <a:rPr lang="es-MX" sz="2400" dirty="0">
                <a:effectLst/>
              </a:rPr>
              <a:t> la trayectoria de </a:t>
            </a:r>
            <a:r>
              <a:rPr lang="es-MX" sz="2400" i="1" dirty="0">
                <a:effectLst/>
              </a:rPr>
              <a:t>v </a:t>
            </a:r>
            <a:r>
              <a:rPr lang="es-MX" sz="2400" dirty="0">
                <a:effectLst/>
              </a:rPr>
              <a:t>al único nodo </a:t>
            </a:r>
            <a:r>
              <a:rPr lang="es-MX" sz="2400" i="1" dirty="0" err="1">
                <a:effectLst/>
              </a:rPr>
              <a:t>v</a:t>
            </a:r>
            <a:r>
              <a:rPr lang="es-MX" sz="2400" i="1" baseline="-25000" dirty="0" err="1">
                <a:effectLst/>
              </a:rPr>
              <a:t>ijk</a:t>
            </a:r>
            <a:r>
              <a:rPr lang="es-MX" sz="2400" i="1" dirty="0">
                <a:effectLst/>
              </a:rPr>
              <a:t> </a:t>
            </a:r>
            <a:r>
              <a:rPr lang="es-MX" sz="2400" dirty="0">
                <a:effectLst/>
              </a:rPr>
              <a:t>que corresponde a la arista 3D en M, y luego de este nodo a </a:t>
            </a:r>
            <a:r>
              <a:rPr lang="es-MX" sz="2400" i="1" dirty="0">
                <a:effectLst/>
              </a:rPr>
              <a:t>t.</a:t>
            </a:r>
            <a:endParaRPr lang="es-MX" sz="2400" dirty="0">
              <a:effectLst/>
            </a:endParaRPr>
          </a:p>
        </p:txBody>
      </p:sp>
      <p:sp>
        <p:nvSpPr>
          <p:cNvPr id="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55</a:t>
            </a:fld>
            <a:endParaRPr lang="es-MX" dirty="0"/>
          </a:p>
        </p:txBody>
      </p:sp>
    </p:spTree>
    <p:extLst>
      <p:ext uri="{BB962C8B-B14F-4D97-AF65-F5344CB8AC3E}">
        <p14:creationId xmlns:p14="http://schemas.microsoft.com/office/powerpoint/2010/main" val="2194350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3785715" y="472654"/>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X</a:t>
            </a:r>
          </a:p>
          <a:p>
            <a:pPr lvl="0">
              <a:spcBef>
                <a:spcPct val="20000"/>
              </a:spcBef>
              <a:buClr>
                <a:srgbClr val="86D1EC"/>
              </a:buClr>
              <a:buSzPct val="90000"/>
            </a:pPr>
            <a:endParaRPr lang="es-MX" sz="2800" i="1"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a</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b</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c</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d</a:t>
            </a:r>
          </a:p>
        </p:txBody>
      </p:sp>
      <p:sp>
        <p:nvSpPr>
          <p:cNvPr id="6" name="Text Box 9"/>
          <p:cNvSpPr txBox="1">
            <a:spLocks noChangeArrowheads="1"/>
          </p:cNvSpPr>
          <p:nvPr/>
        </p:nvSpPr>
        <p:spPr bwMode="auto">
          <a:xfrm>
            <a:off x="4852515" y="472654"/>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p>
          <a:p>
            <a:pPr lvl="0">
              <a:spcBef>
                <a:spcPct val="20000"/>
              </a:spcBef>
              <a:buClr>
                <a:srgbClr val="86D1EC"/>
              </a:buClr>
              <a:buSzPct val="90000"/>
            </a:pPr>
            <a:endParaRPr lang="es-MX" sz="2800" i="1"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M</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N</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O</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P</a:t>
            </a:r>
          </a:p>
        </p:txBody>
      </p:sp>
      <p:sp>
        <p:nvSpPr>
          <p:cNvPr id="7" name="Text Box 9"/>
          <p:cNvSpPr txBox="1">
            <a:spLocks noChangeArrowheads="1"/>
          </p:cNvSpPr>
          <p:nvPr/>
        </p:nvSpPr>
        <p:spPr bwMode="auto">
          <a:xfrm>
            <a:off x="6075432" y="472653"/>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Z</a:t>
            </a:r>
          </a:p>
          <a:p>
            <a:pPr lvl="0">
              <a:spcBef>
                <a:spcPct val="20000"/>
              </a:spcBef>
              <a:buClr>
                <a:srgbClr val="86D1EC"/>
              </a:buClr>
              <a:buSzPct val="90000"/>
            </a:pPr>
            <a:endParaRPr lang="es-MX" sz="2800" i="1"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1</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2</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3</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4</a:t>
            </a:r>
          </a:p>
        </p:txBody>
      </p:sp>
      <p:sp>
        <p:nvSpPr>
          <p:cNvPr id="16" name="Text Box 9"/>
          <p:cNvSpPr txBox="1">
            <a:spLocks noChangeArrowheads="1"/>
          </p:cNvSpPr>
          <p:nvPr/>
        </p:nvSpPr>
        <p:spPr bwMode="auto">
          <a:xfrm>
            <a:off x="8107679" y="472653"/>
            <a:ext cx="1634770" cy="6210931"/>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    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N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N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p:txBody>
      </p:sp>
      <p:sp>
        <p:nvSpPr>
          <p:cNvPr id="19" name="Text Box 9"/>
          <p:cNvSpPr txBox="1">
            <a:spLocks noChangeArrowheads="1"/>
          </p:cNvSpPr>
          <p:nvPr/>
        </p:nvSpPr>
        <p:spPr bwMode="auto">
          <a:xfrm>
            <a:off x="6518510" y="6122603"/>
            <a:ext cx="131708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p:txBody>
      </p:sp>
      <p:sp>
        <p:nvSpPr>
          <p:cNvPr id="20" name="Text Box 9"/>
          <p:cNvSpPr txBox="1">
            <a:spLocks noChangeArrowheads="1"/>
          </p:cNvSpPr>
          <p:nvPr/>
        </p:nvSpPr>
        <p:spPr bwMode="auto">
          <a:xfrm>
            <a:off x="5009626" y="6122603"/>
            <a:ext cx="131708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p:txBody>
      </p:sp>
      <p:sp>
        <p:nvSpPr>
          <p:cNvPr id="2" name="Elipse 1"/>
          <p:cNvSpPr/>
          <p:nvPr/>
        </p:nvSpPr>
        <p:spPr bwMode="auto">
          <a:xfrm>
            <a:off x="3398185" y="1773044"/>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3" name="Elipse 22"/>
          <p:cNvSpPr/>
          <p:nvPr/>
        </p:nvSpPr>
        <p:spPr bwMode="auto">
          <a:xfrm>
            <a:off x="3398185" y="2692428"/>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4" name="Elipse 23"/>
          <p:cNvSpPr/>
          <p:nvPr/>
        </p:nvSpPr>
        <p:spPr bwMode="auto">
          <a:xfrm>
            <a:off x="3398185" y="385460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5" name="Elipse 24"/>
          <p:cNvSpPr/>
          <p:nvPr/>
        </p:nvSpPr>
        <p:spPr bwMode="auto">
          <a:xfrm>
            <a:off x="3398185" y="4773989"/>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6" name="Elipse 25"/>
          <p:cNvSpPr/>
          <p:nvPr/>
        </p:nvSpPr>
        <p:spPr bwMode="auto">
          <a:xfrm>
            <a:off x="4676866" y="176933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6" name="Elipse 35"/>
          <p:cNvSpPr/>
          <p:nvPr/>
        </p:nvSpPr>
        <p:spPr bwMode="auto">
          <a:xfrm>
            <a:off x="4676866" y="2688714"/>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7" name="Elipse 36"/>
          <p:cNvSpPr/>
          <p:nvPr/>
        </p:nvSpPr>
        <p:spPr bwMode="auto">
          <a:xfrm>
            <a:off x="4676866" y="3850891"/>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8" name="Elipse 37"/>
          <p:cNvSpPr/>
          <p:nvPr/>
        </p:nvSpPr>
        <p:spPr bwMode="auto">
          <a:xfrm>
            <a:off x="4676866" y="477027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9" name="Elipse 38"/>
          <p:cNvSpPr/>
          <p:nvPr/>
        </p:nvSpPr>
        <p:spPr bwMode="auto">
          <a:xfrm>
            <a:off x="5899782" y="1776767"/>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0" name="Elipse 39"/>
          <p:cNvSpPr/>
          <p:nvPr/>
        </p:nvSpPr>
        <p:spPr bwMode="auto">
          <a:xfrm>
            <a:off x="5899782" y="2696151"/>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1" name="Elipse 40"/>
          <p:cNvSpPr/>
          <p:nvPr/>
        </p:nvSpPr>
        <p:spPr bwMode="auto">
          <a:xfrm>
            <a:off x="5899782" y="3858328"/>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2" name="Elipse 41"/>
          <p:cNvSpPr/>
          <p:nvPr/>
        </p:nvSpPr>
        <p:spPr bwMode="auto">
          <a:xfrm>
            <a:off x="5899782" y="4777712"/>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3" name="Elipse 42"/>
          <p:cNvSpPr/>
          <p:nvPr/>
        </p:nvSpPr>
        <p:spPr bwMode="auto">
          <a:xfrm>
            <a:off x="7959280" y="125026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4" name="Elipse 43"/>
          <p:cNvSpPr/>
          <p:nvPr/>
        </p:nvSpPr>
        <p:spPr bwMode="auto">
          <a:xfrm>
            <a:off x="7959280" y="172590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5" name="Elipse 44"/>
          <p:cNvSpPr/>
          <p:nvPr/>
        </p:nvSpPr>
        <p:spPr bwMode="auto">
          <a:xfrm>
            <a:off x="7959280" y="226882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6" name="Elipse 45"/>
          <p:cNvSpPr/>
          <p:nvPr/>
        </p:nvSpPr>
        <p:spPr bwMode="auto">
          <a:xfrm>
            <a:off x="7959280" y="274447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7" name="Elipse 46"/>
          <p:cNvSpPr/>
          <p:nvPr/>
        </p:nvSpPr>
        <p:spPr bwMode="auto">
          <a:xfrm>
            <a:off x="7959280" y="328739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8" name="Elipse 47"/>
          <p:cNvSpPr/>
          <p:nvPr/>
        </p:nvSpPr>
        <p:spPr bwMode="auto">
          <a:xfrm>
            <a:off x="7959280" y="376303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9" name="Elipse 48"/>
          <p:cNvSpPr/>
          <p:nvPr/>
        </p:nvSpPr>
        <p:spPr bwMode="auto">
          <a:xfrm>
            <a:off x="7959280" y="430595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0" name="Elipse 49"/>
          <p:cNvSpPr/>
          <p:nvPr/>
        </p:nvSpPr>
        <p:spPr bwMode="auto">
          <a:xfrm>
            <a:off x="7959280" y="478160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1" name="Elipse 50"/>
          <p:cNvSpPr/>
          <p:nvPr/>
        </p:nvSpPr>
        <p:spPr bwMode="auto">
          <a:xfrm>
            <a:off x="7959280" y="532452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2" name="Elipse 51"/>
          <p:cNvSpPr/>
          <p:nvPr/>
        </p:nvSpPr>
        <p:spPr bwMode="auto">
          <a:xfrm>
            <a:off x="7959280" y="580016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3" name="Elipse 52"/>
          <p:cNvSpPr/>
          <p:nvPr/>
        </p:nvSpPr>
        <p:spPr bwMode="auto">
          <a:xfrm>
            <a:off x="7959280" y="634308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5" name="Elipse 54"/>
          <p:cNvSpPr/>
          <p:nvPr/>
        </p:nvSpPr>
        <p:spPr bwMode="auto">
          <a:xfrm>
            <a:off x="6370475" y="6384213"/>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6" name="Elipse 55"/>
          <p:cNvSpPr/>
          <p:nvPr/>
        </p:nvSpPr>
        <p:spPr bwMode="auto">
          <a:xfrm>
            <a:off x="4815924" y="638738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0" name="Elipse 59"/>
          <p:cNvSpPr/>
          <p:nvPr/>
        </p:nvSpPr>
        <p:spPr bwMode="auto">
          <a:xfrm>
            <a:off x="9655629" y="343601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1" name="Text Box 9"/>
          <p:cNvSpPr txBox="1">
            <a:spLocks noChangeArrowheads="1"/>
          </p:cNvSpPr>
          <p:nvPr/>
        </p:nvSpPr>
        <p:spPr bwMode="auto">
          <a:xfrm>
            <a:off x="9894116" y="3205178"/>
            <a:ext cx="37233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800" i="1" u="none" dirty="0">
                <a:latin typeface="Times New Roman" panose="02020603050405020304" pitchFamily="18" charset="0"/>
                <a:cs typeface="Times New Roman" panose="02020603050405020304" pitchFamily="18" charset="0"/>
              </a:rPr>
              <a:t>t</a:t>
            </a:r>
            <a:endParaRPr lang="es-MX" sz="2800" u="none" dirty="0">
              <a:latin typeface="Times New Roman" panose="02020603050405020304" pitchFamily="18" charset="0"/>
              <a:cs typeface="Times New Roman" panose="02020603050405020304" pitchFamily="18" charset="0"/>
            </a:endParaRPr>
          </a:p>
        </p:txBody>
      </p:sp>
      <p:cxnSp>
        <p:nvCxnSpPr>
          <p:cNvPr id="5" name="Conector recto de flecha 4"/>
          <p:cNvCxnSpPr>
            <a:stCxn id="43" idx="5"/>
            <a:endCxn id="60" idx="0"/>
          </p:cNvCxnSpPr>
          <p:nvPr/>
        </p:nvCxnSpPr>
        <p:spPr bwMode="auto">
          <a:xfrm>
            <a:off x="8054537" y="1345442"/>
            <a:ext cx="1656892" cy="209056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2" name="Conector recto de flecha 61"/>
          <p:cNvCxnSpPr>
            <a:stCxn id="44" idx="6"/>
          </p:cNvCxnSpPr>
          <p:nvPr/>
        </p:nvCxnSpPr>
        <p:spPr bwMode="auto">
          <a:xfrm>
            <a:off x="8070881" y="1781662"/>
            <a:ext cx="1584749" cy="165434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Conector recto de flecha 62"/>
          <p:cNvCxnSpPr>
            <a:stCxn id="45" idx="5"/>
          </p:cNvCxnSpPr>
          <p:nvPr/>
        </p:nvCxnSpPr>
        <p:spPr bwMode="auto">
          <a:xfrm>
            <a:off x="8054537" y="2364006"/>
            <a:ext cx="1601092" cy="1072004"/>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4" name="Conector recto de flecha 63"/>
          <p:cNvCxnSpPr>
            <a:stCxn id="46" idx="6"/>
            <a:endCxn id="60" idx="2"/>
          </p:cNvCxnSpPr>
          <p:nvPr/>
        </p:nvCxnSpPr>
        <p:spPr bwMode="auto">
          <a:xfrm>
            <a:off x="8070881" y="2800226"/>
            <a:ext cx="1584749" cy="691540"/>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5" name="Conector recto de flecha 64"/>
          <p:cNvCxnSpPr>
            <a:stCxn id="47" idx="5"/>
          </p:cNvCxnSpPr>
          <p:nvPr/>
        </p:nvCxnSpPr>
        <p:spPr bwMode="auto">
          <a:xfrm>
            <a:off x="8054537" y="3382572"/>
            <a:ext cx="1528582" cy="10919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Conector recto de flecha 65"/>
          <p:cNvCxnSpPr/>
          <p:nvPr/>
        </p:nvCxnSpPr>
        <p:spPr bwMode="auto">
          <a:xfrm flipV="1">
            <a:off x="8082899" y="3491766"/>
            <a:ext cx="1572730" cy="359126"/>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Conector recto de flecha 66"/>
          <p:cNvCxnSpPr>
            <a:stCxn id="49" idx="6"/>
          </p:cNvCxnSpPr>
          <p:nvPr/>
        </p:nvCxnSpPr>
        <p:spPr bwMode="auto">
          <a:xfrm flipV="1">
            <a:off x="8070881" y="3491767"/>
            <a:ext cx="1584749" cy="86994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8" name="Conector recto de flecha 67"/>
          <p:cNvCxnSpPr>
            <a:stCxn id="50" idx="7"/>
          </p:cNvCxnSpPr>
          <p:nvPr/>
        </p:nvCxnSpPr>
        <p:spPr bwMode="auto">
          <a:xfrm flipV="1">
            <a:off x="8054537" y="3491767"/>
            <a:ext cx="1601092" cy="130616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9" name="Conector recto de flecha 68"/>
          <p:cNvCxnSpPr>
            <a:stCxn id="51" idx="7"/>
          </p:cNvCxnSpPr>
          <p:nvPr/>
        </p:nvCxnSpPr>
        <p:spPr bwMode="auto">
          <a:xfrm flipV="1">
            <a:off x="8054537" y="3491767"/>
            <a:ext cx="1601092" cy="184908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0" name="Conector recto de flecha 69"/>
          <p:cNvCxnSpPr>
            <a:stCxn id="52" idx="0"/>
          </p:cNvCxnSpPr>
          <p:nvPr/>
        </p:nvCxnSpPr>
        <p:spPr bwMode="auto">
          <a:xfrm flipV="1">
            <a:off x="8015081" y="3573455"/>
            <a:ext cx="1640549" cy="2226710"/>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 name="Conector recto de flecha 70"/>
          <p:cNvCxnSpPr>
            <a:stCxn id="53" idx="7"/>
            <a:endCxn id="60" idx="4"/>
          </p:cNvCxnSpPr>
          <p:nvPr/>
        </p:nvCxnSpPr>
        <p:spPr bwMode="auto">
          <a:xfrm flipV="1">
            <a:off x="8054537" y="3547522"/>
            <a:ext cx="1656892" cy="2811894"/>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4" name="Conector recto de flecha 73"/>
          <p:cNvCxnSpPr>
            <a:stCxn id="55" idx="1"/>
          </p:cNvCxnSpPr>
          <p:nvPr/>
        </p:nvCxnSpPr>
        <p:spPr bwMode="auto">
          <a:xfrm flipV="1">
            <a:off x="6386819" y="3517700"/>
            <a:ext cx="3196301" cy="288284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7" name="Conector recto de flecha 76"/>
          <p:cNvCxnSpPr>
            <a:stCxn id="56" idx="1"/>
          </p:cNvCxnSpPr>
          <p:nvPr/>
        </p:nvCxnSpPr>
        <p:spPr bwMode="auto">
          <a:xfrm flipV="1">
            <a:off x="4832267" y="3542628"/>
            <a:ext cx="4750852" cy="2861088"/>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1" name="Conector recto de flecha 80"/>
          <p:cNvCxnSpPr>
            <a:stCxn id="2" idx="6"/>
            <a:endCxn id="43" idx="2"/>
          </p:cNvCxnSpPr>
          <p:nvPr/>
        </p:nvCxnSpPr>
        <p:spPr bwMode="auto">
          <a:xfrm flipV="1">
            <a:off x="3509786" y="1306016"/>
            <a:ext cx="4449495" cy="522784"/>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Conector recto de flecha 84"/>
          <p:cNvCxnSpPr>
            <a:stCxn id="2" idx="4"/>
            <a:endCxn id="44" idx="3"/>
          </p:cNvCxnSpPr>
          <p:nvPr/>
        </p:nvCxnSpPr>
        <p:spPr bwMode="auto">
          <a:xfrm flipV="1">
            <a:off x="3453985" y="1821086"/>
            <a:ext cx="4521638" cy="6347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Conector recto de flecha 87"/>
          <p:cNvCxnSpPr>
            <a:stCxn id="2" idx="4"/>
            <a:endCxn id="45" idx="2"/>
          </p:cNvCxnSpPr>
          <p:nvPr/>
        </p:nvCxnSpPr>
        <p:spPr bwMode="auto">
          <a:xfrm>
            <a:off x="3453986" y="1884557"/>
            <a:ext cx="4505295" cy="440025"/>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6" name="Conector recto de flecha 95"/>
          <p:cNvCxnSpPr>
            <a:stCxn id="23" idx="5"/>
            <a:endCxn id="47" idx="2"/>
          </p:cNvCxnSpPr>
          <p:nvPr/>
        </p:nvCxnSpPr>
        <p:spPr bwMode="auto">
          <a:xfrm>
            <a:off x="3493442" y="2787610"/>
            <a:ext cx="4465838" cy="555537"/>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9" name="Conector recto de flecha 98"/>
          <p:cNvCxnSpPr>
            <a:stCxn id="23" idx="3"/>
            <a:endCxn id="48" idx="2"/>
          </p:cNvCxnSpPr>
          <p:nvPr/>
        </p:nvCxnSpPr>
        <p:spPr bwMode="auto">
          <a:xfrm>
            <a:off x="3414528" y="2787609"/>
            <a:ext cx="4544752" cy="1031182"/>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2" name="Forma libre 101"/>
          <p:cNvSpPr/>
          <p:nvPr/>
        </p:nvSpPr>
        <p:spPr bwMode="auto">
          <a:xfrm>
            <a:off x="3507784" y="2551879"/>
            <a:ext cx="4455763" cy="222319"/>
          </a:xfrm>
          <a:custGeom>
            <a:avLst/>
            <a:gdLst>
              <a:gd name="connsiteX0" fmla="*/ 0 w 4455763"/>
              <a:gd name="connsiteY0" fmla="*/ 160325 h 222319"/>
              <a:gd name="connsiteX1" fmla="*/ 712922 w 4455763"/>
              <a:gd name="connsiteY1" fmla="*/ 82834 h 222319"/>
              <a:gd name="connsiteX2" fmla="*/ 1115878 w 4455763"/>
              <a:gd name="connsiteY2" fmla="*/ 28590 h 222319"/>
              <a:gd name="connsiteX3" fmla="*/ 2286000 w 4455763"/>
              <a:gd name="connsiteY3" fmla="*/ 13091 h 222319"/>
              <a:gd name="connsiteX4" fmla="*/ 4455763 w 4455763"/>
              <a:gd name="connsiteY4" fmla="*/ 222319 h 222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55763" h="222319">
                <a:moveTo>
                  <a:pt x="0" y="160325"/>
                </a:moveTo>
                <a:lnTo>
                  <a:pt x="712922" y="82834"/>
                </a:lnTo>
                <a:cubicBezTo>
                  <a:pt x="898902" y="60878"/>
                  <a:pt x="853698" y="40214"/>
                  <a:pt x="1115878" y="28590"/>
                </a:cubicBezTo>
                <a:cubicBezTo>
                  <a:pt x="1378058" y="16966"/>
                  <a:pt x="1729353" y="-19197"/>
                  <a:pt x="2286000" y="13091"/>
                </a:cubicBezTo>
                <a:cubicBezTo>
                  <a:pt x="2842647" y="45379"/>
                  <a:pt x="3649205" y="133849"/>
                  <a:pt x="4455763" y="222319"/>
                </a:cubicBezTo>
              </a:path>
            </a:pathLst>
          </a:custGeom>
          <a:noFill/>
          <a:ln w="12700" cap="flat" cmpd="sng" algn="ctr">
            <a:solidFill>
              <a:srgbClr val="FF0000"/>
            </a:solidFill>
            <a:prstDash val="solid"/>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cxnSp>
        <p:nvCxnSpPr>
          <p:cNvPr id="103" name="Conector recto de flecha 102"/>
          <p:cNvCxnSpPr>
            <a:stCxn id="24" idx="6"/>
            <a:endCxn id="49" idx="1"/>
          </p:cNvCxnSpPr>
          <p:nvPr/>
        </p:nvCxnSpPr>
        <p:spPr bwMode="auto">
          <a:xfrm>
            <a:off x="3509785" y="3910362"/>
            <a:ext cx="4465838" cy="411925"/>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7" name="Conector recto de flecha 106"/>
          <p:cNvCxnSpPr>
            <a:stCxn id="24" idx="5"/>
            <a:endCxn id="50" idx="2"/>
          </p:cNvCxnSpPr>
          <p:nvPr/>
        </p:nvCxnSpPr>
        <p:spPr bwMode="auto">
          <a:xfrm>
            <a:off x="3493442" y="3949786"/>
            <a:ext cx="4465838" cy="88757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0" name="Conector recto de flecha 109"/>
          <p:cNvCxnSpPr>
            <a:stCxn id="24" idx="5"/>
            <a:endCxn id="51" idx="2"/>
          </p:cNvCxnSpPr>
          <p:nvPr/>
        </p:nvCxnSpPr>
        <p:spPr bwMode="auto">
          <a:xfrm>
            <a:off x="3493442" y="3949786"/>
            <a:ext cx="4465838" cy="143049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3" name="Conector recto de flecha 112"/>
          <p:cNvCxnSpPr>
            <a:stCxn id="24" idx="5"/>
            <a:endCxn id="52" idx="1"/>
          </p:cNvCxnSpPr>
          <p:nvPr/>
        </p:nvCxnSpPr>
        <p:spPr bwMode="auto">
          <a:xfrm>
            <a:off x="3493443" y="3949786"/>
            <a:ext cx="4482181" cy="186671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7" name="Conector recto de flecha 116"/>
          <p:cNvCxnSpPr>
            <a:stCxn id="25" idx="7"/>
            <a:endCxn id="53" idx="1"/>
          </p:cNvCxnSpPr>
          <p:nvPr/>
        </p:nvCxnSpPr>
        <p:spPr bwMode="auto">
          <a:xfrm>
            <a:off x="3493443" y="4790320"/>
            <a:ext cx="4482181" cy="1569096"/>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0" name="Conector recto de flecha 119"/>
          <p:cNvCxnSpPr>
            <a:stCxn id="25" idx="5"/>
            <a:endCxn id="55" idx="0"/>
          </p:cNvCxnSpPr>
          <p:nvPr/>
        </p:nvCxnSpPr>
        <p:spPr bwMode="auto">
          <a:xfrm>
            <a:off x="3493443" y="4869171"/>
            <a:ext cx="2932833" cy="1515043"/>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3" name="Conector recto de flecha 122"/>
          <p:cNvCxnSpPr>
            <a:stCxn id="25" idx="5"/>
            <a:endCxn id="56" idx="1"/>
          </p:cNvCxnSpPr>
          <p:nvPr/>
        </p:nvCxnSpPr>
        <p:spPr bwMode="auto">
          <a:xfrm>
            <a:off x="3493443" y="4869170"/>
            <a:ext cx="1338825" cy="1534546"/>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2" name="Conector recto de flecha 71"/>
          <p:cNvCxnSpPr>
            <a:endCxn id="46" idx="1"/>
          </p:cNvCxnSpPr>
          <p:nvPr/>
        </p:nvCxnSpPr>
        <p:spPr bwMode="auto">
          <a:xfrm>
            <a:off x="4743821" y="1814703"/>
            <a:ext cx="3231802" cy="94609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5" name="Conector recto de flecha 74"/>
          <p:cNvCxnSpPr>
            <a:stCxn id="26" idx="5"/>
            <a:endCxn id="52" idx="1"/>
          </p:cNvCxnSpPr>
          <p:nvPr/>
        </p:nvCxnSpPr>
        <p:spPr bwMode="auto">
          <a:xfrm>
            <a:off x="4772123" y="1864512"/>
            <a:ext cx="3203500" cy="395198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6" name="Conector recto de flecha 75"/>
          <p:cNvCxnSpPr>
            <a:stCxn id="26" idx="4"/>
            <a:endCxn id="55" idx="0"/>
          </p:cNvCxnSpPr>
          <p:nvPr/>
        </p:nvCxnSpPr>
        <p:spPr bwMode="auto">
          <a:xfrm>
            <a:off x="4732667" y="1880843"/>
            <a:ext cx="1693609" cy="4503371"/>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Conector recto de flecha 77"/>
          <p:cNvCxnSpPr>
            <a:stCxn id="36" idx="6"/>
            <a:endCxn id="43" idx="3"/>
          </p:cNvCxnSpPr>
          <p:nvPr/>
        </p:nvCxnSpPr>
        <p:spPr bwMode="auto">
          <a:xfrm flipV="1">
            <a:off x="4788467" y="1345442"/>
            <a:ext cx="3187157" cy="139902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Conector recto de flecha 78"/>
          <p:cNvCxnSpPr>
            <a:stCxn id="36" idx="5"/>
            <a:endCxn id="50" idx="1"/>
          </p:cNvCxnSpPr>
          <p:nvPr/>
        </p:nvCxnSpPr>
        <p:spPr bwMode="auto">
          <a:xfrm>
            <a:off x="4772123" y="2783895"/>
            <a:ext cx="3203500" cy="2014036"/>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Conector recto de flecha 81"/>
          <p:cNvCxnSpPr>
            <a:stCxn id="37" idx="7"/>
          </p:cNvCxnSpPr>
          <p:nvPr/>
        </p:nvCxnSpPr>
        <p:spPr bwMode="auto">
          <a:xfrm flipV="1">
            <a:off x="4772123" y="1821088"/>
            <a:ext cx="3224062" cy="204613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Conector recto de flecha 82"/>
          <p:cNvCxnSpPr>
            <a:stCxn id="37" idx="6"/>
            <a:endCxn id="47" idx="3"/>
          </p:cNvCxnSpPr>
          <p:nvPr/>
        </p:nvCxnSpPr>
        <p:spPr bwMode="auto">
          <a:xfrm flipV="1">
            <a:off x="4788467" y="3382571"/>
            <a:ext cx="3187157" cy="524076"/>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Conector recto de flecha 85"/>
          <p:cNvCxnSpPr>
            <a:stCxn id="37" idx="6"/>
            <a:endCxn id="49" idx="1"/>
          </p:cNvCxnSpPr>
          <p:nvPr/>
        </p:nvCxnSpPr>
        <p:spPr bwMode="auto">
          <a:xfrm>
            <a:off x="4788467" y="3906648"/>
            <a:ext cx="3187157" cy="41563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Conector recto de flecha 88"/>
          <p:cNvCxnSpPr>
            <a:stCxn id="37" idx="3"/>
            <a:endCxn id="51" idx="1"/>
          </p:cNvCxnSpPr>
          <p:nvPr/>
        </p:nvCxnSpPr>
        <p:spPr bwMode="auto">
          <a:xfrm>
            <a:off x="4693209" y="3946073"/>
            <a:ext cx="3282414" cy="139477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7" name="Conector recto de flecha 96"/>
          <p:cNvCxnSpPr>
            <a:stCxn id="38" idx="7"/>
            <a:endCxn id="45" idx="2"/>
          </p:cNvCxnSpPr>
          <p:nvPr/>
        </p:nvCxnSpPr>
        <p:spPr bwMode="auto">
          <a:xfrm flipV="1">
            <a:off x="4772124" y="2324582"/>
            <a:ext cx="3187157" cy="246202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0" name="Conector recto de flecha 99"/>
          <p:cNvCxnSpPr>
            <a:endCxn id="48" idx="3"/>
          </p:cNvCxnSpPr>
          <p:nvPr/>
        </p:nvCxnSpPr>
        <p:spPr bwMode="auto">
          <a:xfrm flipV="1">
            <a:off x="4804809" y="3858217"/>
            <a:ext cx="3170814" cy="97152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4" name="Conector recto de flecha 103"/>
          <p:cNvCxnSpPr>
            <a:stCxn id="38" idx="5"/>
            <a:endCxn id="53" idx="0"/>
          </p:cNvCxnSpPr>
          <p:nvPr/>
        </p:nvCxnSpPr>
        <p:spPr bwMode="auto">
          <a:xfrm>
            <a:off x="4772124" y="4865457"/>
            <a:ext cx="3242957" cy="147762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8" name="Conector recto de flecha 107"/>
          <p:cNvCxnSpPr>
            <a:stCxn id="38" idx="4"/>
            <a:endCxn id="56" idx="0"/>
          </p:cNvCxnSpPr>
          <p:nvPr/>
        </p:nvCxnSpPr>
        <p:spPr bwMode="auto">
          <a:xfrm>
            <a:off x="4732666" y="4881787"/>
            <a:ext cx="139058" cy="1505598"/>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4" name="Conector recto de flecha 83"/>
          <p:cNvCxnSpPr>
            <a:stCxn id="39" idx="5"/>
            <a:endCxn id="45" idx="1"/>
          </p:cNvCxnSpPr>
          <p:nvPr/>
        </p:nvCxnSpPr>
        <p:spPr bwMode="auto">
          <a:xfrm>
            <a:off x="5995039" y="1871948"/>
            <a:ext cx="1980584" cy="413208"/>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Conector recto de flecha 86"/>
          <p:cNvCxnSpPr>
            <a:stCxn id="39" idx="4"/>
            <a:endCxn id="46" idx="2"/>
          </p:cNvCxnSpPr>
          <p:nvPr/>
        </p:nvCxnSpPr>
        <p:spPr bwMode="auto">
          <a:xfrm>
            <a:off x="5955582" y="1888280"/>
            <a:ext cx="2003698" cy="911947"/>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Conector recto de flecha 89"/>
          <p:cNvCxnSpPr>
            <a:stCxn id="39" idx="4"/>
            <a:endCxn id="55" idx="0"/>
          </p:cNvCxnSpPr>
          <p:nvPr/>
        </p:nvCxnSpPr>
        <p:spPr bwMode="auto">
          <a:xfrm>
            <a:off x="5955583" y="1888279"/>
            <a:ext cx="470693" cy="4495934"/>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Conector recto de flecha 90"/>
          <p:cNvCxnSpPr>
            <a:stCxn id="40" idx="6"/>
            <a:endCxn id="48" idx="1"/>
          </p:cNvCxnSpPr>
          <p:nvPr/>
        </p:nvCxnSpPr>
        <p:spPr bwMode="auto">
          <a:xfrm>
            <a:off x="6011383" y="2751908"/>
            <a:ext cx="1964241" cy="1027459"/>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Conector recto de flecha 91"/>
          <p:cNvCxnSpPr>
            <a:stCxn id="40" idx="5"/>
            <a:endCxn id="50" idx="1"/>
          </p:cNvCxnSpPr>
          <p:nvPr/>
        </p:nvCxnSpPr>
        <p:spPr bwMode="auto">
          <a:xfrm>
            <a:off x="5995039" y="2791333"/>
            <a:ext cx="1980584" cy="2006599"/>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Conector recto de flecha 94"/>
          <p:cNvCxnSpPr>
            <a:stCxn id="40" idx="4"/>
          </p:cNvCxnSpPr>
          <p:nvPr/>
        </p:nvCxnSpPr>
        <p:spPr bwMode="auto">
          <a:xfrm flipH="1">
            <a:off x="4871726" y="2807663"/>
            <a:ext cx="1083857" cy="3535422"/>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8" name="Conector recto de flecha 97"/>
          <p:cNvCxnSpPr>
            <a:stCxn id="41" idx="6"/>
            <a:endCxn id="43" idx="3"/>
          </p:cNvCxnSpPr>
          <p:nvPr/>
        </p:nvCxnSpPr>
        <p:spPr bwMode="auto">
          <a:xfrm flipV="1">
            <a:off x="6011383" y="1345442"/>
            <a:ext cx="1964241" cy="2568643"/>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1" name="Conector recto de flecha 100"/>
          <p:cNvCxnSpPr>
            <a:stCxn id="41" idx="6"/>
          </p:cNvCxnSpPr>
          <p:nvPr/>
        </p:nvCxnSpPr>
        <p:spPr bwMode="auto">
          <a:xfrm flipV="1">
            <a:off x="6011382" y="3382572"/>
            <a:ext cx="1944630" cy="531513"/>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5" name="Conector recto de flecha 104"/>
          <p:cNvCxnSpPr>
            <a:stCxn id="41" idx="6"/>
            <a:endCxn id="49" idx="2"/>
          </p:cNvCxnSpPr>
          <p:nvPr/>
        </p:nvCxnSpPr>
        <p:spPr bwMode="auto">
          <a:xfrm>
            <a:off x="6011382" y="3914085"/>
            <a:ext cx="1947898" cy="447627"/>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9" name="Conector recto de flecha 108"/>
          <p:cNvCxnSpPr>
            <a:stCxn id="42" idx="0"/>
          </p:cNvCxnSpPr>
          <p:nvPr/>
        </p:nvCxnSpPr>
        <p:spPr bwMode="auto">
          <a:xfrm flipV="1">
            <a:off x="5955582" y="1864512"/>
            <a:ext cx="2059498" cy="2913201"/>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2" name="Conector recto de flecha 111"/>
          <p:cNvCxnSpPr>
            <a:stCxn id="42" idx="5"/>
            <a:endCxn id="52" idx="1"/>
          </p:cNvCxnSpPr>
          <p:nvPr/>
        </p:nvCxnSpPr>
        <p:spPr bwMode="auto">
          <a:xfrm>
            <a:off x="5995039" y="4872894"/>
            <a:ext cx="1980584" cy="943603"/>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5" name="Conector recto de flecha 114"/>
          <p:cNvCxnSpPr>
            <a:stCxn id="42" idx="5"/>
            <a:endCxn id="53" idx="1"/>
          </p:cNvCxnSpPr>
          <p:nvPr/>
        </p:nvCxnSpPr>
        <p:spPr bwMode="auto">
          <a:xfrm>
            <a:off x="5995039" y="4872894"/>
            <a:ext cx="1980584" cy="1486523"/>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8" name="Conector recto de flecha 117"/>
          <p:cNvCxnSpPr>
            <a:stCxn id="40" idx="4"/>
            <a:endCxn id="51" idx="1"/>
          </p:cNvCxnSpPr>
          <p:nvPr/>
        </p:nvCxnSpPr>
        <p:spPr bwMode="auto">
          <a:xfrm>
            <a:off x="5955583" y="2807663"/>
            <a:ext cx="2020041" cy="2533188"/>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3"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56</a:t>
            </a:fld>
            <a:endParaRPr lang="es-MX" dirty="0"/>
          </a:p>
        </p:txBody>
      </p:sp>
      <p:sp>
        <p:nvSpPr>
          <p:cNvPr id="3" name="Text Box 9">
            <a:extLst>
              <a:ext uri="{FF2B5EF4-FFF2-40B4-BE49-F238E27FC236}">
                <a16:creationId xmlns:a16="http://schemas.microsoft.com/office/drawing/2014/main" id="{53E69BCC-51C9-0170-F338-8C4BC06F1FE4}"/>
              </a:ext>
            </a:extLst>
          </p:cNvPr>
          <p:cNvSpPr txBox="1">
            <a:spLocks noChangeArrowheads="1"/>
          </p:cNvSpPr>
          <p:nvPr/>
        </p:nvSpPr>
        <p:spPr bwMode="auto">
          <a:xfrm>
            <a:off x="121631" y="165854"/>
            <a:ext cx="3764799" cy="156966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Las soluciones al careo 3D, si existen, me dirán cuáles aristas se escogerán, para que cada trayectoria sume 1.</a:t>
            </a:r>
          </a:p>
        </p:txBody>
      </p:sp>
      <p:sp>
        <p:nvSpPr>
          <p:cNvPr id="8" name="Forma libre 32">
            <a:extLst>
              <a:ext uri="{FF2B5EF4-FFF2-40B4-BE49-F238E27FC236}">
                <a16:creationId xmlns:a16="http://schemas.microsoft.com/office/drawing/2014/main" id="{E747CB4A-38CD-5D81-677D-4E2430C0805B}"/>
              </a:ext>
            </a:extLst>
          </p:cNvPr>
          <p:cNvSpPr/>
          <p:nvPr/>
        </p:nvSpPr>
        <p:spPr bwMode="auto">
          <a:xfrm>
            <a:off x="3729052" y="1494649"/>
            <a:ext cx="2851991" cy="1590549"/>
          </a:xfrm>
          <a:custGeom>
            <a:avLst/>
            <a:gdLst>
              <a:gd name="connsiteX0" fmla="*/ 14042 w 2851991"/>
              <a:gd name="connsiteY0" fmla="*/ 1203947 h 1590549"/>
              <a:gd name="connsiteX1" fmla="*/ 270520 w 2851991"/>
              <a:gd name="connsiteY1" fmla="*/ 1583089 h 1590549"/>
              <a:gd name="connsiteX2" fmla="*/ 437788 w 2851991"/>
              <a:gd name="connsiteY2" fmla="*/ 1382367 h 1590549"/>
              <a:gd name="connsiteX3" fmla="*/ 1218373 w 2851991"/>
              <a:gd name="connsiteY3" fmla="*/ 546025 h 1590549"/>
              <a:gd name="connsiteX4" fmla="*/ 2712637 w 2851991"/>
              <a:gd name="connsiteY4" fmla="*/ 568328 h 1590549"/>
              <a:gd name="connsiteX5" fmla="*/ 2701486 w 2851991"/>
              <a:gd name="connsiteY5" fmla="*/ 111128 h 1590549"/>
              <a:gd name="connsiteX6" fmla="*/ 1954354 w 2851991"/>
              <a:gd name="connsiteY6" fmla="*/ 77674 h 1590549"/>
              <a:gd name="connsiteX7" fmla="*/ 1095710 w 2851991"/>
              <a:gd name="connsiteY7" fmla="*/ 66523 h 1590549"/>
              <a:gd name="connsiteX8" fmla="*/ 147856 w 2851991"/>
              <a:gd name="connsiteY8" fmla="*/ 992074 h 1590549"/>
              <a:gd name="connsiteX9" fmla="*/ 14042 w 2851991"/>
              <a:gd name="connsiteY9" fmla="*/ 1203947 h 159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1991" h="1590549">
                <a:moveTo>
                  <a:pt x="14042" y="1203947"/>
                </a:moveTo>
                <a:cubicBezTo>
                  <a:pt x="34486" y="1302449"/>
                  <a:pt x="199896" y="1553352"/>
                  <a:pt x="270520" y="1583089"/>
                </a:cubicBezTo>
                <a:cubicBezTo>
                  <a:pt x="341144" y="1612826"/>
                  <a:pt x="279813" y="1555211"/>
                  <a:pt x="437788" y="1382367"/>
                </a:cubicBezTo>
                <a:cubicBezTo>
                  <a:pt x="595763" y="1209523"/>
                  <a:pt x="839232" y="681698"/>
                  <a:pt x="1218373" y="546025"/>
                </a:cubicBezTo>
                <a:cubicBezTo>
                  <a:pt x="1597514" y="410352"/>
                  <a:pt x="2465452" y="640811"/>
                  <a:pt x="2712637" y="568328"/>
                </a:cubicBezTo>
                <a:cubicBezTo>
                  <a:pt x="2959822" y="495845"/>
                  <a:pt x="2827866" y="192904"/>
                  <a:pt x="2701486" y="111128"/>
                </a:cubicBezTo>
                <a:cubicBezTo>
                  <a:pt x="2575106" y="29352"/>
                  <a:pt x="2221983" y="85108"/>
                  <a:pt x="1954354" y="77674"/>
                </a:cubicBezTo>
                <a:cubicBezTo>
                  <a:pt x="1686725" y="70240"/>
                  <a:pt x="1396793" y="-85877"/>
                  <a:pt x="1095710" y="66523"/>
                </a:cubicBezTo>
                <a:cubicBezTo>
                  <a:pt x="794627" y="218923"/>
                  <a:pt x="326276" y="806220"/>
                  <a:pt x="147856" y="992074"/>
                </a:cubicBezTo>
                <a:cubicBezTo>
                  <a:pt x="-30564" y="1177928"/>
                  <a:pt x="-6402" y="1105445"/>
                  <a:pt x="14042" y="1203947"/>
                </a:cubicBezTo>
                <a:close/>
              </a:path>
            </a:pathLst>
          </a:custGeom>
          <a:noFill/>
          <a:ln w="19050" cap="flat" cmpd="sng" algn="ctr">
            <a:solidFill>
              <a:schemeClr val="tx1"/>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9" name="Text Box 9">
            <a:extLst>
              <a:ext uri="{FF2B5EF4-FFF2-40B4-BE49-F238E27FC236}">
                <a16:creationId xmlns:a16="http://schemas.microsoft.com/office/drawing/2014/main" id="{30D29D11-A49D-89D1-8EA2-95C1E50FAC00}"/>
              </a:ext>
            </a:extLst>
          </p:cNvPr>
          <p:cNvSpPr txBox="1">
            <a:spLocks noChangeArrowheads="1"/>
          </p:cNvSpPr>
          <p:nvPr/>
        </p:nvSpPr>
        <p:spPr bwMode="auto">
          <a:xfrm>
            <a:off x="121631" y="1743562"/>
            <a:ext cx="3367991" cy="2308324"/>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Por ejemplo, la solución (</a:t>
            </a:r>
            <a:r>
              <a:rPr lang="es-MX" sz="2400" u="none" dirty="0">
                <a:solidFill>
                  <a:srgbClr val="FF0000"/>
                </a:solidFill>
                <a:latin typeface="Times New Roman" panose="02020603050405020304" pitchFamily="18" charset="0"/>
                <a:cs typeface="Times New Roman" panose="02020603050405020304" pitchFamily="18" charset="0"/>
              </a:rPr>
              <a:t>b</a:t>
            </a:r>
            <a:r>
              <a:rPr lang="es-MX" sz="2400" u="none" dirty="0">
                <a:latin typeface="Times New Roman" panose="02020603050405020304" pitchFamily="18" charset="0"/>
                <a:cs typeface="Times New Roman" panose="02020603050405020304" pitchFamily="18" charset="0"/>
              </a:rPr>
              <a:t> M 1) dice que un jugador que desee conectar </a:t>
            </a:r>
            <a:r>
              <a:rPr lang="es-MX" sz="2400" u="none" dirty="0">
                <a:solidFill>
                  <a:srgbClr val="FF0000"/>
                </a:solidFill>
                <a:latin typeface="Times New Roman" panose="02020603050405020304" pitchFamily="18" charset="0"/>
                <a:cs typeface="Times New Roman" panose="02020603050405020304" pitchFamily="18" charset="0"/>
              </a:rPr>
              <a:t>b</a:t>
            </a:r>
            <a:r>
              <a:rPr lang="es-MX" sz="2400" u="none" dirty="0">
                <a:latin typeface="Times New Roman" panose="02020603050405020304" pitchFamily="18" charset="0"/>
                <a:cs typeface="Times New Roman" panose="02020603050405020304" pitchFamily="18" charset="0"/>
              </a:rPr>
              <a:t> con </a:t>
            </a:r>
            <a:r>
              <a:rPr lang="es-MX" sz="2400" i="1" u="none" dirty="0">
                <a:latin typeface="Times New Roman" panose="02020603050405020304" pitchFamily="18" charset="0"/>
                <a:cs typeface="Times New Roman" panose="02020603050405020304" pitchFamily="18" charset="0"/>
              </a:rPr>
              <a:t>t</a:t>
            </a:r>
            <a:r>
              <a:rPr lang="es-MX" sz="2400" u="none" dirty="0">
                <a:latin typeface="Times New Roman" panose="02020603050405020304" pitchFamily="18" charset="0"/>
                <a:cs typeface="Times New Roman" panose="02020603050405020304" pitchFamily="18" charset="0"/>
              </a:rPr>
              <a:t>, debe</a:t>
            </a:r>
            <a:r>
              <a:rPr lang="es-MX" sz="2400" i="1" u="none" dirty="0">
                <a:latin typeface="Times New Roman" panose="02020603050405020304" pitchFamily="18" charset="0"/>
                <a:cs typeface="Times New Roman" panose="02020603050405020304" pitchFamily="18" charset="0"/>
              </a:rPr>
              <a:t> </a:t>
            </a:r>
            <a:r>
              <a:rPr lang="es-MX" sz="2400" u="none" dirty="0">
                <a:latin typeface="Times New Roman" panose="02020603050405020304" pitchFamily="18" charset="0"/>
                <a:cs typeface="Times New Roman" panose="02020603050405020304" pitchFamily="18" charset="0"/>
              </a:rPr>
              <a:t>escoger la trayectoria </a:t>
            </a:r>
            <a:r>
              <a:rPr lang="es-MX" sz="2400" u="none" dirty="0">
                <a:solidFill>
                  <a:srgbClr val="FF0000"/>
                </a:solidFill>
                <a:latin typeface="Times New Roman" panose="02020603050405020304" pitchFamily="18" charset="0"/>
                <a:cs typeface="Times New Roman" panose="02020603050405020304" pitchFamily="18" charset="0"/>
              </a:rPr>
              <a:t>b </a:t>
            </a:r>
            <a:r>
              <a:rPr lang="es-MX" sz="2400" i="1" u="none" dirty="0">
                <a:latin typeface="Times New Roman" panose="02020603050405020304" pitchFamily="18" charset="0"/>
                <a:cs typeface="Times New Roman" panose="02020603050405020304" pitchFamily="18" charset="0"/>
              </a:rPr>
              <a:t>t</a:t>
            </a:r>
            <a:r>
              <a:rPr lang="es-MX" sz="2400" u="none" dirty="0">
                <a:latin typeface="Times New Roman" panose="02020603050405020304" pitchFamily="18" charset="0"/>
                <a:cs typeface="Times New Roman" panose="02020603050405020304" pitchFamily="18" charset="0"/>
              </a:rPr>
              <a:t>, con costo 0 + (1/3)3 = 1.</a:t>
            </a:r>
          </a:p>
        </p:txBody>
      </p:sp>
      <p:sp>
        <p:nvSpPr>
          <p:cNvPr id="10" name="Forma libre 101">
            <a:extLst>
              <a:ext uri="{FF2B5EF4-FFF2-40B4-BE49-F238E27FC236}">
                <a16:creationId xmlns:a16="http://schemas.microsoft.com/office/drawing/2014/main" id="{81FF6749-7F4C-4F41-CFAA-A5B6DD2113BA}"/>
              </a:ext>
            </a:extLst>
          </p:cNvPr>
          <p:cNvSpPr/>
          <p:nvPr/>
        </p:nvSpPr>
        <p:spPr bwMode="auto">
          <a:xfrm>
            <a:off x="3491736" y="2583959"/>
            <a:ext cx="4455763" cy="222319"/>
          </a:xfrm>
          <a:custGeom>
            <a:avLst/>
            <a:gdLst>
              <a:gd name="connsiteX0" fmla="*/ 0 w 4455763"/>
              <a:gd name="connsiteY0" fmla="*/ 160325 h 222319"/>
              <a:gd name="connsiteX1" fmla="*/ 712922 w 4455763"/>
              <a:gd name="connsiteY1" fmla="*/ 82834 h 222319"/>
              <a:gd name="connsiteX2" fmla="*/ 1115878 w 4455763"/>
              <a:gd name="connsiteY2" fmla="*/ 28590 h 222319"/>
              <a:gd name="connsiteX3" fmla="*/ 2286000 w 4455763"/>
              <a:gd name="connsiteY3" fmla="*/ 13091 h 222319"/>
              <a:gd name="connsiteX4" fmla="*/ 4455763 w 4455763"/>
              <a:gd name="connsiteY4" fmla="*/ 222319 h 222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55763" h="222319">
                <a:moveTo>
                  <a:pt x="0" y="160325"/>
                </a:moveTo>
                <a:lnTo>
                  <a:pt x="712922" y="82834"/>
                </a:lnTo>
                <a:cubicBezTo>
                  <a:pt x="898902" y="60878"/>
                  <a:pt x="853698" y="40214"/>
                  <a:pt x="1115878" y="28590"/>
                </a:cubicBezTo>
                <a:cubicBezTo>
                  <a:pt x="1378058" y="16966"/>
                  <a:pt x="1729353" y="-19197"/>
                  <a:pt x="2286000" y="13091"/>
                </a:cubicBezTo>
                <a:cubicBezTo>
                  <a:pt x="2842647" y="45379"/>
                  <a:pt x="3649205" y="133849"/>
                  <a:pt x="4455763" y="222319"/>
                </a:cubicBezTo>
              </a:path>
            </a:pathLst>
          </a:custGeom>
          <a:noFill/>
          <a:ln w="25400" cap="flat" cmpd="sng" algn="ctr">
            <a:solidFill>
              <a:srgbClr val="FFFF00"/>
            </a:solidFill>
            <a:prstDash val="solid"/>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solidFill>
                <a:srgbClr val="FFFF00"/>
              </a:solidFill>
            </a:endParaRPr>
          </a:p>
        </p:txBody>
      </p:sp>
      <p:cxnSp>
        <p:nvCxnSpPr>
          <p:cNvPr id="11" name="Conector recto de flecha 10">
            <a:extLst>
              <a:ext uri="{FF2B5EF4-FFF2-40B4-BE49-F238E27FC236}">
                <a16:creationId xmlns:a16="http://schemas.microsoft.com/office/drawing/2014/main" id="{CA2E6190-580B-F178-E496-4F335D8002ED}"/>
              </a:ext>
            </a:extLst>
          </p:cNvPr>
          <p:cNvCxnSpPr/>
          <p:nvPr/>
        </p:nvCxnSpPr>
        <p:spPr bwMode="auto">
          <a:xfrm>
            <a:off x="8090608" y="2807663"/>
            <a:ext cx="1584749" cy="691540"/>
          </a:xfrm>
          <a:prstGeom prst="straightConnector1">
            <a:avLst/>
          </a:prstGeom>
          <a:solidFill>
            <a:schemeClr val="accent1"/>
          </a:solidFill>
          <a:ln w="25400" cap="flat" cmpd="sng" algn="ctr">
            <a:solidFill>
              <a:srgbClr val="FFFF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Conector recto de flecha 11">
            <a:extLst>
              <a:ext uri="{FF2B5EF4-FFF2-40B4-BE49-F238E27FC236}">
                <a16:creationId xmlns:a16="http://schemas.microsoft.com/office/drawing/2014/main" id="{5BE4B8E5-CE19-8938-467F-2932177A56C8}"/>
              </a:ext>
            </a:extLst>
          </p:cNvPr>
          <p:cNvCxnSpPr/>
          <p:nvPr/>
        </p:nvCxnSpPr>
        <p:spPr bwMode="auto">
          <a:xfrm flipV="1">
            <a:off x="3081678" y="2708085"/>
            <a:ext cx="1469740" cy="677760"/>
          </a:xfrm>
          <a:prstGeom prst="straightConnector1">
            <a:avLst/>
          </a:prstGeom>
          <a:solidFill>
            <a:schemeClr val="accent1"/>
          </a:solidFill>
          <a:ln w="25400" cap="flat" cmpd="sng" algn="ctr">
            <a:solidFill>
              <a:srgbClr val="FFFF66"/>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Text Box 9">
            <a:extLst>
              <a:ext uri="{FF2B5EF4-FFF2-40B4-BE49-F238E27FC236}">
                <a16:creationId xmlns:a16="http://schemas.microsoft.com/office/drawing/2014/main" id="{7ECA2334-3465-A718-A811-288FD686794D}"/>
              </a:ext>
            </a:extLst>
          </p:cNvPr>
          <p:cNvSpPr txBox="1">
            <a:spLocks noChangeArrowheads="1"/>
          </p:cNvSpPr>
          <p:nvPr/>
        </p:nvSpPr>
        <p:spPr bwMode="auto">
          <a:xfrm>
            <a:off x="121630" y="4059934"/>
            <a:ext cx="3444571" cy="156966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El jugador que busque conectar M con </a:t>
            </a:r>
            <a:r>
              <a:rPr lang="es-MX" sz="2400" i="1" u="none" dirty="0">
                <a:latin typeface="Times New Roman" panose="02020603050405020304" pitchFamily="18" charset="0"/>
                <a:cs typeface="Times New Roman" panose="02020603050405020304" pitchFamily="18" charset="0"/>
              </a:rPr>
              <a:t>t</a:t>
            </a:r>
            <a:r>
              <a:rPr lang="es-MX" sz="2400" u="none" dirty="0">
                <a:latin typeface="Times New Roman" panose="02020603050405020304" pitchFamily="18" charset="0"/>
                <a:cs typeface="Times New Roman" panose="02020603050405020304" pitchFamily="18" charset="0"/>
              </a:rPr>
              <a:t>, escogerá la trayectoria M </a:t>
            </a:r>
            <a:r>
              <a:rPr lang="es-MX" sz="2400" i="1" u="none" dirty="0">
                <a:latin typeface="Times New Roman" panose="02020603050405020304" pitchFamily="18" charset="0"/>
                <a:cs typeface="Times New Roman" panose="02020603050405020304" pitchFamily="18" charset="0"/>
              </a:rPr>
              <a:t>t</a:t>
            </a:r>
            <a:r>
              <a:rPr lang="es-MX" sz="2400" u="none" dirty="0">
                <a:latin typeface="Times New Roman" panose="02020603050405020304" pitchFamily="18" charset="0"/>
                <a:cs typeface="Times New Roman" panose="02020603050405020304" pitchFamily="18" charset="0"/>
              </a:rPr>
              <a:t>, con costo 0 + (1/3)3 = 1. </a:t>
            </a:r>
          </a:p>
        </p:txBody>
      </p:sp>
      <p:cxnSp>
        <p:nvCxnSpPr>
          <p:cNvPr id="15" name="Conector recto de flecha 14">
            <a:extLst>
              <a:ext uri="{FF2B5EF4-FFF2-40B4-BE49-F238E27FC236}">
                <a16:creationId xmlns:a16="http://schemas.microsoft.com/office/drawing/2014/main" id="{8700E358-9319-97A8-55C4-3C9E2952802C}"/>
              </a:ext>
            </a:extLst>
          </p:cNvPr>
          <p:cNvCxnSpPr/>
          <p:nvPr/>
        </p:nvCxnSpPr>
        <p:spPr bwMode="auto">
          <a:xfrm>
            <a:off x="4896221" y="1864591"/>
            <a:ext cx="3231802" cy="946099"/>
          </a:xfrm>
          <a:prstGeom prst="straightConnector1">
            <a:avLst/>
          </a:prstGeom>
          <a:solidFill>
            <a:schemeClr val="accent1"/>
          </a:solidFill>
          <a:ln w="25400" cap="flat" cmpd="sng" algn="ctr">
            <a:solidFill>
              <a:srgbClr val="FFC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Conector recto de flecha 16">
            <a:extLst>
              <a:ext uri="{FF2B5EF4-FFF2-40B4-BE49-F238E27FC236}">
                <a16:creationId xmlns:a16="http://schemas.microsoft.com/office/drawing/2014/main" id="{526D6A1B-592B-3699-479D-E12A671B7D48}"/>
              </a:ext>
            </a:extLst>
          </p:cNvPr>
          <p:cNvCxnSpPr/>
          <p:nvPr/>
        </p:nvCxnSpPr>
        <p:spPr bwMode="auto">
          <a:xfrm>
            <a:off x="8135686" y="2780185"/>
            <a:ext cx="1584749" cy="691540"/>
          </a:xfrm>
          <a:prstGeom prst="straightConnector1">
            <a:avLst/>
          </a:prstGeom>
          <a:solidFill>
            <a:schemeClr val="accent1"/>
          </a:solidFill>
          <a:ln w="25400" cap="flat" cmpd="sng" algn="ctr">
            <a:solidFill>
              <a:srgbClr val="FFC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Conector recto de flecha 17">
            <a:extLst>
              <a:ext uri="{FF2B5EF4-FFF2-40B4-BE49-F238E27FC236}">
                <a16:creationId xmlns:a16="http://schemas.microsoft.com/office/drawing/2014/main" id="{E573F5BE-7E74-A2A9-48B6-70AEA42D41D7}"/>
              </a:ext>
            </a:extLst>
          </p:cNvPr>
          <p:cNvCxnSpPr/>
          <p:nvPr/>
        </p:nvCxnSpPr>
        <p:spPr bwMode="auto">
          <a:xfrm flipV="1">
            <a:off x="2942581" y="2328295"/>
            <a:ext cx="3260287" cy="2455514"/>
          </a:xfrm>
          <a:prstGeom prst="straightConnector1">
            <a:avLst/>
          </a:prstGeom>
          <a:solidFill>
            <a:schemeClr val="accent1"/>
          </a:solidFill>
          <a:ln w="25400" cap="flat" cmpd="sng" algn="ctr">
            <a:solidFill>
              <a:srgbClr val="FFC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Text Box 9">
            <a:extLst>
              <a:ext uri="{FF2B5EF4-FFF2-40B4-BE49-F238E27FC236}">
                <a16:creationId xmlns:a16="http://schemas.microsoft.com/office/drawing/2014/main" id="{CE26E862-4D07-C687-088F-59DF434AB33F}"/>
              </a:ext>
            </a:extLst>
          </p:cNvPr>
          <p:cNvSpPr txBox="1">
            <a:spLocks noChangeArrowheads="1"/>
          </p:cNvSpPr>
          <p:nvPr/>
        </p:nvSpPr>
        <p:spPr bwMode="auto">
          <a:xfrm>
            <a:off x="121631" y="5637643"/>
            <a:ext cx="3659760" cy="1200329"/>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Quien desee conectar </a:t>
            </a:r>
            <a:r>
              <a:rPr lang="es-MX" sz="2400" u="none" dirty="0">
                <a:solidFill>
                  <a:srgbClr val="00FF99"/>
                </a:solidFill>
                <a:latin typeface="Times New Roman" panose="02020603050405020304" pitchFamily="18" charset="0"/>
                <a:cs typeface="Times New Roman" panose="02020603050405020304" pitchFamily="18" charset="0"/>
              </a:rPr>
              <a:t>1</a:t>
            </a:r>
            <a:r>
              <a:rPr lang="es-MX" sz="2400" u="none" dirty="0">
                <a:latin typeface="Times New Roman" panose="02020603050405020304" pitchFamily="18" charset="0"/>
                <a:cs typeface="Times New Roman" panose="02020603050405020304" pitchFamily="18" charset="0"/>
              </a:rPr>
              <a:t> con </a:t>
            </a:r>
            <a:r>
              <a:rPr lang="es-MX" sz="2400" i="1" u="none" dirty="0">
                <a:latin typeface="Times New Roman" panose="02020603050405020304" pitchFamily="18" charset="0"/>
                <a:cs typeface="Times New Roman" panose="02020603050405020304" pitchFamily="18" charset="0"/>
              </a:rPr>
              <a:t>t</a:t>
            </a:r>
            <a:r>
              <a:rPr lang="es-MX" sz="2400" u="none" dirty="0">
                <a:latin typeface="Times New Roman" panose="02020603050405020304" pitchFamily="18" charset="0"/>
                <a:cs typeface="Times New Roman" panose="02020603050405020304" pitchFamily="18" charset="0"/>
              </a:rPr>
              <a:t>,</a:t>
            </a:r>
            <a:r>
              <a:rPr lang="es-MX" sz="2400" i="1" u="none" dirty="0">
                <a:latin typeface="Times New Roman" panose="02020603050405020304" pitchFamily="18" charset="0"/>
                <a:cs typeface="Times New Roman" panose="02020603050405020304" pitchFamily="18" charset="0"/>
              </a:rPr>
              <a:t> </a:t>
            </a:r>
            <a:r>
              <a:rPr lang="es-MX" sz="2400" u="none" dirty="0">
                <a:latin typeface="Times New Roman" panose="02020603050405020304" pitchFamily="18" charset="0"/>
                <a:cs typeface="Times New Roman" panose="02020603050405020304" pitchFamily="18" charset="0"/>
              </a:rPr>
              <a:t>escogerá la trayectoria </a:t>
            </a:r>
            <a:r>
              <a:rPr lang="es-MX" sz="2400" u="none" dirty="0">
                <a:solidFill>
                  <a:srgbClr val="00FF99"/>
                </a:solidFill>
                <a:latin typeface="Times New Roman" panose="02020603050405020304" pitchFamily="18" charset="0"/>
                <a:cs typeface="Times New Roman" panose="02020603050405020304" pitchFamily="18" charset="0"/>
              </a:rPr>
              <a:t>1</a:t>
            </a:r>
            <a:r>
              <a:rPr lang="es-MX" sz="2400" u="none" dirty="0">
                <a:latin typeface="Times New Roman" panose="02020603050405020304" pitchFamily="18" charset="0"/>
                <a:cs typeface="Times New Roman" panose="02020603050405020304" pitchFamily="18" charset="0"/>
              </a:rPr>
              <a:t> </a:t>
            </a:r>
            <a:r>
              <a:rPr lang="es-MX" sz="2400" i="1" u="none" dirty="0">
                <a:latin typeface="Times New Roman" panose="02020603050405020304" pitchFamily="18" charset="0"/>
                <a:cs typeface="Times New Roman" panose="02020603050405020304" pitchFamily="18" charset="0"/>
              </a:rPr>
              <a:t>t</a:t>
            </a:r>
            <a:r>
              <a:rPr lang="es-MX" sz="2400" u="none" dirty="0">
                <a:latin typeface="Times New Roman" panose="02020603050405020304" pitchFamily="18" charset="0"/>
                <a:cs typeface="Times New Roman" panose="02020603050405020304" pitchFamily="18" charset="0"/>
              </a:rPr>
              <a:t>, con costo 0 + (1/3)3 = 1.</a:t>
            </a:r>
          </a:p>
        </p:txBody>
      </p:sp>
      <p:cxnSp>
        <p:nvCxnSpPr>
          <p:cNvPr id="27" name="Conector recto de flecha 26">
            <a:extLst>
              <a:ext uri="{FF2B5EF4-FFF2-40B4-BE49-F238E27FC236}">
                <a16:creationId xmlns:a16="http://schemas.microsoft.com/office/drawing/2014/main" id="{48470DE4-F447-422C-5C69-A312508BD919}"/>
              </a:ext>
            </a:extLst>
          </p:cNvPr>
          <p:cNvCxnSpPr/>
          <p:nvPr/>
        </p:nvCxnSpPr>
        <p:spPr bwMode="auto">
          <a:xfrm>
            <a:off x="5989110" y="1894376"/>
            <a:ext cx="2003698" cy="911947"/>
          </a:xfrm>
          <a:prstGeom prst="straightConnector1">
            <a:avLst/>
          </a:prstGeom>
          <a:solidFill>
            <a:schemeClr val="accent1"/>
          </a:solidFill>
          <a:ln w="254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Conector recto de flecha 27">
            <a:extLst>
              <a:ext uri="{FF2B5EF4-FFF2-40B4-BE49-F238E27FC236}">
                <a16:creationId xmlns:a16="http://schemas.microsoft.com/office/drawing/2014/main" id="{B1D533D6-60DD-6889-A1AF-7476EB021769}"/>
              </a:ext>
            </a:extLst>
          </p:cNvPr>
          <p:cNvCxnSpPr/>
          <p:nvPr/>
        </p:nvCxnSpPr>
        <p:spPr bwMode="auto">
          <a:xfrm flipV="1">
            <a:off x="3549722" y="2187972"/>
            <a:ext cx="3159836" cy="3934631"/>
          </a:xfrm>
          <a:prstGeom prst="straightConnector1">
            <a:avLst/>
          </a:prstGeom>
          <a:solidFill>
            <a:schemeClr val="accent1"/>
          </a:solidFill>
          <a:ln w="25400" cap="flat" cmpd="sng" algn="ctr">
            <a:solidFill>
              <a:srgbClr val="00FF99"/>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Conector recto de flecha 28">
            <a:extLst>
              <a:ext uri="{FF2B5EF4-FFF2-40B4-BE49-F238E27FC236}">
                <a16:creationId xmlns:a16="http://schemas.microsoft.com/office/drawing/2014/main" id="{9EE77A95-BBF2-CBC3-ACCA-B11E09B3DE93}"/>
              </a:ext>
            </a:extLst>
          </p:cNvPr>
          <p:cNvCxnSpPr/>
          <p:nvPr/>
        </p:nvCxnSpPr>
        <p:spPr bwMode="auto">
          <a:xfrm>
            <a:off x="8080767" y="2847335"/>
            <a:ext cx="1584749" cy="691540"/>
          </a:xfrm>
          <a:prstGeom prst="straightConnector1">
            <a:avLst/>
          </a:prstGeom>
          <a:solidFill>
            <a:schemeClr val="accent1"/>
          </a:solidFill>
          <a:ln w="25400" cap="flat" cmpd="sng" algn="ctr">
            <a:solidFill>
              <a:srgbClr val="00FF99"/>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Text Box 9">
            <a:extLst>
              <a:ext uri="{FF2B5EF4-FFF2-40B4-BE49-F238E27FC236}">
                <a16:creationId xmlns:a16="http://schemas.microsoft.com/office/drawing/2014/main" id="{AEFA5021-6A80-7714-7987-6CB14A3C99DA}"/>
              </a:ext>
            </a:extLst>
          </p:cNvPr>
          <p:cNvSpPr txBox="1">
            <a:spLocks noChangeArrowheads="1"/>
          </p:cNvSpPr>
          <p:nvPr/>
        </p:nvSpPr>
        <p:spPr bwMode="auto">
          <a:xfrm>
            <a:off x="9587184" y="146315"/>
            <a:ext cx="2529607" cy="3046988"/>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Tres jugadores comparten esta trayectoria final, que cuesta 3, por lo que cada jugador consigue pagar por ella el costo 1.</a:t>
            </a:r>
          </a:p>
        </p:txBody>
      </p:sp>
      <p:sp>
        <p:nvSpPr>
          <p:cNvPr id="57" name="Rectángulo: esquinas redondeadas 56">
            <a:extLst>
              <a:ext uri="{FF2B5EF4-FFF2-40B4-BE49-F238E27FC236}">
                <a16:creationId xmlns:a16="http://schemas.microsoft.com/office/drawing/2014/main" id="{76AA0DF8-A76F-54E5-49F1-BE22412E7C86}"/>
              </a:ext>
            </a:extLst>
          </p:cNvPr>
          <p:cNvSpPr/>
          <p:nvPr/>
        </p:nvSpPr>
        <p:spPr>
          <a:xfrm rot="12333253" flipV="1">
            <a:off x="7972700" y="3020648"/>
            <a:ext cx="1940817" cy="355404"/>
          </a:xfrm>
          <a:prstGeom prst="roundRect">
            <a:avLst>
              <a:gd name="adj" fmla="val 0"/>
            </a:avLst>
          </a:prstGeom>
          <a:solidFill>
            <a:srgbClr val="FFFF00">
              <a:alpha val="36000"/>
            </a:srgbClr>
          </a:solidFill>
          <a:ln>
            <a:no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58" name="Conector recto de flecha 57">
            <a:extLst>
              <a:ext uri="{FF2B5EF4-FFF2-40B4-BE49-F238E27FC236}">
                <a16:creationId xmlns:a16="http://schemas.microsoft.com/office/drawing/2014/main" id="{2B691798-D261-4046-F685-348BDFE84879}"/>
              </a:ext>
            </a:extLst>
          </p:cNvPr>
          <p:cNvCxnSpPr/>
          <p:nvPr/>
        </p:nvCxnSpPr>
        <p:spPr bwMode="auto">
          <a:xfrm flipH="1">
            <a:off x="8823746" y="1251152"/>
            <a:ext cx="869202" cy="1640335"/>
          </a:xfrm>
          <a:prstGeom prst="straightConnector1">
            <a:avLst/>
          </a:prstGeom>
          <a:solidFill>
            <a:schemeClr val="accent1"/>
          </a:solidFill>
          <a:ln w="25400" cap="flat" cmpd="sng" algn="ctr">
            <a:solidFill>
              <a:srgbClr val="FFFF66"/>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4" name="Text Box 9">
            <a:extLst>
              <a:ext uri="{FF2B5EF4-FFF2-40B4-BE49-F238E27FC236}">
                <a16:creationId xmlns:a16="http://schemas.microsoft.com/office/drawing/2014/main" id="{4005217E-91C9-A4B8-6C88-2A189BA9418D}"/>
              </a:ext>
            </a:extLst>
          </p:cNvPr>
          <p:cNvSpPr txBox="1">
            <a:spLocks noChangeArrowheads="1"/>
          </p:cNvSpPr>
          <p:nvPr/>
        </p:nvSpPr>
        <p:spPr bwMode="auto">
          <a:xfrm>
            <a:off x="9587184" y="4292466"/>
            <a:ext cx="2529607" cy="1938992"/>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Son doce nodos los que desean caminos a </a:t>
            </a:r>
            <a:r>
              <a:rPr lang="es-MX" sz="2400" i="1" u="none" dirty="0">
                <a:latin typeface="Times New Roman" panose="02020603050405020304" pitchFamily="18" charset="0"/>
                <a:cs typeface="Times New Roman" panose="02020603050405020304" pitchFamily="18" charset="0"/>
              </a:rPr>
              <a:t>t</a:t>
            </a:r>
            <a:r>
              <a:rPr lang="es-MX" sz="2400" u="none" dirty="0">
                <a:latin typeface="Times New Roman" panose="02020603050405020304" pitchFamily="18" charset="0"/>
                <a:cs typeface="Times New Roman" panose="02020603050405020304" pitchFamily="18" charset="0"/>
              </a:rPr>
              <a:t>, cada camino cuesta 1, costo total = 12.</a:t>
            </a:r>
          </a:p>
        </p:txBody>
      </p:sp>
      <p:cxnSp>
        <p:nvCxnSpPr>
          <p:cNvPr id="111" name="Conector recto de flecha 110">
            <a:extLst>
              <a:ext uri="{FF2B5EF4-FFF2-40B4-BE49-F238E27FC236}">
                <a16:creationId xmlns:a16="http://schemas.microsoft.com/office/drawing/2014/main" id="{5BE4B8E5-CE19-8938-467F-2932177A56C8}"/>
              </a:ext>
            </a:extLst>
          </p:cNvPr>
          <p:cNvCxnSpPr/>
          <p:nvPr/>
        </p:nvCxnSpPr>
        <p:spPr bwMode="auto">
          <a:xfrm>
            <a:off x="3175235" y="2005118"/>
            <a:ext cx="816953" cy="186312"/>
          </a:xfrm>
          <a:prstGeom prst="straightConnector1">
            <a:avLst/>
          </a:prstGeom>
          <a:solidFill>
            <a:schemeClr val="accent1"/>
          </a:solidFill>
          <a:ln w="22225" cap="flat" cmpd="sng" algn="ctr">
            <a:solidFill>
              <a:schemeClr val="tx1"/>
            </a:solidFill>
            <a:prstDash val="sysDot"/>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797344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subTnLst>
                                    <p:animClr clrSpc="rgb" dir="cw">
                                      <p:cBhvr override="childStyle">
                                        <p:cTn dur="1" fill="hold" display="0" masterRel="nextClick" afterEffect="1"/>
                                        <p:tgtEl>
                                          <p:spTgt spid="3"/>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subTnLst>
                                    <p:animClr clrSpc="rgb" dir="cw">
                                      <p:cBhvr override="childStyle">
                                        <p:cTn dur="1" fill="hold" display="0" masterRel="nextClick" afterEffect="1"/>
                                        <p:tgtEl>
                                          <p:spTgt spid="9"/>
                                        </p:tgtEl>
                                        <p:attrNameLst>
                                          <p:attrName>ppt_c</p:attrName>
                                        </p:attrNameLst>
                                      </p:cBhvr>
                                      <p:to>
                                        <a:schemeClr val="accent1"/>
                                      </p:to>
                                    </p:animClr>
                                  </p:subTnLst>
                                </p:cTn>
                              </p:par>
                              <p:par>
                                <p:cTn id="11" presetID="1" presetClass="entr" presetSubtype="0" fill="hold" grpId="0" nodeType="withEffect">
                                  <p:stCondLst>
                                    <p:cond delay="200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2000"/>
                                  </p:stCondLst>
                                  <p:childTnLst>
                                    <p:set>
                                      <p:cBhvr>
                                        <p:cTn id="14" dur="1" fill="hold">
                                          <p:stCondLst>
                                            <p:cond delay="0"/>
                                          </p:stCondLst>
                                        </p:cTn>
                                        <p:tgtEl>
                                          <p:spTgt spid="111"/>
                                        </p:tgtEl>
                                        <p:attrNameLst>
                                          <p:attrName>style.visibility</p:attrName>
                                        </p:attrNameLst>
                                      </p:cBhvr>
                                      <p:to>
                                        <p:strVal val="visible"/>
                                      </p:to>
                                    </p:set>
                                  </p:childTnLst>
                                  <p:subTnLst>
                                    <p:set>
                                      <p:cBhvr override="childStyle">
                                        <p:cTn dur="1" fill="hold" display="0" masterRel="nextClick" afterEffect="1"/>
                                        <p:tgtEl>
                                          <p:spTgt spid="111"/>
                                        </p:tgtEl>
                                        <p:attrNameLst>
                                          <p:attrName>style.visibility</p:attrName>
                                        </p:attrNameLst>
                                      </p:cBhvr>
                                      <p:to>
                                        <p:strVal val="hidden"/>
                                      </p:to>
                                    </p:set>
                                  </p:subTnLst>
                                </p:cTn>
                              </p:par>
                              <p:par>
                                <p:cTn id="15" presetID="1" presetClass="entr" presetSubtype="0" fill="hold" nodeType="withEffect">
                                  <p:stCondLst>
                                    <p:cond delay="4000"/>
                                  </p:stCondLst>
                                  <p:childTnLst>
                                    <p:set>
                                      <p:cBhvr>
                                        <p:cTn id="16" dur="1" fill="hold">
                                          <p:stCondLst>
                                            <p:cond delay="0"/>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par>
                                <p:cTn id="17" presetID="1" presetClass="entr" presetSubtype="0" fill="hold" grpId="0" nodeType="withEffect">
                                  <p:stCondLst>
                                    <p:cond delay="400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550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subTnLst>
                                    <p:animClr clrSpc="rgb" dir="cw">
                                      <p:cBhvr override="childStyle">
                                        <p:cTn dur="1" fill="hold" display="0" masterRel="nextClick" afterEffect="1"/>
                                        <p:tgtEl>
                                          <p:spTgt spid="14"/>
                                        </p:tgtEl>
                                        <p:attrNameLst>
                                          <p:attrName>ppt_c</p:attrName>
                                        </p:attrNameLst>
                                      </p:cBhvr>
                                      <p:to>
                                        <a:schemeClr val="accent1"/>
                                      </p:to>
                                    </p:animClr>
                                  </p:subTnLst>
                                </p:cTn>
                              </p:par>
                              <p:par>
                                <p:cTn id="25" presetID="1" presetClass="entr" presetSubtype="0" fill="hold" nodeType="withEffect">
                                  <p:stCondLst>
                                    <p:cond delay="4000"/>
                                  </p:stCondLst>
                                  <p:childTnLst>
                                    <p:set>
                                      <p:cBhvr>
                                        <p:cTn id="26" dur="1" fill="hold">
                                          <p:stCondLst>
                                            <p:cond delay="0"/>
                                          </p:stCondLst>
                                        </p:cTn>
                                        <p:tgtEl>
                                          <p:spTgt spid="18"/>
                                        </p:tgtEl>
                                        <p:attrNameLst>
                                          <p:attrName>style.visibility</p:attrName>
                                        </p:attrNameLst>
                                      </p:cBhvr>
                                      <p:to>
                                        <p:strVal val="visible"/>
                                      </p:to>
                                    </p:set>
                                  </p:childTnLst>
                                  <p:subTnLst>
                                    <p:set>
                                      <p:cBhvr override="childStyle">
                                        <p:cTn dur="1" fill="hold" display="0" masterRel="nextClick" afterEffect="1"/>
                                        <p:tgtEl>
                                          <p:spTgt spid="18"/>
                                        </p:tgtEl>
                                        <p:attrNameLst>
                                          <p:attrName>style.visibility</p:attrName>
                                        </p:attrNameLst>
                                      </p:cBhvr>
                                      <p:to>
                                        <p:strVal val="hidden"/>
                                      </p:to>
                                    </p:set>
                                  </p:subTnLst>
                                </p:cTn>
                              </p:par>
                              <p:par>
                                <p:cTn id="27" presetID="1" presetClass="entr" presetSubtype="0" fill="hold" nodeType="withEffect">
                                  <p:stCondLst>
                                    <p:cond delay="400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nodeType="withEffect">
                                  <p:stCondLst>
                                    <p:cond delay="600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subTnLst>
                                    <p:animClr clrSpc="rgb" dir="cw">
                                      <p:cBhvr override="childStyle">
                                        <p:cTn dur="1" fill="hold" display="0" masterRel="nextClick" afterEffect="1"/>
                                        <p:tgtEl>
                                          <p:spTgt spid="22"/>
                                        </p:tgtEl>
                                        <p:attrNameLst>
                                          <p:attrName>ppt_c</p:attrName>
                                        </p:attrNameLst>
                                      </p:cBhvr>
                                      <p:to>
                                        <a:schemeClr val="accent1"/>
                                      </p:to>
                                    </p:animClr>
                                  </p:subTnLst>
                                </p:cTn>
                              </p:par>
                              <p:par>
                                <p:cTn id="35" presetID="1" presetClass="entr" presetSubtype="0" fill="hold" nodeType="withEffect">
                                  <p:stCondLst>
                                    <p:cond delay="4000"/>
                                  </p:stCondLst>
                                  <p:childTnLst>
                                    <p:set>
                                      <p:cBhvr>
                                        <p:cTn id="36" dur="1" fill="hold">
                                          <p:stCondLst>
                                            <p:cond delay="0"/>
                                          </p:stCondLst>
                                        </p:cTn>
                                        <p:tgtEl>
                                          <p:spTgt spid="28"/>
                                        </p:tgtEl>
                                        <p:attrNameLst>
                                          <p:attrName>style.visibility</p:attrName>
                                        </p:attrNameLst>
                                      </p:cBhvr>
                                      <p:to>
                                        <p:strVal val="visible"/>
                                      </p:to>
                                    </p:set>
                                  </p:childTnLst>
                                  <p:subTnLst>
                                    <p:set>
                                      <p:cBhvr override="childStyle">
                                        <p:cTn dur="1" fill="hold" display="0" masterRel="nextClick" afterEffect="1"/>
                                        <p:tgtEl>
                                          <p:spTgt spid="28"/>
                                        </p:tgtEl>
                                        <p:attrNameLst>
                                          <p:attrName>style.visibility</p:attrName>
                                        </p:attrNameLst>
                                      </p:cBhvr>
                                      <p:to>
                                        <p:strVal val="hidden"/>
                                      </p:to>
                                    </p:set>
                                  </p:subTnLst>
                                </p:cTn>
                              </p:par>
                              <p:par>
                                <p:cTn id="37" presetID="1" presetClass="entr" presetSubtype="0" fill="hold" nodeType="withEffect">
                                  <p:stCondLst>
                                    <p:cond delay="4000"/>
                                  </p:stCondLst>
                                  <p:childTnLst>
                                    <p:set>
                                      <p:cBhvr>
                                        <p:cTn id="38" dur="1" fill="hold">
                                          <p:stCondLst>
                                            <p:cond delay="0"/>
                                          </p:stCondLst>
                                        </p:cTn>
                                        <p:tgtEl>
                                          <p:spTgt spid="27"/>
                                        </p:tgtEl>
                                        <p:attrNameLst>
                                          <p:attrName>style.visibility</p:attrName>
                                        </p:attrNameLst>
                                      </p:cBhvr>
                                      <p:to>
                                        <p:strVal val="visible"/>
                                      </p:to>
                                    </p:set>
                                  </p:childTnLst>
                                </p:cTn>
                              </p:par>
                              <p:par>
                                <p:cTn id="39" presetID="1" presetClass="entr" presetSubtype="0" fill="hold" nodeType="withEffect">
                                  <p:stCondLst>
                                    <p:cond delay="6000"/>
                                  </p:stCondLst>
                                  <p:childTnLst>
                                    <p:set>
                                      <p:cBhvr>
                                        <p:cTn id="40" dur="1" fill="hold">
                                          <p:stCondLst>
                                            <p:cond delay="0"/>
                                          </p:stCondLst>
                                        </p:cTn>
                                        <p:tgtEl>
                                          <p:spTgt spid="2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5"/>
                                        </p:tgtEl>
                                        <p:attrNameLst>
                                          <p:attrName>style.visibility</p:attrName>
                                        </p:attrNameLst>
                                      </p:cBhvr>
                                      <p:to>
                                        <p:strVal val="visible"/>
                                      </p:to>
                                    </p:set>
                                  </p:childTnLst>
                                  <p:subTnLst>
                                    <p:animClr clrSpc="rgb" dir="cw">
                                      <p:cBhvr override="childStyle">
                                        <p:cTn dur="1" fill="hold" display="0" masterRel="nextClick" afterEffect="1"/>
                                        <p:tgtEl>
                                          <p:spTgt spid="35"/>
                                        </p:tgtEl>
                                        <p:attrNameLst>
                                          <p:attrName>ppt_c</p:attrName>
                                        </p:attrNameLst>
                                      </p:cBhvr>
                                      <p:to>
                                        <a:schemeClr val="accent1"/>
                                      </p:to>
                                    </p:animClr>
                                  </p:subTnLst>
                                </p:cTn>
                              </p:par>
                              <p:par>
                                <p:cTn id="45" presetID="1" presetClass="entr" presetSubtype="0" fill="hold" grpId="0" nodeType="withEffect">
                                  <p:stCondLst>
                                    <p:cond delay="0"/>
                                  </p:stCondLst>
                                  <p:childTnLst>
                                    <p:set>
                                      <p:cBhvr>
                                        <p:cTn id="46" dur="1" fill="hold">
                                          <p:stCondLst>
                                            <p:cond delay="0"/>
                                          </p:stCondLst>
                                        </p:cTn>
                                        <p:tgtEl>
                                          <p:spTgt spid="57"/>
                                        </p:tgtEl>
                                        <p:attrNameLst>
                                          <p:attrName>style.visibility</p:attrName>
                                        </p:attrNameLst>
                                      </p:cBhvr>
                                      <p:to>
                                        <p:strVal val="visible"/>
                                      </p:to>
                                    </p:set>
                                  </p:childTnLst>
                                </p:cTn>
                              </p:par>
                              <p:par>
                                <p:cTn id="47" presetID="1" presetClass="entr" presetSubtype="0" fill="hold" nodeType="withEffect">
                                  <p:stCondLst>
                                    <p:cond delay="1500"/>
                                  </p:stCondLst>
                                  <p:childTnLst>
                                    <p:set>
                                      <p:cBhvr>
                                        <p:cTn id="48" dur="1" fill="hold">
                                          <p:stCondLst>
                                            <p:cond delay="0"/>
                                          </p:stCondLst>
                                        </p:cTn>
                                        <p:tgtEl>
                                          <p:spTgt spid="58"/>
                                        </p:tgtEl>
                                        <p:attrNameLst>
                                          <p:attrName>style.visibility</p:attrName>
                                        </p:attrNameLst>
                                      </p:cBhvr>
                                      <p:to>
                                        <p:strVal val="visible"/>
                                      </p:to>
                                    </p:set>
                                  </p:childTnLst>
                                  <p:subTnLst>
                                    <p:set>
                                      <p:cBhvr override="childStyle">
                                        <p:cTn dur="1" fill="hold" display="0" masterRel="nextClick" afterEffect="1"/>
                                        <p:tgtEl>
                                          <p:spTgt spid="58"/>
                                        </p:tgtEl>
                                        <p:attrNameLst>
                                          <p:attrName>style.visibility</p:attrName>
                                        </p:attrNameLst>
                                      </p:cBhvr>
                                      <p:to>
                                        <p:strVal val="hidden"/>
                                      </p:to>
                                    </p:set>
                                  </p:sub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animBg="1"/>
      <p:bldP spid="9" grpId="0"/>
      <p:bldP spid="10" grpId="0" animBg="1"/>
      <p:bldP spid="14" grpId="0"/>
      <p:bldP spid="22" grpId="0"/>
      <p:bldP spid="35" grpId="0"/>
      <p:bldP spid="57" grpId="0" animBg="1"/>
      <p:bldP spid="9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3785715" y="472654"/>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X</a:t>
            </a:r>
          </a:p>
          <a:p>
            <a:pPr lvl="0">
              <a:spcBef>
                <a:spcPct val="20000"/>
              </a:spcBef>
              <a:buClr>
                <a:srgbClr val="86D1EC"/>
              </a:buClr>
              <a:buSzPct val="90000"/>
            </a:pPr>
            <a:endParaRPr lang="es-MX" sz="2800" i="1"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a</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b</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c</a:t>
            </a:r>
          </a:p>
          <a:p>
            <a:pPr lvl="0">
              <a:spcBef>
                <a:spcPct val="20000"/>
              </a:spcBef>
              <a:buClr>
                <a:srgbClr val="86D1EC"/>
              </a:buClr>
              <a:buSzPct val="90000"/>
            </a:pPr>
            <a:endParaRPr lang="es-MX" sz="2800" u="none" dirty="0">
              <a:solidFill>
                <a:srgbClr val="FF0000"/>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FF0000"/>
                </a:solidFill>
                <a:latin typeface="Times New Roman" panose="02020603050405020304" pitchFamily="18" charset="0"/>
                <a:sym typeface="Symbol" panose="05050102010706020507" pitchFamily="18" charset="2"/>
              </a:rPr>
              <a:t>d</a:t>
            </a:r>
          </a:p>
        </p:txBody>
      </p:sp>
      <p:sp>
        <p:nvSpPr>
          <p:cNvPr id="6" name="Text Box 9"/>
          <p:cNvSpPr txBox="1">
            <a:spLocks noChangeArrowheads="1"/>
          </p:cNvSpPr>
          <p:nvPr/>
        </p:nvSpPr>
        <p:spPr bwMode="auto">
          <a:xfrm>
            <a:off x="4852515" y="472654"/>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Y</a:t>
            </a:r>
          </a:p>
          <a:p>
            <a:pPr lvl="0">
              <a:spcBef>
                <a:spcPct val="20000"/>
              </a:spcBef>
              <a:buClr>
                <a:srgbClr val="86D1EC"/>
              </a:buClr>
              <a:buSzPct val="90000"/>
            </a:pPr>
            <a:endParaRPr lang="es-MX" sz="2800" i="1"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M</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N</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O</a:t>
            </a:r>
          </a:p>
          <a:p>
            <a:pPr lvl="0">
              <a:spcBef>
                <a:spcPct val="20000"/>
              </a:spcBef>
              <a:buClr>
                <a:srgbClr val="86D1EC"/>
              </a:buClr>
              <a:buSzPct val="90000"/>
            </a:pPr>
            <a:endParaRPr lang="es-MX" sz="2800" u="none" dirty="0">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P</a:t>
            </a:r>
          </a:p>
        </p:txBody>
      </p:sp>
      <p:sp>
        <p:nvSpPr>
          <p:cNvPr id="7" name="Text Box 9"/>
          <p:cNvSpPr txBox="1">
            <a:spLocks noChangeArrowheads="1"/>
          </p:cNvSpPr>
          <p:nvPr/>
        </p:nvSpPr>
        <p:spPr bwMode="auto">
          <a:xfrm>
            <a:off x="6075432" y="472653"/>
            <a:ext cx="514940" cy="465973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Z</a:t>
            </a:r>
          </a:p>
          <a:p>
            <a:pPr lvl="0">
              <a:spcBef>
                <a:spcPct val="20000"/>
              </a:spcBef>
              <a:buClr>
                <a:srgbClr val="86D1EC"/>
              </a:buClr>
              <a:buSzPct val="90000"/>
            </a:pPr>
            <a:endParaRPr lang="es-MX" sz="2800" i="1"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1</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2</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3</a:t>
            </a:r>
          </a:p>
          <a:p>
            <a:pPr lvl="0">
              <a:spcBef>
                <a:spcPct val="20000"/>
              </a:spcBef>
              <a:buClr>
                <a:srgbClr val="86D1EC"/>
              </a:buClr>
              <a:buSzPct val="90000"/>
            </a:pPr>
            <a:endParaRPr lang="es-MX" sz="2800" u="none" dirty="0">
              <a:solidFill>
                <a:srgbClr val="99FFCC"/>
              </a:solidFill>
              <a:latin typeface="Times New Roman" panose="02020603050405020304" pitchFamily="18" charset="0"/>
              <a:sym typeface="Symbol" panose="05050102010706020507" pitchFamily="18" charset="2"/>
            </a:endParaRPr>
          </a:p>
          <a:p>
            <a:pPr lvl="0">
              <a:spcBef>
                <a:spcPct val="20000"/>
              </a:spcBef>
              <a:buClr>
                <a:srgbClr val="86D1EC"/>
              </a:buClr>
              <a:buSzPct val="90000"/>
            </a:pPr>
            <a:r>
              <a:rPr lang="es-MX" sz="2800" u="none" dirty="0">
                <a:solidFill>
                  <a:srgbClr val="99FFCC"/>
                </a:solidFill>
                <a:latin typeface="Times New Roman" panose="02020603050405020304" pitchFamily="18" charset="0"/>
                <a:sym typeface="Symbol" panose="05050102010706020507" pitchFamily="18" charset="2"/>
              </a:rPr>
              <a:t>4</a:t>
            </a:r>
          </a:p>
        </p:txBody>
      </p:sp>
      <p:sp>
        <p:nvSpPr>
          <p:cNvPr id="16" name="Text Box 9"/>
          <p:cNvSpPr txBox="1">
            <a:spLocks noChangeArrowheads="1"/>
          </p:cNvSpPr>
          <p:nvPr/>
        </p:nvSpPr>
        <p:spPr bwMode="auto">
          <a:xfrm>
            <a:off x="8107679" y="472653"/>
            <a:ext cx="1634770" cy="6210931"/>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    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N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a</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b</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3</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N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O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c</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4</a:t>
            </a:r>
            <a:r>
              <a:rPr lang="es-MX" sz="2800" u="none" dirty="0">
                <a:latin typeface="Times New Roman" panose="02020603050405020304" pitchFamily="18" charset="0"/>
                <a:sym typeface="Symbol" panose="05050102010706020507" pitchFamily="18" charset="2"/>
              </a:rPr>
              <a:t>)</a:t>
            </a:r>
          </a:p>
        </p:txBody>
      </p:sp>
      <p:sp>
        <p:nvSpPr>
          <p:cNvPr id="19" name="Text Box 9"/>
          <p:cNvSpPr txBox="1">
            <a:spLocks noChangeArrowheads="1"/>
          </p:cNvSpPr>
          <p:nvPr/>
        </p:nvSpPr>
        <p:spPr bwMode="auto">
          <a:xfrm>
            <a:off x="6518510" y="6122603"/>
            <a:ext cx="131708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M </a:t>
            </a:r>
            <a:r>
              <a:rPr lang="es-MX" sz="2800" u="none" dirty="0">
                <a:solidFill>
                  <a:srgbClr val="99FFCC"/>
                </a:solidFill>
                <a:latin typeface="Times New Roman" panose="02020603050405020304" pitchFamily="18" charset="0"/>
                <a:sym typeface="Symbol" panose="05050102010706020507" pitchFamily="18" charset="2"/>
              </a:rPr>
              <a:t>1</a:t>
            </a:r>
            <a:r>
              <a:rPr lang="es-MX" sz="2800" u="none" dirty="0">
                <a:latin typeface="Times New Roman" panose="02020603050405020304" pitchFamily="18" charset="0"/>
                <a:sym typeface="Symbol" panose="05050102010706020507" pitchFamily="18" charset="2"/>
              </a:rPr>
              <a:t>)</a:t>
            </a:r>
          </a:p>
        </p:txBody>
      </p:sp>
      <p:sp>
        <p:nvSpPr>
          <p:cNvPr id="20" name="Text Box 9"/>
          <p:cNvSpPr txBox="1">
            <a:spLocks noChangeArrowheads="1"/>
          </p:cNvSpPr>
          <p:nvPr/>
        </p:nvSpPr>
        <p:spPr bwMode="auto">
          <a:xfrm>
            <a:off x="5009626" y="6122603"/>
            <a:ext cx="131708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a:t>
            </a:r>
            <a:r>
              <a:rPr lang="es-MX" sz="2800" u="none" dirty="0">
                <a:solidFill>
                  <a:srgbClr val="FF0000"/>
                </a:solidFill>
                <a:latin typeface="Times New Roman" panose="02020603050405020304" pitchFamily="18" charset="0"/>
                <a:sym typeface="Symbol" panose="05050102010706020507" pitchFamily="18" charset="2"/>
              </a:rPr>
              <a:t>d</a:t>
            </a:r>
            <a:r>
              <a:rPr lang="es-MX" sz="2800" u="none" dirty="0">
                <a:latin typeface="Times New Roman" panose="02020603050405020304" pitchFamily="18" charset="0"/>
                <a:sym typeface="Symbol" panose="05050102010706020507" pitchFamily="18" charset="2"/>
              </a:rPr>
              <a:t> P </a:t>
            </a:r>
            <a:r>
              <a:rPr lang="es-MX" sz="2800" u="none" dirty="0">
                <a:solidFill>
                  <a:srgbClr val="99FFCC"/>
                </a:solidFill>
                <a:latin typeface="Times New Roman" panose="02020603050405020304" pitchFamily="18" charset="0"/>
                <a:sym typeface="Symbol" panose="05050102010706020507" pitchFamily="18" charset="2"/>
              </a:rPr>
              <a:t>2</a:t>
            </a:r>
            <a:r>
              <a:rPr lang="es-MX" sz="2800" u="none" dirty="0">
                <a:latin typeface="Times New Roman" panose="02020603050405020304" pitchFamily="18" charset="0"/>
                <a:sym typeface="Symbol" panose="05050102010706020507" pitchFamily="18" charset="2"/>
              </a:rPr>
              <a:t>)</a:t>
            </a:r>
          </a:p>
        </p:txBody>
      </p:sp>
      <p:sp>
        <p:nvSpPr>
          <p:cNvPr id="2" name="Elipse 1"/>
          <p:cNvSpPr/>
          <p:nvPr/>
        </p:nvSpPr>
        <p:spPr bwMode="auto">
          <a:xfrm>
            <a:off x="3398185" y="1773044"/>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3" name="Elipse 22"/>
          <p:cNvSpPr/>
          <p:nvPr/>
        </p:nvSpPr>
        <p:spPr bwMode="auto">
          <a:xfrm>
            <a:off x="3398185" y="2692428"/>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4" name="Elipse 23"/>
          <p:cNvSpPr/>
          <p:nvPr/>
        </p:nvSpPr>
        <p:spPr bwMode="auto">
          <a:xfrm>
            <a:off x="3398185" y="385460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5" name="Elipse 24"/>
          <p:cNvSpPr/>
          <p:nvPr/>
        </p:nvSpPr>
        <p:spPr bwMode="auto">
          <a:xfrm>
            <a:off x="3398185" y="4773989"/>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26" name="Elipse 25"/>
          <p:cNvSpPr/>
          <p:nvPr/>
        </p:nvSpPr>
        <p:spPr bwMode="auto">
          <a:xfrm>
            <a:off x="4676866" y="176933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6" name="Elipse 35"/>
          <p:cNvSpPr/>
          <p:nvPr/>
        </p:nvSpPr>
        <p:spPr bwMode="auto">
          <a:xfrm>
            <a:off x="4676866" y="2688714"/>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7" name="Elipse 36"/>
          <p:cNvSpPr/>
          <p:nvPr/>
        </p:nvSpPr>
        <p:spPr bwMode="auto">
          <a:xfrm>
            <a:off x="4676866" y="3850891"/>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8" name="Elipse 37"/>
          <p:cNvSpPr/>
          <p:nvPr/>
        </p:nvSpPr>
        <p:spPr bwMode="auto">
          <a:xfrm>
            <a:off x="4676866" y="477027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9" name="Elipse 38"/>
          <p:cNvSpPr/>
          <p:nvPr/>
        </p:nvSpPr>
        <p:spPr bwMode="auto">
          <a:xfrm>
            <a:off x="5899782" y="1776767"/>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0" name="Elipse 39"/>
          <p:cNvSpPr/>
          <p:nvPr/>
        </p:nvSpPr>
        <p:spPr bwMode="auto">
          <a:xfrm>
            <a:off x="5899782" y="2696151"/>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1" name="Elipse 40"/>
          <p:cNvSpPr/>
          <p:nvPr/>
        </p:nvSpPr>
        <p:spPr bwMode="auto">
          <a:xfrm>
            <a:off x="5899782" y="3858328"/>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2" name="Elipse 41"/>
          <p:cNvSpPr/>
          <p:nvPr/>
        </p:nvSpPr>
        <p:spPr bwMode="auto">
          <a:xfrm>
            <a:off x="5899782" y="4777712"/>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3" name="Elipse 42"/>
          <p:cNvSpPr/>
          <p:nvPr/>
        </p:nvSpPr>
        <p:spPr bwMode="auto">
          <a:xfrm>
            <a:off x="7959280" y="125026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4" name="Elipse 43"/>
          <p:cNvSpPr/>
          <p:nvPr/>
        </p:nvSpPr>
        <p:spPr bwMode="auto">
          <a:xfrm>
            <a:off x="7959280" y="172590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5" name="Elipse 44"/>
          <p:cNvSpPr/>
          <p:nvPr/>
        </p:nvSpPr>
        <p:spPr bwMode="auto">
          <a:xfrm>
            <a:off x="7959280" y="226882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6" name="Elipse 45"/>
          <p:cNvSpPr/>
          <p:nvPr/>
        </p:nvSpPr>
        <p:spPr bwMode="auto">
          <a:xfrm>
            <a:off x="7959280" y="274447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7" name="Elipse 46"/>
          <p:cNvSpPr/>
          <p:nvPr/>
        </p:nvSpPr>
        <p:spPr bwMode="auto">
          <a:xfrm>
            <a:off x="7959280" y="328739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8" name="Elipse 47"/>
          <p:cNvSpPr/>
          <p:nvPr/>
        </p:nvSpPr>
        <p:spPr bwMode="auto">
          <a:xfrm>
            <a:off x="7959280" y="376303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9" name="Elipse 48"/>
          <p:cNvSpPr/>
          <p:nvPr/>
        </p:nvSpPr>
        <p:spPr bwMode="auto">
          <a:xfrm>
            <a:off x="7959280" y="430595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0" name="Elipse 49"/>
          <p:cNvSpPr/>
          <p:nvPr/>
        </p:nvSpPr>
        <p:spPr bwMode="auto">
          <a:xfrm>
            <a:off x="7959280" y="478160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1" name="Elipse 50"/>
          <p:cNvSpPr/>
          <p:nvPr/>
        </p:nvSpPr>
        <p:spPr bwMode="auto">
          <a:xfrm>
            <a:off x="7959280" y="532452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2" name="Elipse 51"/>
          <p:cNvSpPr/>
          <p:nvPr/>
        </p:nvSpPr>
        <p:spPr bwMode="auto">
          <a:xfrm>
            <a:off x="7959280" y="580016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3" name="Elipse 52"/>
          <p:cNvSpPr/>
          <p:nvPr/>
        </p:nvSpPr>
        <p:spPr bwMode="auto">
          <a:xfrm>
            <a:off x="7959280" y="634308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5" name="Elipse 54"/>
          <p:cNvSpPr/>
          <p:nvPr/>
        </p:nvSpPr>
        <p:spPr bwMode="auto">
          <a:xfrm>
            <a:off x="6370475" y="6384213"/>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6" name="Elipse 55"/>
          <p:cNvSpPr/>
          <p:nvPr/>
        </p:nvSpPr>
        <p:spPr bwMode="auto">
          <a:xfrm>
            <a:off x="4815924" y="6387385"/>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0" name="Elipse 59"/>
          <p:cNvSpPr/>
          <p:nvPr/>
        </p:nvSpPr>
        <p:spPr bwMode="auto">
          <a:xfrm>
            <a:off x="9655629" y="3436010"/>
            <a:ext cx="111600" cy="11151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1" name="Text Box 9"/>
          <p:cNvSpPr txBox="1">
            <a:spLocks noChangeArrowheads="1"/>
          </p:cNvSpPr>
          <p:nvPr/>
        </p:nvSpPr>
        <p:spPr bwMode="auto">
          <a:xfrm>
            <a:off x="9894116" y="3205178"/>
            <a:ext cx="37233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800" i="1" u="none" dirty="0">
                <a:latin typeface="Times New Roman" panose="02020603050405020304" pitchFamily="18" charset="0"/>
                <a:cs typeface="Times New Roman" panose="02020603050405020304" pitchFamily="18" charset="0"/>
              </a:rPr>
              <a:t>t</a:t>
            </a:r>
            <a:endParaRPr lang="es-MX" sz="2800" u="none" dirty="0">
              <a:latin typeface="Times New Roman" panose="02020603050405020304" pitchFamily="18" charset="0"/>
              <a:cs typeface="Times New Roman" panose="02020603050405020304" pitchFamily="18" charset="0"/>
            </a:endParaRPr>
          </a:p>
        </p:txBody>
      </p:sp>
      <p:cxnSp>
        <p:nvCxnSpPr>
          <p:cNvPr id="5" name="Conector recto de flecha 4"/>
          <p:cNvCxnSpPr>
            <a:stCxn id="43" idx="5"/>
            <a:endCxn id="60" idx="0"/>
          </p:cNvCxnSpPr>
          <p:nvPr/>
        </p:nvCxnSpPr>
        <p:spPr bwMode="auto">
          <a:xfrm>
            <a:off x="8054537" y="1345442"/>
            <a:ext cx="1656892" cy="209056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2" name="Conector recto de flecha 61"/>
          <p:cNvCxnSpPr>
            <a:stCxn id="44" idx="6"/>
          </p:cNvCxnSpPr>
          <p:nvPr/>
        </p:nvCxnSpPr>
        <p:spPr bwMode="auto">
          <a:xfrm>
            <a:off x="8070881" y="1781662"/>
            <a:ext cx="1584749" cy="165434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3" name="Conector recto de flecha 62"/>
          <p:cNvCxnSpPr>
            <a:stCxn id="45" idx="5"/>
          </p:cNvCxnSpPr>
          <p:nvPr/>
        </p:nvCxnSpPr>
        <p:spPr bwMode="auto">
          <a:xfrm>
            <a:off x="8054537" y="2364006"/>
            <a:ext cx="1601092" cy="1072004"/>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4" name="Conector recto de flecha 63"/>
          <p:cNvCxnSpPr>
            <a:stCxn id="46" idx="6"/>
            <a:endCxn id="60" idx="2"/>
          </p:cNvCxnSpPr>
          <p:nvPr/>
        </p:nvCxnSpPr>
        <p:spPr bwMode="auto">
          <a:xfrm>
            <a:off x="8070881" y="2800226"/>
            <a:ext cx="1584749" cy="691540"/>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5" name="Conector recto de flecha 64"/>
          <p:cNvCxnSpPr>
            <a:stCxn id="47" idx="5"/>
          </p:cNvCxnSpPr>
          <p:nvPr/>
        </p:nvCxnSpPr>
        <p:spPr bwMode="auto">
          <a:xfrm>
            <a:off x="8054537" y="3382572"/>
            <a:ext cx="1528582" cy="10919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Conector recto de flecha 65"/>
          <p:cNvCxnSpPr/>
          <p:nvPr/>
        </p:nvCxnSpPr>
        <p:spPr bwMode="auto">
          <a:xfrm flipV="1">
            <a:off x="8082899" y="3491766"/>
            <a:ext cx="1572730" cy="359126"/>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7" name="Conector recto de flecha 66"/>
          <p:cNvCxnSpPr>
            <a:stCxn id="49" idx="6"/>
          </p:cNvCxnSpPr>
          <p:nvPr/>
        </p:nvCxnSpPr>
        <p:spPr bwMode="auto">
          <a:xfrm flipV="1">
            <a:off x="8070881" y="3491767"/>
            <a:ext cx="1584749" cy="86994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8" name="Conector recto de flecha 67"/>
          <p:cNvCxnSpPr>
            <a:stCxn id="50" idx="7"/>
          </p:cNvCxnSpPr>
          <p:nvPr/>
        </p:nvCxnSpPr>
        <p:spPr bwMode="auto">
          <a:xfrm flipV="1">
            <a:off x="8054537" y="3491767"/>
            <a:ext cx="1601092" cy="130616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9" name="Conector recto de flecha 68"/>
          <p:cNvCxnSpPr>
            <a:stCxn id="51" idx="7"/>
          </p:cNvCxnSpPr>
          <p:nvPr/>
        </p:nvCxnSpPr>
        <p:spPr bwMode="auto">
          <a:xfrm flipV="1">
            <a:off x="8054537" y="3491767"/>
            <a:ext cx="1601092" cy="184908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0" name="Conector recto de flecha 69"/>
          <p:cNvCxnSpPr>
            <a:stCxn id="52" idx="0"/>
          </p:cNvCxnSpPr>
          <p:nvPr/>
        </p:nvCxnSpPr>
        <p:spPr bwMode="auto">
          <a:xfrm flipV="1">
            <a:off x="8015081" y="3573455"/>
            <a:ext cx="1640549" cy="2226710"/>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 name="Conector recto de flecha 70"/>
          <p:cNvCxnSpPr>
            <a:stCxn id="53" idx="7"/>
            <a:endCxn id="60" idx="4"/>
          </p:cNvCxnSpPr>
          <p:nvPr/>
        </p:nvCxnSpPr>
        <p:spPr bwMode="auto">
          <a:xfrm flipV="1">
            <a:off x="8054537" y="3547522"/>
            <a:ext cx="1656892" cy="2811894"/>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4" name="Conector recto de flecha 73"/>
          <p:cNvCxnSpPr>
            <a:stCxn id="55" idx="1"/>
          </p:cNvCxnSpPr>
          <p:nvPr/>
        </p:nvCxnSpPr>
        <p:spPr bwMode="auto">
          <a:xfrm flipV="1">
            <a:off x="6386819" y="3517700"/>
            <a:ext cx="3196301" cy="288284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7" name="Conector recto de flecha 76"/>
          <p:cNvCxnSpPr>
            <a:stCxn id="56" idx="1"/>
          </p:cNvCxnSpPr>
          <p:nvPr/>
        </p:nvCxnSpPr>
        <p:spPr bwMode="auto">
          <a:xfrm flipV="1">
            <a:off x="4832267" y="3542628"/>
            <a:ext cx="4750852" cy="2861088"/>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1" name="Conector recto de flecha 80"/>
          <p:cNvCxnSpPr>
            <a:stCxn id="2" idx="6"/>
            <a:endCxn id="43" idx="2"/>
          </p:cNvCxnSpPr>
          <p:nvPr/>
        </p:nvCxnSpPr>
        <p:spPr bwMode="auto">
          <a:xfrm flipV="1">
            <a:off x="3509786" y="1306016"/>
            <a:ext cx="4449495" cy="522784"/>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Conector recto de flecha 84"/>
          <p:cNvCxnSpPr>
            <a:stCxn id="2" idx="4"/>
            <a:endCxn id="44" idx="3"/>
          </p:cNvCxnSpPr>
          <p:nvPr/>
        </p:nvCxnSpPr>
        <p:spPr bwMode="auto">
          <a:xfrm flipV="1">
            <a:off x="3453985" y="1821086"/>
            <a:ext cx="4521638" cy="6347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Conector recto de flecha 87"/>
          <p:cNvCxnSpPr>
            <a:stCxn id="2" idx="4"/>
            <a:endCxn id="45" idx="2"/>
          </p:cNvCxnSpPr>
          <p:nvPr/>
        </p:nvCxnSpPr>
        <p:spPr bwMode="auto">
          <a:xfrm>
            <a:off x="3453986" y="1884557"/>
            <a:ext cx="4505295" cy="440025"/>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6" name="Conector recto de flecha 95"/>
          <p:cNvCxnSpPr>
            <a:stCxn id="23" idx="5"/>
            <a:endCxn id="47" idx="2"/>
          </p:cNvCxnSpPr>
          <p:nvPr/>
        </p:nvCxnSpPr>
        <p:spPr bwMode="auto">
          <a:xfrm>
            <a:off x="3493442" y="2787610"/>
            <a:ext cx="4465838" cy="555537"/>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9" name="Conector recto de flecha 98"/>
          <p:cNvCxnSpPr>
            <a:stCxn id="23" idx="3"/>
            <a:endCxn id="48" idx="2"/>
          </p:cNvCxnSpPr>
          <p:nvPr/>
        </p:nvCxnSpPr>
        <p:spPr bwMode="auto">
          <a:xfrm>
            <a:off x="3414528" y="2787609"/>
            <a:ext cx="4544752" cy="1031182"/>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2" name="Forma libre 101"/>
          <p:cNvSpPr/>
          <p:nvPr/>
        </p:nvSpPr>
        <p:spPr bwMode="auto">
          <a:xfrm>
            <a:off x="3507784" y="2551879"/>
            <a:ext cx="4455763" cy="222319"/>
          </a:xfrm>
          <a:custGeom>
            <a:avLst/>
            <a:gdLst>
              <a:gd name="connsiteX0" fmla="*/ 0 w 4455763"/>
              <a:gd name="connsiteY0" fmla="*/ 160325 h 222319"/>
              <a:gd name="connsiteX1" fmla="*/ 712922 w 4455763"/>
              <a:gd name="connsiteY1" fmla="*/ 82834 h 222319"/>
              <a:gd name="connsiteX2" fmla="*/ 1115878 w 4455763"/>
              <a:gd name="connsiteY2" fmla="*/ 28590 h 222319"/>
              <a:gd name="connsiteX3" fmla="*/ 2286000 w 4455763"/>
              <a:gd name="connsiteY3" fmla="*/ 13091 h 222319"/>
              <a:gd name="connsiteX4" fmla="*/ 4455763 w 4455763"/>
              <a:gd name="connsiteY4" fmla="*/ 222319 h 222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55763" h="222319">
                <a:moveTo>
                  <a:pt x="0" y="160325"/>
                </a:moveTo>
                <a:lnTo>
                  <a:pt x="712922" y="82834"/>
                </a:lnTo>
                <a:cubicBezTo>
                  <a:pt x="898902" y="60878"/>
                  <a:pt x="853698" y="40214"/>
                  <a:pt x="1115878" y="28590"/>
                </a:cubicBezTo>
                <a:cubicBezTo>
                  <a:pt x="1378058" y="16966"/>
                  <a:pt x="1729353" y="-19197"/>
                  <a:pt x="2286000" y="13091"/>
                </a:cubicBezTo>
                <a:cubicBezTo>
                  <a:pt x="2842647" y="45379"/>
                  <a:pt x="3649205" y="133849"/>
                  <a:pt x="4455763" y="222319"/>
                </a:cubicBezTo>
              </a:path>
            </a:pathLst>
          </a:custGeom>
          <a:noFill/>
          <a:ln w="12700" cap="flat" cmpd="sng" algn="ctr">
            <a:solidFill>
              <a:srgbClr val="FF0000"/>
            </a:solidFill>
            <a:prstDash val="solid"/>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cxnSp>
        <p:nvCxnSpPr>
          <p:cNvPr id="103" name="Conector recto de flecha 102"/>
          <p:cNvCxnSpPr>
            <a:stCxn id="24" idx="6"/>
            <a:endCxn id="49" idx="1"/>
          </p:cNvCxnSpPr>
          <p:nvPr/>
        </p:nvCxnSpPr>
        <p:spPr bwMode="auto">
          <a:xfrm>
            <a:off x="3509785" y="3910362"/>
            <a:ext cx="4465838" cy="411925"/>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7" name="Conector recto de flecha 106"/>
          <p:cNvCxnSpPr>
            <a:stCxn id="24" idx="5"/>
            <a:endCxn id="50" idx="2"/>
          </p:cNvCxnSpPr>
          <p:nvPr/>
        </p:nvCxnSpPr>
        <p:spPr bwMode="auto">
          <a:xfrm>
            <a:off x="3493442" y="3949786"/>
            <a:ext cx="4465838" cy="88757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0" name="Conector recto de flecha 109"/>
          <p:cNvCxnSpPr>
            <a:stCxn id="24" idx="5"/>
            <a:endCxn id="51" idx="2"/>
          </p:cNvCxnSpPr>
          <p:nvPr/>
        </p:nvCxnSpPr>
        <p:spPr bwMode="auto">
          <a:xfrm>
            <a:off x="3493442" y="3949786"/>
            <a:ext cx="4465838" cy="143049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3" name="Conector recto de flecha 112"/>
          <p:cNvCxnSpPr>
            <a:stCxn id="24" idx="5"/>
            <a:endCxn id="52" idx="1"/>
          </p:cNvCxnSpPr>
          <p:nvPr/>
        </p:nvCxnSpPr>
        <p:spPr bwMode="auto">
          <a:xfrm>
            <a:off x="3493443" y="3949786"/>
            <a:ext cx="4482181" cy="1866710"/>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7" name="Conector recto de flecha 116"/>
          <p:cNvCxnSpPr>
            <a:stCxn id="25" idx="7"/>
            <a:endCxn id="53" idx="1"/>
          </p:cNvCxnSpPr>
          <p:nvPr/>
        </p:nvCxnSpPr>
        <p:spPr bwMode="auto">
          <a:xfrm>
            <a:off x="3493443" y="4790320"/>
            <a:ext cx="4482181" cy="1569096"/>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0" name="Conector recto de flecha 119"/>
          <p:cNvCxnSpPr>
            <a:stCxn id="25" idx="5"/>
            <a:endCxn id="55" idx="0"/>
          </p:cNvCxnSpPr>
          <p:nvPr/>
        </p:nvCxnSpPr>
        <p:spPr bwMode="auto">
          <a:xfrm>
            <a:off x="3493443" y="4869171"/>
            <a:ext cx="2932833" cy="1515043"/>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3" name="Conector recto de flecha 122"/>
          <p:cNvCxnSpPr>
            <a:stCxn id="25" idx="5"/>
            <a:endCxn id="56" idx="1"/>
          </p:cNvCxnSpPr>
          <p:nvPr/>
        </p:nvCxnSpPr>
        <p:spPr bwMode="auto">
          <a:xfrm>
            <a:off x="3493443" y="4869170"/>
            <a:ext cx="1338825" cy="1534546"/>
          </a:xfrm>
          <a:prstGeom prst="straightConnector1">
            <a:avLst/>
          </a:prstGeom>
          <a:solidFill>
            <a:schemeClr val="accent1"/>
          </a:solidFill>
          <a:ln w="1270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2" name="Conector recto de flecha 71"/>
          <p:cNvCxnSpPr>
            <a:endCxn id="46" idx="1"/>
          </p:cNvCxnSpPr>
          <p:nvPr/>
        </p:nvCxnSpPr>
        <p:spPr bwMode="auto">
          <a:xfrm>
            <a:off x="4743821" y="1814703"/>
            <a:ext cx="3231802" cy="94609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5" name="Conector recto de flecha 74"/>
          <p:cNvCxnSpPr>
            <a:stCxn id="26" idx="5"/>
            <a:endCxn id="52" idx="1"/>
          </p:cNvCxnSpPr>
          <p:nvPr/>
        </p:nvCxnSpPr>
        <p:spPr bwMode="auto">
          <a:xfrm>
            <a:off x="4772123" y="1864512"/>
            <a:ext cx="3203500" cy="395198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6" name="Conector recto de flecha 75"/>
          <p:cNvCxnSpPr>
            <a:stCxn id="26" idx="4"/>
            <a:endCxn id="55" idx="0"/>
          </p:cNvCxnSpPr>
          <p:nvPr/>
        </p:nvCxnSpPr>
        <p:spPr bwMode="auto">
          <a:xfrm>
            <a:off x="4732667" y="1880843"/>
            <a:ext cx="1693609" cy="4503371"/>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Conector recto de flecha 77"/>
          <p:cNvCxnSpPr>
            <a:stCxn id="36" idx="6"/>
            <a:endCxn id="43" idx="3"/>
          </p:cNvCxnSpPr>
          <p:nvPr/>
        </p:nvCxnSpPr>
        <p:spPr bwMode="auto">
          <a:xfrm flipV="1">
            <a:off x="4788467" y="1345442"/>
            <a:ext cx="3187157" cy="139902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Conector recto de flecha 78"/>
          <p:cNvCxnSpPr>
            <a:stCxn id="36" idx="5"/>
            <a:endCxn id="50" idx="1"/>
          </p:cNvCxnSpPr>
          <p:nvPr/>
        </p:nvCxnSpPr>
        <p:spPr bwMode="auto">
          <a:xfrm>
            <a:off x="4772123" y="2783895"/>
            <a:ext cx="3203500" cy="2014036"/>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Conector recto de flecha 81"/>
          <p:cNvCxnSpPr>
            <a:stCxn id="37" idx="7"/>
          </p:cNvCxnSpPr>
          <p:nvPr/>
        </p:nvCxnSpPr>
        <p:spPr bwMode="auto">
          <a:xfrm flipV="1">
            <a:off x="4772123" y="1821088"/>
            <a:ext cx="3224062" cy="204613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3" name="Conector recto de flecha 82"/>
          <p:cNvCxnSpPr>
            <a:stCxn id="37" idx="6"/>
            <a:endCxn id="47" idx="3"/>
          </p:cNvCxnSpPr>
          <p:nvPr/>
        </p:nvCxnSpPr>
        <p:spPr bwMode="auto">
          <a:xfrm flipV="1">
            <a:off x="4788467" y="3382571"/>
            <a:ext cx="3187157" cy="524076"/>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Conector recto de flecha 85"/>
          <p:cNvCxnSpPr>
            <a:stCxn id="37" idx="6"/>
            <a:endCxn id="49" idx="1"/>
          </p:cNvCxnSpPr>
          <p:nvPr/>
        </p:nvCxnSpPr>
        <p:spPr bwMode="auto">
          <a:xfrm>
            <a:off x="4788467" y="3906648"/>
            <a:ext cx="3187157" cy="41563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Conector recto de flecha 88"/>
          <p:cNvCxnSpPr>
            <a:stCxn id="37" idx="3"/>
            <a:endCxn id="51" idx="1"/>
          </p:cNvCxnSpPr>
          <p:nvPr/>
        </p:nvCxnSpPr>
        <p:spPr bwMode="auto">
          <a:xfrm>
            <a:off x="4693209" y="3946073"/>
            <a:ext cx="3282414" cy="139477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7" name="Conector recto de flecha 96"/>
          <p:cNvCxnSpPr>
            <a:stCxn id="38" idx="7"/>
            <a:endCxn id="45" idx="2"/>
          </p:cNvCxnSpPr>
          <p:nvPr/>
        </p:nvCxnSpPr>
        <p:spPr bwMode="auto">
          <a:xfrm flipV="1">
            <a:off x="4772124" y="2324582"/>
            <a:ext cx="3187157" cy="2462025"/>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0" name="Conector recto de flecha 99"/>
          <p:cNvCxnSpPr>
            <a:endCxn id="48" idx="3"/>
          </p:cNvCxnSpPr>
          <p:nvPr/>
        </p:nvCxnSpPr>
        <p:spPr bwMode="auto">
          <a:xfrm flipV="1">
            <a:off x="4804809" y="3858217"/>
            <a:ext cx="3170814" cy="97152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4" name="Conector recto de flecha 103"/>
          <p:cNvCxnSpPr>
            <a:stCxn id="38" idx="5"/>
            <a:endCxn id="53" idx="0"/>
          </p:cNvCxnSpPr>
          <p:nvPr/>
        </p:nvCxnSpPr>
        <p:spPr bwMode="auto">
          <a:xfrm>
            <a:off x="4772124" y="4865457"/>
            <a:ext cx="3242957" cy="1477629"/>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8" name="Conector recto de flecha 107"/>
          <p:cNvCxnSpPr>
            <a:stCxn id="38" idx="4"/>
            <a:endCxn id="56" idx="0"/>
          </p:cNvCxnSpPr>
          <p:nvPr/>
        </p:nvCxnSpPr>
        <p:spPr bwMode="auto">
          <a:xfrm>
            <a:off x="4732666" y="4881787"/>
            <a:ext cx="139058" cy="1505598"/>
          </a:xfrm>
          <a:prstGeom prst="straightConnector1">
            <a:avLst/>
          </a:prstGeom>
          <a:solidFill>
            <a:schemeClr val="accent1"/>
          </a:solidFill>
          <a:ln w="12700"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4" name="Conector recto de flecha 83"/>
          <p:cNvCxnSpPr>
            <a:stCxn id="39" idx="5"/>
            <a:endCxn id="45" idx="1"/>
          </p:cNvCxnSpPr>
          <p:nvPr/>
        </p:nvCxnSpPr>
        <p:spPr bwMode="auto">
          <a:xfrm>
            <a:off x="5995039" y="1871948"/>
            <a:ext cx="1980584" cy="413208"/>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Conector recto de flecha 86"/>
          <p:cNvCxnSpPr>
            <a:stCxn id="39" idx="4"/>
            <a:endCxn id="46" idx="2"/>
          </p:cNvCxnSpPr>
          <p:nvPr/>
        </p:nvCxnSpPr>
        <p:spPr bwMode="auto">
          <a:xfrm>
            <a:off x="5955582" y="1888280"/>
            <a:ext cx="2003698" cy="911947"/>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Conector recto de flecha 89"/>
          <p:cNvCxnSpPr>
            <a:stCxn id="39" idx="4"/>
            <a:endCxn id="55" idx="0"/>
          </p:cNvCxnSpPr>
          <p:nvPr/>
        </p:nvCxnSpPr>
        <p:spPr bwMode="auto">
          <a:xfrm>
            <a:off x="5955583" y="1888279"/>
            <a:ext cx="470693" cy="4495934"/>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Conector recto de flecha 90"/>
          <p:cNvCxnSpPr>
            <a:stCxn id="40" idx="6"/>
            <a:endCxn id="48" idx="1"/>
          </p:cNvCxnSpPr>
          <p:nvPr/>
        </p:nvCxnSpPr>
        <p:spPr bwMode="auto">
          <a:xfrm>
            <a:off x="6011383" y="2751908"/>
            <a:ext cx="1964241" cy="1027459"/>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Conector recto de flecha 91"/>
          <p:cNvCxnSpPr>
            <a:stCxn id="40" idx="5"/>
            <a:endCxn id="50" idx="1"/>
          </p:cNvCxnSpPr>
          <p:nvPr/>
        </p:nvCxnSpPr>
        <p:spPr bwMode="auto">
          <a:xfrm>
            <a:off x="5995039" y="2791333"/>
            <a:ext cx="1980584" cy="2006599"/>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Conector recto de flecha 94"/>
          <p:cNvCxnSpPr>
            <a:stCxn id="40" idx="4"/>
          </p:cNvCxnSpPr>
          <p:nvPr/>
        </p:nvCxnSpPr>
        <p:spPr bwMode="auto">
          <a:xfrm flipH="1">
            <a:off x="4871726" y="2807663"/>
            <a:ext cx="1083857" cy="3535422"/>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8" name="Conector recto de flecha 97"/>
          <p:cNvCxnSpPr>
            <a:stCxn id="41" idx="6"/>
            <a:endCxn id="43" idx="3"/>
          </p:cNvCxnSpPr>
          <p:nvPr/>
        </p:nvCxnSpPr>
        <p:spPr bwMode="auto">
          <a:xfrm flipV="1">
            <a:off x="6011383" y="1345442"/>
            <a:ext cx="1964241" cy="2568643"/>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1" name="Conector recto de flecha 100"/>
          <p:cNvCxnSpPr>
            <a:stCxn id="41" idx="6"/>
          </p:cNvCxnSpPr>
          <p:nvPr/>
        </p:nvCxnSpPr>
        <p:spPr bwMode="auto">
          <a:xfrm flipV="1">
            <a:off x="6011382" y="3382572"/>
            <a:ext cx="1944630" cy="531513"/>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5" name="Conector recto de flecha 104"/>
          <p:cNvCxnSpPr>
            <a:stCxn id="41" idx="6"/>
            <a:endCxn id="49" idx="2"/>
          </p:cNvCxnSpPr>
          <p:nvPr/>
        </p:nvCxnSpPr>
        <p:spPr bwMode="auto">
          <a:xfrm>
            <a:off x="6011382" y="3914085"/>
            <a:ext cx="1947898" cy="447627"/>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9" name="Conector recto de flecha 108"/>
          <p:cNvCxnSpPr>
            <a:stCxn id="42" idx="0"/>
          </p:cNvCxnSpPr>
          <p:nvPr/>
        </p:nvCxnSpPr>
        <p:spPr bwMode="auto">
          <a:xfrm flipV="1">
            <a:off x="5955582" y="1864512"/>
            <a:ext cx="2059498" cy="2913201"/>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2" name="Conector recto de flecha 111"/>
          <p:cNvCxnSpPr>
            <a:stCxn id="42" idx="5"/>
            <a:endCxn id="52" idx="1"/>
          </p:cNvCxnSpPr>
          <p:nvPr/>
        </p:nvCxnSpPr>
        <p:spPr bwMode="auto">
          <a:xfrm>
            <a:off x="5995039" y="4872894"/>
            <a:ext cx="1980584" cy="943603"/>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5" name="Conector recto de flecha 114"/>
          <p:cNvCxnSpPr>
            <a:stCxn id="42" idx="5"/>
            <a:endCxn id="53" idx="1"/>
          </p:cNvCxnSpPr>
          <p:nvPr/>
        </p:nvCxnSpPr>
        <p:spPr bwMode="auto">
          <a:xfrm>
            <a:off x="5995039" y="4872894"/>
            <a:ext cx="1980584" cy="1486523"/>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8" name="Conector recto de flecha 117"/>
          <p:cNvCxnSpPr>
            <a:stCxn id="40" idx="4"/>
            <a:endCxn id="51" idx="1"/>
          </p:cNvCxnSpPr>
          <p:nvPr/>
        </p:nvCxnSpPr>
        <p:spPr bwMode="auto">
          <a:xfrm>
            <a:off x="5955583" y="2807663"/>
            <a:ext cx="2020041" cy="2533188"/>
          </a:xfrm>
          <a:prstGeom prst="straightConnector1">
            <a:avLst/>
          </a:prstGeom>
          <a:solidFill>
            <a:schemeClr val="accent1"/>
          </a:solidFill>
          <a:ln w="127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3"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57</a:t>
            </a:fld>
            <a:endParaRPr lang="es-MX" dirty="0"/>
          </a:p>
        </p:txBody>
      </p:sp>
      <p:sp>
        <p:nvSpPr>
          <p:cNvPr id="8" name="Forma libre 32">
            <a:extLst>
              <a:ext uri="{FF2B5EF4-FFF2-40B4-BE49-F238E27FC236}">
                <a16:creationId xmlns:a16="http://schemas.microsoft.com/office/drawing/2014/main" id="{E747CB4A-38CD-5D81-677D-4E2430C0805B}"/>
              </a:ext>
            </a:extLst>
          </p:cNvPr>
          <p:cNvSpPr/>
          <p:nvPr/>
        </p:nvSpPr>
        <p:spPr bwMode="auto">
          <a:xfrm>
            <a:off x="3729052" y="1494649"/>
            <a:ext cx="2851991" cy="1590549"/>
          </a:xfrm>
          <a:custGeom>
            <a:avLst/>
            <a:gdLst>
              <a:gd name="connsiteX0" fmla="*/ 14042 w 2851991"/>
              <a:gd name="connsiteY0" fmla="*/ 1203947 h 1590549"/>
              <a:gd name="connsiteX1" fmla="*/ 270520 w 2851991"/>
              <a:gd name="connsiteY1" fmla="*/ 1583089 h 1590549"/>
              <a:gd name="connsiteX2" fmla="*/ 437788 w 2851991"/>
              <a:gd name="connsiteY2" fmla="*/ 1382367 h 1590549"/>
              <a:gd name="connsiteX3" fmla="*/ 1218373 w 2851991"/>
              <a:gd name="connsiteY3" fmla="*/ 546025 h 1590549"/>
              <a:gd name="connsiteX4" fmla="*/ 2712637 w 2851991"/>
              <a:gd name="connsiteY4" fmla="*/ 568328 h 1590549"/>
              <a:gd name="connsiteX5" fmla="*/ 2701486 w 2851991"/>
              <a:gd name="connsiteY5" fmla="*/ 111128 h 1590549"/>
              <a:gd name="connsiteX6" fmla="*/ 1954354 w 2851991"/>
              <a:gd name="connsiteY6" fmla="*/ 77674 h 1590549"/>
              <a:gd name="connsiteX7" fmla="*/ 1095710 w 2851991"/>
              <a:gd name="connsiteY7" fmla="*/ 66523 h 1590549"/>
              <a:gd name="connsiteX8" fmla="*/ 147856 w 2851991"/>
              <a:gd name="connsiteY8" fmla="*/ 992074 h 1590549"/>
              <a:gd name="connsiteX9" fmla="*/ 14042 w 2851991"/>
              <a:gd name="connsiteY9" fmla="*/ 1203947 h 1590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1991" h="1590549">
                <a:moveTo>
                  <a:pt x="14042" y="1203947"/>
                </a:moveTo>
                <a:cubicBezTo>
                  <a:pt x="34486" y="1302449"/>
                  <a:pt x="199896" y="1553352"/>
                  <a:pt x="270520" y="1583089"/>
                </a:cubicBezTo>
                <a:cubicBezTo>
                  <a:pt x="341144" y="1612826"/>
                  <a:pt x="279813" y="1555211"/>
                  <a:pt x="437788" y="1382367"/>
                </a:cubicBezTo>
                <a:cubicBezTo>
                  <a:pt x="595763" y="1209523"/>
                  <a:pt x="839232" y="681698"/>
                  <a:pt x="1218373" y="546025"/>
                </a:cubicBezTo>
                <a:cubicBezTo>
                  <a:pt x="1597514" y="410352"/>
                  <a:pt x="2465452" y="640811"/>
                  <a:pt x="2712637" y="568328"/>
                </a:cubicBezTo>
                <a:cubicBezTo>
                  <a:pt x="2959822" y="495845"/>
                  <a:pt x="2827866" y="192904"/>
                  <a:pt x="2701486" y="111128"/>
                </a:cubicBezTo>
                <a:cubicBezTo>
                  <a:pt x="2575106" y="29352"/>
                  <a:pt x="2221983" y="85108"/>
                  <a:pt x="1954354" y="77674"/>
                </a:cubicBezTo>
                <a:cubicBezTo>
                  <a:pt x="1686725" y="70240"/>
                  <a:pt x="1396793" y="-85877"/>
                  <a:pt x="1095710" y="66523"/>
                </a:cubicBezTo>
                <a:cubicBezTo>
                  <a:pt x="794627" y="218923"/>
                  <a:pt x="326276" y="806220"/>
                  <a:pt x="147856" y="992074"/>
                </a:cubicBezTo>
                <a:cubicBezTo>
                  <a:pt x="-30564" y="1177928"/>
                  <a:pt x="-6402" y="1105445"/>
                  <a:pt x="14042" y="1203947"/>
                </a:cubicBezTo>
                <a:close/>
              </a:path>
            </a:pathLst>
          </a:custGeom>
          <a:noFill/>
          <a:ln w="19050" cap="flat" cmpd="sng" algn="ctr">
            <a:solidFill>
              <a:schemeClr val="tx1"/>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0" name="Forma libre 101">
            <a:extLst>
              <a:ext uri="{FF2B5EF4-FFF2-40B4-BE49-F238E27FC236}">
                <a16:creationId xmlns:a16="http://schemas.microsoft.com/office/drawing/2014/main" id="{81FF6749-7F4C-4F41-CFAA-A5B6DD2113BA}"/>
              </a:ext>
            </a:extLst>
          </p:cNvPr>
          <p:cNvSpPr/>
          <p:nvPr/>
        </p:nvSpPr>
        <p:spPr bwMode="auto">
          <a:xfrm>
            <a:off x="3491736" y="2583959"/>
            <a:ext cx="4455763" cy="222319"/>
          </a:xfrm>
          <a:custGeom>
            <a:avLst/>
            <a:gdLst>
              <a:gd name="connsiteX0" fmla="*/ 0 w 4455763"/>
              <a:gd name="connsiteY0" fmla="*/ 160325 h 222319"/>
              <a:gd name="connsiteX1" fmla="*/ 712922 w 4455763"/>
              <a:gd name="connsiteY1" fmla="*/ 82834 h 222319"/>
              <a:gd name="connsiteX2" fmla="*/ 1115878 w 4455763"/>
              <a:gd name="connsiteY2" fmla="*/ 28590 h 222319"/>
              <a:gd name="connsiteX3" fmla="*/ 2286000 w 4455763"/>
              <a:gd name="connsiteY3" fmla="*/ 13091 h 222319"/>
              <a:gd name="connsiteX4" fmla="*/ 4455763 w 4455763"/>
              <a:gd name="connsiteY4" fmla="*/ 222319 h 222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55763" h="222319">
                <a:moveTo>
                  <a:pt x="0" y="160325"/>
                </a:moveTo>
                <a:lnTo>
                  <a:pt x="712922" y="82834"/>
                </a:lnTo>
                <a:cubicBezTo>
                  <a:pt x="898902" y="60878"/>
                  <a:pt x="853698" y="40214"/>
                  <a:pt x="1115878" y="28590"/>
                </a:cubicBezTo>
                <a:cubicBezTo>
                  <a:pt x="1378058" y="16966"/>
                  <a:pt x="1729353" y="-19197"/>
                  <a:pt x="2286000" y="13091"/>
                </a:cubicBezTo>
                <a:cubicBezTo>
                  <a:pt x="2842647" y="45379"/>
                  <a:pt x="3649205" y="133849"/>
                  <a:pt x="4455763" y="222319"/>
                </a:cubicBezTo>
              </a:path>
            </a:pathLst>
          </a:custGeom>
          <a:noFill/>
          <a:ln w="25400" cap="flat" cmpd="sng" algn="ctr">
            <a:solidFill>
              <a:srgbClr val="FFFF00"/>
            </a:solidFill>
            <a:prstDash val="solid"/>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solidFill>
                <a:srgbClr val="FFFF00"/>
              </a:solidFill>
            </a:endParaRPr>
          </a:p>
        </p:txBody>
      </p:sp>
      <p:cxnSp>
        <p:nvCxnSpPr>
          <p:cNvPr id="11" name="Conector recto de flecha 10">
            <a:extLst>
              <a:ext uri="{FF2B5EF4-FFF2-40B4-BE49-F238E27FC236}">
                <a16:creationId xmlns:a16="http://schemas.microsoft.com/office/drawing/2014/main" id="{CA2E6190-580B-F178-E496-4F335D8002ED}"/>
              </a:ext>
            </a:extLst>
          </p:cNvPr>
          <p:cNvCxnSpPr/>
          <p:nvPr/>
        </p:nvCxnSpPr>
        <p:spPr bwMode="auto">
          <a:xfrm>
            <a:off x="8090608" y="2807663"/>
            <a:ext cx="1584749" cy="691540"/>
          </a:xfrm>
          <a:prstGeom prst="straightConnector1">
            <a:avLst/>
          </a:prstGeom>
          <a:solidFill>
            <a:schemeClr val="accent1"/>
          </a:solidFill>
          <a:ln w="25400" cap="flat" cmpd="sng" algn="ctr">
            <a:solidFill>
              <a:srgbClr val="FFFF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Conector recto de flecha 11">
            <a:extLst>
              <a:ext uri="{FF2B5EF4-FFF2-40B4-BE49-F238E27FC236}">
                <a16:creationId xmlns:a16="http://schemas.microsoft.com/office/drawing/2014/main" id="{5BE4B8E5-CE19-8938-467F-2932177A56C8}"/>
              </a:ext>
            </a:extLst>
          </p:cNvPr>
          <p:cNvCxnSpPr/>
          <p:nvPr/>
        </p:nvCxnSpPr>
        <p:spPr bwMode="auto">
          <a:xfrm flipV="1">
            <a:off x="3395634" y="2277461"/>
            <a:ext cx="1563892" cy="56818"/>
          </a:xfrm>
          <a:prstGeom prst="straightConnector1">
            <a:avLst/>
          </a:prstGeom>
          <a:solidFill>
            <a:schemeClr val="accent1"/>
          </a:solidFill>
          <a:ln w="25400" cap="flat" cmpd="sng" algn="ctr">
            <a:solidFill>
              <a:srgbClr val="FFC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Conector recto de flecha 26">
            <a:extLst>
              <a:ext uri="{FF2B5EF4-FFF2-40B4-BE49-F238E27FC236}">
                <a16:creationId xmlns:a16="http://schemas.microsoft.com/office/drawing/2014/main" id="{48470DE4-F447-422C-5C69-A312508BD919}"/>
              </a:ext>
            </a:extLst>
          </p:cNvPr>
          <p:cNvCxnSpPr/>
          <p:nvPr/>
        </p:nvCxnSpPr>
        <p:spPr bwMode="auto">
          <a:xfrm>
            <a:off x="5989110" y="1894376"/>
            <a:ext cx="2003698" cy="911947"/>
          </a:xfrm>
          <a:prstGeom prst="straightConnector1">
            <a:avLst/>
          </a:prstGeom>
          <a:solidFill>
            <a:schemeClr val="accent1"/>
          </a:solidFill>
          <a:ln w="25400" cap="flat" cmpd="sng" algn="ctr">
            <a:solidFill>
              <a:srgbClr val="99FFCC"/>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Conector recto de flecha 28">
            <a:extLst>
              <a:ext uri="{FF2B5EF4-FFF2-40B4-BE49-F238E27FC236}">
                <a16:creationId xmlns:a16="http://schemas.microsoft.com/office/drawing/2014/main" id="{9EE77A95-BBF2-CBC3-ACCA-B11E09B3DE93}"/>
              </a:ext>
            </a:extLst>
          </p:cNvPr>
          <p:cNvCxnSpPr/>
          <p:nvPr/>
        </p:nvCxnSpPr>
        <p:spPr bwMode="auto">
          <a:xfrm>
            <a:off x="8080767" y="2847335"/>
            <a:ext cx="1584749" cy="691540"/>
          </a:xfrm>
          <a:prstGeom prst="straightConnector1">
            <a:avLst/>
          </a:prstGeom>
          <a:solidFill>
            <a:schemeClr val="accent1"/>
          </a:solidFill>
          <a:ln w="25400" cap="flat" cmpd="sng" algn="ctr">
            <a:solidFill>
              <a:srgbClr val="00FF99"/>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 Box 9">
            <a:extLst>
              <a:ext uri="{FF2B5EF4-FFF2-40B4-BE49-F238E27FC236}">
                <a16:creationId xmlns:a16="http://schemas.microsoft.com/office/drawing/2014/main" id="{32C41C89-2715-9F97-3BD1-ED9E3EA967AC}"/>
              </a:ext>
            </a:extLst>
          </p:cNvPr>
          <p:cNvSpPr txBox="1">
            <a:spLocks noChangeArrowheads="1"/>
          </p:cNvSpPr>
          <p:nvPr/>
        </p:nvSpPr>
        <p:spPr bwMode="auto">
          <a:xfrm>
            <a:off x="194259" y="214758"/>
            <a:ext cx="3340693" cy="3046988"/>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Cualquier jugador (por ejemplo, el que desea conectar M con </a:t>
            </a:r>
            <a:r>
              <a:rPr lang="es-MX" sz="2400" i="1" u="none" dirty="0">
                <a:latin typeface="Times New Roman" panose="02020603050405020304" pitchFamily="18" charset="0"/>
                <a:cs typeface="Times New Roman" panose="02020603050405020304" pitchFamily="18" charset="0"/>
              </a:rPr>
              <a:t>t</a:t>
            </a:r>
            <a:r>
              <a:rPr lang="es-MX" sz="2400" u="none" dirty="0">
                <a:latin typeface="Times New Roman" panose="02020603050405020304" pitchFamily="18" charset="0"/>
                <a:cs typeface="Times New Roman" panose="02020603050405020304" pitchFamily="18" charset="0"/>
              </a:rPr>
              <a:t>) que no siga el careo, sufrirá un costo 0 + 3, en vez de 0+1, por no compartir la arista que el careo le indica.</a:t>
            </a:r>
          </a:p>
        </p:txBody>
      </p:sp>
      <p:cxnSp>
        <p:nvCxnSpPr>
          <p:cNvPr id="32" name="Conector recto de flecha 31">
            <a:extLst>
              <a:ext uri="{FF2B5EF4-FFF2-40B4-BE49-F238E27FC236}">
                <a16:creationId xmlns:a16="http://schemas.microsoft.com/office/drawing/2014/main" id="{9E18C907-BB43-0B65-B808-7448D8BD0E86}"/>
              </a:ext>
            </a:extLst>
          </p:cNvPr>
          <p:cNvCxnSpPr/>
          <p:nvPr/>
        </p:nvCxnSpPr>
        <p:spPr bwMode="auto">
          <a:xfrm>
            <a:off x="4758273" y="1826912"/>
            <a:ext cx="3203500" cy="3951985"/>
          </a:xfrm>
          <a:prstGeom prst="straightConnector1">
            <a:avLst/>
          </a:prstGeom>
          <a:solidFill>
            <a:schemeClr val="accent1"/>
          </a:solidFill>
          <a:ln w="25400" cap="flat" cmpd="sng" algn="ctr">
            <a:solidFill>
              <a:srgbClr val="FFC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Conector recto de flecha 32">
            <a:extLst>
              <a:ext uri="{FF2B5EF4-FFF2-40B4-BE49-F238E27FC236}">
                <a16:creationId xmlns:a16="http://schemas.microsoft.com/office/drawing/2014/main" id="{88429056-F5C2-E669-369A-C25460527D7A}"/>
              </a:ext>
            </a:extLst>
          </p:cNvPr>
          <p:cNvCxnSpPr/>
          <p:nvPr/>
        </p:nvCxnSpPr>
        <p:spPr bwMode="auto">
          <a:xfrm flipV="1">
            <a:off x="8048731" y="3559605"/>
            <a:ext cx="1640549" cy="2226710"/>
          </a:xfrm>
          <a:prstGeom prst="straightConnector1">
            <a:avLst/>
          </a:prstGeom>
          <a:solidFill>
            <a:schemeClr val="accent1"/>
          </a:solidFill>
          <a:ln w="25400" cap="flat" cmpd="sng" algn="ctr">
            <a:solidFill>
              <a:srgbClr val="FFC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4" name="Rectángulo: esquinas redondeadas 33">
            <a:extLst>
              <a:ext uri="{FF2B5EF4-FFF2-40B4-BE49-F238E27FC236}">
                <a16:creationId xmlns:a16="http://schemas.microsoft.com/office/drawing/2014/main" id="{22B21F93-B3B6-774D-2011-F39530DFA5F9}"/>
              </a:ext>
            </a:extLst>
          </p:cNvPr>
          <p:cNvSpPr/>
          <p:nvPr/>
        </p:nvSpPr>
        <p:spPr>
          <a:xfrm rot="12333253" flipV="1">
            <a:off x="7937134" y="2995750"/>
            <a:ext cx="1940817" cy="355404"/>
          </a:xfrm>
          <a:prstGeom prst="roundRect">
            <a:avLst>
              <a:gd name="adj" fmla="val 0"/>
            </a:avLst>
          </a:prstGeom>
          <a:solidFill>
            <a:srgbClr val="FFFF00">
              <a:alpha val="36000"/>
            </a:srgbClr>
          </a:solidFill>
          <a:ln>
            <a:no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6" name="Text Box 9">
            <a:extLst>
              <a:ext uri="{FF2B5EF4-FFF2-40B4-BE49-F238E27FC236}">
                <a16:creationId xmlns:a16="http://schemas.microsoft.com/office/drawing/2014/main" id="{32C41C89-2715-9F97-3BD1-ED9E3EA967AC}"/>
              </a:ext>
            </a:extLst>
          </p:cNvPr>
          <p:cNvSpPr txBox="1">
            <a:spLocks noChangeArrowheads="1"/>
          </p:cNvSpPr>
          <p:nvPr/>
        </p:nvSpPr>
        <p:spPr bwMode="auto">
          <a:xfrm>
            <a:off x="9859678" y="321801"/>
            <a:ext cx="2208076" cy="2308324"/>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Por no seguir la trayectoria indicada por el careo, este jugador tiene un costo mayor, 3.</a:t>
            </a:r>
          </a:p>
        </p:txBody>
      </p:sp>
      <p:cxnSp>
        <p:nvCxnSpPr>
          <p:cNvPr id="111" name="Conector recto de flecha 110">
            <a:extLst>
              <a:ext uri="{FF2B5EF4-FFF2-40B4-BE49-F238E27FC236}">
                <a16:creationId xmlns:a16="http://schemas.microsoft.com/office/drawing/2014/main" id="{5BE4B8E5-CE19-8938-467F-2932177A56C8}"/>
              </a:ext>
            </a:extLst>
          </p:cNvPr>
          <p:cNvCxnSpPr/>
          <p:nvPr/>
        </p:nvCxnSpPr>
        <p:spPr bwMode="auto">
          <a:xfrm flipH="1">
            <a:off x="8882982" y="1776767"/>
            <a:ext cx="1011134" cy="1077512"/>
          </a:xfrm>
          <a:prstGeom prst="straightConnector1">
            <a:avLst/>
          </a:prstGeom>
          <a:solidFill>
            <a:schemeClr val="accent1"/>
          </a:solidFill>
          <a:ln w="25400" cap="flat" cmpd="sng" algn="ctr">
            <a:solidFill>
              <a:srgbClr val="FFC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284628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subTnLst>
                                    <p:animClr clrSpc="rgb" dir="cw">
                                      <p:cBhvr override="childStyle">
                                        <p:cTn dur="1" fill="hold" display="0" masterRel="nextClick" afterEffect="1"/>
                                        <p:tgtEl>
                                          <p:spTgt spid="13"/>
                                        </p:tgtEl>
                                        <p:attrNameLst>
                                          <p:attrName>ppt_c</p:attrName>
                                        </p:attrNameLst>
                                      </p:cBhvr>
                                      <p:to>
                                        <a:schemeClr val="accent1"/>
                                      </p:to>
                                    </p:animClr>
                                  </p:sub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par>
                                <p:cTn id="9" presetID="1" presetClass="entr" presetSubtype="0" fill="hold" nodeType="withEffect">
                                  <p:stCondLst>
                                    <p:cond delay="350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nodeType="withEffect">
                                  <p:stCondLst>
                                    <p:cond delay="5000"/>
                                  </p:stCondLst>
                                  <p:childTnLst>
                                    <p:set>
                                      <p:cBhvr>
                                        <p:cTn id="12" dur="1" fill="hold">
                                          <p:stCondLst>
                                            <p:cond delay="0"/>
                                          </p:stCondLst>
                                        </p:cTn>
                                        <p:tgtEl>
                                          <p:spTgt spid="3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06"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33748" y="661178"/>
            <a:ext cx="11397181" cy="6083666"/>
          </a:xfrm>
        </p:spPr>
        <p:txBody>
          <a:bodyPr/>
          <a:lstStyle/>
          <a:p>
            <a:pPr lvl="1">
              <a:buFont typeface="Wingdings" panose="05000000000000000000" pitchFamily="2" charset="2"/>
              <a:buChar char="§"/>
            </a:pPr>
            <a:r>
              <a:rPr lang="es-MX" sz="2400" dirty="0">
                <a:effectLst/>
              </a:rPr>
              <a:t>Si existe un careo en 3D, entonces existe un equilibrio Nash en el juego, con costo C.</a:t>
            </a:r>
          </a:p>
          <a:p>
            <a:pPr lvl="1">
              <a:buFont typeface="Wingdings" panose="05000000000000000000" pitchFamily="2" charset="2"/>
              <a:buChar char="§"/>
            </a:pPr>
            <a:r>
              <a:rPr lang="es-MX" sz="2400" dirty="0">
                <a:effectLst/>
              </a:rPr>
              <a:t>Puesto que M es un careo, el costo de </a:t>
            </a:r>
            <a:r>
              <a:rPr lang="es-MX" sz="2400" i="1" dirty="0">
                <a:effectLst/>
              </a:rPr>
              <a:t>S</a:t>
            </a:r>
            <a:r>
              <a:rPr lang="es-MX" sz="2400" dirty="0">
                <a:effectLst/>
              </a:rPr>
              <a:t> (la unión de todas las </a:t>
            </a:r>
            <a:r>
              <a:rPr lang="es-MX" sz="2400" i="1" dirty="0">
                <a:effectLst/>
              </a:rPr>
              <a:t>S</a:t>
            </a:r>
            <a:r>
              <a:rPr lang="es-MX" sz="2400" i="1" baseline="-25000" dirty="0">
                <a:effectLst/>
              </a:rPr>
              <a:t>i</a:t>
            </a:r>
            <a:r>
              <a:rPr lang="es-MX" sz="2400" dirty="0">
                <a:effectLst/>
              </a:rPr>
              <a:t>) es exactamente 3C/3 = C.</a:t>
            </a:r>
            <a:endParaRPr lang="es-MX" sz="1000" dirty="0">
              <a:effectLst/>
            </a:endParaRPr>
          </a:p>
          <a:p>
            <a:pPr lvl="2"/>
            <a:r>
              <a:rPr lang="es-MX" dirty="0">
                <a:latin typeface="Times New Roman" panose="02020603050405020304" pitchFamily="18" charset="0"/>
                <a:cs typeface="Times New Roman" panose="02020603050405020304" pitchFamily="18" charset="0"/>
              </a:rPr>
              <a:t> </a:t>
            </a:r>
            <a:r>
              <a:rPr lang="es-MX" dirty="0">
                <a:effectLst/>
                <a:latin typeface="Times New Roman" panose="02020603050405020304" pitchFamily="18" charset="0"/>
                <a:cs typeface="Times New Roman" panose="02020603050405020304" pitchFamily="18" charset="0"/>
              </a:rPr>
              <a:t>Son C nodos, y cada uno viaja por una arista de costo 0 y otra de costo 3 = C</a:t>
            </a:r>
            <a:r>
              <a:rPr lang="es-MX" dirty="0">
                <a:effectLst/>
                <a:latin typeface="Times New Roman" panose="02020603050405020304" pitchFamily="18" charset="0"/>
                <a:cs typeface="Times New Roman" panose="02020603050405020304" pitchFamily="18" charset="0"/>
                <a:sym typeface="Symbol" panose="05050102010706020507" pitchFamily="18" charset="2"/>
              </a:rPr>
              <a:t></a:t>
            </a:r>
            <a:r>
              <a:rPr lang="es-MX" dirty="0">
                <a:effectLst/>
                <a:latin typeface="Times New Roman" panose="02020603050405020304" pitchFamily="18" charset="0"/>
                <a:cs typeface="Times New Roman" panose="02020603050405020304" pitchFamily="18" charset="0"/>
              </a:rPr>
              <a:t>3.</a:t>
            </a:r>
            <a:endParaRPr lang="es-MX" sz="1000" dirty="0">
              <a:latin typeface="Times New Roman" panose="02020603050405020304" pitchFamily="18" charset="0"/>
              <a:cs typeface="Times New Roman" panose="02020603050405020304" pitchFamily="18" charset="0"/>
            </a:endParaRPr>
          </a:p>
          <a:p>
            <a:pPr lvl="2"/>
            <a:r>
              <a:rPr lang="es-MX" dirty="0">
                <a:effectLst/>
                <a:latin typeface="Times New Roman" panose="02020603050405020304" pitchFamily="18" charset="0"/>
                <a:cs typeface="Times New Roman" panose="02020603050405020304" pitchFamily="18" charset="0"/>
              </a:rPr>
              <a:t> Pero como hay careo, la arista de costo 3 se comparte entre tres jugadores, dando un costo 1 a cada uno.</a:t>
            </a:r>
          </a:p>
          <a:p>
            <a:pPr lvl="1"/>
            <a:endParaRPr lang="es-MX" sz="1000" dirty="0">
              <a:effectLst/>
            </a:endParaRPr>
          </a:p>
          <a:p>
            <a:pPr lvl="1">
              <a:buFont typeface="Wingdings" panose="05000000000000000000" pitchFamily="2" charset="2"/>
              <a:buChar char="§"/>
            </a:pPr>
            <a:r>
              <a:rPr lang="es-MX" sz="2400" dirty="0">
                <a:effectLst/>
              </a:rPr>
              <a:t>S es un equilibrio Nash, puesto que cualquier jugador que se desvíe de su trayectoria </a:t>
            </a:r>
            <a:r>
              <a:rPr lang="es-MX" sz="2400" i="1" dirty="0">
                <a:effectLst/>
              </a:rPr>
              <a:t>S</a:t>
            </a:r>
            <a:r>
              <a:rPr lang="es-MX" sz="2400" i="1" baseline="-25000" dirty="0">
                <a:effectLst/>
              </a:rPr>
              <a:t>i</a:t>
            </a:r>
            <a:r>
              <a:rPr lang="es-MX" sz="2400" dirty="0">
                <a:effectLst/>
              </a:rPr>
              <a:t> </a:t>
            </a:r>
            <a:r>
              <a:rPr lang="es-MX" sz="2400" dirty="0">
                <a:effectLst/>
                <a:sym typeface="Symbol" panose="05050102010706020507" pitchFamily="18" charset="2"/>
              </a:rPr>
              <a:t></a:t>
            </a:r>
            <a:r>
              <a:rPr lang="es-MX" sz="2400" dirty="0">
                <a:effectLst/>
              </a:rPr>
              <a:t> </a:t>
            </a:r>
            <a:r>
              <a:rPr lang="es-MX" sz="2400" i="1" dirty="0">
                <a:effectLst/>
              </a:rPr>
              <a:t>S</a:t>
            </a:r>
            <a:r>
              <a:rPr lang="es-MX" sz="2400" dirty="0">
                <a:effectLst/>
              </a:rPr>
              <a:t>, deberá pagar alguna arista de costo 3 él mismo, mientras que ahora el precio que paga por usar la arista correcta es 1.</a:t>
            </a:r>
          </a:p>
          <a:p>
            <a:pPr lvl="1">
              <a:buFont typeface="Wingdings" panose="05000000000000000000" pitchFamily="2" charset="2"/>
              <a:buChar char="§"/>
            </a:pPr>
            <a:r>
              <a:rPr lang="es-MX" sz="2400" dirty="0">
                <a:effectLst/>
              </a:rPr>
              <a:t>Si no existe careo, cualquier solución al juego costará más de C. Por tanto, no existe en ese caso equilibrio Nash de costo cuando mucho C.     Q.E.D.</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latin typeface="Times New Roman" panose="02020603050405020304" pitchFamily="18" charset="0"/>
                <a:cs typeface="Times New Roman" panose="02020603050405020304" pitchFamily="18" charset="0"/>
              </a:rPr>
              <a:t>Note que la misma demostración demuestra que </a:t>
            </a:r>
            <a:r>
              <a:rPr lang="es-MX" sz="2400" dirty="0">
                <a:solidFill>
                  <a:srgbClr val="FFFF00"/>
                </a:solidFill>
                <a:latin typeface="Times New Roman" panose="02020603050405020304" pitchFamily="18" charset="0"/>
                <a:cs typeface="Times New Roman" panose="02020603050405020304" pitchFamily="18" charset="0"/>
              </a:rPr>
              <a:t>determinar si existe una solución que cueste tan poco como OPT, es NP-difícil</a:t>
            </a:r>
            <a:r>
              <a:rPr lang="es-MX" sz="2400" dirty="0">
                <a:latin typeface="Times New Roman" panose="02020603050405020304" pitchFamily="18" charset="0"/>
                <a:cs typeface="Times New Roman" panose="02020603050405020304" pitchFamily="18" charset="0"/>
              </a:rPr>
              <a:t>.</a:t>
            </a:r>
          </a:p>
          <a:p>
            <a:pPr lvl="1">
              <a:buFont typeface="Wingdings" panose="05000000000000000000" pitchFamily="2" charset="2"/>
              <a:buChar char="§"/>
            </a:pPr>
            <a:endParaRPr lang="es-MX" sz="2400" dirty="0">
              <a:effectLst/>
            </a:endParaRPr>
          </a:p>
        </p:txBody>
      </p:sp>
      <p:sp>
        <p:nvSpPr>
          <p:cNvPr id="7"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58</a:t>
            </a:fld>
            <a:endParaRPr lang="es-MX" dirty="0"/>
          </a:p>
        </p:txBody>
      </p:sp>
      <p:cxnSp>
        <p:nvCxnSpPr>
          <p:cNvPr id="10" name="Conector recto de flecha 9">
            <a:extLst>
              <a:ext uri="{FF2B5EF4-FFF2-40B4-BE49-F238E27FC236}">
                <a16:creationId xmlns:a16="http://schemas.microsoft.com/office/drawing/2014/main" id="{5BE4B8E5-CE19-8938-467F-2932177A56C8}"/>
              </a:ext>
            </a:extLst>
          </p:cNvPr>
          <p:cNvCxnSpPr/>
          <p:nvPr/>
        </p:nvCxnSpPr>
        <p:spPr bwMode="auto">
          <a:xfrm flipV="1">
            <a:off x="2532185" y="2250832"/>
            <a:ext cx="815926" cy="126608"/>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Conector recto de flecha 10">
            <a:extLst>
              <a:ext uri="{FF2B5EF4-FFF2-40B4-BE49-F238E27FC236}">
                <a16:creationId xmlns:a16="http://schemas.microsoft.com/office/drawing/2014/main" id="{5BE4B8E5-CE19-8938-467F-2932177A56C8}"/>
              </a:ext>
            </a:extLst>
          </p:cNvPr>
          <p:cNvCxnSpPr/>
          <p:nvPr/>
        </p:nvCxnSpPr>
        <p:spPr bwMode="auto">
          <a:xfrm flipH="1" flipV="1">
            <a:off x="3587264" y="2250833"/>
            <a:ext cx="2926078" cy="590841"/>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253540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0670" y="670498"/>
            <a:ext cx="10863484" cy="4082141"/>
          </a:xfrm>
        </p:spPr>
        <p:txBody>
          <a:bodyPr/>
          <a:lstStyle/>
          <a:p>
            <a:r>
              <a:rPr lang="es-MX" sz="2800" dirty="0">
                <a:effectLst/>
              </a:rPr>
              <a:t>Extensiones del teorema 2.1 a funciones de costo cóncavas. </a:t>
            </a:r>
          </a:p>
          <a:p>
            <a:endParaRPr lang="es-MX" sz="1000" dirty="0">
              <a:effectLst/>
            </a:endParaRPr>
          </a:p>
          <a:p>
            <a:pPr lvl="1">
              <a:buFont typeface="Wingdings" panose="05000000000000000000" pitchFamily="2" charset="2"/>
              <a:buChar char="§"/>
            </a:pPr>
            <a:r>
              <a:rPr lang="es-MX" sz="2400" dirty="0">
                <a:effectLst/>
              </a:rPr>
              <a:t>Considere un juego justo de conexiones, extendido, donde en vez de un costo constante </a:t>
            </a:r>
            <a:r>
              <a:rPr lang="es-MX" sz="2400" i="1" dirty="0">
                <a:effectLst/>
              </a:rPr>
              <a:t>c</a:t>
            </a:r>
            <a:r>
              <a:rPr lang="es-MX" sz="2400" i="1" baseline="-25000" dirty="0">
                <a:effectLst/>
              </a:rPr>
              <a:t>e</a:t>
            </a:r>
            <a:r>
              <a:rPr lang="es-MX" sz="2400" dirty="0">
                <a:effectLst/>
              </a:rPr>
              <a:t>, cada arista tiene un costo que depende del número de jugadores que usan esa arista, </a:t>
            </a:r>
            <a:r>
              <a:rPr lang="es-MX" sz="2400" i="1" dirty="0">
                <a:effectLst/>
              </a:rPr>
              <a:t>c</a:t>
            </a:r>
            <a:r>
              <a:rPr lang="es-MX" sz="2400" i="1" baseline="-25000" dirty="0">
                <a:effectLst/>
              </a:rPr>
              <a:t>e</a:t>
            </a:r>
            <a:r>
              <a:rPr lang="es-MX" sz="2400" dirty="0">
                <a:effectLst/>
              </a:rPr>
              <a:t>(</a:t>
            </a:r>
            <a:r>
              <a:rPr lang="es-MX" sz="2400" i="1" dirty="0">
                <a:effectLst/>
              </a:rPr>
              <a:t>x</a:t>
            </a:r>
            <a:r>
              <a:rPr lang="es-MX" sz="2400" dirty="0">
                <a:effectLst/>
              </a:rPr>
              <a:t>).</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Suponga que </a:t>
            </a:r>
            <a:r>
              <a:rPr lang="es-MX" sz="2400" i="1" dirty="0">
                <a:effectLst/>
              </a:rPr>
              <a:t>c</a:t>
            </a:r>
            <a:r>
              <a:rPr lang="es-MX" sz="2400" i="1" baseline="-25000" dirty="0">
                <a:effectLst/>
              </a:rPr>
              <a:t>e</a:t>
            </a:r>
            <a:r>
              <a:rPr lang="es-MX" sz="2400" dirty="0">
                <a:effectLst/>
              </a:rPr>
              <a:t>(</a:t>
            </a:r>
            <a:r>
              <a:rPr lang="es-MX" sz="2400" i="1" dirty="0">
                <a:effectLst/>
              </a:rPr>
              <a:t>x</a:t>
            </a:r>
            <a:r>
              <a:rPr lang="es-MX" sz="2400" dirty="0">
                <a:effectLst/>
              </a:rPr>
              <a:t>) es una función cóncava, que no disminuye, modelando la economía de escala a granel de compra de aristas que pueden usarse por más jugadores. </a:t>
            </a:r>
          </a:p>
        </p:txBody>
      </p:sp>
      <p:pic>
        <p:nvPicPr>
          <p:cNvPr id="1026" name="Picture 2" descr="File:ConcaveDef.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4652" y="3544336"/>
            <a:ext cx="4098006" cy="2831176"/>
          </a:xfrm>
          <a:prstGeom prst="rect">
            <a:avLst/>
          </a:prstGeom>
          <a:noFill/>
          <a:extLst>
            <a:ext uri="{909E8E84-426E-40DD-AFC4-6F175D3DCCD1}">
              <a14:hiddenFill xmlns:a14="http://schemas.microsoft.com/office/drawing/2010/main">
                <a:solidFill>
                  <a:srgbClr val="FFFFFF"/>
                </a:solidFill>
              </a14:hiddenFill>
            </a:ext>
          </a:extLst>
        </p:spPr>
      </p:pic>
      <p:sp>
        <p:nvSpPr>
          <p:cNvPr id="5" name="Marcador de contenido 2"/>
          <p:cNvSpPr txBox="1">
            <a:spLocks/>
          </p:cNvSpPr>
          <p:nvPr/>
        </p:nvSpPr>
        <p:spPr bwMode="auto">
          <a:xfrm>
            <a:off x="390670" y="4144888"/>
            <a:ext cx="7205884" cy="1999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3"/>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4"/>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5"/>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buFont typeface="Wingdings" panose="05000000000000000000" pitchFamily="2" charset="2"/>
              <a:buChar char="§"/>
            </a:pPr>
            <a:r>
              <a:rPr lang="es-MX" sz="2400" dirty="0"/>
              <a:t>El costo de una arista </a:t>
            </a:r>
            <a:r>
              <a:rPr lang="es-MX" sz="2400" i="1" dirty="0"/>
              <a:t>c</a:t>
            </a:r>
            <a:r>
              <a:rPr lang="es-MX" sz="2400" i="1" baseline="-25000" dirty="0"/>
              <a:t>e</a:t>
            </a:r>
            <a:r>
              <a:rPr lang="es-MX" sz="2400" dirty="0"/>
              <a:t>(</a:t>
            </a:r>
            <a:r>
              <a:rPr lang="es-MX" sz="2400" i="1" dirty="0"/>
              <a:t>x</a:t>
            </a:r>
            <a:r>
              <a:rPr lang="es-MX" sz="2400" dirty="0"/>
              <a:t>) puede aumentar conforme aumenta el número de jugadores que lo usan, pero el costo por jugador </a:t>
            </a:r>
            <a:r>
              <a:rPr lang="es-MX" sz="2400" i="1" dirty="0"/>
              <a:t>f</a:t>
            </a:r>
            <a:r>
              <a:rPr lang="es-MX" sz="2400" i="1" baseline="-25000" dirty="0"/>
              <a:t>e</a:t>
            </a:r>
            <a:r>
              <a:rPr lang="es-MX" sz="2400" dirty="0"/>
              <a:t>(</a:t>
            </a:r>
            <a:r>
              <a:rPr lang="es-MX" sz="2400" i="1" dirty="0"/>
              <a:t>x</a:t>
            </a:r>
            <a:r>
              <a:rPr lang="es-MX" sz="2400" dirty="0"/>
              <a:t>) = </a:t>
            </a:r>
            <a:r>
              <a:rPr lang="es-MX" sz="2400" i="1" dirty="0"/>
              <a:t>c</a:t>
            </a:r>
            <a:r>
              <a:rPr lang="es-MX" sz="2400" i="1" baseline="-25000" dirty="0"/>
              <a:t>e</a:t>
            </a:r>
            <a:r>
              <a:rPr lang="es-MX" sz="2400" dirty="0"/>
              <a:t>(</a:t>
            </a:r>
            <a:r>
              <a:rPr lang="es-MX" sz="2400" i="1" dirty="0"/>
              <a:t>x</a:t>
            </a:r>
            <a:r>
              <a:rPr lang="es-MX" sz="2400" dirty="0"/>
              <a:t>)/</a:t>
            </a:r>
            <a:r>
              <a:rPr lang="es-MX" sz="2400" i="1" dirty="0"/>
              <a:t>x</a:t>
            </a:r>
            <a:r>
              <a:rPr lang="es-MX" sz="2400" dirty="0"/>
              <a:t> disminuye si </a:t>
            </a:r>
            <a:r>
              <a:rPr lang="es-MX" sz="2400" i="1" dirty="0"/>
              <a:t>c</a:t>
            </a:r>
            <a:r>
              <a:rPr lang="es-MX" sz="2400" i="1" baseline="-25000" dirty="0"/>
              <a:t>e</a:t>
            </a:r>
            <a:r>
              <a:rPr lang="es-MX" sz="2400" dirty="0"/>
              <a:t>(</a:t>
            </a:r>
            <a:r>
              <a:rPr lang="es-MX" sz="2400" i="1" dirty="0"/>
              <a:t>x</a:t>
            </a:r>
            <a:r>
              <a:rPr lang="es-MX" sz="2400" dirty="0"/>
              <a:t>) es cóncava.</a:t>
            </a:r>
          </a:p>
        </p:txBody>
      </p:sp>
      <p:sp>
        <p:nvSpPr>
          <p:cNvPr id="6"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59</a:t>
            </a:fld>
            <a:endParaRPr lang="es-MX" dirty="0"/>
          </a:p>
        </p:txBody>
      </p:sp>
      <p:sp>
        <p:nvSpPr>
          <p:cNvPr id="2" name="CuadroTexto 1"/>
          <p:cNvSpPr txBox="1"/>
          <p:nvPr/>
        </p:nvSpPr>
        <p:spPr>
          <a:xfrm>
            <a:off x="5346792" y="168816"/>
            <a:ext cx="1617784" cy="461665"/>
          </a:xfrm>
          <a:prstGeom prst="rect">
            <a:avLst/>
          </a:prstGeom>
          <a:noFill/>
        </p:spPr>
        <p:txBody>
          <a:bodyPr wrap="square" rtlCol="0">
            <a:spAutoFit/>
          </a:bodyPr>
          <a:lstStyle/>
          <a:p>
            <a:r>
              <a:rPr lang="es-ES" sz="2400" dirty="0">
                <a:latin typeface="Times New Roman" panose="02020603050405020304" pitchFamily="18" charset="0"/>
                <a:cs typeface="Times New Roman" panose="02020603050405020304" pitchFamily="18" charset="0"/>
              </a:rPr>
              <a:t>lámina 34</a:t>
            </a:r>
            <a:endParaRPr lang="en-US" sz="2400" dirty="0">
              <a:latin typeface="Times New Roman" panose="02020603050405020304" pitchFamily="18" charset="0"/>
              <a:cs typeface="Times New Roman" panose="02020603050405020304" pitchFamily="18" charset="0"/>
            </a:endParaRPr>
          </a:p>
        </p:txBody>
      </p:sp>
      <p:cxnSp>
        <p:nvCxnSpPr>
          <p:cNvPr id="7" name="Conector recto de flecha 6">
            <a:extLst>
              <a:ext uri="{FF2B5EF4-FFF2-40B4-BE49-F238E27FC236}">
                <a16:creationId xmlns:a16="http://schemas.microsoft.com/office/drawing/2014/main" id="{5BE4B8E5-CE19-8938-467F-2932177A56C8}"/>
              </a:ext>
            </a:extLst>
          </p:cNvPr>
          <p:cNvCxnSpPr/>
          <p:nvPr/>
        </p:nvCxnSpPr>
        <p:spPr bwMode="auto">
          <a:xfrm flipH="1">
            <a:off x="5149844" y="464236"/>
            <a:ext cx="196948" cy="337622"/>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CuadroTexto 10"/>
          <p:cNvSpPr txBox="1"/>
          <p:nvPr/>
        </p:nvSpPr>
        <p:spPr>
          <a:xfrm>
            <a:off x="196947" y="5936736"/>
            <a:ext cx="7666893" cy="769441"/>
          </a:xfrm>
          <a:prstGeom prst="rect">
            <a:avLst/>
          </a:prstGeom>
          <a:noFill/>
        </p:spPr>
        <p:txBody>
          <a:bodyPr wrap="square" rtlCol="0">
            <a:spAutoFit/>
          </a:bodyPr>
          <a:lstStyle/>
          <a:p>
            <a:r>
              <a:rPr lang="es-ES" sz="2200" dirty="0">
                <a:latin typeface="Times New Roman" panose="02020603050405020304" pitchFamily="18" charset="0"/>
                <a:cs typeface="Times New Roman" panose="02020603050405020304" pitchFamily="18" charset="0"/>
              </a:rPr>
              <a:t>Porque la pendiente de una función cóncava </a:t>
            </a:r>
            <a:r>
              <a:rPr lang="es-ES" sz="2200" i="1" dirty="0">
                <a:latin typeface="Times New Roman" panose="02020603050405020304" pitchFamily="18" charset="0"/>
                <a:cs typeface="Times New Roman" panose="02020603050405020304" pitchFamily="18" charset="0"/>
              </a:rPr>
              <a:t>f</a:t>
            </a:r>
            <a:r>
              <a:rPr lang="es-ES" sz="2200" dirty="0">
                <a:latin typeface="Times New Roman" panose="02020603050405020304" pitchFamily="18" charset="0"/>
                <a:cs typeface="Times New Roman" panose="02020603050405020304" pitchFamily="18" charset="0"/>
              </a:rPr>
              <a:t>(</a:t>
            </a:r>
            <a:r>
              <a:rPr lang="es-ES" sz="2200" i="1" dirty="0">
                <a:latin typeface="Times New Roman" panose="02020603050405020304" pitchFamily="18" charset="0"/>
                <a:cs typeface="Times New Roman" panose="02020603050405020304" pitchFamily="18" charset="0"/>
              </a:rPr>
              <a:t>x</a:t>
            </a:r>
            <a:r>
              <a:rPr lang="es-ES" sz="2200" dirty="0">
                <a:latin typeface="Times New Roman" panose="02020603050405020304" pitchFamily="18" charset="0"/>
                <a:cs typeface="Times New Roman" panose="02020603050405020304" pitchFamily="18" charset="0"/>
              </a:rPr>
              <a:t>) va disminuyendo conforme </a:t>
            </a:r>
            <a:r>
              <a:rPr lang="es-ES" sz="2200" i="1" dirty="0">
                <a:latin typeface="Times New Roman" panose="02020603050405020304" pitchFamily="18" charset="0"/>
                <a:cs typeface="Times New Roman" panose="02020603050405020304" pitchFamily="18" charset="0"/>
              </a:rPr>
              <a:t>x </a:t>
            </a:r>
            <a:r>
              <a:rPr lang="es-ES" sz="2200" dirty="0">
                <a:latin typeface="Times New Roman" panose="02020603050405020304" pitchFamily="18" charset="0"/>
                <a:cs typeface="Times New Roman" panose="02020603050405020304" pitchFamily="18" charset="0"/>
              </a:rPr>
              <a:t>crece. Su segunda derivada es negativa.</a:t>
            </a:r>
            <a:endParaRPr lang="en-US" sz="2200" dirty="0">
              <a:latin typeface="Times New Roman" panose="02020603050405020304" pitchFamily="18" charset="0"/>
              <a:cs typeface="Times New Roman" panose="02020603050405020304" pitchFamily="18" charset="0"/>
            </a:endParaRPr>
          </a:p>
        </p:txBody>
      </p:sp>
      <p:cxnSp>
        <p:nvCxnSpPr>
          <p:cNvPr id="12" name="Conector recto de flecha 11">
            <a:extLst>
              <a:ext uri="{FF2B5EF4-FFF2-40B4-BE49-F238E27FC236}">
                <a16:creationId xmlns:a16="http://schemas.microsoft.com/office/drawing/2014/main" id="{5BE4B8E5-CE19-8938-467F-2932177A56C8}"/>
              </a:ext>
            </a:extLst>
          </p:cNvPr>
          <p:cNvCxnSpPr/>
          <p:nvPr/>
        </p:nvCxnSpPr>
        <p:spPr bwMode="auto">
          <a:xfrm flipV="1">
            <a:off x="2743200" y="5669281"/>
            <a:ext cx="239151" cy="290732"/>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678934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9" presetID="1" presetClass="entr" presetSubtype="0" fill="hold" nodeType="withEffect">
                                  <p:stCondLst>
                                    <p:cond delay="0"/>
                                  </p:stCondLst>
                                  <p:childTnLst>
                                    <p:set>
                                      <p:cBhvr>
                                        <p:cTn id="20" dur="1" fill="hold">
                                          <p:stCondLst>
                                            <p:cond delay="0"/>
                                          </p:stCondLst>
                                        </p:cTn>
                                        <p:tgtEl>
                                          <p:spTgt spid="10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350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nodeType="withEffect">
                                  <p:stCondLst>
                                    <p:cond delay="350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P spid="2"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70542" y="560572"/>
            <a:ext cx="11409404" cy="6214698"/>
          </a:xfrm>
        </p:spPr>
        <p:txBody>
          <a:bodyPr/>
          <a:lstStyle/>
          <a:p>
            <a:r>
              <a:rPr lang="es-MX" dirty="0">
                <a:effectLst/>
                <a:sym typeface="Symbol" panose="05050102010706020507" pitchFamily="18" charset="2"/>
              </a:rPr>
              <a:t></a:t>
            </a:r>
            <a:r>
              <a:rPr lang="es-MX" dirty="0">
                <a:effectLst/>
              </a:rPr>
              <a:t>(</a:t>
            </a:r>
            <a:r>
              <a:rPr lang="es-MX" i="1" dirty="0">
                <a:effectLst/>
              </a:rPr>
              <a:t>g</a:t>
            </a:r>
            <a:r>
              <a:rPr lang="es-MX" dirty="0">
                <a:effectLst/>
              </a:rPr>
              <a:t>(</a:t>
            </a:r>
            <a:r>
              <a:rPr lang="es-MX" i="1" dirty="0">
                <a:effectLst/>
              </a:rPr>
              <a:t>x</a:t>
            </a:r>
            <a:r>
              <a:rPr lang="es-MX" dirty="0">
                <a:effectLst/>
              </a:rPr>
              <a:t>)). </a:t>
            </a:r>
            <a:r>
              <a:rPr lang="es-MX" dirty="0">
                <a:effectLst/>
                <a:sym typeface="Symbol" panose="05050102010706020507" pitchFamily="18" charset="2"/>
              </a:rPr>
              <a:t>Gama</a:t>
            </a:r>
            <a:r>
              <a:rPr lang="es-MX" dirty="0">
                <a:effectLst/>
              </a:rPr>
              <a:t> mayúscula.</a:t>
            </a:r>
          </a:p>
          <a:p>
            <a:pPr marL="0" indent="0">
              <a:buNone/>
            </a:pPr>
            <a:r>
              <a:rPr lang="es-MX" sz="2800" i="1" dirty="0">
                <a:effectLst/>
              </a:rPr>
              <a:t>f</a:t>
            </a:r>
            <a:r>
              <a:rPr lang="es-MX" sz="2800" dirty="0">
                <a:effectLst/>
              </a:rPr>
              <a:t>(</a:t>
            </a:r>
            <a:r>
              <a:rPr lang="es-MX" sz="2800" i="1" dirty="0">
                <a:effectLst/>
              </a:rPr>
              <a:t>x</a:t>
            </a:r>
            <a:r>
              <a:rPr lang="es-MX" sz="2800" dirty="0">
                <a:effectLst/>
              </a:rPr>
              <a:t>) </a:t>
            </a:r>
            <a:r>
              <a:rPr lang="es-MX" sz="2800" dirty="0">
                <a:effectLst/>
                <a:sym typeface="Symbol" panose="05050102010706020507" pitchFamily="18" charset="2"/>
              </a:rPr>
              <a:t></a:t>
            </a:r>
            <a:r>
              <a:rPr lang="es-MX" sz="2800" dirty="0">
                <a:effectLst/>
              </a:rPr>
              <a:t> </a:t>
            </a:r>
            <a:r>
              <a:rPr lang="es-MX" sz="2800" dirty="0">
                <a:effectLst/>
                <a:sym typeface="Symbol" panose="05050102010706020507" pitchFamily="18" charset="2"/>
              </a:rPr>
              <a:t></a:t>
            </a:r>
            <a:r>
              <a:rPr lang="es-MX" sz="2800" dirty="0">
                <a:effectLst/>
              </a:rPr>
              <a:t>(</a:t>
            </a:r>
            <a:r>
              <a:rPr lang="es-MX" sz="2800" i="1" dirty="0">
                <a:effectLst/>
              </a:rPr>
              <a:t>g</a:t>
            </a:r>
            <a:r>
              <a:rPr lang="es-MX" sz="2800" dirty="0">
                <a:effectLst/>
              </a:rPr>
              <a:t>(</a:t>
            </a:r>
            <a:r>
              <a:rPr lang="es-MX" sz="2800" i="1" dirty="0">
                <a:effectLst/>
              </a:rPr>
              <a:t>x</a:t>
            </a:r>
            <a:r>
              <a:rPr lang="es-MX" sz="2800" dirty="0">
                <a:effectLst/>
              </a:rPr>
              <a:t>))  </a:t>
            </a:r>
            <a:r>
              <a:rPr lang="es-MX" sz="2800" dirty="0">
                <a:effectLst/>
                <a:sym typeface="Symbol" panose="05050102010706020507" pitchFamily="18" charset="2"/>
              </a:rPr>
              <a:t></a:t>
            </a:r>
            <a:r>
              <a:rPr lang="es-MX" sz="2800" dirty="0">
                <a:effectLst/>
              </a:rPr>
              <a:t> </a:t>
            </a:r>
            <a:r>
              <a:rPr lang="es-MX" sz="2800" i="1" dirty="0">
                <a:effectLst/>
              </a:rPr>
              <a:t>g</a:t>
            </a:r>
            <a:r>
              <a:rPr lang="es-MX" sz="2800" dirty="0">
                <a:effectLst/>
              </a:rPr>
              <a:t>(</a:t>
            </a:r>
            <a:r>
              <a:rPr lang="es-MX" sz="2800" i="1" dirty="0">
                <a:effectLst/>
              </a:rPr>
              <a:t>x</a:t>
            </a:r>
            <a:r>
              <a:rPr lang="es-MX" sz="2800" dirty="0">
                <a:effectLst/>
              </a:rPr>
              <a:t>) = </a:t>
            </a:r>
            <a:r>
              <a:rPr lang="es-MX" sz="2800" dirty="0">
                <a:effectLst/>
                <a:latin typeface="Lucida Calligraphy" panose="03010101010101010101" pitchFamily="66" charset="0"/>
              </a:rPr>
              <a:t>O</a:t>
            </a:r>
            <a:r>
              <a:rPr lang="es-MX" sz="2800" dirty="0">
                <a:effectLst/>
              </a:rPr>
              <a:t>(</a:t>
            </a:r>
            <a:r>
              <a:rPr lang="es-MX" sz="2800" i="1" dirty="0">
                <a:effectLst/>
              </a:rPr>
              <a:t>f</a:t>
            </a:r>
            <a:r>
              <a:rPr lang="es-MX" sz="2800" dirty="0">
                <a:effectLst/>
              </a:rPr>
              <a:t>(</a:t>
            </a:r>
            <a:r>
              <a:rPr lang="es-MX" sz="2800" i="1" dirty="0">
                <a:effectLst/>
              </a:rPr>
              <a:t>x</a:t>
            </a:r>
            <a:r>
              <a:rPr lang="es-MX" sz="2800" dirty="0">
                <a:effectLst/>
              </a:rPr>
              <a:t>)).  “</a:t>
            </a:r>
            <a:r>
              <a:rPr lang="es-MX" sz="2800" i="1" dirty="0">
                <a:solidFill>
                  <a:srgbClr val="FFFF00"/>
                </a:solidFill>
                <a:effectLst/>
              </a:rPr>
              <a:t>g</a:t>
            </a:r>
            <a:r>
              <a:rPr lang="es-MX" sz="2800" dirty="0">
                <a:solidFill>
                  <a:srgbClr val="FFFF00"/>
                </a:solidFill>
                <a:effectLst/>
              </a:rPr>
              <a:t>(</a:t>
            </a:r>
            <a:r>
              <a:rPr lang="es-MX" sz="2800" i="1" dirty="0">
                <a:solidFill>
                  <a:srgbClr val="FFFF00"/>
                </a:solidFill>
                <a:effectLst/>
              </a:rPr>
              <a:t>x</a:t>
            </a:r>
            <a:r>
              <a:rPr lang="es-MX" sz="2800" dirty="0">
                <a:solidFill>
                  <a:srgbClr val="FFFF00"/>
                </a:solidFill>
                <a:effectLst/>
              </a:rPr>
              <a:t>) es del orden de </a:t>
            </a:r>
            <a:r>
              <a:rPr lang="es-MX" sz="2800" i="1" dirty="0">
                <a:solidFill>
                  <a:srgbClr val="FFFF00"/>
                </a:solidFill>
                <a:effectLst/>
              </a:rPr>
              <a:t>f</a:t>
            </a:r>
            <a:r>
              <a:rPr lang="es-MX" sz="2800" dirty="0">
                <a:solidFill>
                  <a:srgbClr val="FFFF00"/>
                </a:solidFill>
                <a:effectLst/>
              </a:rPr>
              <a:t>(</a:t>
            </a:r>
            <a:r>
              <a:rPr lang="es-MX" sz="2800" i="1" dirty="0">
                <a:solidFill>
                  <a:srgbClr val="FFFF00"/>
                </a:solidFill>
                <a:effectLst/>
              </a:rPr>
              <a:t>x</a:t>
            </a:r>
            <a:r>
              <a:rPr lang="es-MX" sz="2800" dirty="0">
                <a:solidFill>
                  <a:srgbClr val="FFFF00"/>
                </a:solidFill>
                <a:effectLst/>
              </a:rPr>
              <a:t>)</a:t>
            </a:r>
            <a:r>
              <a:rPr lang="es-MX" sz="2800" dirty="0">
                <a:effectLst/>
              </a:rPr>
              <a:t>”.</a:t>
            </a:r>
          </a:p>
          <a:p>
            <a:pPr marL="0" indent="0">
              <a:buNone/>
            </a:pPr>
            <a:endParaRPr lang="es-MX" sz="800" dirty="0">
              <a:effectLst/>
            </a:endParaRPr>
          </a:p>
          <a:p>
            <a:pPr marL="0" indent="0">
              <a:buNone/>
            </a:pPr>
            <a:r>
              <a:rPr lang="es-MX" sz="2800" i="1" dirty="0">
                <a:effectLst/>
              </a:rPr>
              <a:t>f</a:t>
            </a:r>
            <a:r>
              <a:rPr lang="es-MX" sz="2800" dirty="0">
                <a:effectLst/>
              </a:rPr>
              <a:t> es acotada por abajo por </a:t>
            </a:r>
            <a:r>
              <a:rPr lang="es-MX" sz="2800" i="1" dirty="0">
                <a:effectLst/>
              </a:rPr>
              <a:t>g</a:t>
            </a:r>
            <a:r>
              <a:rPr lang="es-MX" sz="2800" dirty="0">
                <a:effectLst/>
              </a:rPr>
              <a:t>, asintóticamente.</a:t>
            </a:r>
          </a:p>
          <a:p>
            <a:pPr marL="0" indent="0">
              <a:buNone/>
            </a:pPr>
            <a:r>
              <a:rPr lang="es-MX" sz="2800" i="1" dirty="0">
                <a:effectLst/>
              </a:rPr>
              <a:t>f</a:t>
            </a:r>
            <a:r>
              <a:rPr lang="es-MX" sz="2800" dirty="0">
                <a:effectLst/>
              </a:rPr>
              <a:t>(</a:t>
            </a:r>
            <a:r>
              <a:rPr lang="es-MX" sz="2800" i="1" dirty="0">
                <a:effectLst/>
              </a:rPr>
              <a:t>n</a:t>
            </a:r>
            <a:r>
              <a:rPr lang="es-MX" sz="2800" dirty="0">
                <a:effectLst/>
              </a:rPr>
              <a:t>) </a:t>
            </a:r>
            <a:r>
              <a:rPr lang="es-MX" sz="2800" dirty="0">
                <a:effectLst/>
                <a:latin typeface="Times New Roman" panose="02020603050405020304" pitchFamily="18" charset="0"/>
                <a:cs typeface="Times New Roman" panose="02020603050405020304" pitchFamily="18" charset="0"/>
              </a:rPr>
              <a:t>≥</a:t>
            </a:r>
            <a:r>
              <a:rPr lang="es-MX" sz="2800" dirty="0">
                <a:effectLst/>
              </a:rPr>
              <a:t> </a:t>
            </a:r>
            <a:r>
              <a:rPr lang="es-MX" sz="2800" i="1" dirty="0">
                <a:effectLst/>
              </a:rPr>
              <a:t>g</a:t>
            </a:r>
            <a:r>
              <a:rPr lang="es-MX" sz="2800" dirty="0">
                <a:effectLst/>
              </a:rPr>
              <a:t>(</a:t>
            </a:r>
            <a:r>
              <a:rPr lang="es-MX" sz="2800" i="1" dirty="0">
                <a:effectLst/>
              </a:rPr>
              <a:t>n</a:t>
            </a:r>
            <a:r>
              <a:rPr lang="es-MX" sz="2800" dirty="0">
                <a:effectLst/>
              </a:rPr>
              <a:t>)</a:t>
            </a:r>
            <a:r>
              <a:rPr lang="es-MX" sz="2800" dirty="0">
                <a:effectLst/>
                <a:sym typeface="Symbol" panose="05050102010706020507" pitchFamily="18" charset="2"/>
              </a:rPr>
              <a:t></a:t>
            </a:r>
            <a:r>
              <a:rPr lang="es-MX" sz="2800" i="1" dirty="0">
                <a:effectLst/>
              </a:rPr>
              <a:t>k</a:t>
            </a:r>
            <a:r>
              <a:rPr lang="es-MX" sz="2800" dirty="0">
                <a:effectLst/>
              </a:rPr>
              <a:t> para alguna </a:t>
            </a:r>
            <a:r>
              <a:rPr lang="es-MX" sz="2800" i="1" dirty="0">
                <a:effectLst/>
              </a:rPr>
              <a:t>k</a:t>
            </a:r>
            <a:r>
              <a:rPr lang="es-MX" sz="2800" dirty="0">
                <a:effectLst/>
              </a:rPr>
              <a:t> positiva.</a:t>
            </a:r>
          </a:p>
          <a:p>
            <a:endParaRPr lang="es-MX" sz="2400" dirty="0">
              <a:effectLst/>
            </a:endParaRPr>
          </a:p>
          <a:p>
            <a:r>
              <a:rPr lang="es-MX" dirty="0">
                <a:effectLst/>
                <a:sym typeface="Symbol" panose="05050102010706020507" pitchFamily="18" charset="2"/>
              </a:rPr>
              <a:t></a:t>
            </a:r>
            <a:r>
              <a:rPr lang="es-MX" dirty="0">
                <a:effectLst/>
              </a:rPr>
              <a:t>(</a:t>
            </a:r>
            <a:r>
              <a:rPr lang="es-MX" i="1" dirty="0">
                <a:effectLst/>
              </a:rPr>
              <a:t>g</a:t>
            </a:r>
            <a:r>
              <a:rPr lang="es-MX" dirty="0">
                <a:effectLst/>
              </a:rPr>
              <a:t>(</a:t>
            </a:r>
            <a:r>
              <a:rPr lang="es-MX" i="1" dirty="0">
                <a:effectLst/>
              </a:rPr>
              <a:t>n</a:t>
            </a:r>
            <a:r>
              <a:rPr lang="es-MX" dirty="0">
                <a:effectLst/>
              </a:rPr>
              <a:t>)). </a:t>
            </a:r>
            <a:r>
              <a:rPr lang="es-MX" dirty="0">
                <a:effectLst/>
                <a:sym typeface="Symbol" panose="05050102010706020507" pitchFamily="18" charset="2"/>
              </a:rPr>
              <a:t>Teta mayúscula.</a:t>
            </a:r>
            <a:endParaRPr lang="es-MX" dirty="0">
              <a:effectLst/>
            </a:endParaRPr>
          </a:p>
          <a:p>
            <a:pPr marL="0" indent="0">
              <a:buNone/>
            </a:pPr>
            <a:r>
              <a:rPr lang="es-MX" sz="2800" i="1" dirty="0">
                <a:solidFill>
                  <a:srgbClr val="FF0000"/>
                </a:solidFill>
                <a:effectLst/>
              </a:rPr>
              <a:t>f</a:t>
            </a:r>
            <a:r>
              <a:rPr lang="es-MX" sz="2800" dirty="0">
                <a:solidFill>
                  <a:srgbClr val="FF0000"/>
                </a:solidFill>
                <a:effectLst/>
              </a:rPr>
              <a:t>(</a:t>
            </a:r>
            <a:r>
              <a:rPr lang="es-MX" sz="2800" i="1" dirty="0">
                <a:solidFill>
                  <a:srgbClr val="FF0000"/>
                </a:solidFill>
                <a:effectLst/>
              </a:rPr>
              <a:t>n</a:t>
            </a:r>
            <a:r>
              <a:rPr lang="es-MX" sz="2800" dirty="0">
                <a:solidFill>
                  <a:srgbClr val="FF0000"/>
                </a:solidFill>
                <a:effectLst/>
              </a:rPr>
              <a:t>)</a:t>
            </a:r>
            <a:r>
              <a:rPr lang="es-MX" sz="2800" dirty="0">
                <a:effectLst/>
              </a:rPr>
              <a:t> </a:t>
            </a:r>
            <a:r>
              <a:rPr lang="es-MX" sz="2800" dirty="0">
                <a:effectLst/>
                <a:sym typeface="Symbol" panose="05050102010706020507" pitchFamily="18" charset="2"/>
              </a:rPr>
              <a:t> (</a:t>
            </a:r>
            <a:r>
              <a:rPr lang="es-MX" sz="2800" i="1" dirty="0">
                <a:effectLst/>
                <a:sym typeface="Symbol" panose="05050102010706020507" pitchFamily="18" charset="2"/>
              </a:rPr>
              <a:t>g</a:t>
            </a:r>
            <a:r>
              <a:rPr lang="es-MX" sz="2800" dirty="0">
                <a:effectLst/>
                <a:sym typeface="Symbol" panose="05050102010706020507" pitchFamily="18" charset="2"/>
              </a:rPr>
              <a:t>(</a:t>
            </a:r>
            <a:r>
              <a:rPr lang="es-MX" sz="2800" i="1" dirty="0">
                <a:effectLst/>
                <a:sym typeface="Symbol" panose="05050102010706020507" pitchFamily="18" charset="2"/>
              </a:rPr>
              <a:t>n</a:t>
            </a:r>
            <a:r>
              <a:rPr lang="es-MX" sz="2800" dirty="0">
                <a:effectLst/>
                <a:sym typeface="Symbol" panose="05050102010706020507" pitchFamily="18" charset="2"/>
              </a:rPr>
              <a:t>))    </a:t>
            </a:r>
            <a:r>
              <a:rPr lang="es-MX" sz="2800" i="1" dirty="0">
                <a:effectLst/>
                <a:sym typeface="Symbol" panose="05050102010706020507" pitchFamily="18" charset="2"/>
              </a:rPr>
              <a:t>g</a:t>
            </a:r>
            <a:r>
              <a:rPr lang="es-MX" sz="2800" dirty="0">
                <a:effectLst/>
                <a:sym typeface="Symbol" panose="05050102010706020507" pitchFamily="18" charset="2"/>
              </a:rPr>
              <a:t>(</a:t>
            </a:r>
            <a:r>
              <a:rPr lang="es-MX" sz="2800" i="1" dirty="0">
                <a:effectLst/>
                <a:sym typeface="Symbol" panose="05050102010706020507" pitchFamily="18" charset="2"/>
              </a:rPr>
              <a:t>n</a:t>
            </a:r>
            <a:r>
              <a:rPr lang="es-MX" sz="2800" dirty="0">
                <a:effectLst/>
                <a:sym typeface="Symbol" panose="05050102010706020507" pitchFamily="18" charset="2"/>
              </a:rPr>
              <a:t>)</a:t>
            </a:r>
            <a:r>
              <a:rPr lang="es-MX" sz="2800" i="1" dirty="0">
                <a:effectLst/>
                <a:sym typeface="Symbol" panose="05050102010706020507" pitchFamily="18" charset="2"/>
              </a:rPr>
              <a:t>k</a:t>
            </a:r>
            <a:r>
              <a:rPr lang="es-MX" sz="2800" baseline="-25000" dirty="0">
                <a:effectLst/>
                <a:sym typeface="Symbol" panose="05050102010706020507" pitchFamily="18" charset="2"/>
              </a:rPr>
              <a:t>1</a:t>
            </a:r>
            <a:r>
              <a:rPr lang="es-MX" sz="2800" dirty="0">
                <a:effectLst/>
                <a:sym typeface="Symbol" panose="05050102010706020507" pitchFamily="18" charset="2"/>
              </a:rPr>
              <a:t>  </a:t>
            </a:r>
            <a:r>
              <a:rPr lang="es-MX" sz="2800" i="1" dirty="0">
                <a:solidFill>
                  <a:srgbClr val="FF0000"/>
                </a:solidFill>
                <a:effectLst/>
                <a:sym typeface="Symbol" panose="05050102010706020507" pitchFamily="18" charset="2"/>
              </a:rPr>
              <a:t>f</a:t>
            </a:r>
            <a:r>
              <a:rPr lang="es-MX" sz="2800" dirty="0">
                <a:solidFill>
                  <a:srgbClr val="FF0000"/>
                </a:solidFill>
                <a:effectLst/>
                <a:sym typeface="Symbol" panose="05050102010706020507" pitchFamily="18" charset="2"/>
              </a:rPr>
              <a:t>(</a:t>
            </a:r>
            <a:r>
              <a:rPr lang="es-MX" sz="2800" i="1" dirty="0">
                <a:solidFill>
                  <a:srgbClr val="FF0000"/>
                </a:solidFill>
                <a:effectLst/>
                <a:sym typeface="Symbol" panose="05050102010706020507" pitchFamily="18" charset="2"/>
              </a:rPr>
              <a:t>n</a:t>
            </a:r>
            <a:r>
              <a:rPr lang="es-MX" sz="2800" dirty="0">
                <a:solidFill>
                  <a:srgbClr val="FF0000"/>
                </a:solidFill>
                <a:effectLst/>
                <a:sym typeface="Symbol" panose="05050102010706020507" pitchFamily="18" charset="2"/>
              </a:rPr>
              <a:t>)</a:t>
            </a:r>
            <a:r>
              <a:rPr lang="es-MX" sz="2800" dirty="0">
                <a:effectLst/>
                <a:sym typeface="Symbol" panose="05050102010706020507" pitchFamily="18" charset="2"/>
              </a:rPr>
              <a:t>  </a:t>
            </a:r>
            <a:r>
              <a:rPr lang="es-MX" sz="2800" i="1" dirty="0">
                <a:effectLst/>
                <a:sym typeface="Symbol" panose="05050102010706020507" pitchFamily="18" charset="2"/>
              </a:rPr>
              <a:t>g</a:t>
            </a:r>
            <a:r>
              <a:rPr lang="es-MX" sz="2800" dirty="0">
                <a:effectLst/>
                <a:sym typeface="Symbol" panose="05050102010706020507" pitchFamily="18" charset="2"/>
              </a:rPr>
              <a:t>(</a:t>
            </a:r>
            <a:r>
              <a:rPr lang="es-MX" sz="2800" i="1" dirty="0">
                <a:effectLst/>
                <a:sym typeface="Symbol" panose="05050102010706020507" pitchFamily="18" charset="2"/>
              </a:rPr>
              <a:t>n</a:t>
            </a:r>
            <a:r>
              <a:rPr lang="es-MX" sz="2800" dirty="0">
                <a:effectLst/>
                <a:sym typeface="Symbol" panose="05050102010706020507" pitchFamily="18" charset="2"/>
              </a:rPr>
              <a:t>)</a:t>
            </a:r>
            <a:r>
              <a:rPr lang="es-MX" sz="2800" i="1" dirty="0">
                <a:effectLst/>
                <a:sym typeface="Symbol" panose="05050102010706020507" pitchFamily="18" charset="2"/>
              </a:rPr>
              <a:t>k</a:t>
            </a:r>
            <a:r>
              <a:rPr lang="es-MX" sz="2800" baseline="-25000" dirty="0">
                <a:effectLst/>
                <a:sym typeface="Symbol" panose="05050102010706020507" pitchFamily="18" charset="2"/>
              </a:rPr>
              <a:t>2</a:t>
            </a:r>
            <a:r>
              <a:rPr lang="es-MX" sz="2800" dirty="0">
                <a:effectLst/>
                <a:sym typeface="Symbol" panose="05050102010706020507" pitchFamily="18" charset="2"/>
              </a:rPr>
              <a:t>  para algún valor de </a:t>
            </a:r>
            <a:r>
              <a:rPr lang="es-MX" sz="2800" i="1" dirty="0">
                <a:effectLst/>
                <a:sym typeface="Symbol" panose="05050102010706020507" pitchFamily="18" charset="2"/>
              </a:rPr>
              <a:t>k</a:t>
            </a:r>
            <a:r>
              <a:rPr lang="es-MX" sz="2800" baseline="-25000" dirty="0">
                <a:effectLst/>
                <a:sym typeface="Symbol" panose="05050102010706020507" pitchFamily="18" charset="2"/>
              </a:rPr>
              <a:t>1</a:t>
            </a:r>
            <a:r>
              <a:rPr lang="es-MX" sz="2800" dirty="0">
                <a:effectLst/>
                <a:sym typeface="Symbol" panose="05050102010706020507" pitchFamily="18" charset="2"/>
              </a:rPr>
              <a:t> y (</a:t>
            </a:r>
            <a:r>
              <a:rPr lang="es-MX" sz="2400" dirty="0">
                <a:effectLst/>
                <a:sym typeface="Symbol" panose="05050102010706020507" pitchFamily="18" charset="2"/>
              </a:rPr>
              <a:t>algún otro valor</a:t>
            </a:r>
            <a:r>
              <a:rPr lang="es-MX" sz="2800" dirty="0">
                <a:effectLst/>
                <a:sym typeface="Symbol" panose="05050102010706020507" pitchFamily="18" charset="2"/>
              </a:rPr>
              <a:t>) de </a:t>
            </a:r>
            <a:r>
              <a:rPr lang="es-MX" sz="2800" i="1" dirty="0">
                <a:effectLst/>
                <a:sym typeface="Symbol" panose="05050102010706020507" pitchFamily="18" charset="2"/>
              </a:rPr>
              <a:t>k</a:t>
            </a:r>
            <a:r>
              <a:rPr lang="es-MX" sz="2800" baseline="-25000" dirty="0">
                <a:effectLst/>
                <a:sym typeface="Symbol" panose="05050102010706020507" pitchFamily="18" charset="2"/>
              </a:rPr>
              <a:t>2</a:t>
            </a:r>
            <a:r>
              <a:rPr lang="es-MX" sz="2800" dirty="0">
                <a:effectLst/>
                <a:sym typeface="Symbol" panose="05050102010706020507" pitchFamily="18" charset="2"/>
              </a:rPr>
              <a:t>.</a:t>
            </a:r>
          </a:p>
          <a:p>
            <a:pPr marL="0" indent="0">
              <a:buNone/>
            </a:pPr>
            <a:endParaRPr lang="es-MX" sz="800" dirty="0">
              <a:effectLst/>
            </a:endParaRPr>
          </a:p>
          <a:p>
            <a:pPr marL="0" indent="0">
              <a:buNone/>
            </a:pPr>
            <a:r>
              <a:rPr lang="es-MX" sz="2800" i="1" dirty="0">
                <a:solidFill>
                  <a:srgbClr val="FF0000"/>
                </a:solidFill>
                <a:effectLst/>
              </a:rPr>
              <a:t>f</a:t>
            </a:r>
            <a:r>
              <a:rPr lang="es-MX" sz="2800" dirty="0">
                <a:effectLst/>
              </a:rPr>
              <a:t> es acotada por abajo y por arriba por </a:t>
            </a:r>
            <a:r>
              <a:rPr lang="es-MX" sz="2800" i="1" dirty="0">
                <a:effectLst/>
              </a:rPr>
              <a:t>g</a:t>
            </a:r>
            <a:r>
              <a:rPr lang="es-MX" sz="2800" dirty="0">
                <a:effectLst/>
              </a:rPr>
              <a:t>, asintóticamente.</a:t>
            </a:r>
          </a:p>
          <a:p>
            <a:pPr marL="0" indent="0">
              <a:buNone/>
            </a:pPr>
            <a:endParaRPr lang="es-MX" sz="800" dirty="0">
              <a:effectLst/>
            </a:endParaRPr>
          </a:p>
          <a:p>
            <a:pPr marL="0" indent="0">
              <a:buNone/>
            </a:pPr>
            <a:r>
              <a:rPr lang="es-MX" sz="2800" i="1" dirty="0">
                <a:effectLst/>
              </a:rPr>
              <a:t>g</a:t>
            </a:r>
            <a:r>
              <a:rPr lang="es-MX" sz="2800" dirty="0">
                <a:effectLst/>
              </a:rPr>
              <a:t>(</a:t>
            </a:r>
            <a:r>
              <a:rPr lang="es-MX" sz="2800" i="1" dirty="0">
                <a:effectLst/>
              </a:rPr>
              <a:t>n</a:t>
            </a:r>
            <a:r>
              <a:rPr lang="es-MX" sz="2800" dirty="0">
                <a:effectLst/>
              </a:rPr>
              <a:t>) es una cota ajustada (</a:t>
            </a:r>
            <a:r>
              <a:rPr lang="es-MX" sz="2400" dirty="0">
                <a:effectLst/>
              </a:rPr>
              <a:t>«</a:t>
            </a:r>
            <a:r>
              <a:rPr lang="es-MX" sz="2400" dirty="0" err="1">
                <a:effectLst/>
              </a:rPr>
              <a:t>tight</a:t>
            </a:r>
            <a:r>
              <a:rPr lang="es-MX" sz="2400" dirty="0">
                <a:effectLst/>
              </a:rPr>
              <a:t> </a:t>
            </a:r>
            <a:r>
              <a:rPr lang="es-MX" sz="2400" dirty="0" err="1">
                <a:effectLst/>
              </a:rPr>
              <a:t>bound</a:t>
            </a:r>
            <a:r>
              <a:rPr lang="es-MX" sz="2400" dirty="0">
                <a:effectLst/>
              </a:rPr>
              <a:t>»</a:t>
            </a:r>
            <a:r>
              <a:rPr lang="es-MX" sz="2800" dirty="0">
                <a:effectLst/>
              </a:rPr>
              <a:t>) de </a:t>
            </a:r>
            <a:r>
              <a:rPr lang="es-MX" sz="2800" i="1" dirty="0">
                <a:solidFill>
                  <a:srgbClr val="FF0000"/>
                </a:solidFill>
                <a:effectLst/>
              </a:rPr>
              <a:t>f</a:t>
            </a:r>
            <a:r>
              <a:rPr lang="es-MX" sz="2800" dirty="0">
                <a:solidFill>
                  <a:srgbClr val="FF0000"/>
                </a:solidFill>
                <a:effectLst/>
              </a:rPr>
              <a:t>(</a:t>
            </a:r>
            <a:r>
              <a:rPr lang="es-MX" sz="2800" i="1" dirty="0">
                <a:solidFill>
                  <a:srgbClr val="FF0000"/>
                </a:solidFill>
                <a:effectLst/>
              </a:rPr>
              <a:t>n</a:t>
            </a:r>
            <a:r>
              <a:rPr lang="es-MX" sz="2800" dirty="0">
                <a:solidFill>
                  <a:srgbClr val="FF0000"/>
                </a:solidFill>
                <a:effectLst/>
              </a:rPr>
              <a:t>)</a:t>
            </a:r>
            <a:r>
              <a:rPr lang="es-MX" sz="2800" dirty="0">
                <a:effectLst/>
              </a:rPr>
              <a:t>.</a:t>
            </a:r>
          </a:p>
        </p:txBody>
      </p:sp>
      <p:sp>
        <p:nvSpPr>
          <p:cNvPr id="2" name="CuadroTexto 41">
            <a:extLst>
              <a:ext uri="{FF2B5EF4-FFF2-40B4-BE49-F238E27FC236}">
                <a16:creationId xmlns:a16="http://schemas.microsoft.com/office/drawing/2014/main" id="{14DE14D8-0D3A-25A4-D54B-98E0A7BDCBB8}"/>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a:t>
            </a:fld>
            <a:endParaRPr lang="es-MX" dirty="0"/>
          </a:p>
        </p:txBody>
      </p:sp>
      <p:cxnSp>
        <p:nvCxnSpPr>
          <p:cNvPr id="6" name="Conector recto de flecha 5"/>
          <p:cNvCxnSpPr/>
          <p:nvPr/>
        </p:nvCxnSpPr>
        <p:spPr bwMode="auto">
          <a:xfrm flipV="1">
            <a:off x="5593278" y="3277590"/>
            <a:ext cx="1852551" cy="475013"/>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 name="Picture 2" descr="http://upload.wikimedia.org/wikipedia/commons/thumb/8/80/CotaAjustadaAsintotica.png/244px-CotaAjustadaAsintotic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32581" y="938151"/>
            <a:ext cx="3901089" cy="2749948"/>
          </a:xfrm>
          <a:prstGeom prst="rect">
            <a:avLst/>
          </a:prstGeom>
          <a:noFill/>
          <a:extLst>
            <a:ext uri="{909E8E84-426E-40DD-AFC4-6F175D3DCCD1}">
              <a14:hiddenFill xmlns:a14="http://schemas.microsoft.com/office/drawing/2010/main">
                <a:solidFill>
                  <a:srgbClr val="FFFFFF"/>
                </a:solidFill>
              </a14:hiddenFill>
            </a:ext>
          </a:extLst>
        </p:spPr>
      </p:pic>
      <p:sp>
        <p:nvSpPr>
          <p:cNvPr id="10" name="Forma libre 9"/>
          <p:cNvSpPr/>
          <p:nvPr/>
        </p:nvSpPr>
        <p:spPr>
          <a:xfrm>
            <a:off x="7968343" y="1258784"/>
            <a:ext cx="3455719" cy="1727019"/>
          </a:xfrm>
          <a:custGeom>
            <a:avLst/>
            <a:gdLst>
              <a:gd name="connsiteX0" fmla="*/ 0 w 3455719"/>
              <a:gd name="connsiteY0" fmla="*/ 0 h 1727019"/>
              <a:gd name="connsiteX1" fmla="*/ 285008 w 3455719"/>
              <a:gd name="connsiteY1" fmla="*/ 866899 h 1727019"/>
              <a:gd name="connsiteX2" fmla="*/ 463138 w 3455719"/>
              <a:gd name="connsiteY2" fmla="*/ 1258785 h 1727019"/>
              <a:gd name="connsiteX3" fmla="*/ 629392 w 3455719"/>
              <a:gd name="connsiteY3" fmla="*/ 1591294 h 1727019"/>
              <a:gd name="connsiteX4" fmla="*/ 783771 w 3455719"/>
              <a:gd name="connsiteY4" fmla="*/ 1686297 h 1727019"/>
              <a:gd name="connsiteX5" fmla="*/ 1009402 w 3455719"/>
              <a:gd name="connsiteY5" fmla="*/ 1686297 h 1727019"/>
              <a:gd name="connsiteX6" fmla="*/ 1520041 w 3455719"/>
              <a:gd name="connsiteY6" fmla="*/ 1187533 h 1727019"/>
              <a:gd name="connsiteX7" fmla="*/ 1816925 w 3455719"/>
              <a:gd name="connsiteY7" fmla="*/ 866899 h 1727019"/>
              <a:gd name="connsiteX8" fmla="*/ 2208810 w 3455719"/>
              <a:gd name="connsiteY8" fmla="*/ 558141 h 1727019"/>
              <a:gd name="connsiteX9" fmla="*/ 2588821 w 3455719"/>
              <a:gd name="connsiteY9" fmla="*/ 320634 h 1727019"/>
              <a:gd name="connsiteX10" fmla="*/ 2968831 w 3455719"/>
              <a:gd name="connsiteY10" fmla="*/ 130629 h 1727019"/>
              <a:gd name="connsiteX11" fmla="*/ 3455719 w 3455719"/>
              <a:gd name="connsiteY11" fmla="*/ 11876 h 17270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55719" h="1727019">
                <a:moveTo>
                  <a:pt x="0" y="0"/>
                </a:moveTo>
                <a:cubicBezTo>
                  <a:pt x="103909" y="328551"/>
                  <a:pt x="207818" y="657102"/>
                  <a:pt x="285008" y="866899"/>
                </a:cubicBezTo>
                <a:cubicBezTo>
                  <a:pt x="362198" y="1076697"/>
                  <a:pt x="405741" y="1138053"/>
                  <a:pt x="463138" y="1258785"/>
                </a:cubicBezTo>
                <a:cubicBezTo>
                  <a:pt x="520535" y="1379517"/>
                  <a:pt x="575953" y="1520042"/>
                  <a:pt x="629392" y="1591294"/>
                </a:cubicBezTo>
                <a:cubicBezTo>
                  <a:pt x="682831" y="1662546"/>
                  <a:pt x="720436" y="1670463"/>
                  <a:pt x="783771" y="1686297"/>
                </a:cubicBezTo>
                <a:cubicBezTo>
                  <a:pt x="847106" y="1702131"/>
                  <a:pt x="886690" y="1769424"/>
                  <a:pt x="1009402" y="1686297"/>
                </a:cubicBezTo>
                <a:cubicBezTo>
                  <a:pt x="1132114" y="1603170"/>
                  <a:pt x="1385454" y="1324099"/>
                  <a:pt x="1520041" y="1187533"/>
                </a:cubicBezTo>
                <a:cubicBezTo>
                  <a:pt x="1654628" y="1050967"/>
                  <a:pt x="1702130" y="971798"/>
                  <a:pt x="1816925" y="866899"/>
                </a:cubicBezTo>
                <a:cubicBezTo>
                  <a:pt x="1931720" y="762000"/>
                  <a:pt x="2080161" y="649185"/>
                  <a:pt x="2208810" y="558141"/>
                </a:cubicBezTo>
                <a:cubicBezTo>
                  <a:pt x="2337459" y="467097"/>
                  <a:pt x="2462151" y="391886"/>
                  <a:pt x="2588821" y="320634"/>
                </a:cubicBezTo>
                <a:cubicBezTo>
                  <a:pt x="2715491" y="249382"/>
                  <a:pt x="2824348" y="182089"/>
                  <a:pt x="2968831" y="130629"/>
                </a:cubicBezTo>
                <a:cubicBezTo>
                  <a:pt x="3113314" y="79169"/>
                  <a:pt x="3284516" y="45522"/>
                  <a:pt x="3455719" y="11876"/>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59595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7" end="7"/>
                                            </p:txEl>
                                          </p:spTgt>
                                        </p:tgtEl>
                                        <p:attrNameLst>
                                          <p:attrName>ppt_c</p:attrName>
                                        </p:attrNameLst>
                                      </p:cBhvr>
                                      <p:to>
                                        <a:schemeClr val="accent1"/>
                                      </p:to>
                                    </p:animClr>
                                  </p:subTnLst>
                                </p:cTn>
                              </p:par>
                              <p:par>
                                <p:cTn id="21" presetID="1"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9" end="9"/>
                                            </p:txEl>
                                          </p:spTgt>
                                        </p:tgtEl>
                                        <p:attrNameLst>
                                          <p:attrName>ppt_c</p:attrName>
                                        </p:attrNameLst>
                                      </p:cBhvr>
                                      <p:to>
                                        <a:schemeClr val="accent1"/>
                                      </p:to>
                                    </p:animClr>
                                  </p:subTnLst>
                                </p:cTn>
                              </p:par>
                              <p:par>
                                <p:cTn id="31" presetID="1" presetClass="entr" presetSubtype="0" fill="hold" grpId="0" nodeType="withEffect">
                                  <p:stCondLst>
                                    <p:cond delay="150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0"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44062" y="962526"/>
            <a:ext cx="10578904" cy="5393483"/>
          </a:xfrm>
        </p:spPr>
        <p:txBody>
          <a:bodyPr/>
          <a:lstStyle/>
          <a:p>
            <a:r>
              <a:rPr lang="es-MX" dirty="0">
                <a:effectLst/>
              </a:rPr>
              <a:t>Teorema 2.3. </a:t>
            </a:r>
            <a:r>
              <a:rPr lang="es-MX" sz="2800" dirty="0">
                <a:effectLst/>
              </a:rPr>
              <a:t>Considere un juego justo de conexiones donde cada arista tiene una función de costo cóncava no decreciente </a:t>
            </a:r>
            <a:r>
              <a:rPr lang="es-MX" sz="2800" i="1" dirty="0">
                <a:effectLst/>
              </a:rPr>
              <a:t>c</a:t>
            </a:r>
            <a:r>
              <a:rPr lang="es-MX" sz="2800" i="1" baseline="-25000" dirty="0">
                <a:effectLst/>
              </a:rPr>
              <a:t>e</a:t>
            </a:r>
            <a:r>
              <a:rPr lang="es-MX" sz="2800" dirty="0">
                <a:effectLst/>
              </a:rPr>
              <a:t>(</a:t>
            </a:r>
            <a:r>
              <a:rPr lang="es-MX" sz="2800" i="1" dirty="0">
                <a:effectLst/>
              </a:rPr>
              <a:t>x</a:t>
            </a:r>
            <a:r>
              <a:rPr lang="es-MX" sz="2800" dirty="0">
                <a:effectLst/>
              </a:rPr>
              <a:t>), donde </a:t>
            </a:r>
            <a:r>
              <a:rPr lang="es-MX" sz="2800" i="1" dirty="0">
                <a:effectLst/>
              </a:rPr>
              <a:t>x</a:t>
            </a:r>
            <a:r>
              <a:rPr lang="es-MX" sz="2800" dirty="0">
                <a:effectLst/>
              </a:rPr>
              <a:t> es el número de jugadores que usa la arista </a:t>
            </a:r>
            <a:r>
              <a:rPr lang="es-MX" sz="2800" i="1" dirty="0">
                <a:effectLst/>
              </a:rPr>
              <a:t>e</a:t>
            </a:r>
            <a:r>
              <a:rPr lang="es-MX" sz="2800" dirty="0">
                <a:effectLst/>
              </a:rPr>
              <a:t>. </a:t>
            </a:r>
          </a:p>
          <a:p>
            <a:endParaRPr lang="es-MX" sz="1000" dirty="0"/>
          </a:p>
          <a:p>
            <a:r>
              <a:rPr lang="es-MX" sz="2400" dirty="0"/>
              <a:t>Entonces el precio de la estabilidad (lámina 9) es cuando más H(</a:t>
            </a:r>
            <a:r>
              <a:rPr lang="es-MX" sz="2400" i="1" dirty="0"/>
              <a:t>k</a:t>
            </a:r>
            <a:r>
              <a:rPr lang="es-MX" sz="2400" dirty="0"/>
              <a:t>).</a:t>
            </a:r>
          </a:p>
          <a:p>
            <a:endParaRPr lang="es-MX" sz="1000" dirty="0"/>
          </a:p>
          <a:p>
            <a:r>
              <a:rPr lang="es-MX" sz="2400" dirty="0"/>
              <a:t>Demostración. Análoga a la del teorema 2.1. En el artículo.</a:t>
            </a:r>
          </a:p>
        </p:txBody>
      </p:sp>
      <p:sp>
        <p:nvSpPr>
          <p:cNvPr id="4" name="CuadroTexto 3"/>
          <p:cNvSpPr txBox="1"/>
          <p:nvPr/>
        </p:nvSpPr>
        <p:spPr>
          <a:xfrm>
            <a:off x="9671074" y="2939903"/>
            <a:ext cx="2432642" cy="461665"/>
          </a:xfrm>
          <a:prstGeom prst="rect">
            <a:avLst/>
          </a:prstGeom>
          <a:noFill/>
        </p:spPr>
        <p:txBody>
          <a:bodyPr wrap="square" rtlCol="0">
            <a:spAutoFit/>
          </a:bodyPr>
          <a:lstStyle/>
          <a:p>
            <a:r>
              <a:rPr lang="es-ES" sz="2400" dirty="0">
                <a:latin typeface="Times New Roman" panose="02020603050405020304" pitchFamily="18" charset="0"/>
                <a:cs typeface="Times New Roman" panose="02020603050405020304" pitchFamily="18" charset="0"/>
              </a:rPr>
              <a:t>la serie armónica</a:t>
            </a:r>
            <a:endParaRPr lang="en-US" sz="2400" dirty="0">
              <a:latin typeface="Times New Roman" panose="02020603050405020304" pitchFamily="18" charset="0"/>
              <a:cs typeface="Times New Roman" panose="02020603050405020304" pitchFamily="18" charset="0"/>
            </a:endParaRPr>
          </a:p>
        </p:txBody>
      </p:sp>
      <p:cxnSp>
        <p:nvCxnSpPr>
          <p:cNvPr id="5" name="Conector recto de flecha 4">
            <a:extLst>
              <a:ext uri="{FF2B5EF4-FFF2-40B4-BE49-F238E27FC236}">
                <a16:creationId xmlns:a16="http://schemas.microsoft.com/office/drawing/2014/main" id="{5BE4B8E5-CE19-8938-467F-2932177A56C8}"/>
              </a:ext>
            </a:extLst>
          </p:cNvPr>
          <p:cNvCxnSpPr/>
          <p:nvPr/>
        </p:nvCxnSpPr>
        <p:spPr bwMode="auto">
          <a:xfrm flipH="1" flipV="1">
            <a:off x="9930384" y="2724912"/>
            <a:ext cx="219456" cy="242423"/>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60</a:t>
            </a:fld>
            <a:endParaRPr lang="es-MX" dirty="0"/>
          </a:p>
        </p:txBody>
      </p:sp>
    </p:spTree>
    <p:extLst>
      <p:ext uri="{BB962C8B-B14F-4D97-AF65-F5344CB8AC3E}">
        <p14:creationId xmlns:p14="http://schemas.microsoft.com/office/powerpoint/2010/main" val="423309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200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06436" y="759655"/>
            <a:ext cx="10902462" cy="5904988"/>
          </a:xfrm>
        </p:spPr>
        <p:txBody>
          <a:bodyPr/>
          <a:lstStyle/>
          <a:p>
            <a:r>
              <a:rPr lang="es-MX" sz="2800" dirty="0">
                <a:effectLst/>
              </a:rPr>
              <a:t>                                  . </a:t>
            </a:r>
            <a:r>
              <a:rPr lang="es-MX" sz="2400" dirty="0">
                <a:effectLst/>
              </a:rPr>
              <a:t>La demostración del teorema 2.3 se extiende a un juego de congestionamiento general, donde los jugadores tratan de compartir un conjunto de recursos R que ellos necesitan.</a:t>
            </a:r>
          </a:p>
          <a:p>
            <a:endParaRPr lang="es-MX" sz="1000" dirty="0">
              <a:effectLst/>
            </a:endParaRPr>
          </a:p>
          <a:p>
            <a:r>
              <a:rPr lang="es-MX" sz="2400" dirty="0">
                <a:effectLst/>
              </a:rPr>
              <a:t>En vez de tener una estructura subyacente de grafo, pienso ahora que cada </a:t>
            </a:r>
            <a:r>
              <a:rPr lang="es-MX" sz="2400" i="1" dirty="0" err="1">
                <a:effectLst/>
              </a:rPr>
              <a:t>s</a:t>
            </a:r>
            <a:r>
              <a:rPr lang="es-MX" sz="2400" dirty="0" err="1">
                <a:effectLst/>
                <a:sym typeface="Symbol" panose="05050102010706020507" pitchFamily="18" charset="2"/>
              </a:rPr>
              <a:t></a:t>
            </a:r>
            <a:r>
              <a:rPr lang="es-MX" sz="2400" dirty="0" err="1">
                <a:effectLst/>
              </a:rPr>
              <a:t>R</a:t>
            </a:r>
            <a:r>
              <a:rPr lang="es-MX" sz="2400" dirty="0">
                <a:effectLst/>
              </a:rPr>
              <a:t> es un recurso con una función de costo cóncava </a:t>
            </a:r>
            <a:r>
              <a:rPr lang="es-MX" sz="2400" i="1" dirty="0" err="1">
                <a:effectLst/>
              </a:rPr>
              <a:t>c</a:t>
            </a:r>
            <a:r>
              <a:rPr lang="es-MX" sz="2400" i="1" baseline="-25000" dirty="0" err="1">
                <a:effectLst/>
              </a:rPr>
              <a:t>s</a:t>
            </a:r>
            <a:r>
              <a:rPr lang="es-MX" sz="2400" dirty="0">
                <a:effectLst/>
              </a:rPr>
              <a:t>(</a:t>
            </a:r>
            <a:r>
              <a:rPr lang="es-MX" sz="2400" i="1" dirty="0">
                <a:effectLst/>
              </a:rPr>
              <a:t>x</a:t>
            </a:r>
            <a:r>
              <a:rPr lang="es-MX" sz="2400" dirty="0">
                <a:effectLst/>
              </a:rPr>
              <a:t>) del número de usuarios que escogen conjuntos que contienen a </a:t>
            </a:r>
            <a:r>
              <a:rPr lang="es-MX" sz="2400" i="1" dirty="0">
                <a:effectLst/>
              </a:rPr>
              <a:t>s</a:t>
            </a:r>
            <a:r>
              <a:rPr lang="es-MX" sz="2400" dirty="0">
                <a:effectLst/>
              </a:rPr>
              <a:t>.</a:t>
            </a:r>
          </a:p>
          <a:p>
            <a:endParaRPr lang="es-MX" sz="1000" dirty="0">
              <a:effectLst/>
            </a:endParaRPr>
          </a:p>
          <a:p>
            <a:pPr lvl="1">
              <a:buFont typeface="Wingdings" panose="05000000000000000000" pitchFamily="2" charset="2"/>
              <a:buChar char="§"/>
            </a:pPr>
            <a:r>
              <a:rPr lang="es-MX" sz="2400" dirty="0">
                <a:effectLst/>
              </a:rPr>
              <a:t>Las estrategias posibles para cada jugador </a:t>
            </a:r>
            <a:r>
              <a:rPr lang="es-MX" sz="2400" i="1" dirty="0">
                <a:effectLst/>
              </a:rPr>
              <a:t>i</a:t>
            </a:r>
            <a:r>
              <a:rPr lang="es-MX" sz="2400" dirty="0">
                <a:effectLst/>
              </a:rPr>
              <a:t> son un conjunto </a:t>
            </a:r>
            <a:r>
              <a:rPr lang="es-MX" sz="2400" dirty="0">
                <a:effectLst/>
                <a:latin typeface="Lucida Calligraphy" panose="03010101010101010101" pitchFamily="66" charset="0"/>
              </a:rPr>
              <a:t>S</a:t>
            </a:r>
            <a:r>
              <a:rPr lang="es-MX" sz="2400" i="1" baseline="-25000" dirty="0">
                <a:effectLst/>
              </a:rPr>
              <a:t>i</a:t>
            </a:r>
            <a:r>
              <a:rPr lang="es-MX" sz="2400" dirty="0">
                <a:effectLst/>
              </a:rPr>
              <a:t> de subconjuntos de R. </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Cada jugador procura escoger un conjunto </a:t>
            </a:r>
            <a:r>
              <a:rPr lang="es-MX" sz="2400" i="1" dirty="0">
                <a:effectLst/>
              </a:rPr>
              <a:t>S</a:t>
            </a:r>
            <a:r>
              <a:rPr lang="es-MX" sz="2400" i="1" baseline="-25000" dirty="0">
                <a:effectLst/>
              </a:rPr>
              <a:t>i</a:t>
            </a:r>
            <a:r>
              <a:rPr lang="es-MX" sz="2400" dirty="0">
                <a:effectLst/>
              </a:rPr>
              <a:t> </a:t>
            </a:r>
            <a:r>
              <a:rPr lang="es-MX" sz="2400" dirty="0">
                <a:effectLst/>
                <a:sym typeface="Symbol" panose="05050102010706020507" pitchFamily="18" charset="2"/>
              </a:rPr>
              <a:t></a:t>
            </a:r>
            <a:r>
              <a:rPr lang="es-MX" sz="2400" dirty="0">
                <a:effectLst/>
              </a:rPr>
              <a:t> </a:t>
            </a:r>
            <a:r>
              <a:rPr lang="es-MX" sz="2400" b="1" dirty="0">
                <a:effectLst/>
                <a:latin typeface="Lucida Calligraphy" panose="03010101010101010101" pitchFamily="66" charset="0"/>
              </a:rPr>
              <a:t>S</a:t>
            </a:r>
            <a:r>
              <a:rPr lang="es-MX" sz="2400" i="1" baseline="-25000" dirty="0">
                <a:effectLst/>
              </a:rPr>
              <a:t>i</a:t>
            </a:r>
            <a:r>
              <a:rPr lang="es-MX" sz="2400" dirty="0">
                <a:effectLst/>
              </a:rPr>
              <a:t> que minimice su costo.</a:t>
            </a:r>
          </a:p>
          <a:p>
            <a:pPr lvl="1"/>
            <a:endParaRPr lang="es-MX" sz="1000" dirty="0">
              <a:effectLst/>
            </a:endParaRPr>
          </a:p>
          <a:p>
            <a:r>
              <a:rPr lang="es-MX" sz="2400" dirty="0">
                <a:effectLst/>
              </a:rPr>
              <a:t>Como las demostraciones anteriores no descansan en la estructura del grafo, se aplican directamente a esta extensión.</a:t>
            </a:r>
            <a:endParaRPr lang="es-MX" sz="2800" dirty="0">
              <a:effectLst/>
            </a:endParaRPr>
          </a:p>
        </p:txBody>
      </p:sp>
      <p:sp>
        <p:nvSpPr>
          <p:cNvPr id="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61</a:t>
            </a:fld>
            <a:endParaRPr lang="es-MX" dirty="0"/>
          </a:p>
        </p:txBody>
      </p:sp>
      <p:sp>
        <p:nvSpPr>
          <p:cNvPr id="2" name="CuadroTexto 1">
            <a:extLst>
              <a:ext uri="{FF2B5EF4-FFF2-40B4-BE49-F238E27FC236}">
                <a16:creationId xmlns:a16="http://schemas.microsoft.com/office/drawing/2014/main" id="{9FA98A86-9FC9-C130-F056-952E7C9C3881}"/>
              </a:ext>
            </a:extLst>
          </p:cNvPr>
          <p:cNvSpPr txBox="1"/>
          <p:nvPr/>
        </p:nvSpPr>
        <p:spPr>
          <a:xfrm>
            <a:off x="901854" y="759655"/>
            <a:ext cx="3610100" cy="523220"/>
          </a:xfrm>
          <a:prstGeom prst="rect">
            <a:avLst/>
          </a:prstGeom>
          <a:noFill/>
        </p:spPr>
        <p:txBody>
          <a:bodyPr wrap="square" rtlCol="0">
            <a:spAutoFit/>
          </a:bodyPr>
          <a:lstStyle/>
          <a:p>
            <a:r>
              <a:rPr lang="es-ES" sz="2800" dirty="0">
                <a:solidFill>
                  <a:srgbClr val="FFFF00"/>
                </a:solidFill>
              </a:rPr>
              <a:t>Extensión a recursos</a:t>
            </a:r>
            <a:endParaRPr lang="es-MX" sz="2800" dirty="0">
              <a:solidFill>
                <a:srgbClr val="FFFF00"/>
              </a:solidFill>
            </a:endParaRPr>
          </a:p>
        </p:txBody>
      </p:sp>
    </p:spTree>
    <p:extLst>
      <p:ext uri="{BB962C8B-B14F-4D97-AF65-F5344CB8AC3E}">
        <p14:creationId xmlns:p14="http://schemas.microsoft.com/office/powerpoint/2010/main" val="1509250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436666" y="520504"/>
                <a:ext cx="11117996" cy="6248285"/>
              </a:xfrm>
            </p:spPr>
            <p:txBody>
              <a:bodyPr/>
              <a:lstStyle/>
              <a:p>
                <a:r>
                  <a:rPr lang="es-MX" sz="2800" dirty="0">
                    <a:effectLst/>
                  </a:rPr>
                  <a:t>                                                                      . </a:t>
                </a:r>
                <a:r>
                  <a:rPr lang="es-MX" sz="2400" dirty="0">
                    <a:effectLst/>
                  </a:rPr>
                  <a:t>Extiendo los resultados al caso donde el costo para un jugador es una combinación del costo  </a:t>
                </a:r>
                <a:r>
                  <a:rPr lang="es-MX" sz="2400" i="1" dirty="0">
                    <a:effectLst/>
                  </a:rPr>
                  <a:t>c</a:t>
                </a:r>
                <a:r>
                  <a:rPr lang="es-MX" sz="2400" i="1" baseline="-25000" dirty="0">
                    <a:effectLst/>
                  </a:rPr>
                  <a:t>e</a:t>
                </a:r>
                <a:r>
                  <a:rPr lang="es-MX" sz="2400" dirty="0">
                    <a:effectLst/>
                  </a:rPr>
                  <a:t>(</a:t>
                </a:r>
                <a:r>
                  <a:rPr lang="es-MX" sz="2400" i="1" dirty="0">
                    <a:effectLst/>
                  </a:rPr>
                  <a:t>x</a:t>
                </a:r>
                <a:r>
                  <a:rPr lang="es-MX" sz="2400" dirty="0">
                    <a:effectLst/>
                  </a:rPr>
                  <a:t>)/</a:t>
                </a:r>
                <a:r>
                  <a:rPr lang="es-MX" sz="2400" i="1" dirty="0">
                    <a:effectLst/>
                  </a:rPr>
                  <a:t>x</a:t>
                </a:r>
                <a:r>
                  <a:rPr lang="es-MX" sz="2400" dirty="0">
                    <a:effectLst/>
                  </a:rPr>
                  <a:t>,  y una función del conjunto seleccionado, tal como la distancia entre terminales en el caso del diseño de redes.</a:t>
                </a:r>
              </a:p>
              <a:p>
                <a:endParaRPr lang="es-MX" sz="800" dirty="0">
                  <a:effectLst/>
                </a:endParaRPr>
              </a:p>
              <a:p>
                <a:r>
                  <a:rPr lang="es-MX" sz="2400" dirty="0">
                    <a:effectLst/>
                  </a:rPr>
                  <a:t>Más precisamente, el precio de la estabilidad es todavía cuando más  H(</a:t>
                </a:r>
                <a:r>
                  <a:rPr lang="es-MX" sz="2400" i="1" dirty="0">
                    <a:effectLst/>
                  </a:rPr>
                  <a:t>k</a:t>
                </a:r>
                <a:r>
                  <a:rPr lang="es-MX" sz="2400" dirty="0">
                    <a:effectLst/>
                  </a:rPr>
                  <a:t>)  si cada jugador está tratando de minimizar el costo </a:t>
                </a:r>
              </a:p>
              <a:p>
                <a:pPr marL="0" indent="0">
                  <a:buNone/>
                </a:pPr>
                <a:r>
                  <a:rPr lang="es-MX" sz="2400" dirty="0">
                    <a:effectLst/>
                  </a:rPr>
                  <a:t>		      </a:t>
                </a:r>
                <a:r>
                  <a:rPr lang="es-MX" sz="3600" dirty="0">
                    <a:effectLst/>
                    <a:sym typeface="Symbol" panose="05050102010706020507" pitchFamily="18" charset="2"/>
                  </a:rPr>
                  <a:t></a:t>
                </a:r>
                <a:r>
                  <a:rPr lang="es-MX" sz="2800" i="1" baseline="-25000" dirty="0" err="1">
                    <a:effectLst/>
                  </a:rPr>
                  <a:t>e</a:t>
                </a:r>
                <a:r>
                  <a:rPr lang="es-MX" sz="2800" baseline="-25000" dirty="0" err="1">
                    <a:effectLst/>
                    <a:sym typeface="Symbol" panose="05050102010706020507" pitchFamily="18" charset="2"/>
                  </a:rPr>
                  <a:t></a:t>
                </a:r>
                <a:r>
                  <a:rPr lang="es-MX" sz="2800" i="1" baseline="-25000" dirty="0" err="1">
                    <a:effectLst/>
                  </a:rPr>
                  <a:t>S</a:t>
                </a:r>
                <a:r>
                  <a:rPr lang="es-MX" sz="2400" i="1" baseline="-50000" dirty="0" err="1">
                    <a:effectLst/>
                  </a:rPr>
                  <a:t>i</a:t>
                </a:r>
                <a:r>
                  <a:rPr lang="es-MX" sz="2800" dirty="0">
                    <a:effectLst/>
                  </a:rPr>
                  <a:t> </a:t>
                </a:r>
                <a14:m>
                  <m:oMath xmlns:m="http://schemas.openxmlformats.org/officeDocument/2006/math">
                    <m:f>
                      <m:fPr>
                        <m:ctrlPr>
                          <a:rPr lang="es-MX" sz="2800" i="1">
                            <a:effectLst/>
                            <a:latin typeface="Cambria Math" panose="02040503050406030204" pitchFamily="18" charset="0"/>
                          </a:rPr>
                        </m:ctrlPr>
                      </m:fPr>
                      <m:num>
                        <m:r>
                          <a:rPr lang="es-MX" sz="2800" i="1">
                            <a:effectLst/>
                            <a:latin typeface="Cambria Math" panose="02040503050406030204" pitchFamily="18" charset="0"/>
                          </a:rPr>
                          <m:t>𝑐</m:t>
                        </m:r>
                        <m:r>
                          <a:rPr lang="es-MX" sz="2800" i="1" baseline="-25000">
                            <a:effectLst/>
                            <a:latin typeface="Cambria Math" panose="02040503050406030204" pitchFamily="18" charset="0"/>
                          </a:rPr>
                          <m:t>𝑒</m:t>
                        </m:r>
                        <m:r>
                          <a:rPr lang="es-MX" sz="2800" i="1">
                            <a:effectLst/>
                            <a:latin typeface="Cambria Math" panose="02040503050406030204" pitchFamily="18" charset="0"/>
                          </a:rPr>
                          <m:t>(</m:t>
                        </m:r>
                        <m:r>
                          <a:rPr lang="es-MX" sz="2800" i="1">
                            <a:effectLst/>
                            <a:latin typeface="Cambria Math" panose="02040503050406030204" pitchFamily="18" charset="0"/>
                          </a:rPr>
                          <m:t>𝑥𝑒</m:t>
                        </m:r>
                        <m:r>
                          <a:rPr lang="es-MX" sz="2800" i="1">
                            <a:effectLst/>
                            <a:latin typeface="Cambria Math" panose="02040503050406030204" pitchFamily="18" charset="0"/>
                          </a:rPr>
                          <m:t>)</m:t>
                        </m:r>
                      </m:num>
                      <m:den>
                        <m:r>
                          <a:rPr lang="es-MX" sz="2800" i="1">
                            <a:effectLst/>
                            <a:latin typeface="Cambria Math" panose="02040503050406030204" pitchFamily="18" charset="0"/>
                          </a:rPr>
                          <m:t>𝑥</m:t>
                        </m:r>
                        <m:r>
                          <a:rPr lang="es-MX" sz="2800" i="1" baseline="-25000">
                            <a:effectLst/>
                            <a:latin typeface="Cambria Math" panose="02040503050406030204" pitchFamily="18" charset="0"/>
                          </a:rPr>
                          <m:t>𝑒</m:t>
                        </m:r>
                      </m:den>
                    </m:f>
                  </m:oMath>
                </a14:m>
                <a:r>
                  <a:rPr lang="es-MX" sz="2800" dirty="0">
                    <a:effectLst/>
                  </a:rPr>
                  <a:t>  +  </a:t>
                </a:r>
                <a:r>
                  <a:rPr lang="es-MX" sz="2800" i="1" dirty="0">
                    <a:effectLst/>
                  </a:rPr>
                  <a:t>d</a:t>
                </a:r>
                <a:r>
                  <a:rPr lang="es-MX" sz="2800" i="1" baseline="-25000" dirty="0">
                    <a:effectLst/>
                  </a:rPr>
                  <a:t>i</a:t>
                </a:r>
                <a:r>
                  <a:rPr lang="es-MX" sz="2800" dirty="0">
                    <a:effectLst/>
                  </a:rPr>
                  <a:t>(</a:t>
                </a:r>
                <a:r>
                  <a:rPr lang="es-MX" sz="2800" i="1" dirty="0">
                    <a:effectLst/>
                  </a:rPr>
                  <a:t>S</a:t>
                </a:r>
                <a:r>
                  <a:rPr lang="es-MX" sz="2800" i="1" baseline="-25000" dirty="0">
                    <a:effectLst/>
                  </a:rPr>
                  <a:t>i</a:t>
                </a:r>
                <a:r>
                  <a:rPr lang="es-MX" sz="2800" dirty="0">
                    <a:effectLst/>
                  </a:rPr>
                  <a:t>), </a:t>
                </a:r>
              </a:p>
              <a:p>
                <a:r>
                  <a:rPr lang="es-MX" sz="2400" dirty="0">
                    <a:effectLst/>
                  </a:rPr>
                  <a:t>donde  </a:t>
                </a:r>
                <a:r>
                  <a:rPr lang="es-MX" sz="2400" i="1" dirty="0">
                    <a:effectLst/>
                  </a:rPr>
                  <a:t>c</a:t>
                </a:r>
                <a:r>
                  <a:rPr lang="es-MX" sz="2400" baseline="-25000" dirty="0">
                    <a:effectLst/>
                  </a:rPr>
                  <a:t>e</a:t>
                </a:r>
                <a:r>
                  <a:rPr lang="es-MX" sz="2400" dirty="0">
                    <a:effectLst/>
                  </a:rPr>
                  <a:t>  es monótona creciente y cóncava, y  </a:t>
                </a:r>
                <a:r>
                  <a:rPr lang="es-MX" sz="2400" i="1" dirty="0">
                    <a:effectLst/>
                  </a:rPr>
                  <a:t>d</a:t>
                </a:r>
                <a:r>
                  <a:rPr lang="es-MX" sz="2400" i="1" baseline="-25000" dirty="0">
                    <a:effectLst/>
                  </a:rPr>
                  <a:t>i</a:t>
                </a:r>
                <a:r>
                  <a:rPr lang="es-MX" sz="2400" dirty="0">
                    <a:effectLst/>
                  </a:rPr>
                  <a:t>  es                                        una función arbitraria específica al jugador </a:t>
                </a:r>
                <a:r>
                  <a:rPr lang="es-MX" sz="2400" i="1" dirty="0">
                    <a:effectLst/>
                  </a:rPr>
                  <a:t>i</a:t>
                </a:r>
                <a:r>
                  <a:rPr lang="es-MX" sz="2400" dirty="0">
                    <a:effectLst/>
                  </a:rPr>
                  <a:t> (</a:t>
                </a:r>
                <a:r>
                  <a:rPr lang="es-MX" sz="2200" dirty="0">
                    <a:effectLst/>
                  </a:rPr>
                  <a:t>por                                        ejemplo, una función de distancia, o el diámetro de </a:t>
                </a:r>
                <a:r>
                  <a:rPr lang="es-MX" sz="2400" i="1" dirty="0">
                    <a:effectLst/>
                  </a:rPr>
                  <a:t>S</a:t>
                </a:r>
                <a:r>
                  <a:rPr lang="es-MX" sz="2400" i="1" baseline="-25000" dirty="0">
                    <a:effectLst/>
                  </a:rPr>
                  <a:t>i</a:t>
                </a:r>
                <a:r>
                  <a:rPr lang="es-MX" sz="2400" dirty="0">
                    <a:effectLst/>
                  </a:rPr>
                  <a:t>, </a:t>
                </a:r>
                <a:r>
                  <a:rPr lang="es-MX" sz="2200" dirty="0">
                    <a:effectLst/>
                  </a:rPr>
                  <a:t>etc.</a:t>
                </a:r>
                <a:r>
                  <a:rPr lang="es-MX" sz="2400" dirty="0">
                    <a:effectLst/>
                  </a:rPr>
                  <a:t>).</a:t>
                </a:r>
              </a:p>
              <a:p>
                <a:endParaRPr lang="es-MX" sz="800" dirty="0">
                  <a:effectLst/>
                </a:endParaRPr>
              </a:p>
              <a:p>
                <a:r>
                  <a:rPr lang="es-MX" sz="2400" dirty="0">
                    <a:effectLst/>
                  </a:rPr>
                  <a:t>La demostración es análoga a la del teorema 2.3,                                   excepto con un potencial nuevo</a:t>
                </a:r>
              </a:p>
              <a:p>
                <a:pPr marL="0" indent="0">
                  <a:buNone/>
                </a:pPr>
                <a:r>
                  <a:rPr lang="es-MX" sz="2400" dirty="0">
                    <a:effectLst/>
                  </a:rPr>
                  <a:t>	         </a:t>
                </a:r>
                <a:r>
                  <a:rPr lang="es-MX" sz="2800" dirty="0">
                    <a:effectLst/>
                    <a:sym typeface="Symbol" panose="05050102010706020507" pitchFamily="18" charset="2"/>
                  </a:rPr>
                  <a:t></a:t>
                </a:r>
                <a:r>
                  <a:rPr lang="es-MX" sz="2800" dirty="0">
                    <a:effectLst/>
                  </a:rPr>
                  <a:t>(</a:t>
                </a:r>
                <a:r>
                  <a:rPr lang="es-MX" sz="2800" i="1" dirty="0">
                    <a:effectLst/>
                  </a:rPr>
                  <a:t>S</a:t>
                </a:r>
                <a:r>
                  <a:rPr lang="es-MX" sz="2800" dirty="0">
                    <a:effectLst/>
                  </a:rPr>
                  <a:t>) = </a:t>
                </a:r>
                <a:r>
                  <a:rPr lang="es-MX" sz="4000" dirty="0">
                    <a:effectLst/>
                    <a:sym typeface="Symbol" panose="05050102010706020507" pitchFamily="18" charset="2"/>
                  </a:rPr>
                  <a:t></a:t>
                </a:r>
                <a:r>
                  <a:rPr lang="es-MX" sz="2800" i="1" baseline="-25000" dirty="0" err="1">
                    <a:effectLst/>
                  </a:rPr>
                  <a:t>i</a:t>
                </a:r>
                <a:r>
                  <a:rPr lang="es-MX" sz="2800" i="1" dirty="0" err="1">
                    <a:effectLst/>
                  </a:rPr>
                  <a:t>d</a:t>
                </a:r>
                <a:r>
                  <a:rPr lang="es-MX" sz="2800" i="1" baseline="-25000" dirty="0" err="1">
                    <a:effectLst/>
                  </a:rPr>
                  <a:t>i</a:t>
                </a:r>
                <a:r>
                  <a:rPr lang="es-MX" sz="2800" dirty="0">
                    <a:effectLst/>
                  </a:rPr>
                  <a:t>(</a:t>
                </a:r>
                <a:r>
                  <a:rPr lang="es-MX" sz="2800" i="1" dirty="0">
                    <a:effectLst/>
                  </a:rPr>
                  <a:t>S</a:t>
                </a:r>
                <a:r>
                  <a:rPr lang="es-MX" sz="2800" i="1" baseline="-25000" dirty="0">
                    <a:effectLst/>
                  </a:rPr>
                  <a:t>i</a:t>
                </a:r>
                <a:r>
                  <a:rPr lang="es-MX" sz="2800" dirty="0">
                    <a:effectLst/>
                  </a:rPr>
                  <a:t>) + </a:t>
                </a:r>
                <a:r>
                  <a:rPr lang="es-MX" sz="4000" dirty="0">
                    <a:effectLst/>
                    <a:sym typeface="Symbol" panose="05050102010706020507" pitchFamily="18" charset="2"/>
                  </a:rPr>
                  <a:t></a:t>
                </a:r>
                <a:r>
                  <a:rPr lang="es-MX" sz="2800" i="1" baseline="-25000" dirty="0" err="1">
                    <a:effectLst/>
                  </a:rPr>
                  <a:t>e</a:t>
                </a:r>
                <a:r>
                  <a:rPr lang="es-MX" sz="2800" baseline="-25000" dirty="0" err="1">
                    <a:effectLst/>
                    <a:sym typeface="Symbol" panose="05050102010706020507" pitchFamily="18" charset="2"/>
                  </a:rPr>
                  <a:t></a:t>
                </a:r>
                <a:r>
                  <a:rPr lang="es-MX" sz="2800" i="1" baseline="-25000" dirty="0" err="1">
                    <a:effectLst/>
                  </a:rPr>
                  <a:t>S</a:t>
                </a:r>
                <a:r>
                  <a:rPr lang="es-MX" sz="2800" baseline="-25000" dirty="0">
                    <a:effectLst/>
                  </a:rPr>
                  <a:t> </a:t>
                </a:r>
                <a14:m>
                  <m:oMath xmlns:m="http://schemas.openxmlformats.org/officeDocument/2006/math">
                    <m:nary>
                      <m:naryPr>
                        <m:chr m:val="∑"/>
                        <m:ctrlPr>
                          <a:rPr lang="es-MX" i="1" dirty="0" smtClean="0">
                            <a:effectLst/>
                            <a:latin typeface="Cambria Math" panose="02040503050406030204" pitchFamily="18" charset="0"/>
                          </a:rPr>
                        </m:ctrlPr>
                      </m:naryPr>
                      <m:sub>
                        <m:r>
                          <m:rPr>
                            <m:brk m:alnAt="23"/>
                          </m:rPr>
                          <a:rPr lang="es-MX" b="0" i="1" dirty="0" smtClean="0">
                            <a:effectLst/>
                            <a:latin typeface="Cambria Math" panose="02040503050406030204" pitchFamily="18" charset="0"/>
                          </a:rPr>
                          <m:t>𝑥</m:t>
                        </m:r>
                        <m:r>
                          <a:rPr lang="es-MX" b="0" i="1" dirty="0" smtClean="0">
                            <a:effectLst/>
                            <a:latin typeface="Cambria Math" panose="02040503050406030204" pitchFamily="18" charset="0"/>
                          </a:rPr>
                          <m:t>=1</m:t>
                        </m:r>
                      </m:sub>
                      <m:sup>
                        <m:r>
                          <a:rPr lang="es-MX" b="0" i="1" dirty="0" smtClean="0">
                            <a:effectLst/>
                            <a:latin typeface="Cambria Math" panose="02040503050406030204" pitchFamily="18" charset="0"/>
                          </a:rPr>
                          <m:t>𝑥</m:t>
                        </m:r>
                        <m:r>
                          <a:rPr lang="es-MX" b="0" i="1" dirty="0" smtClean="0">
                            <a:effectLst/>
                            <a:latin typeface="Cambria Math" panose="02040503050406030204" pitchFamily="18" charset="0"/>
                          </a:rPr>
                          <m:t>=</m:t>
                        </m:r>
                        <m:r>
                          <a:rPr lang="es-MX" b="0" i="1" dirty="0" smtClean="0">
                            <a:effectLst/>
                            <a:latin typeface="Cambria Math" panose="02040503050406030204" pitchFamily="18" charset="0"/>
                          </a:rPr>
                          <m:t>𝑥𝑒</m:t>
                        </m:r>
                      </m:sup>
                      <m:e>
                        <m:f>
                          <m:fPr>
                            <m:ctrlPr>
                              <a:rPr lang="es-MX" i="1" dirty="0" smtClean="0">
                                <a:effectLst/>
                                <a:latin typeface="Cambria Math" panose="02040503050406030204" pitchFamily="18" charset="0"/>
                              </a:rPr>
                            </m:ctrlPr>
                          </m:fPr>
                          <m:num>
                            <m:r>
                              <a:rPr lang="es-MX" b="0" i="1" dirty="0" smtClean="0">
                                <a:effectLst/>
                                <a:latin typeface="Cambria Math" panose="02040503050406030204" pitchFamily="18" charset="0"/>
                              </a:rPr>
                              <m:t>𝑐</m:t>
                            </m:r>
                            <m:r>
                              <a:rPr lang="es-MX" b="0" i="1" baseline="-25000" dirty="0" smtClean="0">
                                <a:effectLst/>
                                <a:latin typeface="Cambria Math" panose="02040503050406030204" pitchFamily="18" charset="0"/>
                              </a:rPr>
                              <m:t>𝑒</m:t>
                            </m:r>
                            <m:r>
                              <a:rPr lang="es-MX" b="0" i="1" dirty="0" smtClean="0">
                                <a:effectLst/>
                                <a:latin typeface="Cambria Math" panose="02040503050406030204" pitchFamily="18" charset="0"/>
                              </a:rPr>
                              <m:t>(</m:t>
                            </m:r>
                            <m:r>
                              <a:rPr lang="es-MX" b="0" i="1" dirty="0" smtClean="0">
                                <a:effectLst/>
                                <a:latin typeface="Cambria Math" panose="02040503050406030204" pitchFamily="18" charset="0"/>
                              </a:rPr>
                              <m:t>𝑥</m:t>
                            </m:r>
                            <m:r>
                              <a:rPr lang="es-MX" b="0" i="1" dirty="0" smtClean="0">
                                <a:effectLst/>
                                <a:latin typeface="Cambria Math" panose="02040503050406030204" pitchFamily="18" charset="0"/>
                              </a:rPr>
                              <m:t>)</m:t>
                            </m:r>
                          </m:num>
                          <m:den>
                            <m:r>
                              <a:rPr lang="es-MX" b="0" i="1" dirty="0" smtClean="0">
                                <a:effectLst/>
                                <a:latin typeface="Cambria Math" panose="02040503050406030204" pitchFamily="18" charset="0"/>
                              </a:rPr>
                              <m:t>𝑥</m:t>
                            </m:r>
                          </m:den>
                        </m:f>
                      </m:e>
                    </m:nary>
                  </m:oMath>
                </a14:m>
                <a:r>
                  <a:rPr lang="es-MX" dirty="0">
                    <a:effectLst/>
                  </a:rPr>
                  <a:t>.</a:t>
                </a: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436666" y="520504"/>
                <a:ext cx="11117996" cy="6248285"/>
              </a:xfrm>
              <a:blipFill>
                <a:blip r:embed="rId2"/>
                <a:stretch>
                  <a:fillRect t="-976" r="-1371" b="-3415"/>
                </a:stretch>
              </a:blipFill>
            </p:spPr>
            <p:txBody>
              <a:bodyPr/>
              <a:lstStyle/>
              <a:p>
                <a:r>
                  <a:rPr lang="es-MX">
                    <a:noFill/>
                  </a:rPr>
                  <a:t> </a:t>
                </a:r>
              </a:p>
            </p:txBody>
          </p:sp>
        </mc:Fallback>
      </mc:AlternateContent>
      <p:sp>
        <p:nvSpPr>
          <p:cNvPr id="4" name="CuadroTexto 41">
            <a:extLst>
              <a:ext uri="{FF2B5EF4-FFF2-40B4-BE49-F238E27FC236}">
                <a16:creationId xmlns:a16="http://schemas.microsoft.com/office/drawing/2014/main" id="{BC25679F-A261-F66A-8E11-7D5EDA1119BF}"/>
              </a:ext>
            </a:extLst>
          </p:cNvPr>
          <p:cNvSpPr txBox="1"/>
          <p:nvPr/>
        </p:nvSpPr>
        <p:spPr>
          <a:xfrm>
            <a:off x="11639428" y="5469637"/>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62</a:t>
            </a:fld>
            <a:endParaRPr lang="es-MX" dirty="0"/>
          </a:p>
        </p:txBody>
      </p:sp>
      <p:sp>
        <p:nvSpPr>
          <p:cNvPr id="5" name="CuadroTexto 4"/>
          <p:cNvSpPr txBox="1"/>
          <p:nvPr/>
        </p:nvSpPr>
        <p:spPr>
          <a:xfrm>
            <a:off x="7137427" y="5527793"/>
            <a:ext cx="1617784" cy="461665"/>
          </a:xfrm>
          <a:prstGeom prst="rect">
            <a:avLst/>
          </a:prstGeom>
          <a:noFill/>
        </p:spPr>
        <p:txBody>
          <a:bodyPr wrap="square" rtlCol="0">
            <a:spAutoFit/>
          </a:bodyPr>
          <a:lstStyle/>
          <a:p>
            <a:r>
              <a:rPr lang="es-ES" sz="2400" dirty="0">
                <a:latin typeface="Times New Roman" panose="02020603050405020304" pitchFamily="18" charset="0"/>
                <a:cs typeface="Times New Roman" panose="02020603050405020304" pitchFamily="18" charset="0"/>
              </a:rPr>
              <a:t>lámina 60</a:t>
            </a:r>
            <a:endParaRPr lang="en-US" sz="2400" dirty="0">
              <a:latin typeface="Times New Roman" panose="02020603050405020304" pitchFamily="18" charset="0"/>
              <a:cs typeface="Times New Roman" panose="02020603050405020304" pitchFamily="18" charset="0"/>
            </a:endParaRPr>
          </a:p>
        </p:txBody>
      </p:sp>
      <p:cxnSp>
        <p:nvCxnSpPr>
          <p:cNvPr id="6" name="Conector recto de flecha 5">
            <a:extLst>
              <a:ext uri="{FF2B5EF4-FFF2-40B4-BE49-F238E27FC236}">
                <a16:creationId xmlns:a16="http://schemas.microsoft.com/office/drawing/2014/main" id="{5BE4B8E5-CE19-8938-467F-2932177A56C8}"/>
              </a:ext>
            </a:extLst>
          </p:cNvPr>
          <p:cNvCxnSpPr>
            <a:stCxn id="5" idx="1"/>
          </p:cNvCxnSpPr>
          <p:nvPr/>
        </p:nvCxnSpPr>
        <p:spPr bwMode="auto">
          <a:xfrm flipH="1" flipV="1">
            <a:off x="6852062" y="5527793"/>
            <a:ext cx="285365" cy="230833"/>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CuadroTexto 1">
            <a:extLst>
              <a:ext uri="{FF2B5EF4-FFF2-40B4-BE49-F238E27FC236}">
                <a16:creationId xmlns:a16="http://schemas.microsoft.com/office/drawing/2014/main" id="{77AB6FFB-DDD7-062C-D44E-B5EA9060CB42}"/>
              </a:ext>
            </a:extLst>
          </p:cNvPr>
          <p:cNvSpPr txBox="1"/>
          <p:nvPr/>
        </p:nvSpPr>
        <p:spPr>
          <a:xfrm>
            <a:off x="8449056" y="2813649"/>
            <a:ext cx="3682452" cy="830997"/>
          </a:xfrm>
          <a:prstGeom prst="rect">
            <a:avLst/>
          </a:prstGeom>
          <a:noFill/>
        </p:spPr>
        <p:txBody>
          <a:bodyPr wrap="square" rtlCol="0">
            <a:spAutoFit/>
          </a:bodyPr>
          <a:lstStyle/>
          <a:p>
            <a:r>
              <a:rPr lang="es-ES" sz="2400" i="1" dirty="0" err="1">
                <a:latin typeface="Times New Roman" panose="02020603050405020304" pitchFamily="18" charset="0"/>
                <a:cs typeface="Times New Roman" panose="02020603050405020304" pitchFamily="18" charset="0"/>
              </a:rPr>
              <a:t>x</a:t>
            </a:r>
            <a:r>
              <a:rPr lang="es-ES" sz="2400" i="1" baseline="-25000" dirty="0" err="1">
                <a:latin typeface="Times New Roman" panose="02020603050405020304" pitchFamily="18" charset="0"/>
                <a:cs typeface="Times New Roman" panose="02020603050405020304" pitchFamily="18" charset="0"/>
              </a:rPr>
              <a:t>e</a:t>
            </a:r>
            <a:r>
              <a:rPr lang="es-ES" sz="2400" i="1" dirty="0">
                <a:latin typeface="Times New Roman" panose="02020603050405020304" pitchFamily="18" charset="0"/>
                <a:cs typeface="Times New Roman" panose="02020603050405020304" pitchFamily="18" charset="0"/>
              </a:rPr>
              <a:t> </a:t>
            </a:r>
            <a:r>
              <a:rPr lang="es-ES" sz="2400" dirty="0">
                <a:latin typeface="Times New Roman" panose="02020603050405020304" pitchFamily="18" charset="0"/>
                <a:cs typeface="Times New Roman" panose="02020603050405020304" pitchFamily="18" charset="0"/>
              </a:rPr>
              <a:t>es el número de jugadores que usan la arista </a:t>
            </a:r>
            <a:r>
              <a:rPr lang="es-ES" sz="2400" i="1" dirty="0">
                <a:latin typeface="Times New Roman" panose="02020603050405020304" pitchFamily="18" charset="0"/>
                <a:cs typeface="Times New Roman" panose="02020603050405020304" pitchFamily="18" charset="0"/>
              </a:rPr>
              <a:t>e</a:t>
            </a:r>
            <a:endParaRPr lang="es-MX" sz="2400" i="1" dirty="0">
              <a:latin typeface="Times New Roman" panose="02020603050405020304" pitchFamily="18" charset="0"/>
              <a:cs typeface="Times New Roman" panose="02020603050405020304" pitchFamily="18" charset="0"/>
            </a:endParaRPr>
          </a:p>
        </p:txBody>
      </p:sp>
      <p:cxnSp>
        <p:nvCxnSpPr>
          <p:cNvPr id="9" name="Conector recto de flecha 8">
            <a:extLst>
              <a:ext uri="{FF2B5EF4-FFF2-40B4-BE49-F238E27FC236}">
                <a16:creationId xmlns:a16="http://schemas.microsoft.com/office/drawing/2014/main" id="{E4183E84-B2AB-F21A-819E-095D27008657}"/>
              </a:ext>
            </a:extLst>
          </p:cNvPr>
          <p:cNvCxnSpPr/>
          <p:nvPr/>
        </p:nvCxnSpPr>
        <p:spPr>
          <a:xfrm flipV="1">
            <a:off x="8708970" y="4207968"/>
            <a:ext cx="0" cy="2594344"/>
          </a:xfrm>
          <a:prstGeom prst="straightConnector1">
            <a:avLst/>
          </a:prstGeom>
          <a:ln>
            <a:solidFill>
              <a:srgbClr val="FFFF66"/>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ector recto de flecha 10">
            <a:extLst>
              <a:ext uri="{FF2B5EF4-FFF2-40B4-BE49-F238E27FC236}">
                <a16:creationId xmlns:a16="http://schemas.microsoft.com/office/drawing/2014/main" id="{6154B13A-E532-4485-798A-DDB60AF72DD7}"/>
              </a:ext>
            </a:extLst>
          </p:cNvPr>
          <p:cNvCxnSpPr/>
          <p:nvPr/>
        </p:nvCxnSpPr>
        <p:spPr>
          <a:xfrm>
            <a:off x="8449056" y="6653456"/>
            <a:ext cx="3742944" cy="0"/>
          </a:xfrm>
          <a:prstGeom prst="straightConnector1">
            <a:avLst/>
          </a:prstGeom>
          <a:ln w="15875">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6" name="Forma libre: forma 15">
            <a:extLst>
              <a:ext uri="{FF2B5EF4-FFF2-40B4-BE49-F238E27FC236}">
                <a16:creationId xmlns:a16="http://schemas.microsoft.com/office/drawing/2014/main" id="{55CBE0FA-88F4-96B1-3ADA-62ADD6E70944}"/>
              </a:ext>
            </a:extLst>
          </p:cNvPr>
          <p:cNvSpPr/>
          <p:nvPr/>
        </p:nvSpPr>
        <p:spPr>
          <a:xfrm>
            <a:off x="8968884" y="4347493"/>
            <a:ext cx="1563213" cy="1641965"/>
          </a:xfrm>
          <a:custGeom>
            <a:avLst/>
            <a:gdLst>
              <a:gd name="connsiteX0" fmla="*/ 0 w 1563213"/>
              <a:gd name="connsiteY0" fmla="*/ 1641965 h 1641965"/>
              <a:gd name="connsiteX1" fmla="*/ 114300 w 1563213"/>
              <a:gd name="connsiteY1" fmla="*/ 1451465 h 1641965"/>
              <a:gd name="connsiteX2" fmla="*/ 206375 w 1563213"/>
              <a:gd name="connsiteY2" fmla="*/ 1333990 h 1641965"/>
              <a:gd name="connsiteX3" fmla="*/ 403225 w 1563213"/>
              <a:gd name="connsiteY3" fmla="*/ 991090 h 1641965"/>
              <a:gd name="connsiteX4" fmla="*/ 603250 w 1563213"/>
              <a:gd name="connsiteY4" fmla="*/ 721215 h 1641965"/>
              <a:gd name="connsiteX5" fmla="*/ 736600 w 1563213"/>
              <a:gd name="connsiteY5" fmla="*/ 549765 h 1641965"/>
              <a:gd name="connsiteX6" fmla="*/ 876300 w 1563213"/>
              <a:gd name="connsiteY6" fmla="*/ 403715 h 1641965"/>
              <a:gd name="connsiteX7" fmla="*/ 1031875 w 1563213"/>
              <a:gd name="connsiteY7" fmla="*/ 251315 h 1641965"/>
              <a:gd name="connsiteX8" fmla="*/ 1168400 w 1563213"/>
              <a:gd name="connsiteY8" fmla="*/ 149715 h 1641965"/>
              <a:gd name="connsiteX9" fmla="*/ 1333500 w 1563213"/>
              <a:gd name="connsiteY9" fmla="*/ 67165 h 1641965"/>
              <a:gd name="connsiteX10" fmla="*/ 1543050 w 1563213"/>
              <a:gd name="connsiteY10" fmla="*/ 3665 h 1641965"/>
              <a:gd name="connsiteX11" fmla="*/ 1543050 w 1563213"/>
              <a:gd name="connsiteY11" fmla="*/ 13190 h 1641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3213" h="1641965">
                <a:moveTo>
                  <a:pt x="0" y="1641965"/>
                </a:moveTo>
                <a:cubicBezTo>
                  <a:pt x="39952" y="1572379"/>
                  <a:pt x="79904" y="1502794"/>
                  <a:pt x="114300" y="1451465"/>
                </a:cubicBezTo>
                <a:cubicBezTo>
                  <a:pt x="148696" y="1400136"/>
                  <a:pt x="158221" y="1410719"/>
                  <a:pt x="206375" y="1333990"/>
                </a:cubicBezTo>
                <a:cubicBezTo>
                  <a:pt x="254529" y="1257261"/>
                  <a:pt x="337079" y="1093219"/>
                  <a:pt x="403225" y="991090"/>
                </a:cubicBezTo>
                <a:cubicBezTo>
                  <a:pt x="469371" y="888961"/>
                  <a:pt x="547688" y="794769"/>
                  <a:pt x="603250" y="721215"/>
                </a:cubicBezTo>
                <a:cubicBezTo>
                  <a:pt x="658812" y="647661"/>
                  <a:pt x="691092" y="602682"/>
                  <a:pt x="736600" y="549765"/>
                </a:cubicBezTo>
                <a:cubicBezTo>
                  <a:pt x="782108" y="496848"/>
                  <a:pt x="827088" y="453457"/>
                  <a:pt x="876300" y="403715"/>
                </a:cubicBezTo>
                <a:cubicBezTo>
                  <a:pt x="925512" y="353973"/>
                  <a:pt x="983192" y="293648"/>
                  <a:pt x="1031875" y="251315"/>
                </a:cubicBezTo>
                <a:cubicBezTo>
                  <a:pt x="1080558" y="208982"/>
                  <a:pt x="1118129" y="180407"/>
                  <a:pt x="1168400" y="149715"/>
                </a:cubicBezTo>
                <a:cubicBezTo>
                  <a:pt x="1218671" y="119023"/>
                  <a:pt x="1271058" y="91507"/>
                  <a:pt x="1333500" y="67165"/>
                </a:cubicBezTo>
                <a:cubicBezTo>
                  <a:pt x="1395942" y="42823"/>
                  <a:pt x="1543050" y="3665"/>
                  <a:pt x="1543050" y="3665"/>
                </a:cubicBezTo>
                <a:cubicBezTo>
                  <a:pt x="1577975" y="-5331"/>
                  <a:pt x="1560512" y="3929"/>
                  <a:pt x="1543050" y="13190"/>
                </a:cubicBezTo>
              </a:path>
            </a:pathLst>
          </a:cu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7" name="CuadroTexto 16">
            <a:extLst>
              <a:ext uri="{FF2B5EF4-FFF2-40B4-BE49-F238E27FC236}">
                <a16:creationId xmlns:a16="http://schemas.microsoft.com/office/drawing/2014/main" id="{85553C4E-0A4D-3064-5B9E-01C4FB4FBCFC}"/>
              </a:ext>
            </a:extLst>
          </p:cNvPr>
          <p:cNvSpPr txBox="1"/>
          <p:nvPr/>
        </p:nvSpPr>
        <p:spPr>
          <a:xfrm>
            <a:off x="11540750" y="6158268"/>
            <a:ext cx="689436" cy="461665"/>
          </a:xfrm>
          <a:prstGeom prst="rect">
            <a:avLst/>
          </a:prstGeom>
          <a:noFill/>
        </p:spPr>
        <p:txBody>
          <a:bodyPr wrap="square" rtlCol="0">
            <a:spAutoFit/>
          </a:bodyPr>
          <a:lstStyle/>
          <a:p>
            <a:r>
              <a:rPr lang="es-ES" sz="2400" i="1" dirty="0">
                <a:solidFill>
                  <a:srgbClr val="FFFF00"/>
                </a:solidFill>
              </a:rPr>
              <a:t>x</a:t>
            </a:r>
            <a:endParaRPr lang="es-MX" sz="2400" i="1" dirty="0">
              <a:solidFill>
                <a:srgbClr val="FFFF00"/>
              </a:solidFill>
            </a:endParaRPr>
          </a:p>
        </p:txBody>
      </p:sp>
      <p:sp>
        <p:nvSpPr>
          <p:cNvPr id="18" name="CuadroTexto 17">
            <a:extLst>
              <a:ext uri="{FF2B5EF4-FFF2-40B4-BE49-F238E27FC236}">
                <a16:creationId xmlns:a16="http://schemas.microsoft.com/office/drawing/2014/main" id="{C46DA3CC-73D4-99C0-4544-869B1CB8D8AB}"/>
              </a:ext>
            </a:extLst>
          </p:cNvPr>
          <p:cNvSpPr txBox="1"/>
          <p:nvPr/>
        </p:nvSpPr>
        <p:spPr>
          <a:xfrm>
            <a:off x="9750490" y="4706810"/>
            <a:ext cx="921563" cy="461665"/>
          </a:xfrm>
          <a:prstGeom prst="rect">
            <a:avLst/>
          </a:prstGeom>
          <a:noFill/>
        </p:spPr>
        <p:txBody>
          <a:bodyPr wrap="square" rtlCol="0">
            <a:spAutoFit/>
          </a:bodyPr>
          <a:lstStyle/>
          <a:p>
            <a:r>
              <a:rPr lang="es-ES" sz="2400" i="1" dirty="0">
                <a:solidFill>
                  <a:srgbClr val="FF0000"/>
                </a:solidFill>
              </a:rPr>
              <a:t>c</a:t>
            </a:r>
            <a:r>
              <a:rPr lang="es-ES" sz="2400" i="1" baseline="-25000" dirty="0">
                <a:solidFill>
                  <a:srgbClr val="FF0000"/>
                </a:solidFill>
              </a:rPr>
              <a:t>e</a:t>
            </a:r>
            <a:r>
              <a:rPr lang="es-ES" sz="2400" dirty="0">
                <a:solidFill>
                  <a:srgbClr val="FF0000"/>
                </a:solidFill>
              </a:rPr>
              <a:t>(</a:t>
            </a:r>
            <a:r>
              <a:rPr lang="es-ES" sz="2400" i="1" dirty="0">
                <a:solidFill>
                  <a:srgbClr val="FF0000"/>
                </a:solidFill>
              </a:rPr>
              <a:t>x</a:t>
            </a:r>
            <a:r>
              <a:rPr lang="es-ES" sz="2400" dirty="0">
                <a:solidFill>
                  <a:srgbClr val="FF0000"/>
                </a:solidFill>
              </a:rPr>
              <a:t>)</a:t>
            </a:r>
            <a:endParaRPr lang="es-MX" sz="2400" i="1" dirty="0">
              <a:solidFill>
                <a:srgbClr val="FF0000"/>
              </a:solidFill>
            </a:endParaRPr>
          </a:p>
        </p:txBody>
      </p:sp>
      <p:sp>
        <p:nvSpPr>
          <p:cNvPr id="21" name="CuadroTexto 20">
            <a:extLst>
              <a:ext uri="{FF2B5EF4-FFF2-40B4-BE49-F238E27FC236}">
                <a16:creationId xmlns:a16="http://schemas.microsoft.com/office/drawing/2014/main" id="{1EF2490A-7167-86BF-05A5-B3F2DE03F405}"/>
              </a:ext>
            </a:extLst>
          </p:cNvPr>
          <p:cNvSpPr txBox="1"/>
          <p:nvPr/>
        </p:nvSpPr>
        <p:spPr>
          <a:xfrm>
            <a:off x="783770" y="520504"/>
            <a:ext cx="7053943" cy="523220"/>
          </a:xfrm>
          <a:prstGeom prst="rect">
            <a:avLst/>
          </a:prstGeom>
          <a:noFill/>
        </p:spPr>
        <p:txBody>
          <a:bodyPr wrap="square" rtlCol="0">
            <a:spAutoFit/>
          </a:bodyPr>
          <a:lstStyle/>
          <a:p>
            <a:r>
              <a:rPr lang="es-ES" sz="2800" dirty="0">
                <a:solidFill>
                  <a:srgbClr val="FFFF00"/>
                </a:solidFill>
              </a:rPr>
              <a:t>Extensión que toma en cuenta otros costos</a:t>
            </a:r>
            <a:endParaRPr lang="es-MX" sz="2800" dirty="0">
              <a:solidFill>
                <a:srgbClr val="FFFF00"/>
              </a:solidFill>
            </a:endParaRPr>
          </a:p>
        </p:txBody>
      </p:sp>
      <p:sp>
        <p:nvSpPr>
          <p:cNvPr id="7" name="CuadroTexto 6">
            <a:extLst>
              <a:ext uri="{FF2B5EF4-FFF2-40B4-BE49-F238E27FC236}">
                <a16:creationId xmlns:a16="http://schemas.microsoft.com/office/drawing/2014/main" id="{17038A08-E343-FDE9-B8B5-3F0D293E0C3F}"/>
              </a:ext>
            </a:extLst>
          </p:cNvPr>
          <p:cNvSpPr txBox="1"/>
          <p:nvPr/>
        </p:nvSpPr>
        <p:spPr>
          <a:xfrm>
            <a:off x="7870764" y="4208959"/>
            <a:ext cx="921563" cy="461665"/>
          </a:xfrm>
          <a:prstGeom prst="rect">
            <a:avLst/>
          </a:prstGeom>
          <a:noFill/>
        </p:spPr>
        <p:txBody>
          <a:bodyPr wrap="square" rtlCol="0">
            <a:spAutoFit/>
          </a:bodyPr>
          <a:lstStyle/>
          <a:p>
            <a:r>
              <a:rPr lang="es-ES" sz="2400" i="1" dirty="0">
                <a:solidFill>
                  <a:srgbClr val="FF0000"/>
                </a:solidFill>
              </a:rPr>
              <a:t>c</a:t>
            </a:r>
            <a:r>
              <a:rPr lang="es-ES" sz="2400" i="1" baseline="-25000" dirty="0">
                <a:solidFill>
                  <a:srgbClr val="FF0000"/>
                </a:solidFill>
              </a:rPr>
              <a:t>e</a:t>
            </a:r>
            <a:r>
              <a:rPr lang="es-ES" sz="2400" dirty="0">
                <a:solidFill>
                  <a:srgbClr val="FF0000"/>
                </a:solidFill>
              </a:rPr>
              <a:t>(</a:t>
            </a:r>
            <a:r>
              <a:rPr lang="es-ES" sz="2400" i="1" dirty="0">
                <a:solidFill>
                  <a:srgbClr val="FF0000"/>
                </a:solidFill>
              </a:rPr>
              <a:t>x</a:t>
            </a:r>
            <a:r>
              <a:rPr lang="es-ES" sz="2400" dirty="0">
                <a:solidFill>
                  <a:srgbClr val="FF0000"/>
                </a:solidFill>
              </a:rPr>
              <a:t>)</a:t>
            </a:r>
            <a:endParaRPr lang="es-MX" sz="2400" i="1" dirty="0">
              <a:solidFill>
                <a:srgbClr val="FF0000"/>
              </a:solidFill>
            </a:endParaRPr>
          </a:p>
        </p:txBody>
      </p:sp>
    </p:spTree>
    <p:extLst>
      <p:ext uri="{BB962C8B-B14F-4D97-AF65-F5344CB8AC3E}">
        <p14:creationId xmlns:p14="http://schemas.microsoft.com/office/powerpoint/2010/main" val="976422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5" presetID="1" presetClass="entr" presetSubtype="0" fill="hold" grpId="0" nodeType="withEffect">
                                  <p:stCondLst>
                                    <p:cond delay="3000"/>
                                  </p:stCondLst>
                                  <p:childTnLst>
                                    <p:set>
                                      <p:cBhvr>
                                        <p:cTn id="16"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par>
                                <p:cTn id="17" presetID="1" presetClass="entr" presetSubtype="0" fill="hold" grpId="0" nodeType="withEffect">
                                  <p:stCondLst>
                                    <p:cond delay="4500"/>
                                  </p:stCondLst>
                                  <p:childTnLst>
                                    <p:set>
                                      <p:cBhvr>
                                        <p:cTn id="18"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9" presetID="1" presetClass="entr" presetSubtype="0" fill="hold" grpId="0" nodeType="withEffect">
                                  <p:stCondLst>
                                    <p:cond delay="750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750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nodeType="withEffect">
                                  <p:stCondLst>
                                    <p:cond delay="750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nodeType="withEffect">
                                  <p:stCondLst>
                                    <p:cond delay="750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750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grpId="0" nodeType="withEffect">
                                  <p:stCondLst>
                                    <p:cond delay="750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P spid="2" grpId="0"/>
      <p:bldP spid="16" grpId="0" animBg="1"/>
      <p:bldP spid="17" grpId="0"/>
      <p:bldP spid="18" grpId="0"/>
      <p:bldP spid="21" grpId="0"/>
      <p:bldP spid="7"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07521" y="1198082"/>
            <a:ext cx="10633111" cy="5546761"/>
          </a:xfrm>
        </p:spPr>
        <p:txBody>
          <a:bodyPr/>
          <a:lstStyle/>
          <a:p>
            <a:r>
              <a:rPr lang="es-MX" sz="2800" dirty="0">
                <a:effectLst/>
              </a:rPr>
              <a:t>Nota: técnicamente, este juego no es un juego de congestionamiento en el grafo G dado.</a:t>
            </a:r>
          </a:p>
          <a:p>
            <a:pPr marL="0" indent="0">
              <a:buNone/>
            </a:pPr>
            <a:endParaRPr lang="es-MX" sz="2800" dirty="0">
              <a:effectLst/>
            </a:endParaRPr>
          </a:p>
          <a:p>
            <a:r>
              <a:rPr lang="es-MX" sz="2800" dirty="0">
                <a:effectLst/>
              </a:rPr>
              <a:t>                                        . Noto también que todos los resultados anteriores (</a:t>
            </a:r>
            <a:r>
              <a:rPr lang="es-MX" sz="2400" dirty="0">
                <a:effectLst/>
              </a:rPr>
              <a:t>y los que siguen en este artículo</a:t>
            </a:r>
            <a:r>
              <a:rPr lang="es-MX" sz="2800" dirty="0">
                <a:effectLst/>
              </a:rPr>
              <a:t>) son válidos en presencia de capacidades.</a:t>
            </a:r>
          </a:p>
          <a:p>
            <a:endParaRPr lang="es-MX" sz="1050" dirty="0">
              <a:effectLst/>
            </a:endParaRPr>
          </a:p>
          <a:p>
            <a:pPr lvl="1">
              <a:buFont typeface="Wingdings" panose="05000000000000000000" pitchFamily="2" charset="2"/>
              <a:buChar char="§"/>
            </a:pPr>
            <a:r>
              <a:rPr lang="es-MX" sz="2400" dirty="0">
                <a:effectLst/>
              </a:rPr>
              <a:t>Agrego la capacidad </a:t>
            </a:r>
            <a:r>
              <a:rPr lang="es-MX" sz="2400" i="1" dirty="0" err="1">
                <a:effectLst/>
              </a:rPr>
              <a:t>u</a:t>
            </a:r>
            <a:r>
              <a:rPr lang="es-MX" sz="2400" baseline="-25000" dirty="0" err="1">
                <a:effectLst/>
              </a:rPr>
              <a:t>e</a:t>
            </a:r>
            <a:r>
              <a:rPr lang="es-MX" sz="2400" dirty="0">
                <a:effectLst/>
              </a:rPr>
              <a:t> a cada arista </a:t>
            </a:r>
            <a:r>
              <a:rPr lang="es-MX" sz="2400" i="1" dirty="0">
                <a:effectLst/>
              </a:rPr>
              <a:t>e</a:t>
            </a:r>
            <a:r>
              <a:rPr lang="es-MX" sz="2400" dirty="0">
                <a:effectLst/>
              </a:rPr>
              <a:t> para no permitir que más de </a:t>
            </a:r>
            <a:r>
              <a:rPr lang="es-MX" sz="2400" i="1" dirty="0" err="1">
                <a:effectLst/>
              </a:rPr>
              <a:t>u</a:t>
            </a:r>
            <a:r>
              <a:rPr lang="es-MX" sz="2400" baseline="-25000" dirty="0" err="1">
                <a:effectLst/>
              </a:rPr>
              <a:t>e</a:t>
            </a:r>
            <a:r>
              <a:rPr lang="es-MX" sz="2400" dirty="0">
                <a:effectLst/>
              </a:rPr>
              <a:t> jugadores usen </a:t>
            </a:r>
            <a:r>
              <a:rPr lang="es-MX" sz="2400" i="1" dirty="0">
                <a:effectLst/>
              </a:rPr>
              <a:t>e</a:t>
            </a:r>
            <a:r>
              <a:rPr lang="es-MX" sz="2400" dirty="0">
                <a:effectLst/>
              </a:rPr>
              <a:t>, ya que esto no altera sustancialmente mis demostraciones anteriores.</a:t>
            </a:r>
          </a:p>
          <a:p>
            <a:pPr marL="342900" lvl="1" indent="-342900">
              <a:buClr>
                <a:schemeClr val="hlink"/>
              </a:buClr>
              <a:buSzPct val="90000"/>
              <a:buBlip>
                <a:blip r:embed="rId2"/>
              </a:buBlip>
            </a:pPr>
            <a:r>
              <a:rPr lang="es-MX" dirty="0">
                <a:effectLst/>
                <a:ea typeface="+mn-ea"/>
                <a:cs typeface="+mn-cs"/>
              </a:rPr>
              <a:t> </a:t>
            </a:r>
            <a:r>
              <a:rPr lang="es-MX" dirty="0">
                <a:solidFill>
                  <a:srgbClr val="FFFF00"/>
                </a:solidFill>
                <a:effectLst/>
                <a:ea typeface="+mn-ea"/>
                <a:cs typeface="+mn-cs"/>
              </a:rPr>
              <a:t>Extensión a grafos no dirigidos</a:t>
            </a:r>
            <a:r>
              <a:rPr lang="es-MX" dirty="0">
                <a:effectLst/>
                <a:ea typeface="+mn-ea"/>
                <a:cs typeface="+mn-cs"/>
              </a:rPr>
              <a:t>. La cota H(k) es ajustada («</a:t>
            </a:r>
            <a:r>
              <a:rPr lang="es-MX" dirty="0" err="1">
                <a:effectLst/>
                <a:ea typeface="+mn-ea"/>
                <a:cs typeface="+mn-cs"/>
              </a:rPr>
              <a:t>tight</a:t>
            </a:r>
            <a:r>
              <a:rPr lang="es-MX" dirty="0">
                <a:effectLst/>
                <a:ea typeface="+mn-ea"/>
                <a:cs typeface="+mn-cs"/>
              </a:rPr>
              <a:t>») para grafos dirigidos generales. </a:t>
            </a:r>
            <a:r>
              <a:rPr lang="es-MX" sz="2400" dirty="0">
                <a:effectLst/>
                <a:ea typeface="+mn-ea"/>
                <a:cs typeface="+mn-cs"/>
              </a:rPr>
              <a:t>Pero no lo es para grafos no dirigidos. Esto lo veré en la sección 4 (lámina 79).</a:t>
            </a:r>
            <a:endParaRPr lang="es-MX" dirty="0">
              <a:effectLst/>
              <a:ea typeface="+mn-ea"/>
              <a:cs typeface="+mn-cs"/>
            </a:endParaRPr>
          </a:p>
        </p:txBody>
      </p:sp>
      <p:sp>
        <p:nvSpPr>
          <p:cNvPr id="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63</a:t>
            </a:fld>
            <a:endParaRPr lang="es-MX" dirty="0"/>
          </a:p>
        </p:txBody>
      </p:sp>
      <p:sp>
        <p:nvSpPr>
          <p:cNvPr id="2" name="CuadroTexto 1">
            <a:extLst>
              <a:ext uri="{FF2B5EF4-FFF2-40B4-BE49-F238E27FC236}">
                <a16:creationId xmlns:a16="http://schemas.microsoft.com/office/drawing/2014/main" id="{5A017FB3-FB76-E030-5672-26356A662743}"/>
              </a:ext>
            </a:extLst>
          </p:cNvPr>
          <p:cNvSpPr txBox="1"/>
          <p:nvPr/>
        </p:nvSpPr>
        <p:spPr>
          <a:xfrm>
            <a:off x="1223157" y="2635628"/>
            <a:ext cx="4160782" cy="523220"/>
          </a:xfrm>
          <a:prstGeom prst="rect">
            <a:avLst/>
          </a:prstGeom>
          <a:noFill/>
        </p:spPr>
        <p:txBody>
          <a:bodyPr wrap="square" rtlCol="0">
            <a:spAutoFit/>
          </a:bodyPr>
          <a:lstStyle/>
          <a:p>
            <a:r>
              <a:rPr lang="es-ES" sz="2800" dirty="0">
                <a:solidFill>
                  <a:srgbClr val="FFFF00"/>
                </a:solidFill>
              </a:rPr>
              <a:t>Agregando capacidades</a:t>
            </a:r>
            <a:endParaRPr lang="es-MX" sz="2800" dirty="0">
              <a:solidFill>
                <a:srgbClr val="FFFF00"/>
              </a:solidFill>
            </a:endParaRPr>
          </a:p>
        </p:txBody>
      </p:sp>
    </p:spTree>
    <p:extLst>
      <p:ext uri="{BB962C8B-B14F-4D97-AF65-F5344CB8AC3E}">
        <p14:creationId xmlns:p14="http://schemas.microsoft.com/office/powerpoint/2010/main" val="1977162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63074" y="1412111"/>
            <a:ext cx="10974743" cy="4988695"/>
          </a:xfrm>
        </p:spPr>
        <p:txBody>
          <a:bodyPr/>
          <a:lstStyle/>
          <a:p>
            <a:r>
              <a:rPr lang="es-MX" sz="2800" dirty="0">
                <a:effectLst/>
              </a:rPr>
              <a:t>En la sección 2 supuse que la utilidad de un jugador depende solo del costo de las aristas que usa.</a:t>
            </a:r>
          </a:p>
          <a:p>
            <a:pPr lvl="1">
              <a:buFont typeface="Wingdings" panose="05000000000000000000" pitchFamily="2" charset="2"/>
              <a:buChar char="§"/>
            </a:pPr>
            <a:r>
              <a:rPr lang="es-MX" sz="2400" dirty="0">
                <a:effectLst/>
              </a:rPr>
              <a:t>¿Y si introduzco latencia?</a:t>
            </a:r>
          </a:p>
          <a:p>
            <a:pPr lvl="1">
              <a:buFont typeface="Wingdings" panose="05000000000000000000" pitchFamily="2" charset="2"/>
              <a:buChar char="§"/>
            </a:pPr>
            <a:endParaRPr lang="es-MX" sz="1000" dirty="0">
              <a:effectLst/>
            </a:endParaRPr>
          </a:p>
          <a:p>
            <a:r>
              <a:rPr lang="es-MX" sz="2800" dirty="0">
                <a:effectLst/>
              </a:rPr>
              <a:t>Ahora el costo a un jugador depende del número de brincos (</a:t>
            </a:r>
            <a:r>
              <a:rPr lang="es-MX" sz="2400" dirty="0">
                <a:effectLst/>
              </a:rPr>
              <a:t>número de aristas</a:t>
            </a:r>
            <a:r>
              <a:rPr lang="es-MX" sz="2800" dirty="0">
                <a:effectLst/>
              </a:rPr>
              <a:t>) de su trayectoria, y también de la congestión –o sea, el número de jugadores que usan esa arista.</a:t>
            </a:r>
          </a:p>
          <a:p>
            <a:endParaRPr lang="es-MX" sz="1000" dirty="0">
              <a:effectLst/>
            </a:endParaRPr>
          </a:p>
          <a:p>
            <a:r>
              <a:rPr lang="es-MX" sz="2800" dirty="0">
                <a:effectLst/>
              </a:rPr>
              <a:t>Cada arista tiene </a:t>
            </a:r>
          </a:p>
          <a:p>
            <a:pPr marL="457200" lvl="1" indent="0">
              <a:buNone/>
            </a:pPr>
            <a:r>
              <a:rPr lang="es-MX" sz="2400" dirty="0">
                <a:effectLst/>
              </a:rPr>
              <a:t>una función de costo </a:t>
            </a:r>
            <a:r>
              <a:rPr lang="es-MX" sz="2400" i="1" dirty="0">
                <a:effectLst/>
              </a:rPr>
              <a:t>c</a:t>
            </a:r>
            <a:r>
              <a:rPr lang="es-MX" sz="2400" i="1" baseline="-25000" dirty="0">
                <a:effectLst/>
              </a:rPr>
              <a:t>e</a:t>
            </a:r>
            <a:r>
              <a:rPr lang="es-MX" sz="2400" dirty="0">
                <a:effectLst/>
              </a:rPr>
              <a:t>(</a:t>
            </a:r>
            <a:r>
              <a:rPr lang="es-MX" sz="2400" i="1" dirty="0">
                <a:effectLst/>
              </a:rPr>
              <a:t>x</a:t>
            </a:r>
            <a:r>
              <a:rPr lang="es-MX" sz="2400" dirty="0">
                <a:effectLst/>
              </a:rPr>
              <a:t>), y </a:t>
            </a:r>
          </a:p>
          <a:p>
            <a:pPr marL="457200" lvl="1" indent="0">
              <a:buNone/>
            </a:pPr>
            <a:r>
              <a:rPr lang="es-MX" sz="2400" dirty="0">
                <a:effectLst/>
              </a:rPr>
              <a:t>una función de latencia </a:t>
            </a:r>
            <a:r>
              <a:rPr lang="es-MX" sz="2400" i="1" dirty="0">
                <a:effectLst/>
              </a:rPr>
              <a:t>d</a:t>
            </a:r>
            <a:r>
              <a:rPr lang="es-MX" sz="2400" i="1" baseline="-25000" dirty="0">
                <a:effectLst/>
              </a:rPr>
              <a:t>e</a:t>
            </a:r>
            <a:r>
              <a:rPr lang="es-MX" sz="2400" dirty="0">
                <a:effectLst/>
              </a:rPr>
              <a:t>(</a:t>
            </a:r>
            <a:r>
              <a:rPr lang="es-MX" sz="2400" i="1" dirty="0">
                <a:effectLst/>
              </a:rPr>
              <a:t>x</a:t>
            </a:r>
            <a:r>
              <a:rPr lang="es-MX" sz="2400" dirty="0">
                <a:effectLst/>
              </a:rPr>
              <a:t>). </a:t>
            </a:r>
          </a:p>
        </p:txBody>
      </p:sp>
      <p:sp>
        <p:nvSpPr>
          <p:cNvPr id="4" name="Text Box 9"/>
          <p:cNvSpPr txBox="1">
            <a:spLocks noChangeArrowheads="1"/>
          </p:cNvSpPr>
          <p:nvPr/>
        </p:nvSpPr>
        <p:spPr bwMode="auto">
          <a:xfrm>
            <a:off x="5554390" y="4320298"/>
            <a:ext cx="6237807" cy="1200329"/>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c</a:t>
            </a:r>
            <a:r>
              <a:rPr lang="es-MX" sz="2400" i="1" u="none" baseline="-25000" dirty="0">
                <a:latin typeface="Times New Roman" panose="02020603050405020304" pitchFamily="18" charset="0"/>
                <a:sym typeface="Symbol" panose="05050102010706020507" pitchFamily="18" charset="2"/>
              </a:rPr>
              <a:t>e</a:t>
            </a:r>
            <a:r>
              <a:rPr lang="es-MX" sz="2400" u="none" dirty="0">
                <a:latin typeface="Times New Roman" panose="02020603050405020304" pitchFamily="18" charset="0"/>
                <a:sym typeface="Symbol" panose="05050102010706020507" pitchFamily="18" charset="2"/>
              </a:rPr>
              <a:t>(</a:t>
            </a:r>
            <a:r>
              <a:rPr lang="es-MX" sz="2400" i="1" u="none" dirty="0">
                <a:latin typeface="Times New Roman" panose="02020603050405020304" pitchFamily="18" charset="0"/>
                <a:sym typeface="Symbol" panose="05050102010706020507" pitchFamily="18" charset="2"/>
              </a:rPr>
              <a:t>x</a:t>
            </a:r>
            <a:r>
              <a:rPr lang="es-MX" sz="2400" u="none" dirty="0">
                <a:latin typeface="Times New Roman" panose="02020603050405020304" pitchFamily="18" charset="0"/>
                <a:sym typeface="Symbol" panose="05050102010706020507" pitchFamily="18" charset="2"/>
              </a:rPr>
              <a:t>) es el costo de construir la arista  </a:t>
            </a:r>
            <a:r>
              <a:rPr lang="es-MX" sz="2400" i="1" u="none" dirty="0">
                <a:latin typeface="Times New Roman" panose="02020603050405020304" pitchFamily="18" charset="0"/>
                <a:sym typeface="Symbol" panose="05050102010706020507" pitchFamily="18" charset="2"/>
              </a:rPr>
              <a:t>e </a:t>
            </a:r>
            <a:r>
              <a:rPr lang="es-MX" sz="2400" u="none" dirty="0">
                <a:latin typeface="Times New Roman" panose="02020603050405020304" pitchFamily="18" charset="0"/>
                <a:sym typeface="Symbol" panose="05050102010706020507" pitchFamily="18" charset="2"/>
              </a:rPr>
              <a:t> para </a:t>
            </a:r>
            <a:r>
              <a:rPr lang="es-MX" sz="2400" i="1" u="none" dirty="0">
                <a:latin typeface="Times New Roman" panose="02020603050405020304" pitchFamily="18" charset="0"/>
                <a:sym typeface="Symbol" panose="05050102010706020507" pitchFamily="18" charset="2"/>
              </a:rPr>
              <a:t>x</a:t>
            </a:r>
            <a:r>
              <a:rPr lang="es-MX" sz="2400" u="none" dirty="0">
                <a:latin typeface="Times New Roman" panose="02020603050405020304" pitchFamily="18" charset="0"/>
                <a:sym typeface="Symbol" panose="05050102010706020507" pitchFamily="18" charset="2"/>
              </a:rPr>
              <a:t> usuarios; esos usuarios compartirán este costo igualitariamente</a:t>
            </a:r>
            <a:endParaRPr lang="es-MX" sz="2400" i="1" u="none" dirty="0">
              <a:latin typeface="Times New Roman" panose="02020603050405020304" pitchFamily="18" charset="0"/>
              <a:sym typeface="Symbol" panose="05050102010706020507" pitchFamily="18" charset="2"/>
            </a:endParaRPr>
          </a:p>
        </p:txBody>
      </p:sp>
      <p:cxnSp>
        <p:nvCxnSpPr>
          <p:cNvPr id="6" name="Conector recto de flecha 5"/>
          <p:cNvCxnSpPr/>
          <p:nvPr/>
        </p:nvCxnSpPr>
        <p:spPr bwMode="auto">
          <a:xfrm flipH="1">
            <a:off x="4779570" y="4831631"/>
            <a:ext cx="731789" cy="272867"/>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Text Box 9"/>
          <p:cNvSpPr txBox="1">
            <a:spLocks noChangeArrowheads="1"/>
          </p:cNvSpPr>
          <p:nvPr/>
        </p:nvSpPr>
        <p:spPr bwMode="auto">
          <a:xfrm>
            <a:off x="5568830" y="5661615"/>
            <a:ext cx="5831452" cy="83099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i="1" u="none" dirty="0">
                <a:latin typeface="Times New Roman" panose="02020603050405020304" pitchFamily="18" charset="0"/>
                <a:sym typeface="Symbol" panose="05050102010706020507" pitchFamily="18" charset="2"/>
              </a:rPr>
              <a:t>d</a:t>
            </a:r>
            <a:r>
              <a:rPr lang="es-MX" sz="2400" i="1" u="none" baseline="-25000" dirty="0">
                <a:latin typeface="Times New Roman" panose="02020603050405020304" pitchFamily="18" charset="0"/>
                <a:sym typeface="Symbol" panose="05050102010706020507" pitchFamily="18" charset="2"/>
              </a:rPr>
              <a:t>e</a:t>
            </a:r>
            <a:r>
              <a:rPr lang="es-MX" sz="2400" u="none" dirty="0">
                <a:latin typeface="Times New Roman" panose="02020603050405020304" pitchFamily="18" charset="0"/>
                <a:sym typeface="Symbol" panose="05050102010706020507" pitchFamily="18" charset="2"/>
              </a:rPr>
              <a:t>(</a:t>
            </a:r>
            <a:r>
              <a:rPr lang="es-MX" sz="2400" i="1" u="none" dirty="0">
                <a:latin typeface="Times New Roman" panose="02020603050405020304" pitchFamily="18" charset="0"/>
                <a:sym typeface="Symbol" panose="05050102010706020507" pitchFamily="18" charset="2"/>
              </a:rPr>
              <a:t>x</a:t>
            </a:r>
            <a:r>
              <a:rPr lang="es-MX" sz="2400" u="none" dirty="0">
                <a:latin typeface="Times New Roman" panose="02020603050405020304" pitchFamily="18" charset="0"/>
                <a:sym typeface="Symbol" panose="05050102010706020507" pitchFamily="18" charset="2"/>
              </a:rPr>
              <a:t>) es el retraso que los usuarios de la arista </a:t>
            </a:r>
            <a:r>
              <a:rPr lang="es-MX" sz="2400" i="1" u="none" dirty="0">
                <a:latin typeface="Times New Roman" panose="02020603050405020304" pitchFamily="18" charset="0"/>
                <a:sym typeface="Symbol" panose="05050102010706020507" pitchFamily="18" charset="2"/>
              </a:rPr>
              <a:t>e</a:t>
            </a:r>
            <a:r>
              <a:rPr lang="es-MX" sz="2400" u="none" dirty="0">
                <a:latin typeface="Times New Roman" panose="02020603050405020304" pitchFamily="18" charset="0"/>
                <a:sym typeface="Symbol" panose="05050102010706020507" pitchFamily="18" charset="2"/>
              </a:rPr>
              <a:t> sufren si  </a:t>
            </a:r>
            <a:r>
              <a:rPr lang="es-MX" sz="2400" i="1" u="none" dirty="0">
                <a:latin typeface="Times New Roman" panose="02020603050405020304" pitchFamily="18" charset="0"/>
                <a:sym typeface="Symbol" panose="05050102010706020507" pitchFamily="18" charset="2"/>
              </a:rPr>
              <a:t>x </a:t>
            </a:r>
            <a:r>
              <a:rPr lang="es-MX" sz="2400" u="none" dirty="0">
                <a:latin typeface="Times New Roman" panose="02020603050405020304" pitchFamily="18" charset="0"/>
                <a:sym typeface="Symbol" panose="05050102010706020507" pitchFamily="18" charset="2"/>
              </a:rPr>
              <a:t> usuarios comparten esa arista</a:t>
            </a:r>
            <a:endParaRPr lang="es-MX" sz="2400" i="1" u="none" dirty="0">
              <a:latin typeface="Times New Roman" panose="02020603050405020304" pitchFamily="18" charset="0"/>
              <a:sym typeface="Symbol" panose="05050102010706020507" pitchFamily="18" charset="2"/>
            </a:endParaRPr>
          </a:p>
        </p:txBody>
      </p:sp>
      <p:cxnSp>
        <p:nvCxnSpPr>
          <p:cNvPr id="9" name="Conector recto de flecha 8"/>
          <p:cNvCxnSpPr/>
          <p:nvPr/>
        </p:nvCxnSpPr>
        <p:spPr bwMode="auto">
          <a:xfrm flipH="1" flipV="1">
            <a:off x="5145464" y="5759532"/>
            <a:ext cx="423366" cy="103874"/>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ítulo 1"/>
          <p:cNvSpPr>
            <a:spLocks noGrp="1"/>
          </p:cNvSpPr>
          <p:nvPr>
            <p:ph type="title"/>
          </p:nvPr>
        </p:nvSpPr>
        <p:spPr>
          <a:xfrm>
            <a:off x="1865453" y="187488"/>
            <a:ext cx="8229600" cy="1143000"/>
          </a:xfrm>
        </p:spPr>
        <p:txBody>
          <a:bodyPr/>
          <a:lstStyle/>
          <a:p>
            <a:r>
              <a:rPr lang="es-MX" dirty="0"/>
              <a:t>3. Trabajando con retrasos</a:t>
            </a:r>
          </a:p>
        </p:txBody>
      </p:sp>
      <p:sp>
        <p:nvSpPr>
          <p:cNvPr id="10"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64</a:t>
            </a:fld>
            <a:endParaRPr lang="es-MX" dirty="0"/>
          </a:p>
        </p:txBody>
      </p:sp>
      <p:sp>
        <p:nvSpPr>
          <p:cNvPr id="15" name="Text Box 9">
            <a:extLst>
              <a:ext uri="{FF2B5EF4-FFF2-40B4-BE49-F238E27FC236}">
                <a16:creationId xmlns:a16="http://schemas.microsoft.com/office/drawing/2014/main" id="{59659CA0-372C-D2D6-9968-FB79FB562E21}"/>
              </a:ext>
            </a:extLst>
          </p:cNvPr>
          <p:cNvSpPr txBox="1">
            <a:spLocks noChangeArrowheads="1"/>
          </p:cNvSpPr>
          <p:nvPr/>
        </p:nvSpPr>
        <p:spPr bwMode="auto">
          <a:xfrm>
            <a:off x="10236703" y="2576636"/>
            <a:ext cx="1780090"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ES" sz="2400" u="none" dirty="0">
                <a:latin typeface="Times New Roman" panose="02020603050405020304" pitchFamily="18" charset="0"/>
                <a:sym typeface="Symbol" panose="05050102010706020507" pitchFamily="18" charset="2"/>
              </a:rPr>
              <a:t>latencia pura</a:t>
            </a:r>
            <a:endParaRPr lang="es-MX" sz="2400" i="1" u="none" dirty="0">
              <a:latin typeface="Times New Roman" panose="02020603050405020304" pitchFamily="18" charset="0"/>
              <a:sym typeface="Symbol" panose="05050102010706020507" pitchFamily="18" charset="2"/>
            </a:endParaRPr>
          </a:p>
        </p:txBody>
      </p:sp>
      <p:cxnSp>
        <p:nvCxnSpPr>
          <p:cNvPr id="16" name="Conector recto de flecha 15">
            <a:extLst>
              <a:ext uri="{FF2B5EF4-FFF2-40B4-BE49-F238E27FC236}">
                <a16:creationId xmlns:a16="http://schemas.microsoft.com/office/drawing/2014/main" id="{1C037229-DA64-8E89-F3A9-6831FC8D8877}"/>
              </a:ext>
            </a:extLst>
          </p:cNvPr>
          <p:cNvCxnSpPr/>
          <p:nvPr/>
        </p:nvCxnSpPr>
        <p:spPr bwMode="auto">
          <a:xfrm flipH="1">
            <a:off x="9904021" y="2850119"/>
            <a:ext cx="332682" cy="213543"/>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2416890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150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2500"/>
                                  </p:stCondLst>
                                  <p:childTnLst>
                                    <p:set>
                                      <p:cBhvr>
                                        <p:cTn id="10"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1" presetID="1" presetClass="entr" presetSubtype="0" fill="hold" grpId="0" nodeType="withEffect">
                                  <p:stCondLst>
                                    <p:cond delay="5000"/>
                                  </p:stCondLst>
                                  <p:childTnLst>
                                    <p:set>
                                      <p:cBhvr>
                                        <p:cTn id="12" dur="1" fill="hold">
                                          <p:stCondLst>
                                            <p:cond delay="0"/>
                                          </p:stCondLst>
                                        </p:cTn>
                                        <p:tgtEl>
                                          <p:spTgt spid="15"/>
                                        </p:tgtEl>
                                        <p:attrNameLst>
                                          <p:attrName>style.visibility</p:attrName>
                                        </p:attrNameLst>
                                      </p:cBhvr>
                                      <p:to>
                                        <p:strVal val="visible"/>
                                      </p:to>
                                    </p:set>
                                  </p:childTnLst>
                                  <p:subTnLst>
                                    <p:set>
                                      <p:cBhvr override="childStyle">
                                        <p:cTn dur="1" fill="hold" display="0" masterRel="nextClick" afterEffect="1"/>
                                        <p:tgtEl>
                                          <p:spTgt spid="15"/>
                                        </p:tgtEl>
                                        <p:attrNameLst>
                                          <p:attrName>style.visibility</p:attrName>
                                        </p:attrNameLst>
                                      </p:cBhvr>
                                      <p:to>
                                        <p:strVal val="hidden"/>
                                      </p:to>
                                    </p:set>
                                  </p:subTnLst>
                                </p:cTn>
                              </p:par>
                              <p:par>
                                <p:cTn id="13" presetID="1" presetClass="entr" presetSubtype="0" fill="hold" nodeType="withEffect">
                                  <p:stCondLst>
                                    <p:cond delay="5000"/>
                                  </p:stCondLst>
                                  <p:childTnLst>
                                    <p:set>
                                      <p:cBhvr>
                                        <p:cTn id="14" dur="1" fill="hold">
                                          <p:stCondLst>
                                            <p:cond delay="0"/>
                                          </p:stCondLst>
                                        </p:cTn>
                                        <p:tgtEl>
                                          <p:spTgt spid="16"/>
                                        </p:tgtEl>
                                        <p:attrNameLst>
                                          <p:attrName>style.visibility</p:attrName>
                                        </p:attrNameLst>
                                      </p:cBhvr>
                                      <p:to>
                                        <p:strVal val="visible"/>
                                      </p:to>
                                    </p:se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300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nodeType="withEffect">
                                  <p:stCondLst>
                                    <p:cond delay="3000"/>
                                  </p:stCondLst>
                                  <p:childTnLst>
                                    <p:set>
                                      <p:cBhvr>
                                        <p:cTn id="26" dur="1" fill="hold">
                                          <p:stCondLst>
                                            <p:cond delay="0"/>
                                          </p:stCondLst>
                                        </p:cTn>
                                        <p:tgtEl>
                                          <p:spTgt spid="6"/>
                                        </p:tgtEl>
                                        <p:attrNameLst>
                                          <p:attrName>style.visibility</p:attrName>
                                        </p:attrNameLst>
                                      </p:cBhvr>
                                      <p:to>
                                        <p:strVal val="visible"/>
                                      </p:to>
                                    </p:set>
                                  </p:childTnLst>
                                </p:cTn>
                              </p:par>
                              <p:par>
                                <p:cTn id="27" presetID="1" presetClass="entr" presetSubtype="0" fill="hold" grpId="0" nodeType="withEffect">
                                  <p:stCondLst>
                                    <p:cond delay="6000"/>
                                  </p:stCondLst>
                                  <p:childTnLst>
                                    <p:set>
                                      <p:cBhvr>
                                        <p:cTn id="28" dur="1" fill="hold">
                                          <p:stCondLst>
                                            <p:cond delay="0"/>
                                          </p:stCondLst>
                                        </p:cTn>
                                        <p:tgtEl>
                                          <p:spTgt spid="7"/>
                                        </p:tgtEl>
                                        <p:attrNameLst>
                                          <p:attrName>style.visibility</p:attrName>
                                        </p:attrNameLst>
                                      </p:cBhvr>
                                      <p:to>
                                        <p:strVal val="visible"/>
                                      </p:to>
                                    </p:set>
                                  </p:childTnLst>
                                </p:cTn>
                              </p:par>
                              <p:par>
                                <p:cTn id="29" presetID="1" presetClass="entr" presetSubtype="0" fill="hold" nodeType="withEffect">
                                  <p:stCondLst>
                                    <p:cond delay="600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7" grpId="0"/>
      <p:bldP spid="1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500342" y="617517"/>
                <a:ext cx="11054319" cy="4813128"/>
              </a:xfrm>
            </p:spPr>
            <p:txBody>
              <a:bodyPr/>
              <a:lstStyle/>
              <a:p>
                <a:r>
                  <a:rPr lang="es-MX" sz="2800" dirty="0">
                    <a:effectLst/>
                  </a:rPr>
                  <a:t>La meta de cada usuario será minimizar la suma de su costo y su latencia.</a:t>
                </a:r>
              </a:p>
              <a:p>
                <a:pPr lvl="1">
                  <a:buFont typeface="Wingdings" panose="05000000000000000000" pitchFamily="2" charset="2"/>
                  <a:buChar char="§"/>
                </a:pPr>
                <a:r>
                  <a:rPr lang="es-MX" sz="2400" dirty="0">
                    <a:effectLst/>
                  </a:rPr>
                  <a:t>Si supongo que el costo y la latencia de cada arista depende solo del número de jugadores que usan esa arista, esto entra directamente en el modelo anterior de un juego de congestión:</a:t>
                </a:r>
              </a:p>
              <a:p>
                <a:r>
                  <a:rPr lang="es-MX" sz="2800" dirty="0">
                    <a:effectLst/>
                  </a:rPr>
                  <a:t>El costo total que cada usuario de una arista tiene es</a:t>
                </a:r>
              </a:p>
              <a:p>
                <a:pPr marL="0" indent="0">
                  <a:buNone/>
                </a:pPr>
                <a:r>
                  <a:rPr lang="es-MX" sz="2800" dirty="0">
                    <a:effectLst/>
                  </a:rPr>
                  <a:t>		</a:t>
                </a:r>
                <a:r>
                  <a:rPr lang="es-MX" sz="2800" i="1" dirty="0">
                    <a:effectLst/>
                  </a:rPr>
                  <a:t>f</a:t>
                </a:r>
                <a:r>
                  <a:rPr lang="es-MX" sz="2800" baseline="-25000" dirty="0">
                    <a:effectLst/>
                  </a:rPr>
                  <a:t>e</a:t>
                </a:r>
                <a:r>
                  <a:rPr lang="es-MX" sz="2800" dirty="0">
                    <a:effectLst/>
                  </a:rPr>
                  <a:t>(</a:t>
                </a:r>
                <a:r>
                  <a:rPr lang="es-MX" sz="2800" i="1" dirty="0">
                    <a:effectLst/>
                  </a:rPr>
                  <a:t>x</a:t>
                </a:r>
                <a:r>
                  <a:rPr lang="es-MX" sz="2800" dirty="0">
                    <a:effectLst/>
                  </a:rPr>
                  <a:t>) = </a:t>
                </a:r>
                <a14:m>
                  <m:oMath xmlns:m="http://schemas.openxmlformats.org/officeDocument/2006/math">
                    <m:f>
                      <m:fPr>
                        <m:ctrlPr>
                          <a:rPr lang="es-MX" i="1">
                            <a:effectLst/>
                            <a:latin typeface="Cambria Math" panose="02040503050406030204" pitchFamily="18" charset="0"/>
                          </a:rPr>
                        </m:ctrlPr>
                      </m:fPr>
                      <m:num>
                        <m:r>
                          <a:rPr lang="es-MX" i="1">
                            <a:effectLst/>
                            <a:latin typeface="Cambria Math" panose="02040503050406030204" pitchFamily="18" charset="0"/>
                          </a:rPr>
                          <m:t>𝑐</m:t>
                        </m:r>
                        <m:r>
                          <a:rPr lang="es-MX" i="1" baseline="-25000">
                            <a:effectLst/>
                            <a:latin typeface="Cambria Math" panose="02040503050406030204" pitchFamily="18" charset="0"/>
                          </a:rPr>
                          <m:t>𝑒</m:t>
                        </m:r>
                        <m:r>
                          <a:rPr lang="es-MX" i="1">
                            <a:effectLst/>
                            <a:latin typeface="Cambria Math" panose="02040503050406030204" pitchFamily="18" charset="0"/>
                          </a:rPr>
                          <m:t>(</m:t>
                        </m:r>
                        <m:r>
                          <a:rPr lang="es-MX" i="1">
                            <a:effectLst/>
                            <a:latin typeface="Cambria Math" panose="02040503050406030204" pitchFamily="18" charset="0"/>
                          </a:rPr>
                          <m:t>𝑥</m:t>
                        </m:r>
                        <m:r>
                          <a:rPr lang="es-MX" i="1">
                            <a:effectLst/>
                            <a:latin typeface="Cambria Math" panose="02040503050406030204" pitchFamily="18" charset="0"/>
                          </a:rPr>
                          <m:t>)</m:t>
                        </m:r>
                      </m:num>
                      <m:den>
                        <m:r>
                          <a:rPr lang="es-MX" i="1">
                            <a:effectLst/>
                            <a:latin typeface="Cambria Math" panose="02040503050406030204" pitchFamily="18" charset="0"/>
                          </a:rPr>
                          <m:t>𝑥</m:t>
                        </m:r>
                      </m:den>
                    </m:f>
                  </m:oMath>
                </a14:m>
                <a:r>
                  <a:rPr lang="es-MX" sz="2800" dirty="0">
                    <a:effectLst/>
                  </a:rPr>
                  <a:t> + </a:t>
                </a:r>
                <a:r>
                  <a:rPr lang="es-MX" sz="2800" i="1" dirty="0">
                    <a:effectLst/>
                  </a:rPr>
                  <a:t>d</a:t>
                </a:r>
                <a:r>
                  <a:rPr lang="es-MX" sz="2800" baseline="-25000" dirty="0">
                    <a:effectLst/>
                  </a:rPr>
                  <a:t>e</a:t>
                </a:r>
                <a:r>
                  <a:rPr lang="es-MX" sz="2800" dirty="0">
                    <a:effectLst/>
                  </a:rPr>
                  <a:t>(</a:t>
                </a:r>
                <a:r>
                  <a:rPr lang="es-MX" sz="2800" i="1" dirty="0">
                    <a:effectLst/>
                  </a:rPr>
                  <a:t>x</a:t>
                </a:r>
                <a:r>
                  <a:rPr lang="es-MX" sz="2800" dirty="0">
                    <a:effectLst/>
                  </a:rPr>
                  <a:t>).</a:t>
                </a:r>
              </a:p>
              <a:p>
                <a:r>
                  <a:rPr lang="es-MX" sz="2800" dirty="0">
                    <a:effectLst/>
                  </a:rPr>
                  <a:t>Si la función </a:t>
                </a:r>
                <a:r>
                  <a:rPr lang="es-MX" sz="2800" i="1" dirty="0" err="1">
                    <a:effectLst/>
                  </a:rPr>
                  <a:t>xf</a:t>
                </a:r>
                <a:r>
                  <a:rPr lang="es-MX" sz="2800" baseline="-25000" dirty="0" err="1">
                    <a:effectLst/>
                  </a:rPr>
                  <a:t>e</a:t>
                </a:r>
                <a:r>
                  <a:rPr lang="es-MX" sz="2800" dirty="0">
                    <a:effectLst/>
                  </a:rPr>
                  <a:t>(</a:t>
                </a:r>
                <a:r>
                  <a:rPr lang="es-MX" sz="2800" i="1" dirty="0">
                    <a:effectLst/>
                  </a:rPr>
                  <a:t>x</a:t>
                </a:r>
                <a:r>
                  <a:rPr lang="es-MX" sz="2800" dirty="0">
                    <a:effectLst/>
                  </a:rPr>
                  <a:t>) es cóncava, el teorema 2.3 rige.</a:t>
                </a:r>
              </a:p>
              <a:p>
                <a:pPr lvl="1">
                  <a:buFont typeface="Wingdings" panose="05000000000000000000" pitchFamily="2" charset="2"/>
                  <a:buChar char="§"/>
                </a:pPr>
                <a:r>
                  <a:rPr lang="es-MX" sz="2400" dirty="0">
                    <a:effectLst/>
                  </a:rPr>
                  <a:t>Pero: aunque las funciones cóncavas son naturales para modelar el costo, la latencia tiende a ser convexa.</a:t>
                </a: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500342" y="617517"/>
                <a:ext cx="11054319" cy="4813128"/>
              </a:xfrm>
              <a:blipFill>
                <a:blip r:embed="rId2"/>
                <a:stretch>
                  <a:fillRect t="-1266" r="-1324" b="-2658"/>
                </a:stretch>
              </a:blipFill>
            </p:spPr>
            <p:txBody>
              <a:bodyPr/>
              <a:lstStyle/>
              <a:p>
                <a:r>
                  <a:rPr lang="es-MX">
                    <a:noFill/>
                  </a:rPr>
                  <a:t> </a:t>
                </a:r>
              </a:p>
            </p:txBody>
          </p:sp>
        </mc:Fallback>
      </mc:AlternateContent>
      <p:sp>
        <p:nvSpPr>
          <p:cNvPr id="4" name="Text Box 9"/>
          <p:cNvSpPr txBox="1">
            <a:spLocks noChangeArrowheads="1"/>
          </p:cNvSpPr>
          <p:nvPr/>
        </p:nvSpPr>
        <p:spPr bwMode="auto">
          <a:xfrm>
            <a:off x="524092" y="5476885"/>
            <a:ext cx="10877797" cy="1200329"/>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Recordando el Teorema 2.3. Considere un juego justo de conexiones donde cada arista tiene una función de costo cóncava no decreciente </a:t>
            </a:r>
            <a:r>
              <a:rPr lang="es-MX" sz="2400" i="1" u="none" dirty="0">
                <a:latin typeface="Times New Roman" panose="02020603050405020304" pitchFamily="18" charset="0"/>
                <a:cs typeface="Times New Roman" panose="02020603050405020304" pitchFamily="18" charset="0"/>
              </a:rPr>
              <a:t>c</a:t>
            </a:r>
            <a:r>
              <a:rPr lang="es-MX" sz="2400" u="none" baseline="-25000" dirty="0">
                <a:latin typeface="Times New Roman" panose="02020603050405020304" pitchFamily="18" charset="0"/>
                <a:cs typeface="Times New Roman" panose="02020603050405020304" pitchFamily="18" charset="0"/>
              </a:rPr>
              <a:t>e</a:t>
            </a:r>
            <a:r>
              <a:rPr lang="es-MX" sz="2400" u="none" dirty="0">
                <a:latin typeface="Times New Roman" panose="02020603050405020304" pitchFamily="18" charset="0"/>
                <a:cs typeface="Times New Roman" panose="02020603050405020304" pitchFamily="18" charset="0"/>
              </a:rPr>
              <a:t>(</a:t>
            </a:r>
            <a:r>
              <a:rPr lang="es-MX" sz="2400" i="1" u="none" dirty="0">
                <a:latin typeface="Times New Roman" panose="02020603050405020304" pitchFamily="18" charset="0"/>
                <a:cs typeface="Times New Roman" panose="02020603050405020304" pitchFamily="18" charset="0"/>
              </a:rPr>
              <a:t>x</a:t>
            </a:r>
            <a:r>
              <a:rPr lang="es-MX" sz="2400" u="none" dirty="0">
                <a:latin typeface="Times New Roman" panose="02020603050405020304" pitchFamily="18" charset="0"/>
                <a:cs typeface="Times New Roman" panose="02020603050405020304" pitchFamily="18" charset="0"/>
              </a:rPr>
              <a:t>), donde </a:t>
            </a:r>
            <a:r>
              <a:rPr lang="es-MX" sz="2400" i="1" u="none" dirty="0">
                <a:latin typeface="Times New Roman" panose="02020603050405020304" pitchFamily="18" charset="0"/>
                <a:cs typeface="Times New Roman" panose="02020603050405020304" pitchFamily="18" charset="0"/>
              </a:rPr>
              <a:t>x</a:t>
            </a:r>
            <a:r>
              <a:rPr lang="es-MX" sz="2400" u="none" dirty="0">
                <a:latin typeface="Times New Roman" panose="02020603050405020304" pitchFamily="18" charset="0"/>
                <a:cs typeface="Times New Roman" panose="02020603050405020304" pitchFamily="18" charset="0"/>
              </a:rPr>
              <a:t> es el número de jugadores que usa la arista </a:t>
            </a:r>
            <a:r>
              <a:rPr lang="es-MX" sz="2400" i="1" u="none" dirty="0">
                <a:latin typeface="Times New Roman" panose="02020603050405020304" pitchFamily="18" charset="0"/>
                <a:cs typeface="Times New Roman" panose="02020603050405020304" pitchFamily="18" charset="0"/>
              </a:rPr>
              <a:t>e</a:t>
            </a:r>
            <a:r>
              <a:rPr lang="es-MX" sz="2400" u="none" dirty="0">
                <a:latin typeface="Times New Roman" panose="02020603050405020304" pitchFamily="18" charset="0"/>
                <a:cs typeface="Times New Roman" panose="02020603050405020304" pitchFamily="18" charset="0"/>
              </a:rPr>
              <a:t>.  Entonces el precio de la estabilidad es cuando más H(</a:t>
            </a:r>
            <a:r>
              <a:rPr lang="es-MX" sz="2400" i="1" u="none" dirty="0">
                <a:latin typeface="Times New Roman" panose="02020603050405020304" pitchFamily="18" charset="0"/>
                <a:cs typeface="Times New Roman" panose="02020603050405020304" pitchFamily="18" charset="0"/>
              </a:rPr>
              <a:t>k</a:t>
            </a:r>
            <a:r>
              <a:rPr lang="es-MX" sz="2400" u="none" dirty="0">
                <a:latin typeface="Times New Roman" panose="02020603050405020304" pitchFamily="18" charset="0"/>
                <a:cs typeface="Times New Roman" panose="02020603050405020304" pitchFamily="18" charset="0"/>
              </a:rPr>
              <a:t>).</a:t>
            </a:r>
          </a:p>
        </p:txBody>
      </p:sp>
      <p:sp>
        <p:nvSpPr>
          <p:cNvPr id="5"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65</a:t>
            </a:fld>
            <a:endParaRPr lang="es-MX" dirty="0"/>
          </a:p>
        </p:txBody>
      </p:sp>
      <p:sp>
        <p:nvSpPr>
          <p:cNvPr id="2" name="CuadroTexto 1">
            <a:extLst>
              <a:ext uri="{FF2B5EF4-FFF2-40B4-BE49-F238E27FC236}">
                <a16:creationId xmlns:a16="http://schemas.microsoft.com/office/drawing/2014/main" id="{F86E508F-04B9-95DD-8409-69A6A2716574}"/>
              </a:ext>
            </a:extLst>
          </p:cNvPr>
          <p:cNvSpPr txBox="1"/>
          <p:nvPr/>
        </p:nvSpPr>
        <p:spPr>
          <a:xfrm>
            <a:off x="5799117" y="3621974"/>
            <a:ext cx="2618910" cy="461665"/>
          </a:xfrm>
          <a:prstGeom prst="rect">
            <a:avLst/>
          </a:prstGeom>
          <a:noFill/>
        </p:spPr>
        <p:txBody>
          <a:bodyPr wrap="square" rtlCol="0">
            <a:spAutoFit/>
          </a:bodyPr>
          <a:lstStyle/>
          <a:p>
            <a:r>
              <a:rPr lang="es-ES" sz="2400" dirty="0">
                <a:latin typeface="Times New Roman" panose="02020603050405020304" pitchFamily="18" charset="0"/>
                <a:cs typeface="Times New Roman" panose="02020603050405020304" pitchFamily="18" charset="0"/>
              </a:rPr>
              <a:t>verificado: es </a:t>
            </a:r>
            <a:r>
              <a:rPr lang="es-ES" sz="2400" i="1" dirty="0" err="1">
                <a:latin typeface="Times New Roman" panose="02020603050405020304" pitchFamily="18" charset="0"/>
                <a:cs typeface="Times New Roman" panose="02020603050405020304" pitchFamily="18" charset="0"/>
              </a:rPr>
              <a:t>xf</a:t>
            </a:r>
            <a:r>
              <a:rPr lang="es-ES" sz="2400" i="1" baseline="-25000" dirty="0" err="1">
                <a:latin typeface="Times New Roman" panose="02020603050405020304" pitchFamily="18" charset="0"/>
                <a:cs typeface="Times New Roman" panose="02020603050405020304" pitchFamily="18" charset="0"/>
              </a:rPr>
              <a:t>e</a:t>
            </a:r>
            <a:r>
              <a:rPr lang="es-ES" sz="2400" dirty="0">
                <a:latin typeface="Times New Roman" panose="02020603050405020304" pitchFamily="18" charset="0"/>
                <a:cs typeface="Times New Roman" panose="02020603050405020304" pitchFamily="18" charset="0"/>
              </a:rPr>
              <a:t>(</a:t>
            </a:r>
            <a:r>
              <a:rPr lang="es-ES" sz="2400" i="1" dirty="0">
                <a:latin typeface="Times New Roman" panose="02020603050405020304" pitchFamily="18" charset="0"/>
                <a:cs typeface="Times New Roman" panose="02020603050405020304" pitchFamily="18" charset="0"/>
              </a:rPr>
              <a:t>x</a:t>
            </a:r>
            <a:r>
              <a:rPr lang="es-ES" sz="2400" dirty="0">
                <a:latin typeface="Times New Roman" panose="02020603050405020304" pitchFamily="18" charset="0"/>
                <a:cs typeface="Times New Roman" panose="02020603050405020304" pitchFamily="18" charset="0"/>
              </a:rPr>
              <a:t>)</a:t>
            </a:r>
            <a:endParaRPr lang="es-MX" sz="2400" dirty="0">
              <a:latin typeface="Times New Roman" panose="02020603050405020304" pitchFamily="18" charset="0"/>
              <a:cs typeface="Times New Roman" panose="02020603050405020304" pitchFamily="18" charset="0"/>
            </a:endParaRPr>
          </a:p>
        </p:txBody>
      </p:sp>
      <p:cxnSp>
        <p:nvCxnSpPr>
          <p:cNvPr id="6" name="Conector recto de flecha 5">
            <a:extLst>
              <a:ext uri="{FF2B5EF4-FFF2-40B4-BE49-F238E27FC236}">
                <a16:creationId xmlns:a16="http://schemas.microsoft.com/office/drawing/2014/main" id="{413C60AF-A91C-24E4-AB96-23BB24B927F3}"/>
              </a:ext>
            </a:extLst>
          </p:cNvPr>
          <p:cNvCxnSpPr/>
          <p:nvPr/>
        </p:nvCxnSpPr>
        <p:spPr bwMode="auto">
          <a:xfrm flipH="1">
            <a:off x="3783330" y="3881051"/>
            <a:ext cx="2015787" cy="423172"/>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65895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400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grpId="0" nodeType="withEffect">
                                  <p:stCondLst>
                                    <p:cond delay="400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7" presetID="1" presetClass="entr" presetSubtype="0" fill="hold" grpId="0" nodeType="withEffect">
                                  <p:stCondLst>
                                    <p:cond delay="1500"/>
                                  </p:stCondLst>
                                  <p:childTnLst>
                                    <p:set>
                                      <p:cBhvr>
                                        <p:cTn id="18"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par>
                                <p:cTn id="19" presetID="1" presetClass="entr" presetSubtype="0" fill="hold" nodeType="withEffect">
                                  <p:stCondLst>
                                    <p:cond delay="1500"/>
                                  </p:stCondLst>
                                  <p:childTnLst>
                                    <p:set>
                                      <p:cBhvr>
                                        <p:cTn id="20"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par>
                                <p:cTn id="21" presetID="1" presetClass="entr" presetSubtype="0" fill="hold" grpId="0" nodeType="withEffect">
                                  <p:stCondLst>
                                    <p:cond delay="3000"/>
                                  </p:stCondLst>
                                  <p:childTnLst>
                                    <p:set>
                                      <p:cBhvr>
                                        <p:cTn id="22" dur="1" fill="hold">
                                          <p:stCondLst>
                                            <p:cond delay="0"/>
                                          </p:stCondLst>
                                        </p:cTn>
                                        <p:tgtEl>
                                          <p:spTgt spid="4"/>
                                        </p:tgtEl>
                                        <p:attrNameLst>
                                          <p:attrName>style.visibility</p:attrName>
                                        </p:attrNameLst>
                                      </p:cBhvr>
                                      <p:to>
                                        <p:strVal val="visible"/>
                                      </p:to>
                                    </p:set>
                                  </p:childTnLst>
                                  <p:subTnLst>
                                    <p:animClr clrSpc="rgb" dir="cw">
                                      <p:cBhvr override="childStyle">
                                        <p:cTn dur="1" fill="hold" display="0" masterRel="nextClick" afterEffect="1"/>
                                        <p:tgtEl>
                                          <p:spTgt spid="4"/>
                                        </p:tgtEl>
                                        <p:attrNameLst>
                                          <p:attrName>ppt_c</p:attrName>
                                        </p:attrNameLst>
                                      </p:cBhvr>
                                      <p:to>
                                        <a:schemeClr val="accent1"/>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2"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74157" y="372139"/>
            <a:ext cx="10536865" cy="5231219"/>
          </a:xfrm>
        </p:spPr>
        <p:txBody>
          <a:bodyPr/>
          <a:lstStyle/>
          <a:p>
            <a:r>
              <a:rPr lang="es-MX" sz="2800" dirty="0" err="1"/>
              <a:t>Def</a:t>
            </a:r>
            <a:r>
              <a:rPr lang="es-MX" sz="2800" dirty="0"/>
              <a:t>. Una función real </a:t>
            </a:r>
            <a:r>
              <a:rPr lang="es-MX" sz="2800" i="1" dirty="0"/>
              <a:t>f </a:t>
            </a:r>
            <a:r>
              <a:rPr lang="es-MX" sz="2800" dirty="0"/>
              <a:t>definida en un intervalo es </a:t>
            </a:r>
            <a:r>
              <a:rPr lang="es-MX" sz="2800" i="1" dirty="0"/>
              <a:t>convexa </a:t>
            </a:r>
            <a:r>
              <a:rPr lang="es-MX" sz="2800" dirty="0"/>
              <a:t>si la línea que une dos puntos de su gráfica cae arriba de la gráfica (</a:t>
            </a:r>
            <a:r>
              <a:rPr lang="es-MX" sz="2400" dirty="0"/>
              <a:t>en un espacio </a:t>
            </a:r>
            <a:r>
              <a:rPr lang="es-MX" sz="2400" dirty="0" err="1"/>
              <a:t>euclideano</a:t>
            </a:r>
            <a:r>
              <a:rPr lang="es-MX" sz="2400" dirty="0"/>
              <a:t> de cuando menos dos dimensiones</a:t>
            </a:r>
            <a:r>
              <a:rPr lang="es-MX" sz="2800" dirty="0"/>
              <a:t>).</a:t>
            </a:r>
          </a:p>
          <a:p>
            <a:endParaRPr lang="es-MX" sz="2800" dirty="0"/>
          </a:p>
          <a:p>
            <a:endParaRPr lang="es-MX" sz="2800" dirty="0"/>
          </a:p>
        </p:txBody>
      </p:sp>
      <p:cxnSp>
        <p:nvCxnSpPr>
          <p:cNvPr id="8" name="Conector recto de flecha 7"/>
          <p:cNvCxnSpPr/>
          <p:nvPr/>
        </p:nvCxnSpPr>
        <p:spPr bwMode="auto">
          <a:xfrm>
            <a:off x="6763049" y="4137369"/>
            <a:ext cx="4752623" cy="0"/>
          </a:xfrm>
          <a:prstGeom prst="straightConnector1">
            <a:avLst/>
          </a:prstGeom>
          <a:solidFill>
            <a:schemeClr val="accent1"/>
          </a:solidFill>
          <a:ln w="158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Conector recto de flecha 9"/>
          <p:cNvCxnSpPr/>
          <p:nvPr/>
        </p:nvCxnSpPr>
        <p:spPr bwMode="auto">
          <a:xfrm flipV="1">
            <a:off x="7925804" y="1906612"/>
            <a:ext cx="0" cy="2829068"/>
          </a:xfrm>
          <a:prstGeom prst="straightConnector1">
            <a:avLst/>
          </a:prstGeom>
          <a:solidFill>
            <a:schemeClr val="accent1"/>
          </a:solidFill>
          <a:ln w="1587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Arco 10"/>
          <p:cNvSpPr/>
          <p:nvPr/>
        </p:nvSpPr>
        <p:spPr bwMode="auto">
          <a:xfrm flipV="1">
            <a:off x="7327493" y="-807167"/>
            <a:ext cx="3646310" cy="4323645"/>
          </a:xfrm>
          <a:prstGeom prst="arc">
            <a:avLst>
              <a:gd name="adj1" fmla="val 14111395"/>
              <a:gd name="adj2" fmla="val 21429673"/>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cxnSp>
        <p:nvCxnSpPr>
          <p:cNvPr id="13" name="Conector recto 12"/>
          <p:cNvCxnSpPr/>
          <p:nvPr/>
        </p:nvCxnSpPr>
        <p:spPr bwMode="auto">
          <a:xfrm flipV="1">
            <a:off x="8648293" y="3426169"/>
            <a:ext cx="0" cy="711200"/>
          </a:xfrm>
          <a:prstGeom prst="line">
            <a:avLst/>
          </a:prstGeom>
          <a:solidFill>
            <a:schemeClr val="accent1"/>
          </a:solidFill>
          <a:ln w="9525"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Conector recto 15"/>
          <p:cNvCxnSpPr/>
          <p:nvPr/>
        </p:nvCxnSpPr>
        <p:spPr bwMode="auto">
          <a:xfrm flipV="1">
            <a:off x="9207093" y="3222969"/>
            <a:ext cx="0" cy="1604738"/>
          </a:xfrm>
          <a:prstGeom prst="line">
            <a:avLst/>
          </a:prstGeom>
          <a:solidFill>
            <a:schemeClr val="accent1"/>
          </a:solidFill>
          <a:ln w="9525"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 name="Conector recto 16"/>
          <p:cNvCxnSpPr/>
          <p:nvPr/>
        </p:nvCxnSpPr>
        <p:spPr bwMode="auto">
          <a:xfrm>
            <a:off x="7855683" y="3527574"/>
            <a:ext cx="1351410" cy="0"/>
          </a:xfrm>
          <a:prstGeom prst="line">
            <a:avLst/>
          </a:prstGeom>
          <a:solidFill>
            <a:schemeClr val="accent1"/>
          </a:solidFill>
          <a:ln w="9525"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Conector recto 19"/>
          <p:cNvCxnSpPr/>
          <p:nvPr/>
        </p:nvCxnSpPr>
        <p:spPr bwMode="auto">
          <a:xfrm>
            <a:off x="7723685" y="3166153"/>
            <a:ext cx="1483408" cy="47088"/>
          </a:xfrm>
          <a:prstGeom prst="line">
            <a:avLst/>
          </a:prstGeom>
          <a:solidFill>
            <a:schemeClr val="accent1"/>
          </a:solidFill>
          <a:ln w="9525"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Conector recto 20"/>
          <p:cNvCxnSpPr/>
          <p:nvPr/>
        </p:nvCxnSpPr>
        <p:spPr bwMode="auto">
          <a:xfrm flipV="1">
            <a:off x="8257518" y="2510051"/>
            <a:ext cx="2900646" cy="1077901"/>
          </a:xfrm>
          <a:prstGeom prst="line">
            <a:avLst/>
          </a:prstGeom>
          <a:solidFill>
            <a:schemeClr val="accent1"/>
          </a:solidFill>
          <a:ln w="15875" cap="flat" cmpd="sng" algn="ctr">
            <a:solidFill>
              <a:srgbClr val="FF66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Conector recto 25"/>
          <p:cNvCxnSpPr/>
          <p:nvPr/>
        </p:nvCxnSpPr>
        <p:spPr bwMode="auto">
          <a:xfrm flipV="1">
            <a:off x="10536539" y="2774297"/>
            <a:ext cx="0" cy="1363073"/>
          </a:xfrm>
          <a:prstGeom prst="line">
            <a:avLst/>
          </a:prstGeom>
          <a:solidFill>
            <a:schemeClr val="accent1"/>
          </a:solidFill>
          <a:ln w="9525"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Text Box 9"/>
          <p:cNvSpPr txBox="1">
            <a:spLocks noChangeArrowheads="1"/>
          </p:cNvSpPr>
          <p:nvPr/>
        </p:nvSpPr>
        <p:spPr bwMode="auto">
          <a:xfrm>
            <a:off x="8403082" y="4229398"/>
            <a:ext cx="490084"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i="1" u="none" dirty="0">
                <a:latin typeface="Times New Roman" panose="02020603050405020304" pitchFamily="18" charset="0"/>
                <a:cs typeface="Times New Roman" panose="02020603050405020304" pitchFamily="18" charset="0"/>
              </a:rPr>
              <a:t>x</a:t>
            </a:r>
            <a:r>
              <a:rPr lang="es-MX" sz="2400" u="none" baseline="-25000" dirty="0">
                <a:latin typeface="Times New Roman" panose="02020603050405020304" pitchFamily="18" charset="0"/>
                <a:cs typeface="Times New Roman" panose="02020603050405020304" pitchFamily="18" charset="0"/>
              </a:rPr>
              <a:t>1</a:t>
            </a:r>
          </a:p>
        </p:txBody>
      </p:sp>
      <p:sp>
        <p:nvSpPr>
          <p:cNvPr id="32" name="Text Box 9"/>
          <p:cNvSpPr txBox="1">
            <a:spLocks noChangeArrowheads="1"/>
          </p:cNvSpPr>
          <p:nvPr/>
        </p:nvSpPr>
        <p:spPr bwMode="auto">
          <a:xfrm>
            <a:off x="10291497" y="4274016"/>
            <a:ext cx="490084"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i="1" u="none" dirty="0">
                <a:latin typeface="Times New Roman" panose="02020603050405020304" pitchFamily="18" charset="0"/>
                <a:cs typeface="Times New Roman" panose="02020603050405020304" pitchFamily="18" charset="0"/>
              </a:rPr>
              <a:t>x</a:t>
            </a:r>
            <a:r>
              <a:rPr lang="es-MX" sz="2400" u="none" baseline="-25000" dirty="0">
                <a:latin typeface="Times New Roman" panose="02020603050405020304" pitchFamily="18" charset="0"/>
                <a:cs typeface="Times New Roman" panose="02020603050405020304" pitchFamily="18" charset="0"/>
              </a:rPr>
              <a:t>2</a:t>
            </a:r>
          </a:p>
        </p:txBody>
      </p:sp>
      <p:sp>
        <p:nvSpPr>
          <p:cNvPr id="33" name="Text Box 9"/>
          <p:cNvSpPr txBox="1">
            <a:spLocks noChangeArrowheads="1"/>
          </p:cNvSpPr>
          <p:nvPr/>
        </p:nvSpPr>
        <p:spPr bwMode="auto">
          <a:xfrm>
            <a:off x="8755923" y="4827708"/>
            <a:ext cx="163530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i="1" u="none" dirty="0">
                <a:latin typeface="Times New Roman" panose="02020603050405020304" pitchFamily="18" charset="0"/>
                <a:cs typeface="Times New Roman" panose="02020603050405020304" pitchFamily="18" charset="0"/>
              </a:rPr>
              <a:t>tx</a:t>
            </a:r>
            <a:r>
              <a:rPr lang="es-MX" sz="2400" u="none" baseline="-25000" dirty="0">
                <a:latin typeface="Times New Roman" panose="02020603050405020304" pitchFamily="18" charset="0"/>
                <a:cs typeface="Times New Roman" panose="02020603050405020304" pitchFamily="18" charset="0"/>
              </a:rPr>
              <a:t>1</a:t>
            </a:r>
            <a:r>
              <a:rPr lang="es-MX" sz="2400" i="1" u="none" dirty="0">
                <a:latin typeface="Times New Roman" panose="02020603050405020304" pitchFamily="18" charset="0"/>
                <a:cs typeface="Times New Roman" panose="02020603050405020304" pitchFamily="18" charset="0"/>
              </a:rPr>
              <a:t> </a:t>
            </a:r>
            <a:r>
              <a:rPr lang="es-MX" sz="2400" u="none" dirty="0">
                <a:latin typeface="Times New Roman" panose="02020603050405020304" pitchFamily="18" charset="0"/>
                <a:cs typeface="Times New Roman" panose="02020603050405020304" pitchFamily="18" charset="0"/>
              </a:rPr>
              <a:t>+ (1</a:t>
            </a:r>
            <a:r>
              <a:rPr lang="es-MX" sz="2400" i="1" u="none" dirty="0">
                <a:latin typeface="Times New Roman" panose="02020603050405020304" pitchFamily="18" charset="0"/>
                <a:cs typeface="Times New Roman" panose="02020603050405020304" pitchFamily="18" charset="0"/>
              </a:rPr>
              <a:t>-t</a:t>
            </a:r>
            <a:r>
              <a:rPr lang="es-MX" sz="2400" u="none" dirty="0">
                <a:latin typeface="Times New Roman" panose="02020603050405020304" pitchFamily="18" charset="0"/>
                <a:cs typeface="Times New Roman" panose="02020603050405020304" pitchFamily="18" charset="0"/>
              </a:rPr>
              <a:t>)</a:t>
            </a:r>
            <a:r>
              <a:rPr lang="es-MX" sz="2400" i="1" u="none" dirty="0">
                <a:latin typeface="Times New Roman" panose="02020603050405020304" pitchFamily="18" charset="0"/>
                <a:cs typeface="Times New Roman" panose="02020603050405020304" pitchFamily="18" charset="0"/>
              </a:rPr>
              <a:t>x</a:t>
            </a:r>
            <a:r>
              <a:rPr lang="es-MX" sz="2400" u="none" baseline="-25000" dirty="0">
                <a:latin typeface="Times New Roman" panose="02020603050405020304" pitchFamily="18" charset="0"/>
                <a:cs typeface="Times New Roman" panose="02020603050405020304" pitchFamily="18" charset="0"/>
              </a:rPr>
              <a:t>2</a:t>
            </a:r>
          </a:p>
        </p:txBody>
      </p:sp>
      <p:sp>
        <p:nvSpPr>
          <p:cNvPr id="35" name="Text Box 9"/>
          <p:cNvSpPr txBox="1">
            <a:spLocks noChangeArrowheads="1"/>
          </p:cNvSpPr>
          <p:nvPr/>
        </p:nvSpPr>
        <p:spPr bwMode="auto">
          <a:xfrm>
            <a:off x="5342493" y="2847769"/>
            <a:ext cx="2381192"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i="1" u="none" dirty="0" err="1">
                <a:latin typeface="Times New Roman" panose="02020603050405020304" pitchFamily="18" charset="0"/>
                <a:cs typeface="Times New Roman" panose="02020603050405020304" pitchFamily="18" charset="0"/>
              </a:rPr>
              <a:t>tf</a:t>
            </a:r>
            <a:r>
              <a:rPr lang="es-MX" sz="2400" i="1" u="none" dirty="0">
                <a:latin typeface="Times New Roman" panose="02020603050405020304" pitchFamily="18" charset="0"/>
                <a:cs typeface="Times New Roman" panose="02020603050405020304" pitchFamily="18" charset="0"/>
              </a:rPr>
              <a:t> </a:t>
            </a:r>
            <a:r>
              <a:rPr lang="es-MX" sz="2400" u="none" dirty="0">
                <a:latin typeface="Times New Roman" panose="02020603050405020304" pitchFamily="18" charset="0"/>
                <a:cs typeface="Times New Roman" panose="02020603050405020304" pitchFamily="18" charset="0"/>
              </a:rPr>
              <a:t>(</a:t>
            </a:r>
            <a:r>
              <a:rPr lang="es-MX" sz="2400" i="1" u="none" dirty="0">
                <a:latin typeface="Times New Roman" panose="02020603050405020304" pitchFamily="18" charset="0"/>
                <a:cs typeface="Times New Roman" panose="02020603050405020304" pitchFamily="18" charset="0"/>
              </a:rPr>
              <a:t>x</a:t>
            </a:r>
            <a:r>
              <a:rPr lang="es-MX" sz="2400" u="none" baseline="-25000" dirty="0">
                <a:latin typeface="Times New Roman" panose="02020603050405020304" pitchFamily="18" charset="0"/>
                <a:cs typeface="Times New Roman" panose="02020603050405020304" pitchFamily="18" charset="0"/>
              </a:rPr>
              <a:t>1</a:t>
            </a:r>
            <a:r>
              <a:rPr lang="es-MX" sz="2400" u="none" dirty="0">
                <a:latin typeface="Times New Roman" panose="02020603050405020304" pitchFamily="18" charset="0"/>
                <a:cs typeface="Times New Roman" panose="02020603050405020304" pitchFamily="18" charset="0"/>
              </a:rPr>
              <a:t>)</a:t>
            </a:r>
            <a:r>
              <a:rPr lang="es-MX" sz="2400" i="1" u="none" dirty="0">
                <a:latin typeface="Times New Roman" panose="02020603050405020304" pitchFamily="18" charset="0"/>
                <a:cs typeface="Times New Roman" panose="02020603050405020304" pitchFamily="18" charset="0"/>
              </a:rPr>
              <a:t> </a:t>
            </a:r>
            <a:r>
              <a:rPr lang="es-MX" sz="2400" u="none" dirty="0">
                <a:latin typeface="Times New Roman" panose="02020603050405020304" pitchFamily="18" charset="0"/>
                <a:cs typeface="Times New Roman" panose="02020603050405020304" pitchFamily="18" charset="0"/>
              </a:rPr>
              <a:t>+ (1-</a:t>
            </a:r>
            <a:r>
              <a:rPr lang="es-MX" sz="2400" i="1" u="none" dirty="0">
                <a:latin typeface="Times New Roman" panose="02020603050405020304" pitchFamily="18" charset="0"/>
                <a:cs typeface="Times New Roman" panose="02020603050405020304" pitchFamily="18" charset="0"/>
              </a:rPr>
              <a:t>t</a:t>
            </a:r>
            <a:r>
              <a:rPr lang="es-MX" sz="2400" u="none" dirty="0">
                <a:latin typeface="Times New Roman" panose="02020603050405020304" pitchFamily="18" charset="0"/>
                <a:cs typeface="Times New Roman" panose="02020603050405020304" pitchFamily="18" charset="0"/>
              </a:rPr>
              <a:t>)</a:t>
            </a:r>
            <a:r>
              <a:rPr lang="es-MX" sz="2400" i="1" u="none" dirty="0">
                <a:latin typeface="Times New Roman" panose="02020603050405020304" pitchFamily="18" charset="0"/>
                <a:cs typeface="Times New Roman" panose="02020603050405020304" pitchFamily="18" charset="0"/>
              </a:rPr>
              <a:t>f</a:t>
            </a:r>
            <a:r>
              <a:rPr lang="es-MX" sz="2400" u="none" dirty="0">
                <a:latin typeface="Times New Roman" panose="02020603050405020304" pitchFamily="18" charset="0"/>
                <a:cs typeface="Times New Roman" panose="02020603050405020304" pitchFamily="18" charset="0"/>
              </a:rPr>
              <a:t>(</a:t>
            </a:r>
            <a:r>
              <a:rPr lang="es-MX" sz="2400" i="1" u="none" dirty="0">
                <a:latin typeface="Times New Roman" panose="02020603050405020304" pitchFamily="18" charset="0"/>
                <a:cs typeface="Times New Roman" panose="02020603050405020304" pitchFamily="18" charset="0"/>
              </a:rPr>
              <a:t>x</a:t>
            </a:r>
            <a:r>
              <a:rPr lang="es-MX" sz="2400" u="none" baseline="-25000" dirty="0">
                <a:latin typeface="Times New Roman" panose="02020603050405020304" pitchFamily="18" charset="0"/>
                <a:cs typeface="Times New Roman" panose="02020603050405020304" pitchFamily="18" charset="0"/>
              </a:rPr>
              <a:t>2</a:t>
            </a:r>
            <a:r>
              <a:rPr lang="es-MX" sz="2400" u="none" dirty="0">
                <a:latin typeface="Times New Roman" panose="02020603050405020304" pitchFamily="18" charset="0"/>
                <a:cs typeface="Times New Roman" panose="02020603050405020304" pitchFamily="18" charset="0"/>
              </a:rPr>
              <a:t>)</a:t>
            </a:r>
            <a:endParaRPr lang="es-MX" sz="2400" u="none" baseline="-25000" dirty="0">
              <a:latin typeface="Times New Roman" panose="02020603050405020304" pitchFamily="18" charset="0"/>
              <a:cs typeface="Times New Roman" panose="02020603050405020304" pitchFamily="18" charset="0"/>
            </a:endParaRPr>
          </a:p>
        </p:txBody>
      </p:sp>
      <p:sp>
        <p:nvSpPr>
          <p:cNvPr id="37" name="Text Box 9"/>
          <p:cNvSpPr txBox="1">
            <a:spLocks noChangeArrowheads="1"/>
          </p:cNvSpPr>
          <p:nvPr/>
        </p:nvSpPr>
        <p:spPr bwMode="auto">
          <a:xfrm>
            <a:off x="5827119" y="3379048"/>
            <a:ext cx="2028565"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i="1" u="none" dirty="0">
                <a:latin typeface="Times New Roman" panose="02020603050405020304" pitchFamily="18" charset="0"/>
                <a:cs typeface="Times New Roman" panose="02020603050405020304" pitchFamily="18" charset="0"/>
              </a:rPr>
              <a:t>f </a:t>
            </a:r>
            <a:r>
              <a:rPr lang="es-MX" sz="2800" u="none" dirty="0">
                <a:latin typeface="Times New Roman" panose="02020603050405020304" pitchFamily="18" charset="0"/>
                <a:cs typeface="Times New Roman" panose="02020603050405020304" pitchFamily="18" charset="0"/>
              </a:rPr>
              <a:t>(</a:t>
            </a:r>
            <a:r>
              <a:rPr lang="es-MX" sz="2400" i="1" u="none" dirty="0">
                <a:latin typeface="Times New Roman" panose="02020603050405020304" pitchFamily="18" charset="0"/>
                <a:cs typeface="Times New Roman" panose="02020603050405020304" pitchFamily="18" charset="0"/>
              </a:rPr>
              <a:t>tx</a:t>
            </a:r>
            <a:r>
              <a:rPr lang="es-MX" sz="2400" u="none" baseline="-25000" dirty="0">
                <a:latin typeface="Times New Roman" panose="02020603050405020304" pitchFamily="18" charset="0"/>
                <a:cs typeface="Times New Roman" panose="02020603050405020304" pitchFamily="18" charset="0"/>
              </a:rPr>
              <a:t>1</a:t>
            </a:r>
            <a:r>
              <a:rPr lang="es-MX" sz="2400" i="1" u="none" dirty="0">
                <a:latin typeface="Times New Roman" panose="02020603050405020304" pitchFamily="18" charset="0"/>
                <a:cs typeface="Times New Roman" panose="02020603050405020304" pitchFamily="18" charset="0"/>
              </a:rPr>
              <a:t> </a:t>
            </a:r>
            <a:r>
              <a:rPr lang="es-MX" sz="2400" u="none" dirty="0">
                <a:latin typeface="Times New Roman" panose="02020603050405020304" pitchFamily="18" charset="0"/>
                <a:cs typeface="Times New Roman" panose="02020603050405020304" pitchFamily="18" charset="0"/>
              </a:rPr>
              <a:t>+ (1</a:t>
            </a:r>
            <a:r>
              <a:rPr lang="es-MX" sz="2400" i="1" u="none" dirty="0">
                <a:latin typeface="Times New Roman" panose="02020603050405020304" pitchFamily="18" charset="0"/>
                <a:cs typeface="Times New Roman" panose="02020603050405020304" pitchFamily="18" charset="0"/>
              </a:rPr>
              <a:t>-t</a:t>
            </a:r>
            <a:r>
              <a:rPr lang="es-MX" sz="2400" u="none" dirty="0">
                <a:latin typeface="Times New Roman" panose="02020603050405020304" pitchFamily="18" charset="0"/>
                <a:cs typeface="Times New Roman" panose="02020603050405020304" pitchFamily="18" charset="0"/>
              </a:rPr>
              <a:t>)</a:t>
            </a:r>
            <a:r>
              <a:rPr lang="es-MX" sz="2400" i="1" u="none" dirty="0">
                <a:latin typeface="Times New Roman" panose="02020603050405020304" pitchFamily="18" charset="0"/>
                <a:cs typeface="Times New Roman" panose="02020603050405020304" pitchFamily="18" charset="0"/>
              </a:rPr>
              <a:t>x</a:t>
            </a:r>
            <a:r>
              <a:rPr lang="es-MX" sz="2400" u="none" baseline="-25000" dirty="0">
                <a:latin typeface="Times New Roman" panose="02020603050405020304" pitchFamily="18" charset="0"/>
                <a:cs typeface="Times New Roman" panose="02020603050405020304" pitchFamily="18" charset="0"/>
              </a:rPr>
              <a:t>2</a:t>
            </a:r>
            <a:r>
              <a:rPr lang="es-MX" sz="2800" u="none" dirty="0">
                <a:latin typeface="Times New Roman" panose="02020603050405020304" pitchFamily="18" charset="0"/>
                <a:cs typeface="Times New Roman" panose="02020603050405020304" pitchFamily="18" charset="0"/>
              </a:rPr>
              <a:t>)</a:t>
            </a:r>
            <a:endParaRPr lang="es-MX" sz="2800" u="none" baseline="-25000" dirty="0">
              <a:latin typeface="Times New Roman" panose="02020603050405020304" pitchFamily="18" charset="0"/>
              <a:cs typeface="Times New Roman" panose="02020603050405020304" pitchFamily="18" charset="0"/>
            </a:endParaRPr>
          </a:p>
        </p:txBody>
      </p:sp>
      <p:sp>
        <p:nvSpPr>
          <p:cNvPr id="40" name="Text Box 9"/>
          <p:cNvSpPr txBox="1">
            <a:spLocks noChangeArrowheads="1"/>
          </p:cNvSpPr>
          <p:nvPr/>
        </p:nvSpPr>
        <p:spPr bwMode="auto">
          <a:xfrm>
            <a:off x="10183554" y="1444948"/>
            <a:ext cx="705971"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i="1" u="none" dirty="0">
                <a:latin typeface="Times New Roman" panose="02020603050405020304" pitchFamily="18" charset="0"/>
                <a:cs typeface="Times New Roman" panose="02020603050405020304" pitchFamily="18" charset="0"/>
              </a:rPr>
              <a:t>f </a:t>
            </a:r>
            <a:r>
              <a:rPr lang="es-MX" sz="2400" u="none" dirty="0">
                <a:latin typeface="Times New Roman" panose="02020603050405020304" pitchFamily="18" charset="0"/>
                <a:cs typeface="Times New Roman" panose="02020603050405020304" pitchFamily="18" charset="0"/>
              </a:rPr>
              <a:t>(</a:t>
            </a:r>
            <a:r>
              <a:rPr lang="es-MX" sz="2400" i="1" u="none" dirty="0">
                <a:latin typeface="Times New Roman" panose="02020603050405020304" pitchFamily="18" charset="0"/>
                <a:cs typeface="Times New Roman" panose="02020603050405020304" pitchFamily="18" charset="0"/>
              </a:rPr>
              <a:t>x</a:t>
            </a:r>
            <a:r>
              <a:rPr lang="es-MX" sz="2400" u="none" dirty="0">
                <a:latin typeface="Times New Roman" panose="02020603050405020304" pitchFamily="18" charset="0"/>
                <a:cs typeface="Times New Roman" panose="02020603050405020304" pitchFamily="18" charset="0"/>
              </a:rPr>
              <a:t>)</a:t>
            </a:r>
            <a:endParaRPr lang="es-MX" sz="2400" u="none" baseline="-25000" dirty="0">
              <a:latin typeface="Times New Roman" panose="02020603050405020304" pitchFamily="18" charset="0"/>
              <a:cs typeface="Times New Roman" panose="02020603050405020304" pitchFamily="18" charset="0"/>
            </a:endParaRPr>
          </a:p>
        </p:txBody>
      </p:sp>
      <p:sp>
        <p:nvSpPr>
          <p:cNvPr id="41" name="Marcador de contenido 2"/>
          <p:cNvSpPr txBox="1">
            <a:spLocks/>
          </p:cNvSpPr>
          <p:nvPr/>
        </p:nvSpPr>
        <p:spPr bwMode="auto">
          <a:xfrm>
            <a:off x="527015" y="4597891"/>
            <a:ext cx="8585794" cy="2054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400" dirty="0"/>
              <a:t>Sea X un conjunto convexo en un espacio vectorial real;</a:t>
            </a:r>
          </a:p>
          <a:p>
            <a:pPr marL="0" indent="0">
              <a:buNone/>
            </a:pPr>
            <a:r>
              <a:rPr lang="es-MX" sz="2400" dirty="0"/>
              <a:t>Sea </a:t>
            </a:r>
            <a:r>
              <a:rPr lang="es-MX" sz="2400" i="1" dirty="0"/>
              <a:t>f </a:t>
            </a:r>
            <a:r>
              <a:rPr lang="es-MX" sz="2400" dirty="0"/>
              <a:t>: </a:t>
            </a:r>
            <a:r>
              <a:rPr lang="es-MX" sz="2400" i="1" dirty="0"/>
              <a:t>X</a:t>
            </a:r>
            <a:r>
              <a:rPr lang="es-MX" sz="2400" dirty="0"/>
              <a:t> </a:t>
            </a:r>
            <a:r>
              <a:rPr lang="es-MX" sz="2400" dirty="0">
                <a:sym typeface="Wingdings" panose="05000000000000000000" pitchFamily="2" charset="2"/>
              </a:rPr>
              <a:t> </a:t>
            </a:r>
            <a:r>
              <a:rPr lang="es-MX" sz="2400" b="1" dirty="0">
                <a:sym typeface="Wingdings" panose="05000000000000000000" pitchFamily="2" charset="2"/>
              </a:rPr>
              <a:t>R </a:t>
            </a:r>
            <a:r>
              <a:rPr lang="es-MX" sz="2400" dirty="0">
                <a:sym typeface="Wingdings" panose="05000000000000000000" pitchFamily="2" charset="2"/>
              </a:rPr>
              <a:t>una función.</a:t>
            </a:r>
            <a:endParaRPr lang="es-MX" sz="2400" dirty="0"/>
          </a:p>
          <a:p>
            <a:pPr marL="0" indent="0">
              <a:buNone/>
            </a:pPr>
            <a:r>
              <a:rPr lang="es-MX" sz="2400" i="1" dirty="0"/>
              <a:t>f </a:t>
            </a:r>
            <a:r>
              <a:rPr lang="es-MX" sz="2400" dirty="0"/>
              <a:t>es convexa si </a:t>
            </a:r>
            <a:r>
              <a:rPr lang="es-MX" sz="2400" dirty="0">
                <a:sym typeface="Symbol" panose="05050102010706020507" pitchFamily="18" charset="2"/>
              </a:rPr>
              <a:t> </a:t>
            </a:r>
            <a:r>
              <a:rPr lang="es-MX" sz="2400" i="1" dirty="0"/>
              <a:t>x</a:t>
            </a:r>
            <a:r>
              <a:rPr lang="es-MX" sz="2400" baseline="-25000" dirty="0"/>
              <a:t>1</a:t>
            </a:r>
            <a:r>
              <a:rPr lang="es-MX" sz="2400" dirty="0"/>
              <a:t>,</a:t>
            </a:r>
            <a:r>
              <a:rPr lang="es-MX" sz="2400" i="1" dirty="0"/>
              <a:t>x</a:t>
            </a:r>
            <a:r>
              <a:rPr lang="es-MX" sz="2400" baseline="-25000" dirty="0"/>
              <a:t>2</a:t>
            </a:r>
            <a:r>
              <a:rPr lang="es-MX" sz="2400" dirty="0">
                <a:sym typeface="Symbol" panose="05050102010706020507" pitchFamily="18" charset="2"/>
              </a:rPr>
              <a:t></a:t>
            </a:r>
            <a:r>
              <a:rPr lang="es-MX" sz="2400" dirty="0"/>
              <a:t>X,  </a:t>
            </a:r>
            <a:r>
              <a:rPr lang="es-MX" sz="2400" dirty="0">
                <a:sym typeface="Symbol" panose="05050102010706020507" pitchFamily="18" charset="2"/>
              </a:rPr>
              <a:t></a:t>
            </a:r>
            <a:r>
              <a:rPr lang="es-MX" sz="2400" i="1" dirty="0"/>
              <a:t>t</a:t>
            </a:r>
            <a:r>
              <a:rPr lang="es-MX" sz="2400" dirty="0">
                <a:sym typeface="Symbol" panose="05050102010706020507" pitchFamily="18" charset="2"/>
              </a:rPr>
              <a:t></a:t>
            </a:r>
            <a:r>
              <a:rPr lang="es-MX" sz="2400" dirty="0"/>
              <a:t>[0,1]</a:t>
            </a:r>
          </a:p>
          <a:p>
            <a:pPr marL="0" indent="0">
              <a:buNone/>
            </a:pPr>
            <a:r>
              <a:rPr lang="es-MX" sz="2400" dirty="0"/>
              <a:t>    </a:t>
            </a:r>
            <a:r>
              <a:rPr lang="es-MX" sz="2400" i="1" dirty="0"/>
              <a:t>f</a:t>
            </a:r>
            <a:r>
              <a:rPr lang="es-MX" sz="2800" dirty="0"/>
              <a:t>(</a:t>
            </a:r>
            <a:r>
              <a:rPr lang="es-MX" sz="2400" i="1" dirty="0"/>
              <a:t>tx</a:t>
            </a:r>
            <a:r>
              <a:rPr lang="es-MX" sz="2400" baseline="-25000" dirty="0"/>
              <a:t>1</a:t>
            </a:r>
            <a:r>
              <a:rPr lang="es-MX" sz="2400" dirty="0"/>
              <a:t> + (1-</a:t>
            </a:r>
            <a:r>
              <a:rPr lang="es-MX" sz="2400" i="1" dirty="0"/>
              <a:t>t</a:t>
            </a:r>
            <a:r>
              <a:rPr lang="es-MX" sz="2400" dirty="0"/>
              <a:t>)</a:t>
            </a:r>
            <a:r>
              <a:rPr lang="es-MX" sz="2400" i="1" dirty="0"/>
              <a:t>x</a:t>
            </a:r>
            <a:r>
              <a:rPr lang="es-MX" sz="2400" baseline="-25000" dirty="0"/>
              <a:t>2</a:t>
            </a:r>
            <a:r>
              <a:rPr lang="es-MX" sz="2800" dirty="0"/>
              <a:t>)</a:t>
            </a:r>
            <a:r>
              <a:rPr lang="es-MX" sz="2400" dirty="0"/>
              <a:t> </a:t>
            </a:r>
            <a:r>
              <a:rPr lang="es-MX" sz="2400" dirty="0">
                <a:sym typeface="Symbol" panose="05050102010706020507" pitchFamily="18" charset="2"/>
              </a:rPr>
              <a:t></a:t>
            </a:r>
            <a:r>
              <a:rPr lang="es-MX" sz="2400" dirty="0"/>
              <a:t> </a:t>
            </a:r>
            <a:r>
              <a:rPr lang="es-MX" sz="2400" i="1" dirty="0" err="1"/>
              <a:t>tf</a:t>
            </a:r>
            <a:r>
              <a:rPr lang="es-MX" sz="2400" dirty="0"/>
              <a:t>(</a:t>
            </a:r>
            <a:r>
              <a:rPr lang="es-MX" sz="2400" i="1" dirty="0"/>
              <a:t>x</a:t>
            </a:r>
            <a:r>
              <a:rPr lang="es-MX" sz="2400" baseline="-25000" dirty="0"/>
              <a:t>1</a:t>
            </a:r>
            <a:r>
              <a:rPr lang="es-MX" sz="2400" dirty="0"/>
              <a:t>) + (1-</a:t>
            </a:r>
            <a:r>
              <a:rPr lang="es-MX" sz="2400" i="1" dirty="0"/>
              <a:t>t</a:t>
            </a:r>
            <a:r>
              <a:rPr lang="es-MX" sz="2400" dirty="0"/>
              <a:t>)</a:t>
            </a:r>
            <a:r>
              <a:rPr lang="es-MX" sz="2400" i="1" dirty="0"/>
              <a:t>f</a:t>
            </a:r>
            <a:r>
              <a:rPr lang="es-MX" sz="2400" dirty="0"/>
              <a:t>(</a:t>
            </a:r>
            <a:r>
              <a:rPr lang="es-MX" sz="2400" i="1" dirty="0"/>
              <a:t>x</a:t>
            </a:r>
            <a:r>
              <a:rPr lang="es-MX" sz="2400" baseline="-25000" dirty="0"/>
              <a:t>2</a:t>
            </a:r>
            <a:r>
              <a:rPr lang="es-MX" sz="2400" dirty="0"/>
              <a:t>).</a:t>
            </a:r>
          </a:p>
          <a:p>
            <a:pPr marL="0" indent="0">
              <a:buNone/>
            </a:pPr>
            <a:endParaRPr lang="es-MX" sz="2800" dirty="0"/>
          </a:p>
          <a:p>
            <a:pPr marL="0" indent="0">
              <a:buNone/>
            </a:pPr>
            <a:endParaRPr lang="es-MX" sz="2800" dirty="0"/>
          </a:p>
        </p:txBody>
      </p:sp>
      <p:sp>
        <p:nvSpPr>
          <p:cNvPr id="22"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66</a:t>
            </a:fld>
            <a:endParaRPr lang="es-MX" dirty="0"/>
          </a:p>
        </p:txBody>
      </p:sp>
      <p:sp>
        <p:nvSpPr>
          <p:cNvPr id="2" name="Elipse 1"/>
          <p:cNvSpPr/>
          <p:nvPr/>
        </p:nvSpPr>
        <p:spPr>
          <a:xfrm>
            <a:off x="9140945" y="3166153"/>
            <a:ext cx="108000" cy="108000"/>
          </a:xfrm>
          <a:prstGeom prst="ellipse">
            <a:avLst/>
          </a:prstGeom>
          <a:solidFill>
            <a:schemeClr val="tx1"/>
          </a:solidFill>
          <a:ln w="12700">
            <a:solidFill>
              <a:srgbClr val="FF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Elipse 22"/>
          <p:cNvSpPr/>
          <p:nvPr/>
        </p:nvSpPr>
        <p:spPr>
          <a:xfrm>
            <a:off x="9152665" y="3459233"/>
            <a:ext cx="108000" cy="108000"/>
          </a:xfrm>
          <a:prstGeom prst="ellipse">
            <a:avLst/>
          </a:prstGeom>
          <a:solidFill>
            <a:schemeClr val="tx1"/>
          </a:solidFill>
          <a:ln w="12700">
            <a:solidFill>
              <a:srgbClr val="FF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4400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grpId="0" nodeType="withEffect">
                                  <p:stCondLst>
                                    <p:cond delay="4000"/>
                                  </p:stCondLst>
                                  <p:childTnLst>
                                    <p:set>
                                      <p:cBhvr>
                                        <p:cTn id="8" dur="1" fill="hold">
                                          <p:stCondLst>
                                            <p:cond delay="0"/>
                                          </p:stCondLst>
                                        </p:cTn>
                                        <p:tgtEl>
                                          <p:spTgt spid="33"/>
                                        </p:tgtEl>
                                        <p:attrNameLst>
                                          <p:attrName>style.visibility</p:attrName>
                                        </p:attrNameLst>
                                      </p:cBhvr>
                                      <p:to>
                                        <p:strVal val="visible"/>
                                      </p:to>
                                    </p:set>
                                  </p:childTnLst>
                                </p:cTn>
                              </p:par>
                              <p:par>
                                <p:cTn id="9" presetID="1" presetClass="entr" presetSubtype="0" fill="hold" nodeType="withEffect">
                                  <p:stCondLst>
                                    <p:cond delay="400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400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4000"/>
                                  </p:stCondLst>
                                  <p:childTnLst>
                                    <p:set>
                                      <p:cBhvr>
                                        <p:cTn id="14" dur="1" fill="hold">
                                          <p:stCondLst>
                                            <p:cond delay="0"/>
                                          </p:stCondLst>
                                        </p:cTn>
                                        <p:tgtEl>
                                          <p:spTgt spid="37"/>
                                        </p:tgtEl>
                                        <p:attrNameLst>
                                          <p:attrName>style.visibility</p:attrName>
                                        </p:attrNameLst>
                                      </p:cBhvr>
                                      <p:to>
                                        <p:strVal val="visible"/>
                                      </p:to>
                                    </p:set>
                                  </p:childTnLst>
                                </p:cTn>
                              </p:par>
                              <p:par>
                                <p:cTn id="15" presetID="1" presetClass="entr" presetSubtype="0" fill="hold" grpId="0" nodeType="withEffect">
                                  <p:stCondLst>
                                    <p:cond delay="400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grpId="0" nodeType="withEffect">
                                  <p:stCondLst>
                                    <p:cond delay="8000"/>
                                  </p:stCondLst>
                                  <p:childTnLst>
                                    <p:set>
                                      <p:cBhvr>
                                        <p:cTn id="18" dur="1" fill="hold">
                                          <p:stCondLst>
                                            <p:cond delay="0"/>
                                          </p:stCondLst>
                                        </p:cTn>
                                        <p:tgtEl>
                                          <p:spTgt spid="2"/>
                                        </p:tgtEl>
                                        <p:attrNameLst>
                                          <p:attrName>style.visibility</p:attrName>
                                        </p:attrNameLst>
                                      </p:cBhvr>
                                      <p:to>
                                        <p:strVal val="visible"/>
                                      </p:to>
                                    </p:set>
                                  </p:childTnLst>
                                </p:cTn>
                              </p:par>
                              <p:par>
                                <p:cTn id="19" presetID="1" presetClass="entr" presetSubtype="0" fill="hold" nodeType="withEffect">
                                  <p:stCondLst>
                                    <p:cond delay="800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grpId="0" nodeType="withEffect">
                                  <p:stCondLst>
                                    <p:cond delay="8000"/>
                                  </p:stCondLst>
                                  <p:childTnLst>
                                    <p:set>
                                      <p:cBhvr>
                                        <p:cTn id="22"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p:bldP spid="37" grpId="0"/>
      <p:bldP spid="41" grpId="0"/>
      <p:bldP spid="2" grpId="0" animBg="1"/>
      <p:bldP spid="23"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584791" y="514681"/>
                <a:ext cx="10579395" cy="6130668"/>
              </a:xfrm>
            </p:spPr>
            <p:txBody>
              <a:bodyPr/>
              <a:lstStyle/>
              <a:p>
                <a:r>
                  <a:rPr lang="es-MX" sz="2400" dirty="0">
                    <a:effectLst/>
                  </a:rPr>
                  <a:t>Alternativamente, una función es convexa si su epigráfica (</a:t>
                </a:r>
                <a:r>
                  <a:rPr lang="es-MX" sz="2200" dirty="0">
                    <a:effectLst/>
                  </a:rPr>
                  <a:t>el conjunto de puntos en y sobre la gráfica de la función</a:t>
                </a:r>
                <a:r>
                  <a:rPr lang="es-MX" sz="2400" dirty="0">
                    <a:effectLst/>
                  </a:rPr>
                  <a:t>) es un conjunto convexo.</a:t>
                </a:r>
              </a:p>
              <a:p>
                <a:endParaRPr lang="es-MX" sz="2400" dirty="0"/>
              </a:p>
              <a:p>
                <a:endParaRPr lang="es-MX" sz="2400" dirty="0"/>
              </a:p>
              <a:p>
                <a:endParaRPr lang="es-MX" sz="2400" dirty="0"/>
              </a:p>
              <a:p>
                <a:endParaRPr lang="es-MX" sz="2400" dirty="0"/>
              </a:p>
              <a:p>
                <a:endParaRPr lang="es-MX" sz="2400" dirty="0"/>
              </a:p>
              <a:p>
                <a:endParaRPr lang="es-MX" sz="2400" dirty="0"/>
              </a:p>
              <a:p>
                <a:endParaRPr lang="es-MX" sz="2400" dirty="0"/>
              </a:p>
              <a:p>
                <a:r>
                  <a:rPr lang="es-MX" sz="2400" dirty="0"/>
                  <a:t>Propiedades. La pendiente R(</a:t>
                </a:r>
                <a:r>
                  <a:rPr lang="es-MX" sz="2400" i="1" dirty="0"/>
                  <a:t>x</a:t>
                </a:r>
                <a:r>
                  <a:rPr lang="es-MX" sz="2400" baseline="-25000" dirty="0"/>
                  <a:t>1</a:t>
                </a:r>
                <a:r>
                  <a:rPr lang="es-MX" sz="2400" dirty="0"/>
                  <a:t>, </a:t>
                </a:r>
                <a:r>
                  <a:rPr lang="es-MX" sz="2400" i="1" dirty="0"/>
                  <a:t>x</a:t>
                </a:r>
                <a:r>
                  <a:rPr lang="es-MX" sz="2400" baseline="-25000" dirty="0"/>
                  <a:t>2</a:t>
                </a:r>
                <a:r>
                  <a:rPr lang="es-MX" sz="2400" dirty="0"/>
                  <a:t>) = </a:t>
                </a:r>
                <a14:m>
                  <m:oMath xmlns:m="http://schemas.openxmlformats.org/officeDocument/2006/math">
                    <m:f>
                      <m:fPr>
                        <m:ctrlPr>
                          <a:rPr lang="es-MX" sz="2800" i="1">
                            <a:latin typeface="Cambria Math" panose="02040503050406030204" pitchFamily="18" charset="0"/>
                          </a:rPr>
                        </m:ctrlPr>
                      </m:fPr>
                      <m:num>
                        <m:r>
                          <a:rPr lang="es-MX" sz="2800" i="1">
                            <a:latin typeface="Cambria Math" panose="02040503050406030204" pitchFamily="18" charset="0"/>
                          </a:rPr>
                          <m:t>𝑓</m:t>
                        </m:r>
                        <m:d>
                          <m:dPr>
                            <m:ctrlPr>
                              <a:rPr lang="es-MX" sz="2800" i="1">
                                <a:latin typeface="Cambria Math" panose="02040503050406030204" pitchFamily="18" charset="0"/>
                              </a:rPr>
                            </m:ctrlPr>
                          </m:dPr>
                          <m:e>
                            <m:r>
                              <a:rPr lang="es-MX" sz="2800" i="1">
                                <a:latin typeface="Cambria Math" panose="02040503050406030204" pitchFamily="18" charset="0"/>
                              </a:rPr>
                              <m:t>𝑥</m:t>
                            </m:r>
                            <m:r>
                              <a:rPr lang="es-MX" sz="2800" i="1" baseline="-25000">
                                <a:latin typeface="Cambria Math" panose="02040503050406030204" pitchFamily="18" charset="0"/>
                              </a:rPr>
                              <m:t>1</m:t>
                            </m:r>
                          </m:e>
                        </m:d>
                        <m:r>
                          <a:rPr lang="es-MX" sz="2800" i="1">
                            <a:latin typeface="Cambria Math" panose="02040503050406030204" pitchFamily="18" charset="0"/>
                          </a:rPr>
                          <m:t>−</m:t>
                        </m:r>
                        <m:r>
                          <a:rPr lang="es-MX" sz="2800" i="1">
                            <a:latin typeface="Cambria Math" panose="02040503050406030204" pitchFamily="18" charset="0"/>
                          </a:rPr>
                          <m:t>𝑓</m:t>
                        </m:r>
                        <m:r>
                          <a:rPr lang="es-MX" sz="2800" i="1">
                            <a:latin typeface="Cambria Math" panose="02040503050406030204" pitchFamily="18" charset="0"/>
                          </a:rPr>
                          <m:t>(</m:t>
                        </m:r>
                        <m:r>
                          <a:rPr lang="es-MX" sz="2800" i="1">
                            <a:latin typeface="Cambria Math" panose="02040503050406030204" pitchFamily="18" charset="0"/>
                          </a:rPr>
                          <m:t>𝑥</m:t>
                        </m:r>
                        <m:r>
                          <a:rPr lang="es-MX" sz="2800" i="1" baseline="-25000">
                            <a:latin typeface="Cambria Math" panose="02040503050406030204" pitchFamily="18" charset="0"/>
                          </a:rPr>
                          <m:t>2</m:t>
                        </m:r>
                        <m:r>
                          <a:rPr lang="es-MX" sz="2800" i="1">
                            <a:latin typeface="Cambria Math" panose="02040503050406030204" pitchFamily="18" charset="0"/>
                          </a:rPr>
                          <m:t>)</m:t>
                        </m:r>
                      </m:num>
                      <m:den>
                        <m:r>
                          <a:rPr lang="es-MX" sz="2800" i="1">
                            <a:latin typeface="Cambria Math" panose="02040503050406030204" pitchFamily="18" charset="0"/>
                          </a:rPr>
                          <m:t>𝑥</m:t>
                        </m:r>
                        <m:r>
                          <a:rPr lang="es-MX" sz="2800" i="1" baseline="-25000">
                            <a:latin typeface="Cambria Math" panose="02040503050406030204" pitchFamily="18" charset="0"/>
                          </a:rPr>
                          <m:t>1</m:t>
                        </m:r>
                        <m:r>
                          <a:rPr lang="es-MX" sz="2800" i="1">
                            <a:latin typeface="Cambria Math" panose="02040503050406030204" pitchFamily="18" charset="0"/>
                          </a:rPr>
                          <m:t> −</m:t>
                        </m:r>
                        <m:r>
                          <a:rPr lang="es-MX" sz="2800" i="1">
                            <a:latin typeface="Cambria Math" panose="02040503050406030204" pitchFamily="18" charset="0"/>
                          </a:rPr>
                          <m:t>𝑥</m:t>
                        </m:r>
                        <m:r>
                          <a:rPr lang="es-MX" sz="2800" i="1" baseline="-25000">
                            <a:latin typeface="Cambria Math" panose="02040503050406030204" pitchFamily="18" charset="0"/>
                          </a:rPr>
                          <m:t>2</m:t>
                        </m:r>
                      </m:den>
                    </m:f>
                  </m:oMath>
                </a14:m>
                <a:r>
                  <a:rPr lang="es-MX" sz="2400" dirty="0"/>
                  <a:t>   </a:t>
                </a:r>
              </a:p>
              <a:p>
                <a:pPr lvl="1">
                  <a:buFont typeface="Wingdings" panose="05000000000000000000" pitchFamily="2" charset="2"/>
                  <a:buChar char="§"/>
                </a:pPr>
                <a:r>
                  <a:rPr lang="es-MX" sz="2200" dirty="0"/>
                  <a:t>Es simétrica en </a:t>
                </a:r>
                <a:r>
                  <a:rPr lang="es-MX" sz="2200" i="1" dirty="0"/>
                  <a:t>x</a:t>
                </a:r>
                <a:r>
                  <a:rPr lang="es-MX" sz="2200" baseline="-25000" dirty="0"/>
                  <a:t>1</a:t>
                </a:r>
                <a:r>
                  <a:rPr lang="es-MX" sz="2200" dirty="0"/>
                  <a:t> y </a:t>
                </a:r>
                <a:r>
                  <a:rPr lang="es-MX" sz="2200" i="1" dirty="0"/>
                  <a:t>x</a:t>
                </a:r>
                <a:r>
                  <a:rPr lang="es-MX" sz="2200" baseline="-25000" dirty="0"/>
                  <a:t>2</a:t>
                </a:r>
                <a:r>
                  <a:rPr lang="es-MX" sz="2200" dirty="0"/>
                  <a:t>.</a:t>
                </a:r>
              </a:p>
              <a:p>
                <a:pPr lvl="1">
                  <a:buFont typeface="Wingdings" panose="05000000000000000000" pitchFamily="2" charset="2"/>
                  <a:buChar char="§"/>
                </a:pPr>
                <a:r>
                  <a:rPr lang="es-MX" sz="2200" dirty="0"/>
                  <a:t>Es </a:t>
                </a:r>
                <a:r>
                  <a:rPr lang="es-MX" sz="2200" dirty="0" err="1"/>
                  <a:t>monotónicamente</a:t>
                </a:r>
                <a:r>
                  <a:rPr lang="es-MX" sz="2200" dirty="0"/>
                  <a:t> no decreciente en </a:t>
                </a:r>
                <a:r>
                  <a:rPr lang="es-MX" sz="2200" i="1" dirty="0"/>
                  <a:t>x</a:t>
                </a:r>
                <a:r>
                  <a:rPr lang="es-MX" sz="2200" baseline="-25000" dirty="0"/>
                  <a:t>1</a:t>
                </a:r>
                <a:r>
                  <a:rPr lang="es-MX" sz="2200" dirty="0"/>
                  <a:t> (o en </a:t>
                </a:r>
                <a:r>
                  <a:rPr lang="es-MX" sz="2200" i="1" dirty="0"/>
                  <a:t>x</a:t>
                </a:r>
                <a:r>
                  <a:rPr lang="es-MX" sz="2200" baseline="-25000" dirty="0"/>
                  <a:t>2</a:t>
                </a:r>
                <a:r>
                  <a:rPr lang="es-MX" sz="2200" dirty="0"/>
                  <a:t>) para </a:t>
                </a:r>
                <a:r>
                  <a:rPr lang="es-MX" sz="2200" i="1" dirty="0"/>
                  <a:t>x</a:t>
                </a:r>
                <a:r>
                  <a:rPr lang="es-MX" sz="2200" baseline="-25000" dirty="0"/>
                  <a:t>2</a:t>
                </a:r>
                <a:r>
                  <a:rPr lang="es-MX" sz="2200" dirty="0"/>
                  <a:t> fija (o viceversa).</a:t>
                </a:r>
              </a:p>
              <a:p>
                <a:pPr lvl="1">
                  <a:buFont typeface="Wingdings" panose="05000000000000000000" pitchFamily="2" charset="2"/>
                  <a:buChar char="§"/>
                </a:pPr>
                <a:r>
                  <a:rPr lang="es-MX" sz="2200" dirty="0"/>
                  <a:t>Una función estrictamente convexa tendrá cuando mucho un mínimo global.</a:t>
                </a: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584791" y="514681"/>
                <a:ext cx="10579395" cy="6130668"/>
              </a:xfrm>
              <a:blipFill>
                <a:blip r:embed="rId2"/>
                <a:stretch>
                  <a:fillRect t="-696"/>
                </a:stretch>
              </a:blipFill>
            </p:spPr>
            <p:txBody>
              <a:bodyPr/>
              <a:lstStyle/>
              <a:p>
                <a:r>
                  <a:rPr lang="es-MX">
                    <a:noFill/>
                  </a:rPr>
                  <a:t> </a:t>
                </a:r>
              </a:p>
            </p:txBody>
          </p:sp>
        </mc:Fallback>
      </mc:AlternateContent>
      <p:pic>
        <p:nvPicPr>
          <p:cNvPr id="3074" name="Picture 2" descr="http://upload.wikimedia.org/wikipedia/commons/thumb/3/31/Epigraph_convex.svg/300px-Epigraph_convex.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2054" y="1667321"/>
            <a:ext cx="4109666" cy="2544279"/>
          </a:xfrm>
          <a:prstGeom prst="rect">
            <a:avLst/>
          </a:prstGeom>
          <a:solidFill>
            <a:schemeClr val="tx1"/>
          </a:solidFill>
        </p:spPr>
      </p:pic>
      <p:sp>
        <p:nvSpPr>
          <p:cNvPr id="5" name="Text Box 9"/>
          <p:cNvSpPr txBox="1">
            <a:spLocks noChangeArrowheads="1"/>
          </p:cNvSpPr>
          <p:nvPr/>
        </p:nvSpPr>
        <p:spPr bwMode="auto">
          <a:xfrm>
            <a:off x="3444957" y="3310096"/>
            <a:ext cx="2573700" cy="769441"/>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200" u="none" dirty="0">
                <a:latin typeface="Times New Roman" panose="02020603050405020304" pitchFamily="18" charset="0"/>
                <a:cs typeface="Times New Roman" panose="02020603050405020304" pitchFamily="18" charset="0"/>
              </a:rPr>
              <a:t>de la línea morada de la gráfica anterior</a:t>
            </a:r>
            <a:endParaRPr lang="es-MX" sz="2200" u="none" baseline="-25000" dirty="0">
              <a:latin typeface="Times New Roman" panose="02020603050405020304" pitchFamily="18" charset="0"/>
              <a:cs typeface="Times New Roman" panose="02020603050405020304" pitchFamily="18" charset="0"/>
            </a:endParaRPr>
          </a:p>
        </p:txBody>
      </p:sp>
      <p:cxnSp>
        <p:nvCxnSpPr>
          <p:cNvPr id="6" name="Conector recto de flecha 5"/>
          <p:cNvCxnSpPr/>
          <p:nvPr/>
        </p:nvCxnSpPr>
        <p:spPr bwMode="auto">
          <a:xfrm flipH="1">
            <a:off x="3646984" y="4079537"/>
            <a:ext cx="723014" cy="534996"/>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67</a:t>
            </a:fld>
            <a:endParaRPr lang="es-MX" dirty="0"/>
          </a:p>
        </p:txBody>
      </p:sp>
    </p:spTree>
    <p:extLst>
      <p:ext uri="{BB962C8B-B14F-4D97-AF65-F5344CB8AC3E}">
        <p14:creationId xmlns:p14="http://schemas.microsoft.com/office/powerpoint/2010/main" val="1604021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200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par>
                                <p:cTn id="17" presetID="1" presetClass="entr" presetSubtype="0" fill="hold" nodeType="withEffect">
                                  <p:stCondLst>
                                    <p:cond delay="4000"/>
                                  </p:stCondLst>
                                  <p:childTnLst>
                                    <p:set>
                                      <p:cBhvr>
                                        <p:cTn id="18" dur="1" fill="hold">
                                          <p:stCondLst>
                                            <p:cond delay="0"/>
                                          </p:stCondLst>
                                        </p:cTn>
                                        <p:tgtEl>
                                          <p:spTgt spid="3">
                                            <p:txEl>
                                              <p:pRg st="10" end="10"/>
                                            </p:txEl>
                                          </p:spTgt>
                                        </p:tgtEl>
                                        <p:attrNameLst>
                                          <p:attrName>style.visibility</p:attrName>
                                        </p:attrNameLst>
                                      </p:cBhvr>
                                      <p:to>
                                        <p:strVal val="visible"/>
                                      </p:to>
                                    </p:set>
                                  </p:childTnLst>
                                </p:cTn>
                              </p:par>
                              <p:par>
                                <p:cTn id="19" presetID="1" presetClass="entr" presetSubtype="0" fill="hold" nodeType="withEffect">
                                  <p:stCondLst>
                                    <p:cond delay="6000"/>
                                  </p:stCondLst>
                                  <p:childTnLst>
                                    <p:set>
                                      <p:cBhvr>
                                        <p:cTn id="2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46364" y="471612"/>
            <a:ext cx="11085655" cy="6273231"/>
          </a:xfrm>
        </p:spPr>
        <p:txBody>
          <a:bodyPr/>
          <a:lstStyle/>
          <a:p>
            <a:pPr marL="0" indent="0">
              <a:buNone/>
            </a:pPr>
            <a:r>
              <a:rPr lang="es-MX" sz="2800" dirty="0">
                <a:effectLst/>
              </a:rPr>
              <a:t>3.1 Combinando costos y retrasos. </a:t>
            </a:r>
            <a:r>
              <a:rPr lang="es-MX" sz="2400" dirty="0">
                <a:effectLst/>
              </a:rPr>
              <a:t>Primero extiendo el argumento en la demostración del teorema 2.3 a funciones </a:t>
            </a:r>
            <a:r>
              <a:rPr lang="es-MX" sz="2400" i="1" dirty="0">
                <a:effectLst/>
              </a:rPr>
              <a:t>f</a:t>
            </a:r>
            <a:r>
              <a:rPr lang="es-MX" sz="2400" i="1" baseline="-25000" dirty="0">
                <a:effectLst/>
              </a:rPr>
              <a:t>e</a:t>
            </a:r>
            <a:r>
              <a:rPr lang="es-MX" sz="2400" dirty="0">
                <a:effectLst/>
              </a:rPr>
              <a:t> generales. </a:t>
            </a:r>
          </a:p>
          <a:p>
            <a:pPr marL="0" indent="0">
              <a:buNone/>
            </a:pPr>
            <a:endParaRPr lang="es-MX" sz="1000" dirty="0">
              <a:effectLst/>
            </a:endParaRPr>
          </a:p>
          <a:p>
            <a:r>
              <a:rPr lang="es-MX" dirty="0">
                <a:effectLst/>
              </a:rPr>
              <a:t>Teorema 3.1. </a:t>
            </a:r>
            <a:r>
              <a:rPr lang="es-MX" sz="2400" dirty="0">
                <a:effectLst/>
              </a:rPr>
              <a:t>Considere un juego de conexión justo con funciones </a:t>
            </a:r>
            <a:r>
              <a:rPr lang="es-MX" sz="2400" i="1" dirty="0">
                <a:effectLst/>
              </a:rPr>
              <a:t>f</a:t>
            </a:r>
            <a:r>
              <a:rPr lang="es-MX" sz="2400" i="1" baseline="-25000" dirty="0">
                <a:effectLst/>
              </a:rPr>
              <a:t>e</a:t>
            </a:r>
            <a:r>
              <a:rPr lang="es-MX" sz="2400" baseline="-25000" dirty="0">
                <a:effectLst/>
              </a:rPr>
              <a:t> </a:t>
            </a:r>
            <a:r>
              <a:rPr lang="es-MX" sz="2400" dirty="0">
                <a:effectLst/>
              </a:rPr>
              <a:t>arbitrarias de costo de arista. Suponga que </a:t>
            </a:r>
            <a:r>
              <a:rPr lang="es-MX" sz="2400" dirty="0">
                <a:effectLst/>
                <a:sym typeface="Symbol" panose="05050102010706020507" pitchFamily="18" charset="2"/>
              </a:rPr>
              <a:t></a:t>
            </a:r>
            <a:r>
              <a:rPr lang="es-MX" sz="2400" dirty="0">
                <a:effectLst/>
              </a:rPr>
              <a:t>(</a:t>
            </a:r>
            <a:r>
              <a:rPr lang="es-MX" sz="2400" i="1" dirty="0">
                <a:effectLst/>
              </a:rPr>
              <a:t>S</a:t>
            </a:r>
            <a:r>
              <a:rPr lang="es-MX" sz="2400" dirty="0">
                <a:effectLst/>
              </a:rPr>
              <a:t>) es como en la ecuación 2.1, con costo(</a:t>
            </a:r>
            <a:r>
              <a:rPr lang="es-MX" sz="2400" i="1" dirty="0">
                <a:effectLst/>
              </a:rPr>
              <a:t>S</a:t>
            </a:r>
            <a:r>
              <a:rPr lang="es-MX" sz="2400" dirty="0">
                <a:effectLst/>
              </a:rPr>
              <a:t>) </a:t>
            </a:r>
            <a:r>
              <a:rPr lang="es-MX" sz="2400" dirty="0">
                <a:effectLst/>
                <a:sym typeface="Symbol" panose="05050102010706020507" pitchFamily="18" charset="2"/>
              </a:rPr>
              <a:t></a:t>
            </a:r>
            <a:r>
              <a:rPr lang="es-MX" sz="2400" dirty="0">
                <a:effectLst/>
              </a:rPr>
              <a:t> A</a:t>
            </a:r>
            <a:r>
              <a:rPr lang="es-MX" sz="2400" dirty="0">
                <a:effectLst/>
                <a:sym typeface="Symbol" panose="05050102010706020507" pitchFamily="18" charset="2"/>
              </a:rPr>
              <a:t></a:t>
            </a:r>
            <a:r>
              <a:rPr lang="es-MX" sz="2400" dirty="0">
                <a:effectLst/>
              </a:rPr>
              <a:t>(</a:t>
            </a:r>
            <a:r>
              <a:rPr lang="es-MX" sz="2400" i="1" dirty="0">
                <a:effectLst/>
              </a:rPr>
              <a:t>S</a:t>
            </a:r>
            <a:r>
              <a:rPr lang="es-MX" sz="2400" dirty="0">
                <a:effectLst/>
              </a:rPr>
              <a:t>),  y  </a:t>
            </a:r>
            <a:r>
              <a:rPr lang="es-MX" sz="2400" dirty="0">
                <a:effectLst/>
                <a:sym typeface="Symbol" panose="05050102010706020507" pitchFamily="18" charset="2"/>
              </a:rPr>
              <a:t></a:t>
            </a:r>
            <a:r>
              <a:rPr lang="es-MX" sz="2400" dirty="0">
                <a:effectLst/>
              </a:rPr>
              <a:t>(</a:t>
            </a:r>
            <a:r>
              <a:rPr lang="es-MX" sz="2400" i="1" dirty="0">
                <a:effectLst/>
              </a:rPr>
              <a:t>S</a:t>
            </a:r>
            <a:r>
              <a:rPr lang="es-MX" sz="2400" dirty="0">
                <a:effectLst/>
              </a:rPr>
              <a:t>) </a:t>
            </a:r>
            <a:r>
              <a:rPr lang="es-MX" sz="2400" dirty="0">
                <a:effectLst/>
                <a:sym typeface="Symbol" panose="05050102010706020507" pitchFamily="18" charset="2"/>
              </a:rPr>
              <a:t></a:t>
            </a:r>
            <a:r>
              <a:rPr lang="es-MX" sz="2400" dirty="0" err="1">
                <a:effectLst/>
              </a:rPr>
              <a:t>B</a:t>
            </a:r>
            <a:r>
              <a:rPr lang="es-MX" sz="2400" dirty="0" err="1">
                <a:effectLst/>
                <a:sym typeface="Symbol" panose="05050102010706020507" pitchFamily="18" charset="2"/>
              </a:rPr>
              <a:t>costo</a:t>
            </a:r>
            <a:r>
              <a:rPr lang="es-MX" sz="2400" dirty="0">
                <a:effectLst/>
              </a:rPr>
              <a:t>(</a:t>
            </a:r>
            <a:r>
              <a:rPr lang="es-MX" sz="2400" i="1" dirty="0">
                <a:effectLst/>
              </a:rPr>
              <a:t>S</a:t>
            </a:r>
            <a:r>
              <a:rPr lang="es-MX" sz="2400" dirty="0">
                <a:effectLst/>
              </a:rPr>
              <a:t>), para toda </a:t>
            </a:r>
            <a:r>
              <a:rPr lang="es-MX" sz="2400" i="1" dirty="0">
                <a:effectLst/>
              </a:rPr>
              <a:t>S</a:t>
            </a:r>
            <a:r>
              <a:rPr lang="es-MX" sz="2400" dirty="0">
                <a:effectLst/>
              </a:rPr>
              <a:t>.  </a:t>
            </a:r>
            <a:r>
              <a:rPr lang="es-MX" sz="2200" dirty="0">
                <a:effectLst/>
              </a:rPr>
              <a:t>A y B son constantes</a:t>
            </a:r>
            <a:r>
              <a:rPr lang="es-MX" sz="2400" dirty="0">
                <a:effectLst/>
              </a:rPr>
              <a:t>.</a:t>
            </a:r>
          </a:p>
          <a:p>
            <a:endParaRPr lang="es-MX" sz="3600" dirty="0">
              <a:effectLst/>
            </a:endParaRPr>
          </a:p>
          <a:p>
            <a:endParaRPr lang="es-MX" sz="1000" dirty="0">
              <a:effectLst/>
            </a:endParaRPr>
          </a:p>
          <a:p>
            <a:endParaRPr lang="es-MX" sz="1000" dirty="0">
              <a:effectLst/>
            </a:endParaRPr>
          </a:p>
          <a:p>
            <a:r>
              <a:rPr lang="es-MX" sz="2800" dirty="0">
                <a:effectLst/>
              </a:rPr>
              <a:t>Entonces, el precio de la estabilidad es cuando más A</a:t>
            </a:r>
            <a:r>
              <a:rPr lang="es-MX" sz="2800" dirty="0">
                <a:effectLst/>
                <a:sym typeface="Symbol" panose="05050102010706020507" pitchFamily="18" charset="2"/>
              </a:rPr>
              <a:t></a:t>
            </a:r>
            <a:r>
              <a:rPr lang="es-MX" sz="2800" dirty="0">
                <a:effectLst/>
              </a:rPr>
              <a:t>B.</a:t>
            </a:r>
          </a:p>
          <a:p>
            <a:endParaRPr lang="es-MX" sz="1000" dirty="0">
              <a:effectLst/>
            </a:endParaRP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Demostración. Sea </a:t>
            </a:r>
            <a:r>
              <a:rPr lang="es-MX" sz="2400" i="1" dirty="0">
                <a:effectLst/>
                <a:latin typeface="Times New Roman" panose="02020603050405020304" pitchFamily="18" charset="0"/>
                <a:cs typeface="Times New Roman" panose="02020603050405020304" pitchFamily="18" charset="0"/>
              </a:rPr>
              <a:t>S</a:t>
            </a:r>
            <a:r>
              <a:rPr lang="es-MX" sz="2400" dirty="0">
                <a:effectLst/>
                <a:latin typeface="Times New Roman" panose="02020603050405020304" pitchFamily="18" charset="0"/>
                <a:cs typeface="Times New Roman" panose="02020603050405020304" pitchFamily="18" charset="0"/>
              </a:rPr>
              <a:t>* una estrategia tal que </a:t>
            </a:r>
            <a:r>
              <a:rPr lang="es-MX" sz="2400" i="1" dirty="0">
                <a:effectLst/>
                <a:latin typeface="Times New Roman" panose="02020603050405020304" pitchFamily="18" charset="0"/>
                <a:cs typeface="Times New Roman" panose="02020603050405020304" pitchFamily="18" charset="0"/>
              </a:rPr>
              <a:t>S</a:t>
            </a:r>
            <a:r>
              <a:rPr lang="es-MX" sz="2400" i="1" baseline="-25000" dirty="0">
                <a:effectLst/>
                <a:latin typeface="Times New Roman" panose="02020603050405020304" pitchFamily="18" charset="0"/>
                <a:cs typeface="Times New Roman" panose="02020603050405020304" pitchFamily="18" charset="0"/>
              </a:rPr>
              <a:t>i</a:t>
            </a:r>
            <a:r>
              <a:rPr lang="es-MX" sz="2400" dirty="0">
                <a:effectLst/>
                <a:latin typeface="Times New Roman" panose="02020603050405020304" pitchFamily="18" charset="0"/>
                <a:cs typeface="Times New Roman" panose="02020603050405020304" pitchFamily="18" charset="0"/>
              </a:rPr>
              <a:t>* es el conjunto de aristas </a:t>
            </a:r>
            <a:r>
              <a:rPr lang="es-MX" sz="2400" i="1" dirty="0">
                <a:effectLst/>
                <a:latin typeface="Times New Roman" panose="02020603050405020304" pitchFamily="18" charset="0"/>
                <a:cs typeface="Times New Roman" panose="02020603050405020304" pitchFamily="18" charset="0"/>
              </a:rPr>
              <a:t>i</a:t>
            </a:r>
            <a:r>
              <a:rPr lang="es-MX" sz="2400" dirty="0">
                <a:effectLst/>
                <a:latin typeface="Times New Roman" panose="02020603050405020304" pitchFamily="18" charset="0"/>
                <a:cs typeface="Times New Roman" panose="02020603050405020304" pitchFamily="18" charset="0"/>
              </a:rPr>
              <a:t> usados en la solución óptima centralizada. </a:t>
            </a:r>
          </a:p>
          <a:p>
            <a:pPr lvl="1">
              <a:buFont typeface="Wingdings" panose="05000000000000000000" pitchFamily="2" charset="2"/>
              <a:buChar char="§"/>
            </a:pPr>
            <a:endParaRPr lang="es-MX" sz="1000" dirty="0">
              <a:effectLst/>
              <a:latin typeface="Times New Roman" panose="02020603050405020304" pitchFamily="18" charset="0"/>
              <a:cs typeface="Times New Roman" panose="02020603050405020304" pitchFamily="18" charset="0"/>
            </a:endParaRP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Sé por lo expuesto antes, que si llevo a cabo una serie de desviaciones mejoradoras de </a:t>
            </a:r>
            <a:r>
              <a:rPr lang="es-MX" sz="2400" i="1" dirty="0">
                <a:effectLst/>
                <a:latin typeface="Times New Roman" panose="02020603050405020304" pitchFamily="18" charset="0"/>
                <a:cs typeface="Times New Roman" panose="02020603050405020304" pitchFamily="18" charset="0"/>
              </a:rPr>
              <a:t>S</a:t>
            </a:r>
            <a:r>
              <a:rPr lang="es-MX" sz="2400" dirty="0">
                <a:effectLst/>
                <a:latin typeface="Times New Roman" panose="02020603050405020304" pitchFamily="18" charset="0"/>
                <a:cs typeface="Times New Roman" panose="02020603050405020304" pitchFamily="18" charset="0"/>
              </a:rPr>
              <a:t>*, debo convergir a un equilibrio Nash </a:t>
            </a:r>
            <a:r>
              <a:rPr lang="es-MX" sz="2400" i="1" dirty="0">
                <a:effectLst/>
                <a:latin typeface="Times New Roman" panose="02020603050405020304" pitchFamily="18" charset="0"/>
                <a:cs typeface="Times New Roman" panose="02020603050405020304" pitchFamily="18" charset="0"/>
              </a:rPr>
              <a:t>S</a:t>
            </a:r>
            <a:r>
              <a:rPr lang="es-MX" sz="2400" dirty="0">
                <a:effectLst/>
                <a:latin typeface="Times New Roman" panose="02020603050405020304" pitchFamily="18" charset="0"/>
                <a:cs typeface="Times New Roman" panose="02020603050405020304" pitchFamily="18" charset="0"/>
              </a:rPr>
              <a:t>’ con valor potencial de cuando más </a:t>
            </a:r>
            <a:r>
              <a:rPr lang="es-MX" sz="2400" dirty="0">
                <a:effectLst/>
                <a:latin typeface="Times New Roman" panose="02020603050405020304" pitchFamily="18" charset="0"/>
                <a:cs typeface="Times New Roman" panose="02020603050405020304" pitchFamily="18" charset="0"/>
                <a:sym typeface="Symbol" panose="05050102010706020507" pitchFamily="18" charset="2"/>
              </a:rPr>
              <a:t></a:t>
            </a:r>
            <a:r>
              <a:rPr lang="es-MX" sz="2400" dirty="0">
                <a:effectLst/>
                <a:latin typeface="Times New Roman" panose="02020603050405020304" pitchFamily="18" charset="0"/>
                <a:cs typeface="Times New Roman" panose="02020603050405020304" pitchFamily="18" charset="0"/>
              </a:rPr>
              <a:t>(</a:t>
            </a:r>
            <a:r>
              <a:rPr lang="es-MX" sz="2400" i="1" dirty="0">
                <a:effectLst/>
                <a:latin typeface="Times New Roman" panose="02020603050405020304" pitchFamily="18" charset="0"/>
                <a:cs typeface="Times New Roman" panose="02020603050405020304" pitchFamily="18" charset="0"/>
              </a:rPr>
              <a:t>S</a:t>
            </a:r>
            <a:r>
              <a:rPr lang="es-MX" sz="2400" dirty="0">
                <a:effectLst/>
                <a:latin typeface="Times New Roman" panose="02020603050405020304" pitchFamily="18" charset="0"/>
                <a:cs typeface="Times New Roman" panose="02020603050405020304" pitchFamily="18" charset="0"/>
              </a:rPr>
              <a:t>*).</a:t>
            </a:r>
          </a:p>
          <a:p>
            <a:endParaRPr lang="es-MX" dirty="0">
              <a:effectLst/>
            </a:endParaRPr>
          </a:p>
        </p:txBody>
      </p:sp>
      <mc:AlternateContent xmlns:mc="http://schemas.openxmlformats.org/markup-compatibility/2006" xmlns:a14="http://schemas.microsoft.com/office/drawing/2010/main">
        <mc:Choice Requires="a14">
          <p:sp>
            <p:nvSpPr>
              <p:cNvPr id="4" name="Marcador de contenido 2"/>
              <p:cNvSpPr txBox="1">
                <a:spLocks/>
              </p:cNvSpPr>
              <p:nvPr/>
            </p:nvSpPr>
            <p:spPr bwMode="auto">
              <a:xfrm>
                <a:off x="2646200" y="3044463"/>
                <a:ext cx="8411660" cy="606946"/>
              </a:xfrm>
              <a:prstGeom prst="rect">
                <a:avLst/>
              </a:prstGeom>
              <a:noFill/>
              <a:ln>
                <a:noFill/>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800" dirty="0">
                    <a:effectLst/>
                    <a:sym typeface="Symbol" panose="05050102010706020507" pitchFamily="18" charset="2"/>
                  </a:rPr>
                  <a:t></a:t>
                </a:r>
                <a:r>
                  <a:rPr lang="es-MX" sz="2800" dirty="0">
                    <a:effectLst/>
                  </a:rPr>
                  <a:t>(</a:t>
                </a:r>
                <a:r>
                  <a:rPr lang="es-MX" sz="2800" i="1" dirty="0">
                    <a:effectLst/>
                  </a:rPr>
                  <a:t>S</a:t>
                </a:r>
                <a:r>
                  <a:rPr lang="es-MX" sz="2800" dirty="0">
                    <a:effectLst/>
                  </a:rPr>
                  <a:t>) =</a:t>
                </a:r>
                <a14:m>
                  <m:oMath xmlns:m="http://schemas.openxmlformats.org/officeDocument/2006/math">
                    <m:nary>
                      <m:naryPr>
                        <m:chr m:val="∑"/>
                        <m:limLoc m:val="subSup"/>
                        <m:supHide m:val="on"/>
                        <m:ctrlPr>
                          <a:rPr lang="es-MX" i="1">
                            <a:effectLst/>
                            <a:latin typeface="Cambria Math" panose="02040503050406030204" pitchFamily="18" charset="0"/>
                          </a:rPr>
                        </m:ctrlPr>
                      </m:naryPr>
                      <m:sub>
                        <m:r>
                          <m:rPr>
                            <m:brk m:alnAt="9"/>
                          </m:rPr>
                          <a:rPr lang="es-MX" i="1">
                            <a:effectLst/>
                            <a:latin typeface="Cambria Math" panose="02040503050406030204" pitchFamily="18" charset="0"/>
                          </a:rPr>
                          <m:t>𝑒</m:t>
                        </m:r>
                        <m:r>
                          <a:rPr lang="es-MX" i="1">
                            <a:effectLst/>
                            <a:latin typeface="Cambria Math" panose="02040503050406030204" pitchFamily="18" charset="0"/>
                            <a:ea typeface="Cambria Math" panose="02040503050406030204" pitchFamily="18" charset="0"/>
                          </a:rPr>
                          <m:t>∈</m:t>
                        </m:r>
                        <m:r>
                          <a:rPr lang="es-MX" i="1">
                            <a:effectLst/>
                            <a:latin typeface="Cambria Math" panose="02040503050406030204" pitchFamily="18" charset="0"/>
                            <a:ea typeface="Cambria Math" panose="02040503050406030204" pitchFamily="18" charset="0"/>
                          </a:rPr>
                          <m:t>𝐸</m:t>
                        </m:r>
                      </m:sub>
                      <m:sup/>
                      <m:e>
                        <m:nary>
                          <m:naryPr>
                            <m:chr m:val="∑"/>
                            <m:limLoc m:val="subSup"/>
                            <m:ctrlPr>
                              <a:rPr lang="es-MX" i="1">
                                <a:effectLst/>
                                <a:latin typeface="Cambria Math" panose="02040503050406030204" pitchFamily="18" charset="0"/>
                              </a:rPr>
                            </m:ctrlPr>
                          </m:naryPr>
                          <m:sub>
                            <m:r>
                              <m:rPr>
                                <m:brk m:alnAt="25"/>
                              </m:rPr>
                              <a:rPr lang="es-MX" i="1">
                                <a:effectLst/>
                                <a:latin typeface="Cambria Math" panose="02040503050406030204" pitchFamily="18" charset="0"/>
                              </a:rPr>
                              <m:t>𝑥</m:t>
                            </m:r>
                            <m:r>
                              <a:rPr lang="es-MX" i="1">
                                <a:effectLst/>
                                <a:latin typeface="Cambria Math" panose="02040503050406030204" pitchFamily="18" charset="0"/>
                              </a:rPr>
                              <m:t>=1</m:t>
                            </m:r>
                          </m:sub>
                          <m:sup>
                            <m:r>
                              <a:rPr lang="es-MX" i="1">
                                <a:effectLst/>
                                <a:latin typeface="Cambria Math" panose="02040503050406030204" pitchFamily="18" charset="0"/>
                              </a:rPr>
                              <m:t>𝑥</m:t>
                            </m:r>
                            <m:r>
                              <a:rPr lang="es-MX" i="1" baseline="-16000">
                                <a:effectLst/>
                                <a:latin typeface="Cambria Math" panose="02040503050406030204" pitchFamily="18" charset="0"/>
                              </a:rPr>
                              <m:t>𝑒</m:t>
                            </m:r>
                          </m:sup>
                          <m:e>
                            <m:r>
                              <a:rPr lang="es-MX" i="1">
                                <a:effectLst/>
                                <a:latin typeface="Cambria Math" panose="02040503050406030204" pitchFamily="18" charset="0"/>
                              </a:rPr>
                              <m:t>𝑓</m:t>
                            </m:r>
                            <m:r>
                              <a:rPr lang="es-MX" i="1" baseline="-25000">
                                <a:effectLst/>
                                <a:latin typeface="Cambria Math" panose="02040503050406030204" pitchFamily="18" charset="0"/>
                              </a:rPr>
                              <m:t>𝑒</m:t>
                            </m:r>
                            <m:r>
                              <a:rPr lang="es-MX">
                                <a:effectLst/>
                                <a:latin typeface="Cambria Math" panose="02040503050406030204" pitchFamily="18" charset="0"/>
                              </a:rPr>
                              <m:t>(</m:t>
                            </m:r>
                            <m:r>
                              <a:rPr lang="es-MX" i="1">
                                <a:effectLst/>
                                <a:latin typeface="Cambria Math" panose="02040503050406030204" pitchFamily="18" charset="0"/>
                              </a:rPr>
                              <m:t>𝑥</m:t>
                            </m:r>
                            <m:r>
                              <a:rPr lang="es-MX">
                                <a:effectLst/>
                                <a:latin typeface="Cambria Math" panose="02040503050406030204" pitchFamily="18" charset="0"/>
                              </a:rPr>
                              <m:t>)</m:t>
                            </m:r>
                          </m:e>
                        </m:nary>
                      </m:e>
                    </m:nary>
                  </m:oMath>
                </a14:m>
                <a:r>
                  <a:rPr lang="es-MX" sz="2800" dirty="0">
                    <a:effectLst/>
                  </a:rPr>
                  <a:t>                                    (2.1)</a:t>
                </a:r>
              </a:p>
            </p:txBody>
          </p:sp>
        </mc:Choice>
        <mc:Fallback xmlns="">
          <p:sp>
            <p:nvSpPr>
              <p:cNvPr id="4" name="Marcador de contenido 2"/>
              <p:cNvSpPr txBox="1">
                <a:spLocks noRot="1" noChangeAspect="1" noMove="1" noResize="1" noEditPoints="1" noAdjustHandles="1" noChangeArrowheads="1" noChangeShapeType="1" noTextEdit="1"/>
              </p:cNvSpPr>
              <p:nvPr/>
            </p:nvSpPr>
            <p:spPr bwMode="auto">
              <a:xfrm>
                <a:off x="2646200" y="3044463"/>
                <a:ext cx="8411660" cy="606946"/>
              </a:xfrm>
              <a:prstGeom prst="rect">
                <a:avLst/>
              </a:prstGeom>
              <a:blipFill>
                <a:blip r:embed="rId5"/>
                <a:stretch>
                  <a:fillRect l="-1449" t="-4000" b="-19000"/>
                </a:stretch>
              </a:blipFill>
              <a:ln>
                <a:noFill/>
              </a:ln>
              <a:effectLst/>
            </p:spPr>
            <p:txBody>
              <a:bodyPr/>
              <a:lstStyle/>
              <a:p>
                <a:r>
                  <a:rPr lang="es-MX">
                    <a:noFill/>
                  </a:rPr>
                  <a:t> </a:t>
                </a:r>
              </a:p>
            </p:txBody>
          </p:sp>
        </mc:Fallback>
      </mc:AlternateContent>
      <p:sp>
        <p:nvSpPr>
          <p:cNvPr id="5"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68</a:t>
            </a:fld>
            <a:endParaRPr lang="es-MX" dirty="0"/>
          </a:p>
        </p:txBody>
      </p:sp>
      <p:sp>
        <p:nvSpPr>
          <p:cNvPr id="2" name="CuadroTexto 1">
            <a:extLst>
              <a:ext uri="{FF2B5EF4-FFF2-40B4-BE49-F238E27FC236}">
                <a16:creationId xmlns:a16="http://schemas.microsoft.com/office/drawing/2014/main" id="{FE94CB5D-E52B-F208-96C2-D6C92171A80A}"/>
              </a:ext>
            </a:extLst>
          </p:cNvPr>
          <p:cNvSpPr txBox="1"/>
          <p:nvPr/>
        </p:nvSpPr>
        <p:spPr>
          <a:xfrm>
            <a:off x="2231477" y="2725223"/>
            <a:ext cx="4892337" cy="369332"/>
          </a:xfrm>
          <a:prstGeom prst="rect">
            <a:avLst/>
          </a:prstGeom>
          <a:noFill/>
        </p:spPr>
        <p:txBody>
          <a:bodyPr wrap="square" rtlCol="0">
            <a:spAutoFit/>
          </a:bodyPr>
          <a:lstStyle/>
          <a:p>
            <a:r>
              <a:rPr lang="es-MX" dirty="0">
                <a:solidFill>
                  <a:srgbClr val="00CC99"/>
                </a:solidFill>
              </a:rPr>
              <a:t>50        5     10               10      1                50</a:t>
            </a:r>
          </a:p>
        </p:txBody>
      </p:sp>
    </p:spTree>
    <p:extLst>
      <p:ext uri="{BB962C8B-B14F-4D97-AF65-F5344CB8AC3E}">
        <p14:creationId xmlns:p14="http://schemas.microsoft.com/office/powerpoint/2010/main" val="2228771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subTnLst>
                                    <p:animClr clrSpc="rgb" dir="cw">
                                      <p:cBhvr override="childStyle">
                                        <p:cTn dur="1" fill="hold" display="0" masterRel="nextClick" afterEffect="1"/>
                                        <p:tgtEl>
                                          <p:spTgt spid="4"/>
                                        </p:tgtEl>
                                        <p:attrNameLst>
                                          <p:attrName>ppt_c</p:attrName>
                                        </p:attrNameLst>
                                      </p:cBhvr>
                                      <p:to>
                                        <a:schemeClr val="accent1"/>
                                      </p:to>
                                    </p:animClr>
                                  </p:subTnLst>
                                </p:cTn>
                              </p:par>
                              <p:par>
                                <p:cTn id="13" presetID="1" presetClass="entr" presetSubtype="0" fill="hold" grpId="0" nodeType="withEffect">
                                  <p:stCondLst>
                                    <p:cond delay="3500"/>
                                  </p:stCondLst>
                                  <p:childTnLst>
                                    <p:set>
                                      <p:cBhvr>
                                        <p:cTn id="14"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2"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52123" y="824362"/>
            <a:ext cx="10501430" cy="4693935"/>
          </a:xfrm>
        </p:spPr>
        <p:txBody>
          <a:bodyPr/>
          <a:lstStyle/>
          <a:p>
            <a:r>
              <a:rPr lang="es-MX" sz="2400" dirty="0"/>
              <a:t>Por las suposiciones,</a:t>
            </a:r>
          </a:p>
          <a:p>
            <a:endParaRPr lang="es-MX" sz="1000" dirty="0"/>
          </a:p>
          <a:p>
            <a:pPr marL="0" indent="0">
              <a:buNone/>
            </a:pPr>
            <a:r>
              <a:rPr lang="es-MX" sz="2400" dirty="0"/>
              <a:t>costo(</a:t>
            </a:r>
            <a:r>
              <a:rPr lang="es-MX" sz="2400" i="1" dirty="0"/>
              <a:t>S</a:t>
            </a:r>
            <a:r>
              <a:rPr lang="es-MX" sz="2400" dirty="0"/>
              <a:t>’) </a:t>
            </a:r>
            <a:r>
              <a:rPr lang="es-MX" sz="2400" dirty="0">
                <a:sym typeface="Symbol" panose="05050102010706020507" pitchFamily="18" charset="2"/>
              </a:rPr>
              <a:t></a:t>
            </a:r>
            <a:r>
              <a:rPr lang="es-MX" sz="2400" dirty="0"/>
              <a:t> A</a:t>
            </a:r>
            <a:r>
              <a:rPr lang="es-MX" sz="2400" dirty="0">
                <a:sym typeface="Symbol" panose="05050102010706020507" pitchFamily="18" charset="2"/>
              </a:rPr>
              <a:t></a:t>
            </a:r>
            <a:r>
              <a:rPr lang="es-MX" sz="2400" dirty="0"/>
              <a:t>(</a:t>
            </a:r>
            <a:r>
              <a:rPr lang="es-MX" sz="2400" i="1" dirty="0"/>
              <a:t>S</a:t>
            </a:r>
            <a:r>
              <a:rPr lang="es-MX" sz="2400" dirty="0"/>
              <a:t>’)</a:t>
            </a:r>
            <a:endParaRPr lang="es-MX" sz="2400" dirty="0">
              <a:sym typeface="Symbol" panose="05050102010706020507" pitchFamily="18" charset="2"/>
            </a:endParaRPr>
          </a:p>
          <a:p>
            <a:pPr marL="0" indent="0">
              <a:buNone/>
            </a:pPr>
            <a:endParaRPr lang="es-MX" sz="2400" dirty="0">
              <a:sym typeface="Symbol" panose="05050102010706020507" pitchFamily="18" charset="2"/>
            </a:endParaRPr>
          </a:p>
          <a:p>
            <a:pPr marL="0" indent="0">
              <a:buNone/>
            </a:pPr>
            <a:endParaRPr lang="es-MX" sz="2400" dirty="0">
              <a:sym typeface="Symbol" panose="05050102010706020507" pitchFamily="18" charset="2"/>
            </a:endParaRPr>
          </a:p>
          <a:p>
            <a:pPr marL="0" indent="0">
              <a:buNone/>
            </a:pPr>
            <a:r>
              <a:rPr lang="es-MX" sz="2400" dirty="0">
                <a:sym typeface="Symbol" panose="05050102010706020507" pitchFamily="18" charset="2"/>
              </a:rPr>
              <a:t>Mi interés principal aquí son funciones </a:t>
            </a:r>
            <a:r>
              <a:rPr lang="es-MX" sz="2400" i="1" dirty="0">
                <a:sym typeface="Symbol" panose="05050102010706020507" pitchFamily="18" charset="2"/>
              </a:rPr>
              <a:t>f</a:t>
            </a:r>
            <a:r>
              <a:rPr lang="es-MX" sz="2400" i="1" baseline="-25000" dirty="0">
                <a:sym typeface="Symbol" panose="05050102010706020507" pitchFamily="18" charset="2"/>
              </a:rPr>
              <a:t>e</a:t>
            </a:r>
            <a:r>
              <a:rPr lang="es-MX" sz="2400" dirty="0">
                <a:sym typeface="Symbol" panose="05050102010706020507" pitchFamily="18" charset="2"/>
              </a:rPr>
              <a:t>(</a:t>
            </a:r>
            <a:r>
              <a:rPr lang="es-MX" sz="2400" i="1" dirty="0">
                <a:sym typeface="Symbol" panose="05050102010706020507" pitchFamily="18" charset="2"/>
              </a:rPr>
              <a:t>x</a:t>
            </a:r>
            <a:r>
              <a:rPr lang="es-MX" sz="2400" dirty="0">
                <a:sym typeface="Symbol" panose="05050102010706020507" pitchFamily="18" charset="2"/>
              </a:rPr>
              <a:t>) que son la suma de una porción del costo y un retraso, o sea</a:t>
            </a:r>
          </a:p>
          <a:p>
            <a:pPr marL="0" indent="0">
              <a:buNone/>
            </a:pPr>
            <a:endParaRPr lang="es-MX" sz="600" dirty="0">
              <a:sym typeface="Symbol" panose="05050102010706020507" pitchFamily="18" charset="2"/>
            </a:endParaRPr>
          </a:p>
          <a:p>
            <a:pPr marL="0" indent="0">
              <a:buNone/>
            </a:pPr>
            <a:r>
              <a:rPr lang="es-MX" sz="2400" i="1" dirty="0">
                <a:sym typeface="Symbol" panose="05050102010706020507" pitchFamily="18" charset="2"/>
              </a:rPr>
              <a:t>                      f</a:t>
            </a:r>
            <a:r>
              <a:rPr lang="es-MX" sz="2400" i="1" baseline="-25000" dirty="0">
                <a:sym typeface="Symbol" panose="05050102010706020507" pitchFamily="18" charset="2"/>
              </a:rPr>
              <a:t>e</a:t>
            </a:r>
            <a:r>
              <a:rPr lang="es-MX" sz="2400" dirty="0">
                <a:sym typeface="Symbol" panose="05050102010706020507" pitchFamily="18" charset="2"/>
              </a:rPr>
              <a:t>(</a:t>
            </a:r>
            <a:r>
              <a:rPr lang="es-MX" sz="2400" i="1" dirty="0">
                <a:sym typeface="Symbol" panose="05050102010706020507" pitchFamily="18" charset="2"/>
              </a:rPr>
              <a:t>x</a:t>
            </a:r>
            <a:r>
              <a:rPr lang="es-MX" sz="2400" dirty="0">
                <a:sym typeface="Symbol" panose="05050102010706020507" pitchFamily="18" charset="2"/>
              </a:rPr>
              <a:t>) = c</a:t>
            </a:r>
            <a:r>
              <a:rPr lang="es-MX" sz="2400" i="1" baseline="-25000" dirty="0">
                <a:sym typeface="Symbol" panose="05050102010706020507" pitchFamily="18" charset="2"/>
              </a:rPr>
              <a:t>e</a:t>
            </a:r>
            <a:r>
              <a:rPr lang="es-MX" sz="2400" dirty="0">
                <a:sym typeface="Symbol" panose="05050102010706020507" pitchFamily="18" charset="2"/>
              </a:rPr>
              <a:t>(</a:t>
            </a:r>
            <a:r>
              <a:rPr lang="es-MX" sz="2400" i="1" dirty="0">
                <a:sym typeface="Symbol" panose="05050102010706020507" pitchFamily="18" charset="2"/>
              </a:rPr>
              <a:t>x</a:t>
            </a:r>
            <a:r>
              <a:rPr lang="es-MX" sz="2400" dirty="0">
                <a:sym typeface="Symbol" panose="05050102010706020507" pitchFamily="18" charset="2"/>
              </a:rPr>
              <a:t>)/</a:t>
            </a:r>
            <a:r>
              <a:rPr lang="es-MX" sz="2400" i="1" dirty="0">
                <a:sym typeface="Symbol" panose="05050102010706020507" pitchFamily="18" charset="2"/>
              </a:rPr>
              <a:t>x</a:t>
            </a:r>
            <a:r>
              <a:rPr lang="es-MX" sz="2400" dirty="0">
                <a:sym typeface="Symbol" panose="05050102010706020507" pitchFamily="18" charset="2"/>
              </a:rPr>
              <a:t> + </a:t>
            </a:r>
            <a:r>
              <a:rPr lang="es-MX" sz="2400" i="1" dirty="0">
                <a:sym typeface="Symbol" panose="05050102010706020507" pitchFamily="18" charset="2"/>
              </a:rPr>
              <a:t>d</a:t>
            </a:r>
            <a:r>
              <a:rPr lang="es-MX" sz="2400" i="1" baseline="-25000" dirty="0">
                <a:sym typeface="Symbol" panose="05050102010706020507" pitchFamily="18" charset="2"/>
              </a:rPr>
              <a:t>e</a:t>
            </a:r>
            <a:r>
              <a:rPr lang="es-MX" sz="2400" dirty="0">
                <a:sym typeface="Symbol" panose="05050102010706020507" pitchFamily="18" charset="2"/>
              </a:rPr>
              <a:t>(</a:t>
            </a:r>
            <a:r>
              <a:rPr lang="es-MX" sz="2400" i="1" dirty="0">
                <a:sym typeface="Symbol" panose="05050102010706020507" pitchFamily="18" charset="2"/>
              </a:rPr>
              <a:t>x</a:t>
            </a:r>
            <a:r>
              <a:rPr lang="es-MX" sz="2400" dirty="0">
                <a:sym typeface="Symbol" panose="05050102010706020507" pitchFamily="18" charset="2"/>
              </a:rPr>
              <a:t>). </a:t>
            </a:r>
          </a:p>
          <a:p>
            <a:pPr marL="0" indent="0">
              <a:buNone/>
            </a:pPr>
            <a:endParaRPr lang="es-MX" sz="1000" dirty="0">
              <a:sym typeface="Symbol" panose="05050102010706020507" pitchFamily="18" charset="2"/>
            </a:endParaRPr>
          </a:p>
          <a:p>
            <a:pPr lvl="1" indent="-342900">
              <a:buFont typeface="Wingdings" panose="05000000000000000000" pitchFamily="2" charset="2"/>
              <a:buChar char="§"/>
            </a:pPr>
            <a:r>
              <a:rPr lang="es-MX" sz="2400" dirty="0">
                <a:sym typeface="Symbol" panose="05050102010706020507" pitchFamily="18" charset="2"/>
              </a:rPr>
              <a:t>Supondré que </a:t>
            </a:r>
            <a:r>
              <a:rPr lang="es-MX" sz="2400" i="1" dirty="0">
                <a:sym typeface="Symbol" panose="05050102010706020507" pitchFamily="18" charset="2"/>
              </a:rPr>
              <a:t>d</a:t>
            </a:r>
            <a:r>
              <a:rPr lang="es-MX" sz="2400" i="1" baseline="-25000" dirty="0">
                <a:sym typeface="Symbol" panose="05050102010706020507" pitchFamily="18" charset="2"/>
              </a:rPr>
              <a:t>e</a:t>
            </a:r>
            <a:r>
              <a:rPr lang="es-MX" sz="2400" dirty="0">
                <a:sym typeface="Symbol" panose="05050102010706020507" pitchFamily="18" charset="2"/>
              </a:rPr>
              <a:t>(</a:t>
            </a:r>
            <a:r>
              <a:rPr lang="es-MX" sz="2400" i="1" dirty="0">
                <a:sym typeface="Symbol" panose="05050102010706020507" pitchFamily="18" charset="2"/>
              </a:rPr>
              <a:t>x</a:t>
            </a:r>
            <a:r>
              <a:rPr lang="es-MX" sz="2400" dirty="0">
                <a:sym typeface="Symbol" panose="05050102010706020507" pitchFamily="18" charset="2"/>
              </a:rPr>
              <a:t>) es monotónica creciente (no necesita ser cóncava), y que c</a:t>
            </a:r>
            <a:r>
              <a:rPr lang="es-MX" sz="2400" i="1" baseline="-25000" dirty="0">
                <a:sym typeface="Symbol" panose="05050102010706020507" pitchFamily="18" charset="2"/>
              </a:rPr>
              <a:t>e</a:t>
            </a:r>
            <a:r>
              <a:rPr lang="es-MX" sz="2400" dirty="0">
                <a:sym typeface="Symbol" panose="05050102010706020507" pitchFamily="18" charset="2"/>
              </a:rPr>
              <a:t>(</a:t>
            </a:r>
            <a:r>
              <a:rPr lang="es-MX" sz="2400" i="1" dirty="0">
                <a:sym typeface="Symbol" panose="05050102010706020507" pitchFamily="18" charset="2"/>
              </a:rPr>
              <a:t>x</a:t>
            </a:r>
            <a:r>
              <a:rPr lang="es-MX" sz="2400" dirty="0">
                <a:sym typeface="Symbol" panose="05050102010706020507" pitchFamily="18" charset="2"/>
              </a:rPr>
              <a:t>) es monotónica creciente y cóncava.</a:t>
            </a:r>
          </a:p>
        </p:txBody>
      </p:sp>
      <p:sp>
        <p:nvSpPr>
          <p:cNvPr id="4" name="Text Box 9"/>
          <p:cNvSpPr txBox="1">
            <a:spLocks noChangeArrowheads="1"/>
          </p:cNvSpPr>
          <p:nvPr/>
        </p:nvSpPr>
        <p:spPr bwMode="auto">
          <a:xfrm>
            <a:off x="9183056" y="1471067"/>
            <a:ext cx="1041801"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Q.E.D.</a:t>
            </a:r>
            <a:endParaRPr lang="es-MX" sz="2400" i="1" u="none" dirty="0">
              <a:latin typeface="Times New Roman" panose="02020603050405020304" pitchFamily="18" charset="0"/>
              <a:sym typeface="Symbol" panose="05050102010706020507" pitchFamily="18" charset="2"/>
            </a:endParaRPr>
          </a:p>
        </p:txBody>
      </p:sp>
      <p:sp>
        <p:nvSpPr>
          <p:cNvPr id="2" name="Rectángulo 1"/>
          <p:cNvSpPr/>
          <p:nvPr/>
        </p:nvSpPr>
        <p:spPr>
          <a:xfrm>
            <a:off x="893509" y="2142160"/>
            <a:ext cx="2519279" cy="461665"/>
          </a:xfrm>
          <a:prstGeom prst="rect">
            <a:avLst/>
          </a:prstGeom>
          <a:noFill/>
        </p:spPr>
        <p:txBody>
          <a:bodyPr wrap="none">
            <a:spAutoFit/>
          </a:bodyPr>
          <a:lstStyle/>
          <a:p>
            <a:r>
              <a:rPr lang="es-MX" sz="2400" dirty="0">
                <a:latin typeface="Times New Roman" panose="02020603050405020304" pitchFamily="18" charset="0"/>
                <a:cs typeface="Times New Roman" panose="02020603050405020304" pitchFamily="18" charset="0"/>
              </a:rPr>
              <a:t>costo(</a:t>
            </a:r>
            <a:r>
              <a:rPr lang="es-MX" sz="2400" i="1" dirty="0">
                <a:latin typeface="Times New Roman" panose="02020603050405020304" pitchFamily="18" charset="0"/>
                <a:cs typeface="Times New Roman" panose="02020603050405020304" pitchFamily="18" charset="0"/>
              </a:rPr>
              <a:t>S</a:t>
            </a:r>
            <a:r>
              <a:rPr lang="es-MX" sz="2400" dirty="0">
                <a:latin typeface="Times New Roman" panose="02020603050405020304" pitchFamily="18" charset="0"/>
                <a:cs typeface="Times New Roman" panose="02020603050405020304" pitchFamily="18" charset="0"/>
              </a:rPr>
              <a:t>) </a:t>
            </a:r>
            <a:r>
              <a:rPr lang="es-MX" sz="2400" dirty="0">
                <a:latin typeface="Times New Roman" panose="02020603050405020304" pitchFamily="18" charset="0"/>
                <a:cs typeface="Times New Roman" panose="02020603050405020304" pitchFamily="18" charset="0"/>
                <a:sym typeface="Symbol" panose="05050102010706020507" pitchFamily="18" charset="2"/>
              </a:rPr>
              <a:t></a:t>
            </a:r>
            <a:r>
              <a:rPr lang="es-MX" sz="2400" dirty="0">
                <a:latin typeface="Times New Roman" panose="02020603050405020304" pitchFamily="18" charset="0"/>
                <a:cs typeface="Times New Roman" panose="02020603050405020304" pitchFamily="18" charset="0"/>
              </a:rPr>
              <a:t> A</a:t>
            </a:r>
            <a:r>
              <a:rPr lang="es-MX" sz="2400" dirty="0">
                <a:latin typeface="Times New Roman" panose="02020603050405020304" pitchFamily="18" charset="0"/>
                <a:cs typeface="Times New Roman" panose="02020603050405020304" pitchFamily="18" charset="0"/>
                <a:sym typeface="Symbol" panose="05050102010706020507" pitchFamily="18" charset="2"/>
              </a:rPr>
              <a:t></a:t>
            </a:r>
            <a:r>
              <a:rPr lang="es-MX" sz="2400" dirty="0">
                <a:latin typeface="Times New Roman" panose="02020603050405020304" pitchFamily="18" charset="0"/>
                <a:cs typeface="Times New Roman" panose="02020603050405020304" pitchFamily="18" charset="0"/>
              </a:rPr>
              <a:t>(</a:t>
            </a:r>
            <a:r>
              <a:rPr lang="es-MX" sz="2400" i="1" dirty="0">
                <a:latin typeface="Times New Roman" panose="02020603050405020304" pitchFamily="18" charset="0"/>
                <a:cs typeface="Times New Roman" panose="02020603050405020304" pitchFamily="18" charset="0"/>
              </a:rPr>
              <a:t>S</a:t>
            </a:r>
            <a:r>
              <a:rPr lang="es-MX" sz="2400" dirty="0">
                <a:latin typeface="Times New Roman" panose="02020603050405020304" pitchFamily="18" charset="0"/>
                <a:cs typeface="Times New Roman" panose="02020603050405020304" pitchFamily="18" charset="0"/>
              </a:rPr>
              <a:t>)</a:t>
            </a:r>
          </a:p>
        </p:txBody>
      </p:sp>
      <p:cxnSp>
        <p:nvCxnSpPr>
          <p:cNvPr id="6" name="Conector recto de flecha 5"/>
          <p:cNvCxnSpPr/>
          <p:nvPr/>
        </p:nvCxnSpPr>
        <p:spPr bwMode="auto">
          <a:xfrm flipV="1">
            <a:off x="1802768" y="1847547"/>
            <a:ext cx="312821" cy="329599"/>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Rectángulo 6"/>
          <p:cNvSpPr/>
          <p:nvPr/>
        </p:nvSpPr>
        <p:spPr>
          <a:xfrm>
            <a:off x="4004286" y="2142160"/>
            <a:ext cx="1850186" cy="461665"/>
          </a:xfrm>
          <a:prstGeom prst="rect">
            <a:avLst/>
          </a:prstGeom>
          <a:noFill/>
        </p:spPr>
        <p:txBody>
          <a:bodyPr wrap="none">
            <a:spAutoFit/>
          </a:bodyPr>
          <a:lstStyle/>
          <a:p>
            <a:r>
              <a:rPr lang="es-MX" sz="2400" dirty="0">
                <a:latin typeface="Times New Roman" panose="02020603050405020304" pitchFamily="18" charset="0"/>
                <a:cs typeface="Times New Roman" panose="02020603050405020304" pitchFamily="18" charset="0"/>
                <a:sym typeface="Symbol" panose="05050102010706020507" pitchFamily="18" charset="2"/>
              </a:rPr>
              <a:t></a:t>
            </a:r>
            <a:r>
              <a:rPr lang="es-MX" sz="2400" dirty="0">
                <a:latin typeface="Times New Roman" panose="02020603050405020304" pitchFamily="18" charset="0"/>
                <a:cs typeface="Times New Roman" panose="02020603050405020304" pitchFamily="18" charset="0"/>
              </a:rPr>
              <a:t>(</a:t>
            </a:r>
            <a:r>
              <a:rPr lang="es-MX" sz="2400" i="1" dirty="0">
                <a:latin typeface="Times New Roman" panose="02020603050405020304" pitchFamily="18" charset="0"/>
                <a:cs typeface="Times New Roman" panose="02020603050405020304" pitchFamily="18" charset="0"/>
              </a:rPr>
              <a:t>S</a:t>
            </a:r>
            <a:r>
              <a:rPr lang="es-MX" sz="2400" dirty="0">
                <a:latin typeface="Times New Roman" panose="02020603050405020304" pitchFamily="18" charset="0"/>
                <a:cs typeface="Times New Roman" panose="02020603050405020304" pitchFamily="18" charset="0"/>
              </a:rPr>
              <a:t>) </a:t>
            </a:r>
            <a:r>
              <a:rPr lang="es-MX" sz="2400" dirty="0">
                <a:latin typeface="Times New Roman" panose="02020603050405020304" pitchFamily="18" charset="0"/>
                <a:cs typeface="Times New Roman" panose="02020603050405020304" pitchFamily="18" charset="0"/>
                <a:sym typeface="Symbol" panose="05050102010706020507" pitchFamily="18" charset="2"/>
              </a:rPr>
              <a:t></a:t>
            </a:r>
            <a:r>
              <a:rPr lang="es-MX" sz="2400" dirty="0">
                <a:latin typeface="Times New Roman" panose="02020603050405020304" pitchFamily="18" charset="0"/>
                <a:cs typeface="Times New Roman" panose="02020603050405020304" pitchFamily="18" charset="0"/>
              </a:rPr>
              <a:t> </a:t>
            </a:r>
            <a:r>
              <a:rPr lang="es-MX" sz="2400" dirty="0">
                <a:latin typeface="Times New Roman" panose="02020603050405020304" pitchFamily="18" charset="0"/>
                <a:cs typeface="Times New Roman" panose="02020603050405020304" pitchFamily="18" charset="0"/>
                <a:sym typeface="Symbol" panose="05050102010706020507" pitchFamily="18" charset="2"/>
              </a:rPr>
              <a:t></a:t>
            </a:r>
            <a:r>
              <a:rPr lang="es-MX" sz="2400" dirty="0">
                <a:latin typeface="Times New Roman" panose="02020603050405020304" pitchFamily="18" charset="0"/>
                <a:cs typeface="Times New Roman" panose="02020603050405020304" pitchFamily="18" charset="0"/>
              </a:rPr>
              <a:t>(</a:t>
            </a:r>
            <a:r>
              <a:rPr lang="es-MX" sz="2400" i="1" dirty="0">
                <a:latin typeface="Times New Roman" panose="02020603050405020304" pitchFamily="18" charset="0"/>
                <a:cs typeface="Times New Roman" panose="02020603050405020304" pitchFamily="18" charset="0"/>
              </a:rPr>
              <a:t>S</a:t>
            </a:r>
            <a:r>
              <a:rPr lang="es-MX" sz="2400" dirty="0">
                <a:latin typeface="Times New Roman" panose="02020603050405020304" pitchFamily="18" charset="0"/>
                <a:cs typeface="Times New Roman" panose="02020603050405020304" pitchFamily="18" charset="0"/>
              </a:rPr>
              <a:t>*)</a:t>
            </a:r>
          </a:p>
        </p:txBody>
      </p:sp>
      <p:cxnSp>
        <p:nvCxnSpPr>
          <p:cNvPr id="8" name="Conector recto de flecha 7"/>
          <p:cNvCxnSpPr/>
          <p:nvPr/>
        </p:nvCxnSpPr>
        <p:spPr bwMode="auto">
          <a:xfrm flipH="1" flipV="1">
            <a:off x="3526118" y="1906580"/>
            <a:ext cx="535269" cy="312820"/>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Rectángulo 9"/>
          <p:cNvSpPr/>
          <p:nvPr/>
        </p:nvSpPr>
        <p:spPr>
          <a:xfrm>
            <a:off x="4931574" y="490295"/>
            <a:ext cx="2518638" cy="461665"/>
          </a:xfrm>
          <a:prstGeom prst="rect">
            <a:avLst/>
          </a:prstGeom>
          <a:noFill/>
        </p:spPr>
        <p:txBody>
          <a:bodyPr wrap="none">
            <a:spAutoFit/>
          </a:bodyPr>
          <a:lstStyle/>
          <a:p>
            <a:r>
              <a:rPr lang="es-MX" sz="2400" dirty="0">
                <a:latin typeface="Times New Roman" panose="02020603050405020304" pitchFamily="18" charset="0"/>
                <a:cs typeface="Times New Roman" panose="02020603050405020304" pitchFamily="18" charset="0"/>
                <a:sym typeface="Symbol" panose="05050102010706020507" pitchFamily="18" charset="2"/>
              </a:rPr>
              <a:t></a:t>
            </a:r>
            <a:r>
              <a:rPr lang="es-MX" sz="2400" dirty="0">
                <a:latin typeface="Times New Roman" panose="02020603050405020304" pitchFamily="18" charset="0"/>
                <a:cs typeface="Times New Roman" panose="02020603050405020304" pitchFamily="18" charset="0"/>
              </a:rPr>
              <a:t>(</a:t>
            </a:r>
            <a:r>
              <a:rPr lang="es-MX" sz="2400" i="1" dirty="0">
                <a:latin typeface="Times New Roman" panose="02020603050405020304" pitchFamily="18" charset="0"/>
                <a:cs typeface="Times New Roman" panose="02020603050405020304" pitchFamily="18" charset="0"/>
              </a:rPr>
              <a:t>S</a:t>
            </a:r>
            <a:r>
              <a:rPr lang="es-MX" sz="2400" dirty="0">
                <a:latin typeface="Times New Roman" panose="02020603050405020304" pitchFamily="18" charset="0"/>
                <a:cs typeface="Times New Roman" panose="02020603050405020304" pitchFamily="18" charset="0"/>
              </a:rPr>
              <a:t>) </a:t>
            </a:r>
            <a:r>
              <a:rPr lang="es-MX" sz="2400" dirty="0">
                <a:latin typeface="Times New Roman" panose="02020603050405020304" pitchFamily="18" charset="0"/>
                <a:cs typeface="Times New Roman" panose="02020603050405020304" pitchFamily="18" charset="0"/>
                <a:sym typeface="Symbol" panose="05050102010706020507" pitchFamily="18" charset="2"/>
              </a:rPr>
              <a:t></a:t>
            </a:r>
            <a:r>
              <a:rPr lang="es-MX" sz="2400" dirty="0">
                <a:latin typeface="Times New Roman" panose="02020603050405020304" pitchFamily="18" charset="0"/>
                <a:cs typeface="Times New Roman" panose="02020603050405020304" pitchFamily="18" charset="0"/>
              </a:rPr>
              <a:t> </a:t>
            </a:r>
            <a:r>
              <a:rPr lang="es-MX" sz="2400" dirty="0" err="1">
                <a:latin typeface="Times New Roman" panose="02020603050405020304" pitchFamily="18" charset="0"/>
                <a:cs typeface="Times New Roman" panose="02020603050405020304" pitchFamily="18" charset="0"/>
              </a:rPr>
              <a:t>B</a:t>
            </a:r>
            <a:r>
              <a:rPr lang="es-MX" sz="2400" dirty="0" err="1">
                <a:latin typeface="Times New Roman" panose="02020603050405020304" pitchFamily="18" charset="0"/>
                <a:cs typeface="Times New Roman" panose="02020603050405020304" pitchFamily="18" charset="0"/>
                <a:sym typeface="Symbol" panose="05050102010706020507" pitchFamily="18" charset="2"/>
              </a:rPr>
              <a:t>costo</a:t>
            </a:r>
            <a:r>
              <a:rPr lang="es-MX" sz="2400" dirty="0">
                <a:latin typeface="Times New Roman" panose="02020603050405020304" pitchFamily="18" charset="0"/>
                <a:cs typeface="Times New Roman" panose="02020603050405020304" pitchFamily="18" charset="0"/>
              </a:rPr>
              <a:t>(</a:t>
            </a:r>
            <a:r>
              <a:rPr lang="es-MX" sz="2400" i="1" dirty="0">
                <a:latin typeface="Times New Roman" panose="02020603050405020304" pitchFamily="18" charset="0"/>
                <a:cs typeface="Times New Roman" panose="02020603050405020304" pitchFamily="18" charset="0"/>
              </a:rPr>
              <a:t>S</a:t>
            </a:r>
            <a:r>
              <a:rPr lang="es-MX" sz="2400" dirty="0">
                <a:latin typeface="Times New Roman" panose="02020603050405020304" pitchFamily="18" charset="0"/>
                <a:cs typeface="Times New Roman" panose="02020603050405020304" pitchFamily="18" charset="0"/>
              </a:rPr>
              <a:t>)</a:t>
            </a:r>
          </a:p>
        </p:txBody>
      </p:sp>
      <p:cxnSp>
        <p:nvCxnSpPr>
          <p:cNvPr id="11" name="Conector recto de flecha 10"/>
          <p:cNvCxnSpPr/>
          <p:nvPr/>
        </p:nvCxnSpPr>
        <p:spPr bwMode="auto">
          <a:xfrm flipH="1">
            <a:off x="4658733" y="951960"/>
            <a:ext cx="781021" cy="461665"/>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Arco 13"/>
          <p:cNvSpPr/>
          <p:nvPr/>
        </p:nvSpPr>
        <p:spPr bwMode="auto">
          <a:xfrm>
            <a:off x="5389522" y="1376700"/>
            <a:ext cx="1500693" cy="236066"/>
          </a:xfrm>
          <a:prstGeom prst="arc">
            <a:avLst>
              <a:gd name="adj1" fmla="val 10840036"/>
              <a:gd name="adj2" fmla="val 21546645"/>
            </a:avLst>
          </a:prstGeom>
          <a:noFill/>
          <a:ln w="2540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cxnSp>
        <p:nvCxnSpPr>
          <p:cNvPr id="15" name="Conector recto de flecha 14"/>
          <p:cNvCxnSpPr/>
          <p:nvPr/>
        </p:nvCxnSpPr>
        <p:spPr bwMode="auto">
          <a:xfrm flipH="1">
            <a:off x="6082718" y="915209"/>
            <a:ext cx="252387" cy="372430"/>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Arco 17"/>
          <p:cNvSpPr/>
          <p:nvPr/>
        </p:nvSpPr>
        <p:spPr bwMode="auto">
          <a:xfrm flipV="1">
            <a:off x="5667953" y="1841959"/>
            <a:ext cx="1255878" cy="164799"/>
          </a:xfrm>
          <a:prstGeom prst="arc">
            <a:avLst>
              <a:gd name="adj1" fmla="val 10824694"/>
              <a:gd name="adj2" fmla="val 21566915"/>
            </a:avLst>
          </a:prstGeom>
          <a:noFill/>
          <a:ln w="2540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19" name="Arco 18"/>
          <p:cNvSpPr/>
          <p:nvPr/>
        </p:nvSpPr>
        <p:spPr bwMode="auto">
          <a:xfrm flipV="1">
            <a:off x="7987763" y="1772142"/>
            <a:ext cx="579529" cy="147729"/>
          </a:xfrm>
          <a:prstGeom prst="arc">
            <a:avLst>
              <a:gd name="adj1" fmla="val 10824694"/>
              <a:gd name="adj2" fmla="val 21566915"/>
            </a:avLst>
          </a:prstGeom>
          <a:noFill/>
          <a:ln w="2540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20" name="Forma libre 19"/>
          <p:cNvSpPr/>
          <p:nvPr/>
        </p:nvSpPr>
        <p:spPr bwMode="auto">
          <a:xfrm>
            <a:off x="6422808" y="1970909"/>
            <a:ext cx="1657471" cy="238240"/>
          </a:xfrm>
          <a:custGeom>
            <a:avLst/>
            <a:gdLst>
              <a:gd name="connsiteX0" fmla="*/ 794 w 1657471"/>
              <a:gd name="connsiteY0" fmla="*/ 86061 h 238240"/>
              <a:gd name="connsiteX1" fmla="*/ 76097 w 1657471"/>
              <a:gd name="connsiteY1" fmla="*/ 102198 h 238240"/>
              <a:gd name="connsiteX2" fmla="*/ 570949 w 1657471"/>
              <a:gd name="connsiteY2" fmla="*/ 236668 h 238240"/>
              <a:gd name="connsiteX3" fmla="*/ 1657471 w 1657471"/>
              <a:gd name="connsiteY3" fmla="*/ 0 h 238240"/>
            </a:gdLst>
            <a:ahLst/>
            <a:cxnLst>
              <a:cxn ang="0">
                <a:pos x="connsiteX0" y="connsiteY0"/>
              </a:cxn>
              <a:cxn ang="0">
                <a:pos x="connsiteX1" y="connsiteY1"/>
              </a:cxn>
              <a:cxn ang="0">
                <a:pos x="connsiteX2" y="connsiteY2"/>
              </a:cxn>
              <a:cxn ang="0">
                <a:pos x="connsiteX3" y="connsiteY3"/>
              </a:cxn>
            </a:cxnLst>
            <a:rect l="l" t="t" r="r" b="b"/>
            <a:pathLst>
              <a:path w="1657471" h="238240">
                <a:moveTo>
                  <a:pt x="794" y="86061"/>
                </a:moveTo>
                <a:cubicBezTo>
                  <a:pt x="-9068" y="81579"/>
                  <a:pt x="76097" y="102198"/>
                  <a:pt x="76097" y="102198"/>
                </a:cubicBezTo>
                <a:cubicBezTo>
                  <a:pt x="171123" y="127299"/>
                  <a:pt x="307387" y="253701"/>
                  <a:pt x="570949" y="236668"/>
                </a:cubicBezTo>
                <a:cubicBezTo>
                  <a:pt x="834511" y="219635"/>
                  <a:pt x="1245991" y="109817"/>
                  <a:pt x="1657471" y="0"/>
                </a:cubicBezTo>
              </a:path>
            </a:pathLst>
          </a:custGeom>
          <a:noFill/>
          <a:ln w="25400" cap="flat" cmpd="sng" algn="ctr">
            <a:solidFill>
              <a:srgbClr val="FF0000"/>
            </a:solidFill>
            <a:prstDash val="sysDash"/>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17"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69</a:t>
            </a:fld>
            <a:endParaRPr lang="es-MX" dirty="0"/>
          </a:p>
        </p:txBody>
      </p:sp>
      <p:sp>
        <p:nvSpPr>
          <p:cNvPr id="5" name="CuadroTexto 4">
            <a:extLst>
              <a:ext uri="{FF2B5EF4-FFF2-40B4-BE49-F238E27FC236}">
                <a16:creationId xmlns:a16="http://schemas.microsoft.com/office/drawing/2014/main" id="{BEAC03F9-F4D5-D01E-921E-08DAE09F6261}"/>
              </a:ext>
            </a:extLst>
          </p:cNvPr>
          <p:cNvSpPr txBox="1"/>
          <p:nvPr/>
        </p:nvSpPr>
        <p:spPr>
          <a:xfrm>
            <a:off x="3344768" y="1448524"/>
            <a:ext cx="1626781" cy="461665"/>
          </a:xfrm>
          <a:prstGeom prst="rect">
            <a:avLst/>
          </a:prstGeom>
          <a:noFill/>
        </p:spPr>
        <p:txBody>
          <a:bodyPr wrap="square" rtlCol="0">
            <a:spAutoFit/>
          </a:bodyPr>
          <a:lstStyle/>
          <a:p>
            <a:r>
              <a:rPr kumimoji="0" lang="es-MX" sz="2400" b="0" i="0" u="none" strike="noStrike" kern="0" cap="none" spc="0" normalizeH="0" baseline="0" noProof="0" dirty="0">
                <a:ln>
                  <a:noFill/>
                </a:ln>
                <a:solidFill>
                  <a:srgbClr val="FFFFFF"/>
                </a:solidFill>
                <a:effectLst>
                  <a:outerShdw blurRad="38100" dist="38100" dir="2700000" algn="tl">
                    <a:srgbClr val="000000"/>
                  </a:outerShdw>
                </a:effectLst>
                <a:uLnTx/>
                <a:uFillTx/>
                <a:latin typeface="Arial"/>
                <a:ea typeface="+mn-ea"/>
                <a:cs typeface="+mn-cs"/>
                <a:sym typeface="Symbol" panose="05050102010706020507" pitchFamily="18" charset="2"/>
              </a:rPr>
              <a:t></a:t>
            </a:r>
            <a:r>
              <a:rPr kumimoji="0" lang="es-MX" sz="2400" b="0" i="0" u="none" strike="noStrike" kern="0" cap="none" spc="0" normalizeH="0" baseline="0" noProof="0" dirty="0">
                <a:ln>
                  <a:noFill/>
                </a:ln>
                <a:solidFill>
                  <a:srgbClr val="FFFFFF"/>
                </a:solidFill>
                <a:effectLst>
                  <a:outerShdw blurRad="38100" dist="38100" dir="2700000" algn="tl">
                    <a:srgbClr val="000000"/>
                  </a:outerShdw>
                </a:effectLst>
                <a:uLnTx/>
                <a:uFillTx/>
                <a:latin typeface="Arial"/>
                <a:ea typeface="+mn-ea"/>
                <a:cs typeface="+mn-cs"/>
              </a:rPr>
              <a:t> A</a:t>
            </a:r>
            <a:r>
              <a:rPr kumimoji="0" lang="es-MX" sz="2400" b="0" i="0" u="none" strike="noStrike" kern="0" cap="none" spc="0" normalizeH="0" baseline="0" noProof="0" dirty="0">
                <a:ln>
                  <a:noFill/>
                </a:ln>
                <a:solidFill>
                  <a:srgbClr val="FFFFFF"/>
                </a:solidFill>
                <a:effectLst>
                  <a:outerShdw blurRad="38100" dist="38100" dir="2700000" algn="tl">
                    <a:srgbClr val="000000"/>
                  </a:outerShdw>
                </a:effectLst>
                <a:uLnTx/>
                <a:uFillTx/>
                <a:latin typeface="Arial"/>
                <a:ea typeface="+mn-ea"/>
                <a:cs typeface="+mn-cs"/>
                <a:sym typeface="Symbol" panose="05050102010706020507" pitchFamily="18" charset="2"/>
              </a:rPr>
              <a:t></a:t>
            </a:r>
            <a:r>
              <a:rPr kumimoji="0" lang="es-MX" sz="2400" b="0" i="0" u="none" strike="noStrike" kern="0" cap="none" spc="0" normalizeH="0" baseline="0" noProof="0" dirty="0">
                <a:ln>
                  <a:noFill/>
                </a:ln>
                <a:solidFill>
                  <a:srgbClr val="FFFFFF"/>
                </a:solidFill>
                <a:effectLst>
                  <a:outerShdw blurRad="38100" dist="38100" dir="2700000" algn="tl">
                    <a:srgbClr val="000000"/>
                  </a:outerShdw>
                </a:effectLst>
                <a:uLnTx/>
                <a:uFillTx/>
                <a:latin typeface="Arial"/>
                <a:ea typeface="+mn-ea"/>
                <a:cs typeface="+mn-cs"/>
              </a:rPr>
              <a:t>(</a:t>
            </a:r>
            <a:r>
              <a:rPr kumimoji="0" lang="es-MX" sz="2400" b="0" i="1" u="none" strike="noStrike" kern="0" cap="none" spc="0" normalizeH="0" baseline="0" noProof="0" dirty="0">
                <a:ln>
                  <a:noFill/>
                </a:ln>
                <a:solidFill>
                  <a:srgbClr val="FFFFFF"/>
                </a:solidFill>
                <a:effectLst>
                  <a:outerShdw blurRad="38100" dist="38100" dir="2700000" algn="tl">
                    <a:srgbClr val="000000"/>
                  </a:outerShdw>
                </a:effectLst>
                <a:uLnTx/>
                <a:uFillTx/>
                <a:latin typeface="Arial"/>
                <a:ea typeface="+mn-ea"/>
                <a:cs typeface="+mn-cs"/>
              </a:rPr>
              <a:t>S</a:t>
            </a:r>
            <a:r>
              <a:rPr kumimoji="0" lang="es-MX" sz="2400" b="0" i="0" u="none" strike="noStrike" kern="0" cap="none" spc="0" normalizeH="0" baseline="0" noProof="0" dirty="0">
                <a:ln>
                  <a:noFill/>
                </a:ln>
                <a:solidFill>
                  <a:srgbClr val="FFFFFF"/>
                </a:solidFill>
                <a:effectLst>
                  <a:outerShdw blurRad="38100" dist="38100" dir="2700000" algn="tl">
                    <a:srgbClr val="000000"/>
                  </a:outerShdw>
                </a:effectLst>
                <a:uLnTx/>
                <a:uFillTx/>
                <a:latin typeface="Arial"/>
                <a:ea typeface="+mn-ea"/>
                <a:cs typeface="+mn-cs"/>
              </a:rPr>
              <a:t>*)</a:t>
            </a:r>
            <a:endParaRPr lang="es-MX" dirty="0"/>
          </a:p>
        </p:txBody>
      </p:sp>
      <p:sp>
        <p:nvSpPr>
          <p:cNvPr id="9" name="CuadroTexto 8">
            <a:extLst>
              <a:ext uri="{FF2B5EF4-FFF2-40B4-BE49-F238E27FC236}">
                <a16:creationId xmlns:a16="http://schemas.microsoft.com/office/drawing/2014/main" id="{18DD0C01-3996-088D-ECD5-2723F6A8E9A1}"/>
              </a:ext>
            </a:extLst>
          </p:cNvPr>
          <p:cNvSpPr txBox="1"/>
          <p:nvPr/>
        </p:nvSpPr>
        <p:spPr>
          <a:xfrm>
            <a:off x="4815657" y="1442935"/>
            <a:ext cx="2328997" cy="461665"/>
          </a:xfrm>
          <a:prstGeom prst="rect">
            <a:avLst/>
          </a:prstGeom>
          <a:noFill/>
        </p:spPr>
        <p:txBody>
          <a:bodyPr wrap="square" rtlCol="0">
            <a:spAutoFit/>
          </a:bodyPr>
          <a:lstStyle/>
          <a:p>
            <a:r>
              <a:rPr kumimoji="0" lang="es-MX" sz="2400" b="0" i="0" u="none" strike="noStrike" kern="0" cap="none" spc="0" normalizeH="0" baseline="0" noProof="0" dirty="0">
                <a:ln>
                  <a:noFill/>
                </a:ln>
                <a:solidFill>
                  <a:srgbClr val="FFFFFF"/>
                </a:solidFill>
                <a:effectLst>
                  <a:outerShdw blurRad="38100" dist="38100" dir="2700000" algn="tl">
                    <a:srgbClr val="000000"/>
                  </a:outerShdw>
                </a:effectLst>
                <a:uLnTx/>
                <a:uFillTx/>
                <a:latin typeface="Arial"/>
                <a:ea typeface="+mn-ea"/>
                <a:cs typeface="+mn-cs"/>
                <a:sym typeface="Symbol" panose="05050102010706020507" pitchFamily="18" charset="2"/>
              </a:rPr>
              <a:t></a:t>
            </a:r>
            <a:r>
              <a:rPr kumimoji="0" lang="es-MX" sz="2400" b="0" i="0" u="none" strike="noStrike" kern="0" cap="none" spc="0" normalizeH="0" baseline="0" noProof="0" dirty="0">
                <a:ln>
                  <a:noFill/>
                </a:ln>
                <a:solidFill>
                  <a:srgbClr val="FFFFFF"/>
                </a:solidFill>
                <a:effectLst>
                  <a:outerShdw blurRad="38100" dist="38100" dir="2700000" algn="tl">
                    <a:srgbClr val="000000"/>
                  </a:outerShdw>
                </a:effectLst>
                <a:uLnTx/>
                <a:uFillTx/>
                <a:latin typeface="Arial"/>
                <a:ea typeface="+mn-ea"/>
                <a:cs typeface="+mn-cs"/>
              </a:rPr>
              <a:t> </a:t>
            </a:r>
            <a:r>
              <a:rPr kumimoji="0" lang="es-MX" sz="2400" b="0" i="0" u="none" strike="noStrike" kern="0" cap="none" spc="0" normalizeH="0" baseline="0" noProof="0" dirty="0" err="1">
                <a:ln>
                  <a:noFill/>
                </a:ln>
                <a:solidFill>
                  <a:srgbClr val="FFFFFF"/>
                </a:solidFill>
                <a:effectLst>
                  <a:outerShdw blurRad="38100" dist="38100" dir="2700000" algn="tl">
                    <a:srgbClr val="000000"/>
                  </a:outerShdw>
                </a:effectLst>
                <a:uLnTx/>
                <a:uFillTx/>
                <a:latin typeface="Arial"/>
                <a:ea typeface="+mn-ea"/>
                <a:cs typeface="+mn-cs"/>
              </a:rPr>
              <a:t>AB</a:t>
            </a:r>
            <a:r>
              <a:rPr kumimoji="0" lang="es-MX" sz="2400" b="0" i="0" u="none" strike="noStrike" kern="0" cap="none" spc="0" normalizeH="0" baseline="0" noProof="0" dirty="0" err="1">
                <a:ln>
                  <a:noFill/>
                </a:ln>
                <a:solidFill>
                  <a:srgbClr val="FFFFFF"/>
                </a:solidFill>
                <a:effectLst>
                  <a:outerShdw blurRad="38100" dist="38100" dir="2700000" algn="tl">
                    <a:srgbClr val="000000"/>
                  </a:outerShdw>
                </a:effectLst>
                <a:uLnTx/>
                <a:uFillTx/>
                <a:latin typeface="Arial"/>
                <a:ea typeface="+mn-ea"/>
                <a:cs typeface="+mn-cs"/>
                <a:sym typeface="Symbol" panose="05050102010706020507" pitchFamily="18" charset="2"/>
              </a:rPr>
              <a:t>costo</a:t>
            </a:r>
            <a:r>
              <a:rPr kumimoji="0" lang="es-MX" sz="2400" b="0" i="0" u="none" strike="noStrike" kern="0" cap="none" spc="0" normalizeH="0" baseline="0" noProof="0" dirty="0">
                <a:ln>
                  <a:noFill/>
                </a:ln>
                <a:solidFill>
                  <a:srgbClr val="FFFFFF"/>
                </a:solidFill>
                <a:effectLst>
                  <a:outerShdw blurRad="38100" dist="38100" dir="2700000" algn="tl">
                    <a:srgbClr val="000000"/>
                  </a:outerShdw>
                </a:effectLst>
                <a:uLnTx/>
                <a:uFillTx/>
                <a:latin typeface="Arial"/>
                <a:ea typeface="+mn-ea"/>
                <a:cs typeface="+mn-cs"/>
                <a:sym typeface="Symbol" panose="05050102010706020507" pitchFamily="18" charset="2"/>
              </a:rPr>
              <a:t>(</a:t>
            </a:r>
            <a:r>
              <a:rPr kumimoji="0" lang="es-MX" sz="2400" b="0" i="1" u="none" strike="noStrike" kern="0" cap="none" spc="0" normalizeH="0" baseline="0" noProof="0" dirty="0">
                <a:ln>
                  <a:noFill/>
                </a:ln>
                <a:solidFill>
                  <a:srgbClr val="FFFFFF"/>
                </a:solidFill>
                <a:effectLst>
                  <a:outerShdw blurRad="38100" dist="38100" dir="2700000" algn="tl">
                    <a:srgbClr val="000000"/>
                  </a:outerShdw>
                </a:effectLst>
                <a:uLnTx/>
                <a:uFillTx/>
                <a:latin typeface="Arial"/>
                <a:ea typeface="+mn-ea"/>
                <a:cs typeface="+mn-cs"/>
                <a:sym typeface="Symbol" panose="05050102010706020507" pitchFamily="18" charset="2"/>
              </a:rPr>
              <a:t>S</a:t>
            </a:r>
            <a:r>
              <a:rPr kumimoji="0" lang="es-MX" sz="2400" b="0" i="0" u="none" strike="noStrike" kern="0" cap="none" spc="0" normalizeH="0" baseline="0" noProof="0" dirty="0">
                <a:ln>
                  <a:noFill/>
                </a:ln>
                <a:solidFill>
                  <a:srgbClr val="FFFFFF"/>
                </a:solidFill>
                <a:effectLst>
                  <a:outerShdw blurRad="38100" dist="38100" dir="2700000" algn="tl">
                    <a:srgbClr val="000000"/>
                  </a:outerShdw>
                </a:effectLst>
                <a:uLnTx/>
                <a:uFillTx/>
                <a:latin typeface="Arial"/>
                <a:ea typeface="+mn-ea"/>
                <a:cs typeface="+mn-cs"/>
                <a:sym typeface="Symbol" panose="05050102010706020507" pitchFamily="18" charset="2"/>
              </a:rPr>
              <a:t>*)</a:t>
            </a:r>
            <a:endParaRPr lang="es-MX" dirty="0"/>
          </a:p>
        </p:txBody>
      </p:sp>
      <p:sp>
        <p:nvSpPr>
          <p:cNvPr id="13" name="CuadroTexto 12">
            <a:extLst>
              <a:ext uri="{FF2B5EF4-FFF2-40B4-BE49-F238E27FC236}">
                <a16:creationId xmlns:a16="http://schemas.microsoft.com/office/drawing/2014/main" id="{F823A6DD-C601-8AD6-5480-28939ECADCA0}"/>
              </a:ext>
            </a:extLst>
          </p:cNvPr>
          <p:cNvSpPr txBox="1"/>
          <p:nvPr/>
        </p:nvSpPr>
        <p:spPr>
          <a:xfrm>
            <a:off x="6975475" y="1436051"/>
            <a:ext cx="1935171"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86D1EC"/>
              </a:buClr>
              <a:buSzPct val="90000"/>
              <a:buFont typeface="Wingdings" panose="05000000000000000000" pitchFamily="2" charset="2"/>
              <a:buNone/>
              <a:tabLst/>
              <a:defRPr/>
            </a:pPr>
            <a:r>
              <a:rPr kumimoji="0" lang="es-MX" sz="2400" b="0" i="0" u="none" strike="noStrike" kern="0" cap="none" spc="0" normalizeH="0" baseline="0" noProof="0" dirty="0">
                <a:ln>
                  <a:noFill/>
                </a:ln>
                <a:solidFill>
                  <a:srgbClr val="FFFFFF"/>
                </a:solidFill>
                <a:effectLst>
                  <a:outerShdw blurRad="38100" dist="38100" dir="2700000" algn="tl">
                    <a:srgbClr val="000000"/>
                  </a:outerShdw>
                </a:effectLst>
                <a:uLnTx/>
                <a:uFillTx/>
                <a:latin typeface="Arial"/>
                <a:ea typeface="+mn-ea"/>
                <a:cs typeface="+mn-cs"/>
                <a:sym typeface="Symbol" panose="05050102010706020507" pitchFamily="18" charset="2"/>
              </a:rPr>
              <a:t>= AB OPT.</a:t>
            </a:r>
          </a:p>
        </p:txBody>
      </p:sp>
    </p:spTree>
    <p:extLst>
      <p:ext uri="{BB962C8B-B14F-4D97-AF65-F5344CB8AC3E}">
        <p14:creationId xmlns:p14="http://schemas.microsoft.com/office/powerpoint/2010/main" val="723664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par>
                                <p:cTn id="21" presetID="1" presetClass="entr" presetSubtype="0"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par>
                                <p:cTn id="27" presetID="1"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par>
                                <p:cTn id="29" presetID="1" presetClass="entr" presetSubtype="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subTnLst>
                                    <p:set>
                                      <p:cBhvr override="childStyle">
                                        <p:cTn dur="1" fill="hold" display="0" masterRel="nextClick" afterEffect="1"/>
                                        <p:tgtEl>
                                          <p:spTgt spid="15"/>
                                        </p:tgtEl>
                                        <p:attrNameLst>
                                          <p:attrName>style.visibility</p:attrName>
                                        </p:attrNameLst>
                                      </p:cBhvr>
                                      <p:to>
                                        <p:strVal val="hidden"/>
                                      </p:to>
                                    </p:set>
                                  </p:sub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par>
                                <p:cTn id="33" presetID="1"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subTnLst>
                                    <p:set>
                                      <p:cBhvr override="childStyle">
                                        <p:cTn dur="1" fill="hold" display="0" masterRel="nextClick" afterEffect="1"/>
                                        <p:tgtEl>
                                          <p:spTgt spid="18"/>
                                        </p:tgtEl>
                                        <p:attrNameLst>
                                          <p:attrName>style.visibility</p:attrName>
                                        </p:attrNameLst>
                                      </p:cBhvr>
                                      <p:to>
                                        <p:strVal val="hidden"/>
                                      </p:to>
                                    </p:set>
                                  </p:subTnLst>
                                </p:cTn>
                              </p:par>
                              <p:par>
                                <p:cTn id="39" presetID="1" presetClass="entr" presetSubtype="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childTnLst>
                                  <p:subTnLst>
                                    <p:set>
                                      <p:cBhvr override="childStyle">
                                        <p:cTn dur="1" fill="hold" display="0" masterRel="nextClick" afterEffect="1"/>
                                        <p:tgtEl>
                                          <p:spTgt spid="20"/>
                                        </p:tgtEl>
                                        <p:attrNameLst>
                                          <p:attrName>style.visibility</p:attrName>
                                        </p:attrNameLst>
                                      </p:cBhvr>
                                      <p:to>
                                        <p:strVal val="hidden"/>
                                      </p:to>
                                    </p:set>
                                  </p:subTnLst>
                                </p:cTn>
                              </p:par>
                              <p:par>
                                <p:cTn id="41" presetID="1"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childTnLst>
                                  <p:subTnLst>
                                    <p:set>
                                      <p:cBhvr override="childStyle">
                                        <p:cTn dur="1" fill="hold" display="0" masterRel="nextClick" afterEffect="1"/>
                                        <p:tgtEl>
                                          <p:spTgt spid="19"/>
                                        </p:tgtEl>
                                        <p:attrNameLst>
                                          <p:attrName>style.visibility</p:attrName>
                                        </p:attrNameLst>
                                      </p:cBhvr>
                                      <p:to>
                                        <p:strVal val="hidden"/>
                                      </p:to>
                                    </p:set>
                                  </p:subTnLst>
                                </p:cTn>
                              </p:par>
                              <p:par>
                                <p:cTn id="43" presetID="1"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
                                            <p:txEl>
                                              <p:pRg st="5" end="5"/>
                                            </p:tx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2" grpId="0" animBg="1"/>
      <p:bldP spid="7" grpId="0" animBg="1"/>
      <p:bldP spid="10" grpId="0" animBg="1"/>
      <p:bldP spid="14" grpId="0" animBg="1"/>
      <p:bldP spid="18" grpId="0" animBg="1"/>
      <p:bldP spid="19" grpId="0" animBg="1"/>
      <p:bldP spid="20" grpId="0" animBg="1"/>
      <p:bldP spid="5" grpId="0"/>
      <p:bldP spid="9"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9"/>
          <p:cNvSpPr txBox="1">
            <a:spLocks noChangeArrowheads="1"/>
          </p:cNvSpPr>
          <p:nvPr/>
        </p:nvSpPr>
        <p:spPr bwMode="auto">
          <a:xfrm>
            <a:off x="630936" y="1294362"/>
            <a:ext cx="10789920" cy="2850011"/>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t>En análisis de algoritmos una </a:t>
            </a:r>
            <a:r>
              <a:rPr lang="es-MX" sz="2800" b="1" u="none" dirty="0"/>
              <a:t>cota ajustada asintótica</a:t>
            </a:r>
            <a:r>
              <a:rPr lang="es-MX" sz="2800" u="none" dirty="0"/>
              <a:t> es una función que sirve de cota tanto superior como inferior de otra función cuando el argumento tiende a infinito. </a:t>
            </a:r>
          </a:p>
          <a:p>
            <a:pPr lvl="0">
              <a:spcBef>
                <a:spcPct val="20000"/>
              </a:spcBef>
              <a:buClr>
                <a:srgbClr val="86D1EC"/>
              </a:buClr>
              <a:buSzPct val="90000"/>
            </a:pPr>
            <a:endParaRPr lang="es-MX" sz="2800" u="none" dirty="0"/>
          </a:p>
          <a:p>
            <a:pPr lvl="0">
              <a:spcBef>
                <a:spcPct val="20000"/>
              </a:spcBef>
              <a:buClr>
                <a:srgbClr val="86D1EC"/>
              </a:buClr>
              <a:buSzPct val="90000"/>
            </a:pPr>
            <a:r>
              <a:rPr lang="es-MX" sz="2800" u="none" dirty="0"/>
              <a:t>Usualmente se utiliza la notación Θ(</a:t>
            </a:r>
            <a:r>
              <a:rPr lang="es-MX" sz="2800" i="1" u="none" dirty="0"/>
              <a:t>g</a:t>
            </a:r>
            <a:r>
              <a:rPr lang="es-MX" sz="2800" u="none" dirty="0"/>
              <a:t>(</a:t>
            </a:r>
            <a:r>
              <a:rPr lang="es-MX" sz="2800" i="1" u="none" dirty="0"/>
              <a:t>x</a:t>
            </a:r>
            <a:r>
              <a:rPr lang="es-MX" sz="2800" u="none" dirty="0"/>
              <a:t>)) para referirse a las funciones acotadas así por la función </a:t>
            </a:r>
            <a:r>
              <a:rPr lang="es-MX" sz="2800" i="1" u="none" dirty="0"/>
              <a:t>g</a:t>
            </a:r>
            <a:r>
              <a:rPr lang="es-MX" sz="2800" u="none" dirty="0"/>
              <a:t>(</a:t>
            </a:r>
            <a:r>
              <a:rPr lang="es-MX" sz="2800" i="1" u="none" dirty="0"/>
              <a:t>x</a:t>
            </a:r>
            <a:r>
              <a:rPr lang="es-MX" sz="2800" u="none" dirty="0"/>
              <a:t>).</a:t>
            </a:r>
            <a:endParaRPr lang="es-MX" sz="2800" i="1" u="none" dirty="0">
              <a:latin typeface="Times New Roman" panose="02020603050405020304" pitchFamily="18" charset="0"/>
              <a:sym typeface="Symbol" panose="05050102010706020507" pitchFamily="18" charset="2"/>
            </a:endParaRPr>
          </a:p>
        </p:txBody>
      </p:sp>
      <p:sp>
        <p:nvSpPr>
          <p:cNvPr id="2" name="CuadroTexto 41">
            <a:extLst>
              <a:ext uri="{FF2B5EF4-FFF2-40B4-BE49-F238E27FC236}">
                <a16:creationId xmlns:a16="http://schemas.microsoft.com/office/drawing/2014/main" id="{F5096420-1A3A-7A0C-AA72-E4EA21276D9B}"/>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a:t>
            </a:fld>
            <a:endParaRPr lang="es-MX" dirty="0"/>
          </a:p>
        </p:txBody>
      </p:sp>
      <p:cxnSp>
        <p:nvCxnSpPr>
          <p:cNvPr id="3" name="Conector recto de flecha 2">
            <a:extLst>
              <a:ext uri="{FF2B5EF4-FFF2-40B4-BE49-F238E27FC236}">
                <a16:creationId xmlns:a16="http://schemas.microsoft.com/office/drawing/2014/main" id="{C818BF34-9F5F-4745-0EA4-8EA56B1833B3}"/>
              </a:ext>
            </a:extLst>
          </p:cNvPr>
          <p:cNvCxnSpPr/>
          <p:nvPr/>
        </p:nvCxnSpPr>
        <p:spPr bwMode="auto">
          <a:xfrm flipH="1" flipV="1">
            <a:off x="6932428" y="4144373"/>
            <a:ext cx="584791" cy="230832"/>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CuadroTexto 5">
            <a:extLst>
              <a:ext uri="{FF2B5EF4-FFF2-40B4-BE49-F238E27FC236}">
                <a16:creationId xmlns:a16="http://schemas.microsoft.com/office/drawing/2014/main" id="{16ADE55D-0258-F774-39C8-34C72F6BDA22}"/>
              </a:ext>
            </a:extLst>
          </p:cNvPr>
          <p:cNvSpPr txBox="1"/>
          <p:nvPr/>
        </p:nvSpPr>
        <p:spPr>
          <a:xfrm>
            <a:off x="7612895" y="4144373"/>
            <a:ext cx="3573414" cy="461665"/>
          </a:xfrm>
          <a:prstGeom prst="rect">
            <a:avLst/>
          </a:prstGeom>
          <a:noFill/>
        </p:spPr>
        <p:txBody>
          <a:bodyPr wrap="none" rtlCol="0">
            <a:spAutoFit/>
          </a:bodyPr>
          <a:lstStyle/>
          <a:p>
            <a:r>
              <a:rPr lang="es-ES" sz="2400" i="1" dirty="0">
                <a:latin typeface="Times New Roman" panose="02020603050405020304" pitchFamily="18" charset="0"/>
                <a:cs typeface="Times New Roman" panose="02020603050405020304" pitchFamily="18" charset="0"/>
              </a:rPr>
              <a:t>g</a:t>
            </a:r>
            <a:r>
              <a:rPr lang="es-ES" sz="2400" dirty="0">
                <a:latin typeface="Times New Roman" panose="02020603050405020304" pitchFamily="18" charset="0"/>
                <a:cs typeface="Times New Roman" panose="02020603050405020304" pitchFamily="18" charset="0"/>
              </a:rPr>
              <a:t>(</a:t>
            </a:r>
            <a:r>
              <a:rPr lang="es-ES" sz="2400" i="1" dirty="0">
                <a:latin typeface="Times New Roman" panose="02020603050405020304" pitchFamily="18" charset="0"/>
                <a:cs typeface="Times New Roman" panose="02020603050405020304" pitchFamily="18" charset="0"/>
              </a:rPr>
              <a:t>x</a:t>
            </a:r>
            <a:r>
              <a:rPr lang="es-ES" sz="2400" dirty="0">
                <a:latin typeface="Times New Roman" panose="02020603050405020304" pitchFamily="18" charset="0"/>
                <a:cs typeface="Times New Roman" panose="02020603050405020304" pitchFamily="18" charset="0"/>
              </a:rPr>
              <a:t>)</a:t>
            </a:r>
            <a:r>
              <a:rPr lang="es-ES" sz="2400" i="1" dirty="0">
                <a:latin typeface="Times New Roman" panose="02020603050405020304" pitchFamily="18" charset="0"/>
                <a:cs typeface="Times New Roman" panose="02020603050405020304" pitchFamily="18" charset="0"/>
              </a:rPr>
              <a:t> </a:t>
            </a:r>
            <a:r>
              <a:rPr lang="es-ES" sz="2400" dirty="0">
                <a:latin typeface="Times New Roman" panose="02020603050405020304" pitchFamily="18" charset="0"/>
                <a:cs typeface="Times New Roman" panose="02020603050405020304" pitchFamily="18" charset="0"/>
              </a:rPr>
              <a:t>es la función que acota</a:t>
            </a:r>
            <a:endParaRPr lang="es-MX" sz="24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6785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400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400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32266" y="580861"/>
            <a:ext cx="11099177" cy="6163983"/>
          </a:xfrm>
        </p:spPr>
        <p:txBody>
          <a:bodyPr/>
          <a:lstStyle/>
          <a:p>
            <a:r>
              <a:rPr lang="es-MX" sz="2800" dirty="0">
                <a:effectLst/>
                <a:sym typeface="Symbol" panose="05050102010706020507" pitchFamily="18" charset="2"/>
              </a:rPr>
              <a:t>Corolario 3.2. Si c</a:t>
            </a:r>
            <a:r>
              <a:rPr lang="es-MX" sz="2800" i="1" baseline="-25000" dirty="0">
                <a:effectLst/>
                <a:sym typeface="Symbol" panose="05050102010706020507" pitchFamily="18" charset="2"/>
              </a:rPr>
              <a:t>e</a:t>
            </a:r>
            <a:r>
              <a:rPr lang="es-MX" sz="2800" dirty="0">
                <a:effectLst/>
                <a:sym typeface="Symbol" panose="05050102010706020507" pitchFamily="18" charset="2"/>
              </a:rPr>
              <a:t>(</a:t>
            </a:r>
            <a:r>
              <a:rPr lang="es-MX" sz="2800" i="1" dirty="0">
                <a:effectLst/>
                <a:sym typeface="Symbol" panose="05050102010706020507" pitchFamily="18" charset="2"/>
              </a:rPr>
              <a:t>x</a:t>
            </a:r>
            <a:r>
              <a:rPr lang="es-MX" sz="2800" dirty="0">
                <a:effectLst/>
                <a:sym typeface="Symbol" panose="05050102010706020507" pitchFamily="18" charset="2"/>
              </a:rPr>
              <a:t>) es cóncava y no decreciente, </a:t>
            </a:r>
            <a:r>
              <a:rPr lang="es-MX" sz="2800" i="1" dirty="0">
                <a:effectLst/>
                <a:sym typeface="Symbol" panose="05050102010706020507" pitchFamily="18" charset="2"/>
              </a:rPr>
              <a:t>d</a:t>
            </a:r>
            <a:r>
              <a:rPr lang="es-MX" sz="2800" i="1" baseline="-25000" dirty="0">
                <a:effectLst/>
                <a:sym typeface="Symbol" panose="05050102010706020507" pitchFamily="18" charset="2"/>
              </a:rPr>
              <a:t>e</a:t>
            </a:r>
            <a:r>
              <a:rPr lang="es-MX" sz="2800" dirty="0">
                <a:effectLst/>
                <a:sym typeface="Symbol" panose="05050102010706020507" pitchFamily="18" charset="2"/>
              </a:rPr>
              <a:t>(</a:t>
            </a:r>
            <a:r>
              <a:rPr lang="es-MX" sz="2800" i="1" dirty="0">
                <a:effectLst/>
                <a:sym typeface="Symbol" panose="05050102010706020507" pitchFamily="18" charset="2"/>
              </a:rPr>
              <a:t>x</a:t>
            </a:r>
            <a:r>
              <a:rPr lang="es-MX" sz="2800" dirty="0">
                <a:effectLst/>
                <a:sym typeface="Symbol" panose="05050102010706020507" pitchFamily="18" charset="2"/>
              </a:rPr>
              <a:t>) es no decreciente para toda </a:t>
            </a:r>
            <a:r>
              <a:rPr lang="es-MX" sz="2800" i="1" dirty="0">
                <a:effectLst/>
                <a:sym typeface="Symbol" panose="05050102010706020507" pitchFamily="18" charset="2"/>
              </a:rPr>
              <a:t>e</a:t>
            </a:r>
            <a:r>
              <a:rPr lang="es-MX" sz="2800" dirty="0">
                <a:effectLst/>
                <a:sym typeface="Symbol" panose="05050102010706020507" pitchFamily="18" charset="2"/>
              </a:rPr>
              <a:t>, y si</a:t>
            </a:r>
          </a:p>
          <a:p>
            <a:pPr marL="0" indent="0">
              <a:buNone/>
            </a:pPr>
            <a:r>
              <a:rPr lang="es-MX" sz="2400" dirty="0">
                <a:effectLst/>
                <a:sym typeface="Symbol" panose="05050102010706020507" pitchFamily="18" charset="2"/>
              </a:rPr>
              <a:t>	           </a:t>
            </a:r>
            <a:r>
              <a:rPr lang="es-MX" sz="2400" i="1" dirty="0" err="1">
                <a:effectLst/>
                <a:sym typeface="Symbol" panose="05050102010706020507" pitchFamily="18" charset="2"/>
              </a:rPr>
              <a:t>x</a:t>
            </a:r>
            <a:r>
              <a:rPr lang="es-MX" sz="2400" i="1" baseline="-25000" dirty="0" err="1">
                <a:effectLst/>
                <a:sym typeface="Symbol" panose="05050102010706020507" pitchFamily="18" charset="2"/>
              </a:rPr>
              <a:t>e</a:t>
            </a:r>
            <a:r>
              <a:rPr lang="es-MX" sz="2400" i="1" dirty="0" err="1">
                <a:effectLst/>
                <a:sym typeface="Symbol" panose="05050102010706020507" pitchFamily="18" charset="2"/>
              </a:rPr>
              <a:t>d</a:t>
            </a:r>
            <a:r>
              <a:rPr lang="es-MX" sz="2400" i="1" baseline="-25000" dirty="0" err="1">
                <a:effectLst/>
                <a:sym typeface="Symbol" panose="05050102010706020507" pitchFamily="18" charset="2"/>
              </a:rPr>
              <a:t>e</a:t>
            </a:r>
            <a:r>
              <a:rPr lang="es-MX" sz="2400" dirty="0">
                <a:effectLst/>
                <a:sym typeface="Symbol" panose="05050102010706020507" pitchFamily="18" charset="2"/>
              </a:rPr>
              <a:t>(</a:t>
            </a:r>
            <a:r>
              <a:rPr lang="es-MX" sz="2400" i="1" dirty="0" err="1">
                <a:effectLst/>
                <a:sym typeface="Symbol" panose="05050102010706020507" pitchFamily="18" charset="2"/>
              </a:rPr>
              <a:t>x</a:t>
            </a:r>
            <a:r>
              <a:rPr lang="es-MX" sz="2400" i="1" baseline="-25000" dirty="0" err="1">
                <a:effectLst/>
                <a:sym typeface="Symbol" panose="05050102010706020507" pitchFamily="18" charset="2"/>
              </a:rPr>
              <a:t>e</a:t>
            </a:r>
            <a:r>
              <a:rPr lang="es-MX" sz="2400" dirty="0">
                <a:effectLst/>
                <a:sym typeface="Symbol" panose="05050102010706020507" pitchFamily="18" charset="2"/>
              </a:rPr>
              <a:t>)  A </a:t>
            </a:r>
            <a:r>
              <a:rPr lang="es-MX" sz="2800" dirty="0">
                <a:effectLst/>
                <a:sym typeface="Symbol" panose="05050102010706020507" pitchFamily="18" charset="2"/>
              </a:rPr>
              <a:t></a:t>
            </a:r>
            <a:r>
              <a:rPr lang="es-MX" sz="2400" i="1" baseline="-34000" dirty="0">
                <a:effectLst/>
                <a:sym typeface="Symbol" panose="05050102010706020507" pitchFamily="18" charset="2"/>
              </a:rPr>
              <a:t>x</a:t>
            </a:r>
            <a:r>
              <a:rPr lang="es-MX" sz="2400" baseline="-34000" dirty="0">
                <a:effectLst/>
                <a:sym typeface="Symbol" panose="05050102010706020507" pitchFamily="18" charset="2"/>
              </a:rPr>
              <a:t>=1</a:t>
            </a:r>
            <a:r>
              <a:rPr lang="es-MX" sz="2400" i="1" baseline="50000" dirty="0">
                <a:effectLst/>
                <a:sym typeface="Symbol" panose="05050102010706020507" pitchFamily="18" charset="2"/>
              </a:rPr>
              <a:t>x</a:t>
            </a:r>
            <a:r>
              <a:rPr lang="es-MX" sz="2200" i="1" baseline="30000" dirty="0">
                <a:effectLst/>
                <a:sym typeface="Symbol" panose="05050102010706020507" pitchFamily="18" charset="2"/>
              </a:rPr>
              <a:t>e</a:t>
            </a:r>
            <a:r>
              <a:rPr lang="es-MX" sz="2200" baseline="30000" dirty="0">
                <a:effectLst/>
                <a:sym typeface="Symbol" panose="05050102010706020507" pitchFamily="18" charset="2"/>
              </a:rPr>
              <a:t> </a:t>
            </a:r>
            <a:r>
              <a:rPr lang="es-MX" sz="2400" i="1" dirty="0">
                <a:effectLst/>
                <a:sym typeface="Symbol" panose="05050102010706020507" pitchFamily="18" charset="2"/>
              </a:rPr>
              <a:t>d</a:t>
            </a:r>
            <a:r>
              <a:rPr lang="es-MX" sz="2400" i="1" baseline="-25000" dirty="0">
                <a:effectLst/>
                <a:sym typeface="Symbol" panose="05050102010706020507" pitchFamily="18" charset="2"/>
              </a:rPr>
              <a:t>e</a:t>
            </a:r>
            <a:r>
              <a:rPr lang="es-MX" sz="2400" dirty="0">
                <a:effectLst/>
                <a:sym typeface="Symbol" panose="05050102010706020507" pitchFamily="18" charset="2"/>
              </a:rPr>
              <a:t>(</a:t>
            </a:r>
            <a:r>
              <a:rPr lang="es-MX" sz="2400" i="1" dirty="0">
                <a:effectLst/>
                <a:sym typeface="Symbol" panose="05050102010706020507" pitchFamily="18" charset="2"/>
              </a:rPr>
              <a:t>x</a:t>
            </a:r>
            <a:r>
              <a:rPr lang="es-MX" sz="2400" dirty="0">
                <a:effectLst/>
                <a:sym typeface="Symbol" panose="05050102010706020507" pitchFamily="18" charset="2"/>
              </a:rPr>
              <a:t>) para toda </a:t>
            </a:r>
            <a:r>
              <a:rPr lang="es-MX" sz="2400" i="1" dirty="0">
                <a:effectLst/>
                <a:sym typeface="Symbol" panose="05050102010706020507" pitchFamily="18" charset="2"/>
              </a:rPr>
              <a:t>e</a:t>
            </a:r>
            <a:r>
              <a:rPr lang="es-MX" sz="2400" dirty="0">
                <a:effectLst/>
                <a:sym typeface="Symbol" panose="05050102010706020507" pitchFamily="18" charset="2"/>
              </a:rPr>
              <a:t> y </a:t>
            </a:r>
            <a:r>
              <a:rPr lang="es-MX" sz="2400" i="1" dirty="0" err="1">
                <a:effectLst/>
                <a:sym typeface="Symbol" panose="05050102010706020507" pitchFamily="18" charset="2"/>
              </a:rPr>
              <a:t>x</a:t>
            </a:r>
            <a:r>
              <a:rPr lang="es-MX" sz="2400" i="1" baseline="-25000" dirty="0" err="1">
                <a:effectLst/>
                <a:sym typeface="Symbol" panose="05050102010706020507" pitchFamily="18" charset="2"/>
              </a:rPr>
              <a:t>e</a:t>
            </a:r>
            <a:r>
              <a:rPr lang="es-MX" sz="2400" dirty="0">
                <a:effectLst/>
                <a:sym typeface="Symbol" panose="05050102010706020507" pitchFamily="18" charset="2"/>
              </a:rPr>
              <a:t>, </a:t>
            </a:r>
          </a:p>
          <a:p>
            <a:pPr marL="0" indent="0">
              <a:buNone/>
            </a:pPr>
            <a:r>
              <a:rPr lang="es-MX" sz="2800" dirty="0">
                <a:effectLst/>
                <a:sym typeface="Symbol" panose="05050102010706020507" pitchFamily="18" charset="2"/>
              </a:rPr>
              <a:t>entonces el precio de la estabilidad es cuando más AH(</a:t>
            </a:r>
            <a:r>
              <a:rPr lang="es-MX" sz="2800" i="1" dirty="0">
                <a:effectLst/>
                <a:sym typeface="Symbol" panose="05050102010706020507" pitchFamily="18" charset="2"/>
              </a:rPr>
              <a:t>k</a:t>
            </a:r>
            <a:r>
              <a:rPr lang="es-MX" sz="2800" dirty="0">
                <a:effectLst/>
                <a:sym typeface="Symbol" panose="05050102010706020507" pitchFamily="18" charset="2"/>
              </a:rPr>
              <a:t>).</a:t>
            </a:r>
          </a:p>
          <a:p>
            <a:r>
              <a:rPr lang="es-MX" sz="2400" dirty="0">
                <a:effectLst/>
                <a:sym typeface="Symbol" panose="05050102010706020507" pitchFamily="18" charset="2"/>
              </a:rPr>
              <a:t>En particular, si </a:t>
            </a:r>
            <a:r>
              <a:rPr lang="es-MX" sz="2400" i="1" dirty="0">
                <a:effectLst/>
                <a:sym typeface="Symbol" panose="05050102010706020507" pitchFamily="18" charset="2"/>
              </a:rPr>
              <a:t>d</a:t>
            </a:r>
            <a:r>
              <a:rPr lang="es-MX" sz="2400" i="1" baseline="-25000" dirty="0">
                <a:effectLst/>
                <a:sym typeface="Symbol" panose="05050102010706020507" pitchFamily="18" charset="2"/>
              </a:rPr>
              <a:t>e</a:t>
            </a:r>
            <a:r>
              <a:rPr lang="es-MX" sz="2400" dirty="0">
                <a:effectLst/>
                <a:sym typeface="Symbol" panose="05050102010706020507" pitchFamily="18" charset="2"/>
              </a:rPr>
              <a:t>(</a:t>
            </a:r>
            <a:r>
              <a:rPr lang="es-MX" sz="2400" i="1" dirty="0">
                <a:effectLst/>
                <a:sym typeface="Symbol" panose="05050102010706020507" pitchFamily="18" charset="2"/>
              </a:rPr>
              <a:t>x</a:t>
            </a:r>
            <a:r>
              <a:rPr lang="es-MX" sz="2400" dirty="0">
                <a:effectLst/>
                <a:sym typeface="Symbol" panose="05050102010706020507" pitchFamily="18" charset="2"/>
              </a:rPr>
              <a:t>) es un polinomio con grado cuando más </a:t>
            </a:r>
            <a:r>
              <a:rPr lang="es-MX" sz="2800" dirty="0">
                <a:effectLst/>
                <a:latin typeface="French Script MT" panose="03020402040607040605" pitchFamily="66" charset="0"/>
                <a:sym typeface="Symbol" panose="05050102010706020507" pitchFamily="18" charset="2"/>
              </a:rPr>
              <a:t>l</a:t>
            </a:r>
            <a:r>
              <a:rPr lang="es-MX" sz="2400" dirty="0">
                <a:effectLst/>
                <a:sym typeface="Symbol" panose="05050102010706020507" pitchFamily="18" charset="2"/>
              </a:rPr>
              <a:t> y coeficientes no negativos, entonces el precio de la estabilidad es cuando más (</a:t>
            </a:r>
            <a:r>
              <a:rPr lang="es-MX" sz="2800" dirty="0">
                <a:effectLst/>
                <a:latin typeface="French Script MT" panose="03020402040607040605" pitchFamily="66" charset="0"/>
                <a:sym typeface="Symbol" panose="05050102010706020507" pitchFamily="18" charset="2"/>
              </a:rPr>
              <a:t>l</a:t>
            </a:r>
            <a:r>
              <a:rPr lang="es-MX" sz="2400" dirty="0">
                <a:effectLst/>
                <a:sym typeface="Symbol" panose="05050102010706020507" pitchFamily="18" charset="2"/>
              </a:rPr>
              <a:t>+1)H(</a:t>
            </a:r>
            <a:r>
              <a:rPr lang="es-MX" sz="2400" i="1" dirty="0">
                <a:effectLst/>
                <a:sym typeface="Symbol" panose="05050102010706020507" pitchFamily="18" charset="2"/>
              </a:rPr>
              <a:t>k</a:t>
            </a:r>
            <a:r>
              <a:rPr lang="es-MX" sz="2400" dirty="0">
                <a:effectLst/>
                <a:sym typeface="Symbol" panose="05050102010706020507" pitchFamily="18" charset="2"/>
              </a:rPr>
              <a:t>).</a:t>
            </a:r>
          </a:p>
          <a:p>
            <a:endParaRPr lang="es-MX" sz="2400" dirty="0">
              <a:effectLst/>
              <a:sym typeface="Symbol" panose="05050102010706020507" pitchFamily="18" charset="2"/>
            </a:endParaRPr>
          </a:p>
          <a:p>
            <a:r>
              <a:rPr lang="es-MX" sz="2400" dirty="0">
                <a:effectLst/>
                <a:latin typeface="Times New Roman" panose="02020603050405020304" pitchFamily="18" charset="0"/>
                <a:cs typeface="Times New Roman" panose="02020603050405020304" pitchFamily="18" charset="0"/>
                <a:sym typeface="Symbol" panose="05050102010706020507" pitchFamily="18" charset="2"/>
              </a:rPr>
              <a:t>Demostración. Para las funciones </a:t>
            </a:r>
            <a:r>
              <a:rPr lang="es-MX" sz="2400" i="1" dirty="0">
                <a:effectLst/>
                <a:latin typeface="Times New Roman" panose="02020603050405020304" pitchFamily="18" charset="0"/>
                <a:cs typeface="Times New Roman" panose="02020603050405020304" pitchFamily="18" charset="0"/>
                <a:sym typeface="Symbol" panose="05050102010706020507" pitchFamily="18" charset="2"/>
              </a:rPr>
              <a:t>f</a:t>
            </a:r>
            <a:r>
              <a:rPr lang="es-MX" sz="2400" i="1" baseline="-25000" dirty="0">
                <a:effectLst/>
                <a:latin typeface="Times New Roman" panose="02020603050405020304" pitchFamily="18" charset="0"/>
                <a:cs typeface="Times New Roman" panose="02020603050405020304" pitchFamily="18" charset="0"/>
                <a:sym typeface="Symbol" panose="05050102010706020507" pitchFamily="18" charset="2"/>
              </a:rPr>
              <a:t>e</a:t>
            </a:r>
            <a:r>
              <a:rPr lang="es-MX" sz="2400" dirty="0">
                <a:effectLst/>
                <a:latin typeface="Times New Roman" panose="02020603050405020304" pitchFamily="18" charset="0"/>
                <a:cs typeface="Times New Roman" panose="02020603050405020304" pitchFamily="18" charset="0"/>
                <a:sym typeface="Symbol" panose="05050102010706020507" pitchFamily="18" charset="2"/>
              </a:rPr>
              <a:t>(</a:t>
            </a:r>
            <a:r>
              <a:rPr lang="es-MX" sz="2400" i="1" dirty="0">
                <a:effectLst/>
                <a:latin typeface="Times New Roman" panose="02020603050405020304" pitchFamily="18" charset="0"/>
                <a:cs typeface="Times New Roman" panose="02020603050405020304" pitchFamily="18" charset="0"/>
                <a:sym typeface="Symbol" panose="05050102010706020507" pitchFamily="18" charset="2"/>
              </a:rPr>
              <a:t>x</a:t>
            </a:r>
            <a:r>
              <a:rPr lang="es-MX" sz="2400" dirty="0">
                <a:effectLst/>
                <a:latin typeface="Times New Roman" panose="02020603050405020304" pitchFamily="18" charset="0"/>
                <a:cs typeface="Times New Roman" panose="02020603050405020304" pitchFamily="18" charset="0"/>
                <a:sym typeface="Symbol" panose="05050102010706020507" pitchFamily="18" charset="2"/>
              </a:rPr>
              <a:t>) = </a:t>
            </a:r>
            <a:r>
              <a:rPr lang="es-MX" sz="2400" i="1" dirty="0">
                <a:effectLst/>
                <a:latin typeface="Times New Roman" panose="02020603050405020304" pitchFamily="18" charset="0"/>
                <a:cs typeface="Times New Roman" panose="02020603050405020304" pitchFamily="18" charset="0"/>
                <a:sym typeface="Symbol" panose="05050102010706020507" pitchFamily="18" charset="2"/>
              </a:rPr>
              <a:t>c</a:t>
            </a:r>
            <a:r>
              <a:rPr lang="es-MX" sz="2400" i="1" baseline="-25000" dirty="0">
                <a:effectLst/>
                <a:latin typeface="Times New Roman" panose="02020603050405020304" pitchFamily="18" charset="0"/>
                <a:cs typeface="Times New Roman" panose="02020603050405020304" pitchFamily="18" charset="0"/>
                <a:sym typeface="Symbol" panose="05050102010706020507" pitchFamily="18" charset="2"/>
              </a:rPr>
              <a:t>e</a:t>
            </a:r>
            <a:r>
              <a:rPr lang="es-MX" sz="2400" dirty="0">
                <a:effectLst/>
                <a:latin typeface="Times New Roman" panose="02020603050405020304" pitchFamily="18" charset="0"/>
                <a:cs typeface="Times New Roman" panose="02020603050405020304" pitchFamily="18" charset="0"/>
                <a:sym typeface="Symbol" panose="05050102010706020507" pitchFamily="18" charset="2"/>
              </a:rPr>
              <a:t>(</a:t>
            </a:r>
            <a:r>
              <a:rPr lang="es-MX" sz="2400" i="1" dirty="0">
                <a:effectLst/>
                <a:latin typeface="Times New Roman" panose="02020603050405020304" pitchFamily="18" charset="0"/>
                <a:cs typeface="Times New Roman" panose="02020603050405020304" pitchFamily="18" charset="0"/>
                <a:sym typeface="Symbol" panose="05050102010706020507" pitchFamily="18" charset="2"/>
              </a:rPr>
              <a:t>x</a:t>
            </a:r>
            <a:r>
              <a:rPr lang="es-MX" sz="2400" dirty="0">
                <a:effectLst/>
                <a:latin typeface="Times New Roman" panose="02020603050405020304" pitchFamily="18" charset="0"/>
                <a:cs typeface="Times New Roman" panose="02020603050405020304" pitchFamily="18" charset="0"/>
                <a:sym typeface="Symbol" panose="05050102010706020507" pitchFamily="18" charset="2"/>
              </a:rPr>
              <a:t>)/</a:t>
            </a:r>
            <a:r>
              <a:rPr lang="es-MX" sz="2400" i="1" dirty="0">
                <a:effectLst/>
                <a:latin typeface="Times New Roman" panose="02020603050405020304" pitchFamily="18" charset="0"/>
                <a:cs typeface="Times New Roman" panose="02020603050405020304" pitchFamily="18" charset="0"/>
                <a:sym typeface="Symbol" panose="05050102010706020507" pitchFamily="18" charset="2"/>
              </a:rPr>
              <a:t>x</a:t>
            </a:r>
            <a:r>
              <a:rPr lang="es-MX" sz="2400" dirty="0">
                <a:effectLst/>
                <a:latin typeface="Times New Roman" panose="02020603050405020304" pitchFamily="18" charset="0"/>
                <a:cs typeface="Times New Roman" panose="02020603050405020304" pitchFamily="18" charset="0"/>
                <a:sym typeface="Symbol" panose="05050102010706020507" pitchFamily="18" charset="2"/>
              </a:rPr>
              <a:t> +</a:t>
            </a:r>
            <a:r>
              <a:rPr lang="es-MX" sz="2400" i="1" dirty="0">
                <a:effectLst/>
                <a:latin typeface="Times New Roman" panose="02020603050405020304" pitchFamily="18" charset="0"/>
                <a:cs typeface="Times New Roman" panose="02020603050405020304" pitchFamily="18" charset="0"/>
                <a:sym typeface="Symbol" panose="05050102010706020507" pitchFamily="18" charset="2"/>
              </a:rPr>
              <a:t>d</a:t>
            </a:r>
            <a:r>
              <a:rPr lang="es-MX" sz="2400" i="1" baseline="-25000" dirty="0">
                <a:effectLst/>
                <a:latin typeface="Times New Roman" panose="02020603050405020304" pitchFamily="18" charset="0"/>
                <a:cs typeface="Times New Roman" panose="02020603050405020304" pitchFamily="18" charset="0"/>
                <a:sym typeface="Symbol" panose="05050102010706020507" pitchFamily="18" charset="2"/>
              </a:rPr>
              <a:t>e</a:t>
            </a:r>
            <a:r>
              <a:rPr lang="es-MX" sz="2400" dirty="0">
                <a:effectLst/>
                <a:latin typeface="Times New Roman" panose="02020603050405020304" pitchFamily="18" charset="0"/>
                <a:cs typeface="Times New Roman" panose="02020603050405020304" pitchFamily="18" charset="0"/>
                <a:sym typeface="Symbol" panose="05050102010706020507" pitchFamily="18" charset="2"/>
              </a:rPr>
              <a:t>(</a:t>
            </a:r>
            <a:r>
              <a:rPr lang="es-MX" sz="2400" i="1" dirty="0">
                <a:effectLst/>
                <a:latin typeface="Times New Roman" panose="02020603050405020304" pitchFamily="18" charset="0"/>
                <a:cs typeface="Times New Roman" panose="02020603050405020304" pitchFamily="18" charset="0"/>
                <a:sym typeface="Symbol" panose="05050102010706020507" pitchFamily="18" charset="2"/>
              </a:rPr>
              <a:t>x</a:t>
            </a:r>
            <a:r>
              <a:rPr lang="es-MX" sz="2400" dirty="0">
                <a:effectLst/>
                <a:latin typeface="Times New Roman" panose="02020603050405020304" pitchFamily="18" charset="0"/>
                <a:cs typeface="Times New Roman" panose="02020603050405020304" pitchFamily="18" charset="0"/>
                <a:sym typeface="Symbol" panose="05050102010706020507" pitchFamily="18" charset="2"/>
              </a:rPr>
              <a:t>), el costo y el potencial de una solución vienen en dos partes, que corresponden al costo </a:t>
            </a:r>
            <a:r>
              <a:rPr lang="es-MX" sz="2400" i="1" dirty="0">
                <a:effectLst/>
                <a:latin typeface="Times New Roman" panose="02020603050405020304" pitchFamily="18" charset="0"/>
                <a:cs typeface="Times New Roman" panose="02020603050405020304" pitchFamily="18" charset="0"/>
                <a:sym typeface="Symbol" panose="05050102010706020507" pitchFamily="18" charset="2"/>
              </a:rPr>
              <a:t>c</a:t>
            </a:r>
            <a:r>
              <a:rPr lang="es-MX" sz="2400" dirty="0">
                <a:effectLst/>
                <a:latin typeface="Times New Roman" panose="02020603050405020304" pitchFamily="18" charset="0"/>
                <a:cs typeface="Times New Roman" panose="02020603050405020304" pitchFamily="18" charset="0"/>
                <a:sym typeface="Symbol" panose="05050102010706020507" pitchFamily="18" charset="2"/>
              </a:rPr>
              <a:t> y al retraso </a:t>
            </a:r>
            <a:r>
              <a:rPr lang="es-MX" sz="2400" i="1" dirty="0">
                <a:effectLst/>
                <a:latin typeface="Times New Roman" panose="02020603050405020304" pitchFamily="18" charset="0"/>
                <a:cs typeface="Times New Roman" panose="02020603050405020304" pitchFamily="18" charset="0"/>
                <a:sym typeface="Symbol" panose="05050102010706020507" pitchFamily="18" charset="2"/>
              </a:rPr>
              <a:t>d</a:t>
            </a:r>
            <a:r>
              <a:rPr lang="es-MX" sz="2400" dirty="0">
                <a:effectLst/>
                <a:latin typeface="Times New Roman" panose="02020603050405020304" pitchFamily="18" charset="0"/>
                <a:cs typeface="Times New Roman" panose="02020603050405020304" pitchFamily="18" charset="0"/>
                <a:sym typeface="Symbol" panose="05050102010706020507" pitchFamily="18" charset="2"/>
              </a:rPr>
              <a:t>.</a:t>
            </a:r>
          </a:p>
          <a:p>
            <a:r>
              <a:rPr lang="es-MX" sz="2400" dirty="0">
                <a:effectLst/>
                <a:latin typeface="Times New Roman" panose="02020603050405020304" pitchFamily="18" charset="0"/>
                <a:cs typeface="Times New Roman" panose="02020603050405020304" pitchFamily="18" charset="0"/>
                <a:sym typeface="Symbol" panose="05050102010706020507" pitchFamily="18" charset="2"/>
              </a:rPr>
              <a:t>En lo que concierne al costo, el potencial sobreestima el costo por cuando más un factor de H(</a:t>
            </a:r>
            <a:r>
              <a:rPr lang="es-MX" sz="2400" i="1" dirty="0">
                <a:effectLst/>
                <a:latin typeface="Times New Roman" panose="02020603050405020304" pitchFamily="18" charset="0"/>
                <a:cs typeface="Times New Roman" panose="02020603050405020304" pitchFamily="18" charset="0"/>
                <a:sym typeface="Symbol" panose="05050102010706020507" pitchFamily="18" charset="2"/>
              </a:rPr>
              <a:t>k</a:t>
            </a:r>
            <a:r>
              <a:rPr lang="es-MX" sz="2400" dirty="0">
                <a:effectLst/>
                <a:latin typeface="Times New Roman" panose="02020603050405020304" pitchFamily="18" charset="0"/>
                <a:cs typeface="Times New Roman" panose="02020603050405020304" pitchFamily="18" charset="0"/>
                <a:sym typeface="Symbol" panose="05050102010706020507" pitchFamily="18" charset="2"/>
              </a:rPr>
              <a:t>) [demostrado en el teorema 2.3, lámina 60].</a:t>
            </a:r>
          </a:p>
          <a:p>
            <a:r>
              <a:rPr lang="es-MX" sz="2400" dirty="0">
                <a:effectLst/>
                <a:latin typeface="Times New Roman" panose="02020603050405020304" pitchFamily="18" charset="0"/>
                <a:cs typeface="Times New Roman" panose="02020603050405020304" pitchFamily="18" charset="0"/>
                <a:sym typeface="Symbol" panose="05050102010706020507" pitchFamily="18" charset="2"/>
              </a:rPr>
              <a:t>Si para el retraso, el potencial </a:t>
            </a:r>
            <a:r>
              <a:rPr lang="es-MX" sz="2400" dirty="0" err="1">
                <a:effectLst/>
                <a:latin typeface="Times New Roman" panose="02020603050405020304" pitchFamily="18" charset="0"/>
                <a:cs typeface="Times New Roman" panose="02020603050405020304" pitchFamily="18" charset="0"/>
                <a:sym typeface="Symbol" panose="05050102010706020507" pitchFamily="18" charset="2"/>
              </a:rPr>
              <a:t>bajoestima</a:t>
            </a:r>
            <a:r>
              <a:rPr lang="es-MX" sz="2400" dirty="0">
                <a:effectLst/>
                <a:latin typeface="Times New Roman" panose="02020603050405020304" pitchFamily="18" charset="0"/>
                <a:cs typeface="Times New Roman" panose="02020603050405020304" pitchFamily="18" charset="0"/>
                <a:sym typeface="Symbol" panose="05050102010706020507" pitchFamily="18" charset="2"/>
              </a:rPr>
              <a:t> el costo por cuando más un factor A, entonces (por el teorema 3.1, lámina 68) obtengo la cota AH(</a:t>
            </a:r>
            <a:r>
              <a:rPr lang="es-MX" sz="2400" i="1" dirty="0">
                <a:effectLst/>
                <a:latin typeface="Times New Roman" panose="02020603050405020304" pitchFamily="18" charset="0"/>
                <a:cs typeface="Times New Roman" panose="02020603050405020304" pitchFamily="18" charset="0"/>
                <a:sym typeface="Symbol" panose="05050102010706020507" pitchFamily="18" charset="2"/>
              </a:rPr>
              <a:t>k</a:t>
            </a:r>
            <a:r>
              <a:rPr lang="es-MX" sz="2400" dirty="0">
                <a:effectLst/>
                <a:latin typeface="Times New Roman" panose="02020603050405020304" pitchFamily="18" charset="0"/>
                <a:cs typeface="Times New Roman" panose="02020603050405020304" pitchFamily="18" charset="0"/>
                <a:sym typeface="Symbol" panose="05050102010706020507" pitchFamily="18" charset="2"/>
              </a:rPr>
              <a:t>) para el precio de la estabilidad.</a:t>
            </a:r>
            <a:endParaRPr lang="es-MX" sz="2400" dirty="0">
              <a:effectLst/>
              <a:latin typeface="Times New Roman" panose="02020603050405020304" pitchFamily="18" charset="0"/>
              <a:cs typeface="Times New Roman" panose="02020603050405020304" pitchFamily="18" charset="0"/>
            </a:endParaRPr>
          </a:p>
        </p:txBody>
      </p:sp>
      <p:sp>
        <p:nvSpPr>
          <p:cNvPr id="4" name="Text Box 9"/>
          <p:cNvSpPr txBox="1">
            <a:spLocks noChangeArrowheads="1"/>
          </p:cNvSpPr>
          <p:nvPr/>
        </p:nvSpPr>
        <p:spPr bwMode="auto">
          <a:xfrm>
            <a:off x="3288485" y="3510370"/>
            <a:ext cx="6068150"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Se obtiene al desarrollar </a:t>
            </a:r>
            <a:r>
              <a:rPr lang="es-MX" sz="2200" i="1" u="none" dirty="0">
                <a:latin typeface="Times New Roman" panose="02020603050405020304" pitchFamily="18" charset="0"/>
                <a:sym typeface="Symbol" panose="05050102010706020507" pitchFamily="18" charset="2"/>
              </a:rPr>
              <a:t>d</a:t>
            </a:r>
            <a:r>
              <a:rPr lang="es-MX" sz="2200" i="1" u="none" baseline="-25000" dirty="0">
                <a:latin typeface="Times New Roman" panose="02020603050405020304" pitchFamily="18" charset="0"/>
                <a:sym typeface="Symbol" panose="05050102010706020507" pitchFamily="18" charset="2"/>
              </a:rPr>
              <a:t>e</a:t>
            </a:r>
            <a:r>
              <a:rPr lang="es-MX" sz="2200" u="none" dirty="0">
                <a:latin typeface="Times New Roman" panose="02020603050405020304" pitchFamily="18" charset="0"/>
                <a:sym typeface="Symbol" panose="05050102010706020507" pitchFamily="18" charset="2"/>
              </a:rPr>
              <a:t>(</a:t>
            </a:r>
            <a:r>
              <a:rPr lang="es-MX" sz="2200" i="1" u="none" dirty="0">
                <a:latin typeface="Times New Roman" panose="02020603050405020304" pitchFamily="18" charset="0"/>
                <a:sym typeface="Symbol" panose="05050102010706020507" pitchFamily="18" charset="2"/>
              </a:rPr>
              <a:t>x</a:t>
            </a:r>
            <a:r>
              <a:rPr lang="es-MX" sz="2200" u="none" dirty="0">
                <a:latin typeface="Times New Roman" panose="02020603050405020304" pitchFamily="18" charset="0"/>
                <a:sym typeface="Symbol" panose="05050102010706020507" pitchFamily="18" charset="2"/>
              </a:rPr>
              <a:t>) en la fórmula anterior</a:t>
            </a:r>
            <a:endParaRPr lang="es-MX" sz="2200" i="1" u="none" dirty="0">
              <a:latin typeface="Times New Roman" panose="02020603050405020304" pitchFamily="18" charset="0"/>
              <a:sym typeface="Symbol" panose="05050102010706020507" pitchFamily="18" charset="2"/>
            </a:endParaRPr>
          </a:p>
        </p:txBody>
      </p:sp>
      <p:cxnSp>
        <p:nvCxnSpPr>
          <p:cNvPr id="6" name="Conector recto de flecha 5"/>
          <p:cNvCxnSpPr/>
          <p:nvPr/>
        </p:nvCxnSpPr>
        <p:spPr bwMode="auto">
          <a:xfrm flipH="1" flipV="1">
            <a:off x="4876700" y="3396634"/>
            <a:ext cx="312520" cy="215246"/>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70</a:t>
            </a:fld>
            <a:endParaRPr lang="es-MX" dirty="0"/>
          </a:p>
        </p:txBody>
      </p:sp>
      <p:sp>
        <p:nvSpPr>
          <p:cNvPr id="2" name="CuadroTexto 1">
            <a:extLst>
              <a:ext uri="{FF2B5EF4-FFF2-40B4-BE49-F238E27FC236}">
                <a16:creationId xmlns:a16="http://schemas.microsoft.com/office/drawing/2014/main" id="{9911FE9D-CD38-D48F-CD21-2EF4CE8C19D2}"/>
              </a:ext>
            </a:extLst>
          </p:cNvPr>
          <p:cNvSpPr txBox="1"/>
          <p:nvPr/>
        </p:nvSpPr>
        <p:spPr>
          <a:xfrm>
            <a:off x="3009013" y="6283179"/>
            <a:ext cx="1212112" cy="461665"/>
          </a:xfrm>
          <a:prstGeom prst="rect">
            <a:avLst/>
          </a:prstGeom>
          <a:noFill/>
        </p:spPr>
        <p:txBody>
          <a:bodyPr wrap="square" rtlCol="0">
            <a:spAutoFit/>
          </a:bodyPr>
          <a:lstStyle/>
          <a:p>
            <a:r>
              <a:rPr lang="es-MX" sz="2400" dirty="0"/>
              <a:t>Q.E.D.</a:t>
            </a:r>
            <a:endParaRPr lang="es-MX" dirty="0"/>
          </a:p>
        </p:txBody>
      </p:sp>
      <p:cxnSp>
        <p:nvCxnSpPr>
          <p:cNvPr id="8" name="Conector recto de flecha 7">
            <a:extLst>
              <a:ext uri="{FF2B5EF4-FFF2-40B4-BE49-F238E27FC236}">
                <a16:creationId xmlns:a16="http://schemas.microsoft.com/office/drawing/2014/main" id="{CAC4E051-E10D-9CB8-9EFC-A216D60B8D9E}"/>
              </a:ext>
            </a:extLst>
          </p:cNvPr>
          <p:cNvCxnSpPr/>
          <p:nvPr/>
        </p:nvCxnSpPr>
        <p:spPr>
          <a:xfrm flipV="1">
            <a:off x="3997842" y="2509284"/>
            <a:ext cx="5146158" cy="3866228"/>
          </a:xfrm>
          <a:prstGeom prst="straightConnector1">
            <a:avLst/>
          </a:prstGeom>
          <a:ln w="254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5415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par>
                                <p:cTn id="31" presetID="1" presetClass="entr" presetSubtype="0" fill="hold" grpId="0" nodeType="withEffect">
                                  <p:stCondLst>
                                    <p:cond delay="5000"/>
                                  </p:stCondLst>
                                  <p:childTnLst>
                                    <p:set>
                                      <p:cBhvr>
                                        <p:cTn id="32" dur="1" fill="hold">
                                          <p:stCondLst>
                                            <p:cond delay="0"/>
                                          </p:stCondLst>
                                        </p:cTn>
                                        <p:tgtEl>
                                          <p:spTgt spid="2"/>
                                        </p:tgtEl>
                                        <p:attrNameLst>
                                          <p:attrName>style.visibility</p:attrName>
                                        </p:attrNameLst>
                                      </p:cBhvr>
                                      <p:to>
                                        <p:strVal val="visible"/>
                                      </p:to>
                                    </p:set>
                                  </p:childTnLst>
                                </p:cTn>
                              </p:par>
                              <p:par>
                                <p:cTn id="33" presetID="1" presetClass="entr" presetSubtype="0" fill="hold" nodeType="withEffect">
                                  <p:stCondLst>
                                    <p:cond delay="500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948690" y="2128196"/>
            <a:ext cx="10149840" cy="1692771"/>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t>Teorema 2.3. Considere un juego justo de conexiones donde cada arista tiene una función de costo cóncava no decreciente </a:t>
            </a:r>
            <a:r>
              <a:rPr lang="es-MX" sz="2400" i="1" u="none" dirty="0"/>
              <a:t>c</a:t>
            </a:r>
            <a:r>
              <a:rPr lang="es-MX" sz="2400" i="1" u="none" baseline="-25000" dirty="0"/>
              <a:t>e</a:t>
            </a:r>
            <a:r>
              <a:rPr lang="es-MX" sz="2400" u="none" dirty="0"/>
              <a:t>(</a:t>
            </a:r>
            <a:r>
              <a:rPr lang="es-MX" sz="2400" i="1" u="none" dirty="0"/>
              <a:t>x</a:t>
            </a:r>
            <a:r>
              <a:rPr lang="es-MX" sz="2400" u="none" dirty="0"/>
              <a:t>), donde </a:t>
            </a:r>
            <a:r>
              <a:rPr lang="es-MX" sz="2400" i="1" u="none" dirty="0"/>
              <a:t>x</a:t>
            </a:r>
            <a:r>
              <a:rPr lang="es-MX" sz="2400" u="none" dirty="0"/>
              <a:t> es el número de jugadores que usa la arista </a:t>
            </a:r>
            <a:r>
              <a:rPr lang="es-MX" sz="2400" i="1" u="none" dirty="0"/>
              <a:t>e</a:t>
            </a:r>
            <a:r>
              <a:rPr lang="es-MX" sz="2400" u="none" dirty="0"/>
              <a:t>,</a:t>
            </a:r>
          </a:p>
          <a:p>
            <a:r>
              <a:rPr lang="es-MX" sz="800" u="none" dirty="0"/>
              <a:t> </a:t>
            </a:r>
          </a:p>
          <a:p>
            <a:r>
              <a:rPr lang="es-MX" sz="2400" u="none" dirty="0"/>
              <a:t>entonces, el precio de la estabilidad es cuando más H(</a:t>
            </a:r>
            <a:r>
              <a:rPr lang="es-MX" sz="2400" i="1" u="none" dirty="0"/>
              <a:t>k</a:t>
            </a:r>
            <a:r>
              <a:rPr lang="es-MX" sz="2400" u="none" dirty="0"/>
              <a:t>).</a:t>
            </a:r>
          </a:p>
        </p:txBody>
      </p:sp>
      <p:sp>
        <p:nvSpPr>
          <p:cNvPr id="5" name="Text Box 9"/>
          <p:cNvSpPr txBox="1">
            <a:spLocks noChangeArrowheads="1"/>
          </p:cNvSpPr>
          <p:nvPr/>
        </p:nvSpPr>
        <p:spPr bwMode="auto">
          <a:xfrm>
            <a:off x="948690" y="4295146"/>
            <a:ext cx="10605972" cy="2062103"/>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t>Teorema 3.1. Considere un juego de conexión justo con funciones </a:t>
            </a:r>
            <a:r>
              <a:rPr lang="es-MX" sz="2400" i="1" u="none" dirty="0"/>
              <a:t>f</a:t>
            </a:r>
            <a:r>
              <a:rPr lang="es-MX" sz="2400" i="1" u="none" baseline="-25000" dirty="0"/>
              <a:t>e</a:t>
            </a:r>
            <a:r>
              <a:rPr lang="es-MX" sz="2400" u="none" baseline="-25000" dirty="0"/>
              <a:t> </a:t>
            </a:r>
            <a:r>
              <a:rPr lang="es-MX" sz="2400" u="none" dirty="0"/>
              <a:t>arbitrarias de costo de arista. Suponga que </a:t>
            </a:r>
            <a:r>
              <a:rPr lang="es-MX" sz="2400" u="none" dirty="0">
                <a:sym typeface="Symbol" panose="05050102010706020507" pitchFamily="18" charset="2"/>
              </a:rPr>
              <a:t></a:t>
            </a:r>
            <a:r>
              <a:rPr lang="es-MX" sz="2400" u="none" dirty="0"/>
              <a:t>(</a:t>
            </a:r>
            <a:r>
              <a:rPr lang="es-MX" sz="2400" i="1" u="none" dirty="0"/>
              <a:t>S</a:t>
            </a:r>
            <a:r>
              <a:rPr lang="es-MX" sz="2400" u="none" dirty="0"/>
              <a:t>) es como en la ecuación 2.1, con                                      </a:t>
            </a:r>
          </a:p>
          <a:p>
            <a:r>
              <a:rPr lang="es-MX" sz="2400" u="none" dirty="0"/>
              <a:t>             costo(</a:t>
            </a:r>
            <a:r>
              <a:rPr lang="es-MX" sz="2400" i="1" u="none" dirty="0"/>
              <a:t>S</a:t>
            </a:r>
            <a:r>
              <a:rPr lang="es-MX" sz="2400" u="none" dirty="0"/>
              <a:t>) </a:t>
            </a:r>
            <a:r>
              <a:rPr lang="es-MX" sz="2400" u="none" dirty="0">
                <a:sym typeface="Symbol" panose="05050102010706020507" pitchFamily="18" charset="2"/>
              </a:rPr>
              <a:t></a:t>
            </a:r>
            <a:r>
              <a:rPr lang="es-MX" sz="2400" u="none" dirty="0"/>
              <a:t> A</a:t>
            </a:r>
            <a:r>
              <a:rPr lang="es-MX" sz="2400" u="none" dirty="0">
                <a:sym typeface="Symbol" panose="05050102010706020507" pitchFamily="18" charset="2"/>
              </a:rPr>
              <a:t></a:t>
            </a:r>
            <a:r>
              <a:rPr lang="es-MX" sz="2400" u="none" dirty="0"/>
              <a:t>(</a:t>
            </a:r>
            <a:r>
              <a:rPr lang="es-MX" sz="2400" i="1" u="none" dirty="0"/>
              <a:t>S</a:t>
            </a:r>
            <a:r>
              <a:rPr lang="es-MX" sz="2400" u="none" dirty="0"/>
              <a:t>),  y  </a:t>
            </a:r>
            <a:r>
              <a:rPr lang="es-MX" sz="2400" u="none" dirty="0">
                <a:sym typeface="Symbol" panose="05050102010706020507" pitchFamily="18" charset="2"/>
              </a:rPr>
              <a:t></a:t>
            </a:r>
            <a:r>
              <a:rPr lang="es-MX" sz="2400" u="none" dirty="0"/>
              <a:t>(</a:t>
            </a:r>
            <a:r>
              <a:rPr lang="es-MX" sz="2400" i="1" u="none" dirty="0"/>
              <a:t>S</a:t>
            </a:r>
            <a:r>
              <a:rPr lang="es-MX" sz="2400" u="none" dirty="0"/>
              <a:t>) </a:t>
            </a:r>
            <a:r>
              <a:rPr lang="es-MX" sz="2400" u="none" dirty="0">
                <a:sym typeface="Symbol" panose="05050102010706020507" pitchFamily="18" charset="2"/>
              </a:rPr>
              <a:t></a:t>
            </a:r>
            <a:r>
              <a:rPr lang="es-MX" sz="2400" u="none" dirty="0"/>
              <a:t> </a:t>
            </a:r>
            <a:r>
              <a:rPr lang="es-MX" sz="2400" u="none" dirty="0" err="1"/>
              <a:t>B</a:t>
            </a:r>
            <a:r>
              <a:rPr lang="es-MX" sz="2400" u="none" dirty="0" err="1">
                <a:sym typeface="Symbol" panose="05050102010706020507" pitchFamily="18" charset="2"/>
              </a:rPr>
              <a:t>costo</a:t>
            </a:r>
            <a:r>
              <a:rPr lang="es-MX" sz="2400" u="none" dirty="0"/>
              <a:t>(</a:t>
            </a:r>
            <a:r>
              <a:rPr lang="es-MX" sz="2400" i="1" u="none" dirty="0"/>
              <a:t>S</a:t>
            </a:r>
            <a:r>
              <a:rPr lang="es-MX" sz="2400" u="none" dirty="0"/>
              <a:t>), para toda </a:t>
            </a:r>
            <a:r>
              <a:rPr lang="es-MX" sz="2400" i="1" u="none" dirty="0"/>
              <a:t>S</a:t>
            </a:r>
            <a:r>
              <a:rPr lang="es-MX" sz="2400" u="none" dirty="0"/>
              <a:t>.</a:t>
            </a:r>
          </a:p>
          <a:p>
            <a:endParaRPr lang="es-MX" sz="800" u="none" dirty="0"/>
          </a:p>
          <a:p>
            <a:r>
              <a:rPr lang="es-MX" sz="2400" u="none" dirty="0"/>
              <a:t>entonces, el precio de la estabilidad es cuando más A</a:t>
            </a:r>
            <a:r>
              <a:rPr lang="es-MX" sz="2400" u="none" dirty="0">
                <a:sym typeface="Symbol" panose="05050102010706020507" pitchFamily="18" charset="2"/>
              </a:rPr>
              <a:t></a:t>
            </a:r>
            <a:r>
              <a:rPr lang="es-MX" sz="2400" u="none" dirty="0"/>
              <a:t>B.</a:t>
            </a:r>
          </a:p>
        </p:txBody>
      </p:sp>
      <p:sp>
        <p:nvSpPr>
          <p:cNvPr id="6"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71</a:t>
            </a:fld>
            <a:endParaRPr lang="es-MX" dirty="0"/>
          </a:p>
        </p:txBody>
      </p:sp>
      <p:sp>
        <p:nvSpPr>
          <p:cNvPr id="2" name="CuadroTexto 1">
            <a:extLst>
              <a:ext uri="{FF2B5EF4-FFF2-40B4-BE49-F238E27FC236}">
                <a16:creationId xmlns:a16="http://schemas.microsoft.com/office/drawing/2014/main" id="{89D134BA-6546-6CF6-B96C-008E206B9641}"/>
              </a:ext>
            </a:extLst>
          </p:cNvPr>
          <p:cNvSpPr txBox="1"/>
          <p:nvPr/>
        </p:nvSpPr>
        <p:spPr>
          <a:xfrm>
            <a:off x="800100" y="937260"/>
            <a:ext cx="10458450" cy="523220"/>
          </a:xfrm>
          <a:prstGeom prst="rect">
            <a:avLst/>
          </a:prstGeom>
          <a:noFill/>
        </p:spPr>
        <p:txBody>
          <a:bodyPr wrap="square" rtlCol="0">
            <a:spAutoFit/>
          </a:bodyPr>
          <a:lstStyle/>
          <a:p>
            <a:r>
              <a:rPr lang="es-MX" sz="2800" dirty="0"/>
              <a:t>Teoremas ya demostrados que se usaron en la lámina anterior.</a:t>
            </a:r>
          </a:p>
        </p:txBody>
      </p:sp>
    </p:spTree>
    <p:extLst>
      <p:ext uri="{BB962C8B-B14F-4D97-AF65-F5344CB8AC3E}">
        <p14:creationId xmlns:p14="http://schemas.microsoft.com/office/powerpoint/2010/main" val="8425212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7548" y="599129"/>
            <a:ext cx="11140779" cy="5243209"/>
          </a:xfrm>
        </p:spPr>
        <p:txBody>
          <a:bodyPr/>
          <a:lstStyle/>
          <a:p>
            <a:r>
              <a:rPr lang="es-MX" sz="2400" dirty="0">
                <a:effectLst/>
              </a:rPr>
              <a:t>Entonces, para funciones de retraso razonables, el precio de la estabilidad no puede ser demasiado grande.</a:t>
            </a:r>
          </a:p>
          <a:p>
            <a:pPr marL="0" indent="0">
              <a:buNone/>
            </a:pPr>
            <a:endParaRPr lang="es-MX" sz="1200" dirty="0">
              <a:effectLst/>
            </a:endParaRPr>
          </a:p>
          <a:p>
            <a:r>
              <a:rPr lang="es-MX" sz="2400" dirty="0">
                <a:effectLst/>
              </a:rPr>
              <a:t>En particular, si la función de utilidad de cada jugador depende de un costo cóncavo y de un retraso que es independiente del número de usuarios de la arista, entonces obtengo que el precio de la estabilidad es cuando más H(</a:t>
            </a:r>
            <a:r>
              <a:rPr lang="es-MX" sz="2400" i="1" dirty="0">
                <a:effectLst/>
              </a:rPr>
              <a:t>k</a:t>
            </a:r>
            <a:r>
              <a:rPr lang="es-MX" sz="2400" dirty="0">
                <a:effectLst/>
              </a:rPr>
              <a:t>) (</a:t>
            </a:r>
            <a:r>
              <a:rPr lang="es-MX" sz="2200" dirty="0">
                <a:effectLst/>
              </a:rPr>
              <a:t>demostrado al final de la sección anterior</a:t>
            </a:r>
            <a:r>
              <a:rPr lang="es-MX" sz="2400" dirty="0">
                <a:effectLst/>
              </a:rPr>
              <a:t>).</a:t>
            </a:r>
          </a:p>
          <a:p>
            <a:pPr marL="0" indent="0">
              <a:buNone/>
            </a:pPr>
            <a:endParaRPr lang="es-MX" sz="1200" dirty="0">
              <a:effectLst/>
            </a:endParaRPr>
          </a:p>
          <a:p>
            <a:r>
              <a:rPr lang="es-MX" sz="2400" dirty="0">
                <a:effectLst/>
              </a:rPr>
              <a:t>Si el retraso crece linealmente con el número de usuarios, el precio de la estabilidad es cuando más 2H(</a:t>
            </a:r>
            <a:r>
              <a:rPr lang="es-MX" sz="2400" i="1" dirty="0">
                <a:effectLst/>
              </a:rPr>
              <a:t>k</a:t>
            </a:r>
            <a:r>
              <a:rPr lang="es-MX" sz="2400" dirty="0">
                <a:effectLst/>
              </a:rPr>
              <a:t>). </a:t>
            </a:r>
          </a:p>
        </p:txBody>
      </p:sp>
      <p:sp>
        <p:nvSpPr>
          <p:cNvPr id="4" name="Text Box 9"/>
          <p:cNvSpPr txBox="1">
            <a:spLocks noChangeArrowheads="1"/>
          </p:cNvSpPr>
          <p:nvPr/>
        </p:nvSpPr>
        <p:spPr bwMode="auto">
          <a:xfrm>
            <a:off x="627548" y="5770353"/>
            <a:ext cx="10080075" cy="95410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latin typeface="Times New Roman" panose="02020603050405020304" pitchFamily="18" charset="0"/>
                <a:cs typeface="Times New Roman" panose="02020603050405020304" pitchFamily="18" charset="0"/>
              </a:rPr>
              <a:t>(Corolario 3.2) </a:t>
            </a:r>
            <a:r>
              <a:rPr lang="es-MX" sz="2400" u="none" dirty="0">
                <a:latin typeface="Times New Roman" panose="02020603050405020304" pitchFamily="18" charset="0"/>
                <a:cs typeface="Times New Roman" panose="02020603050405020304" pitchFamily="18" charset="0"/>
                <a:sym typeface="Symbol" panose="05050102010706020507" pitchFamily="18" charset="2"/>
              </a:rPr>
              <a:t>Si </a:t>
            </a:r>
            <a:r>
              <a:rPr lang="es-MX" sz="2400" i="1" u="none" dirty="0">
                <a:latin typeface="Times New Roman" panose="02020603050405020304" pitchFamily="18" charset="0"/>
                <a:cs typeface="Times New Roman" panose="02020603050405020304" pitchFamily="18" charset="0"/>
                <a:sym typeface="Symbol" panose="05050102010706020507" pitchFamily="18" charset="2"/>
              </a:rPr>
              <a:t>d</a:t>
            </a:r>
            <a:r>
              <a:rPr lang="es-MX" sz="2400" i="1" u="none" baseline="-25000" dirty="0">
                <a:latin typeface="Times New Roman" panose="02020603050405020304" pitchFamily="18" charset="0"/>
                <a:cs typeface="Times New Roman" panose="02020603050405020304" pitchFamily="18" charset="0"/>
                <a:sym typeface="Symbol" panose="05050102010706020507" pitchFamily="18" charset="2"/>
              </a:rPr>
              <a:t>e</a:t>
            </a:r>
            <a:r>
              <a:rPr lang="es-MX" sz="2400" u="none" dirty="0">
                <a:latin typeface="Times New Roman" panose="02020603050405020304" pitchFamily="18" charset="0"/>
                <a:cs typeface="Times New Roman" panose="02020603050405020304" pitchFamily="18" charset="0"/>
                <a:sym typeface="Symbol" panose="05050102010706020507" pitchFamily="18" charset="2"/>
              </a:rPr>
              <a:t>(</a:t>
            </a:r>
            <a:r>
              <a:rPr lang="es-MX" sz="2400" i="1" u="none" dirty="0">
                <a:latin typeface="Times New Roman" panose="02020603050405020304" pitchFamily="18" charset="0"/>
                <a:cs typeface="Times New Roman" panose="02020603050405020304" pitchFamily="18" charset="0"/>
                <a:sym typeface="Symbol" panose="05050102010706020507" pitchFamily="18" charset="2"/>
              </a:rPr>
              <a:t>x</a:t>
            </a:r>
            <a:r>
              <a:rPr lang="es-MX" sz="2400" u="none" dirty="0">
                <a:latin typeface="Times New Roman" panose="02020603050405020304" pitchFamily="18" charset="0"/>
                <a:cs typeface="Times New Roman" panose="02020603050405020304" pitchFamily="18" charset="0"/>
                <a:sym typeface="Symbol" panose="05050102010706020507" pitchFamily="18" charset="2"/>
              </a:rPr>
              <a:t>) es un polinomio con grado cuando más  </a:t>
            </a:r>
            <a:r>
              <a:rPr lang="es-MX" sz="2800" u="none" dirty="0">
                <a:latin typeface="French Script MT" panose="03020402040607040605" pitchFamily="66" charset="0"/>
                <a:sym typeface="Symbol" panose="05050102010706020507" pitchFamily="18" charset="2"/>
              </a:rPr>
              <a:t>l</a:t>
            </a:r>
            <a:r>
              <a:rPr lang="es-MX" sz="2400" u="none" dirty="0">
                <a:latin typeface="Times New Roman" panose="02020603050405020304" pitchFamily="18" charset="0"/>
                <a:cs typeface="Times New Roman" panose="02020603050405020304" pitchFamily="18" charset="0"/>
                <a:sym typeface="Symbol" panose="05050102010706020507" pitchFamily="18" charset="2"/>
              </a:rPr>
              <a:t>  y coeficientes no negativos, entonces el precio de la estabilidad es cuando más (</a:t>
            </a:r>
            <a:r>
              <a:rPr lang="es-MX" sz="2800" u="none" dirty="0">
                <a:solidFill>
                  <a:srgbClr val="FFFFFF"/>
                </a:solidFill>
                <a:latin typeface="French Script MT" panose="03020402040607040605" pitchFamily="66" charset="0"/>
                <a:sym typeface="Symbol" panose="05050102010706020507" pitchFamily="18" charset="2"/>
              </a:rPr>
              <a:t>l </a:t>
            </a:r>
            <a:r>
              <a:rPr lang="es-MX" sz="2400" u="none" dirty="0">
                <a:latin typeface="Times New Roman" panose="02020603050405020304" pitchFamily="18" charset="0"/>
                <a:cs typeface="Times New Roman" panose="02020603050405020304" pitchFamily="18" charset="0"/>
                <a:sym typeface="Symbol" panose="05050102010706020507" pitchFamily="18" charset="2"/>
              </a:rPr>
              <a:t>+1)H(</a:t>
            </a:r>
            <a:r>
              <a:rPr lang="es-MX" sz="2400" i="1" u="none" dirty="0">
                <a:latin typeface="Times New Roman" panose="02020603050405020304" pitchFamily="18" charset="0"/>
                <a:cs typeface="Times New Roman" panose="02020603050405020304" pitchFamily="18" charset="0"/>
                <a:sym typeface="Symbol" panose="05050102010706020507" pitchFamily="18" charset="2"/>
              </a:rPr>
              <a:t>k</a:t>
            </a:r>
            <a:r>
              <a:rPr lang="es-MX" sz="2400" u="none" dirty="0">
                <a:latin typeface="Times New Roman" panose="02020603050405020304" pitchFamily="18" charset="0"/>
                <a:cs typeface="Times New Roman" panose="02020603050405020304" pitchFamily="18" charset="0"/>
                <a:sym typeface="Symbol" panose="05050102010706020507" pitchFamily="18" charset="2"/>
              </a:rPr>
              <a:t>).</a:t>
            </a:r>
          </a:p>
        </p:txBody>
      </p:sp>
      <p:sp>
        <p:nvSpPr>
          <p:cNvPr id="5" name="Text Box 9"/>
          <p:cNvSpPr txBox="1">
            <a:spLocks noChangeArrowheads="1"/>
          </p:cNvSpPr>
          <p:nvPr/>
        </p:nvSpPr>
        <p:spPr bwMode="auto">
          <a:xfrm>
            <a:off x="4221628" y="4272677"/>
            <a:ext cx="6915764"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Se obtiene haciendo </a:t>
            </a:r>
            <a:r>
              <a:rPr lang="es-MX" sz="2800" u="none" dirty="0">
                <a:latin typeface="French Script MT" panose="03020402040607040605" pitchFamily="66" charset="0"/>
                <a:sym typeface="Symbol" panose="05050102010706020507" pitchFamily="18" charset="2"/>
              </a:rPr>
              <a:t>l</a:t>
            </a:r>
            <a:r>
              <a:rPr lang="es-MX" sz="2400" u="none" dirty="0">
                <a:latin typeface="Times New Roman" panose="02020603050405020304" pitchFamily="18" charset="0"/>
                <a:sym typeface="Symbol" panose="05050102010706020507" pitchFamily="18" charset="2"/>
              </a:rPr>
              <a:t>=1 en el corolario 3.2 (lámina 70)</a:t>
            </a:r>
            <a:endParaRPr lang="es-MX" sz="2400" i="1" u="none" dirty="0">
              <a:latin typeface="Times New Roman" panose="02020603050405020304" pitchFamily="18" charset="0"/>
              <a:sym typeface="Symbol" panose="05050102010706020507" pitchFamily="18" charset="2"/>
            </a:endParaRPr>
          </a:p>
        </p:txBody>
      </p:sp>
      <p:cxnSp>
        <p:nvCxnSpPr>
          <p:cNvPr id="7" name="Conector recto de flecha 6"/>
          <p:cNvCxnSpPr/>
          <p:nvPr/>
        </p:nvCxnSpPr>
        <p:spPr bwMode="auto">
          <a:xfrm flipH="1" flipV="1">
            <a:off x="5056632" y="4133088"/>
            <a:ext cx="274320" cy="210312"/>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72</a:t>
            </a:fld>
            <a:endParaRPr lang="es-MX" dirty="0"/>
          </a:p>
        </p:txBody>
      </p:sp>
    </p:spTree>
    <p:extLst>
      <p:ext uri="{BB962C8B-B14F-4D97-AF65-F5344CB8AC3E}">
        <p14:creationId xmlns:p14="http://schemas.microsoft.com/office/powerpoint/2010/main" val="251153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250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5"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0865" y="580040"/>
            <a:ext cx="11203172" cy="6054676"/>
          </a:xfrm>
        </p:spPr>
        <p:txBody>
          <a:bodyPr/>
          <a:lstStyle/>
          <a:p>
            <a:r>
              <a:rPr lang="es-MX" dirty="0">
                <a:effectLst/>
              </a:rPr>
              <a:t>3.2 Juegos con retrasos solamente. </a:t>
            </a:r>
            <a:r>
              <a:rPr lang="es-MX" sz="2800" dirty="0">
                <a:effectLst/>
              </a:rPr>
              <a:t>No hay costos de construcción de arista. </a:t>
            </a:r>
            <a:r>
              <a:rPr lang="es-MX" sz="2400" dirty="0">
                <a:effectLst/>
              </a:rPr>
              <a:t>Supongo que el costo a un jugador por usar la arista  </a:t>
            </a:r>
            <a:r>
              <a:rPr lang="es-MX" sz="2400" i="1" dirty="0">
                <a:effectLst/>
              </a:rPr>
              <a:t>e  </a:t>
            </a:r>
            <a:r>
              <a:rPr lang="es-MX" sz="2400" dirty="0">
                <a:effectLst/>
              </a:rPr>
              <a:t>que  </a:t>
            </a:r>
            <a:r>
              <a:rPr lang="es-MX" sz="2400" i="1" dirty="0">
                <a:effectLst/>
              </a:rPr>
              <a:t>x</a:t>
            </a:r>
            <a:r>
              <a:rPr lang="es-MX" sz="2400" dirty="0">
                <a:effectLst/>
              </a:rPr>
              <a:t>  usuarios usan es </a:t>
            </a:r>
            <a:r>
              <a:rPr lang="es-MX" sz="2400" i="1" dirty="0">
                <a:effectLst/>
              </a:rPr>
              <a:t>f</a:t>
            </a:r>
            <a:r>
              <a:rPr lang="es-MX" sz="2400" i="1" baseline="-25000" dirty="0">
                <a:effectLst/>
              </a:rPr>
              <a:t>e</a:t>
            </a:r>
            <a:r>
              <a:rPr lang="es-MX" sz="2400" dirty="0">
                <a:effectLst/>
              </a:rPr>
              <a:t>(</a:t>
            </a:r>
            <a:r>
              <a:rPr lang="es-MX" sz="2400" i="1" dirty="0">
                <a:effectLst/>
              </a:rPr>
              <a:t>x</a:t>
            </a:r>
            <a:r>
              <a:rPr lang="es-MX" sz="2400" dirty="0">
                <a:effectLst/>
              </a:rPr>
              <a:t>) = </a:t>
            </a:r>
            <a:r>
              <a:rPr lang="es-MX" sz="2400" i="1" dirty="0">
                <a:effectLst/>
              </a:rPr>
              <a:t>d</a:t>
            </a:r>
            <a:r>
              <a:rPr lang="es-MX" sz="2400" i="1" baseline="-25000" dirty="0">
                <a:effectLst/>
              </a:rPr>
              <a:t>e</a:t>
            </a:r>
            <a:r>
              <a:rPr lang="es-MX" sz="2400" dirty="0">
                <a:effectLst/>
              </a:rPr>
              <a:t>(</a:t>
            </a:r>
            <a:r>
              <a:rPr lang="es-MX" sz="2400" i="1" dirty="0">
                <a:effectLst/>
              </a:rPr>
              <a:t>x</a:t>
            </a:r>
            <a:r>
              <a:rPr lang="es-MX" sz="2400" dirty="0">
                <a:effectLst/>
              </a:rPr>
              <a:t>), donde  </a:t>
            </a:r>
            <a:r>
              <a:rPr lang="es-MX" sz="2400" i="1" dirty="0">
                <a:effectLst/>
              </a:rPr>
              <a:t>d</a:t>
            </a:r>
            <a:r>
              <a:rPr lang="es-MX" sz="2400" i="1" baseline="-25000" dirty="0">
                <a:effectLst/>
              </a:rPr>
              <a:t>e</a:t>
            </a:r>
            <a:r>
              <a:rPr lang="es-MX" sz="2400" dirty="0">
                <a:effectLst/>
              </a:rPr>
              <a:t>  es una función monotónica creciente en </a:t>
            </a:r>
            <a:r>
              <a:rPr lang="es-MX" sz="2400" i="1" dirty="0">
                <a:effectLst/>
              </a:rPr>
              <a:t>x</a:t>
            </a:r>
            <a:r>
              <a:rPr lang="es-MX" sz="2400" dirty="0">
                <a:effectLst/>
              </a:rPr>
              <a:t>.</a:t>
            </a:r>
          </a:p>
          <a:p>
            <a:pPr lvl="1">
              <a:buFont typeface="Wingdings" panose="05000000000000000000" pitchFamily="2" charset="2"/>
              <a:buChar char="§"/>
            </a:pPr>
            <a:r>
              <a:rPr lang="es-MX" sz="2400" dirty="0">
                <a:effectLst/>
              </a:rPr>
              <a:t>Esta función de costo modela retrasos crecientes con la congestión.</a:t>
            </a:r>
          </a:p>
          <a:p>
            <a:pPr lvl="1">
              <a:buFont typeface="Wingdings" panose="05000000000000000000" pitchFamily="2" charset="2"/>
              <a:buChar char="§"/>
            </a:pPr>
            <a:endParaRPr lang="es-MX" sz="800" dirty="0">
              <a:effectLst/>
            </a:endParaRPr>
          </a:p>
          <a:p>
            <a:r>
              <a:rPr lang="es-MX" sz="2800" dirty="0">
                <a:effectLst/>
              </a:rPr>
              <a:t>Solo veré el caso especial de una sola fuente común </a:t>
            </a:r>
            <a:r>
              <a:rPr lang="es-MX" sz="2800" i="1" dirty="0">
                <a:effectLst/>
              </a:rPr>
              <a:t>s</a:t>
            </a:r>
            <a:r>
              <a:rPr lang="es-MX" sz="2800" dirty="0">
                <a:effectLst/>
              </a:rPr>
              <a:t>.</a:t>
            </a:r>
          </a:p>
          <a:p>
            <a:endParaRPr lang="es-MX" sz="800" dirty="0">
              <a:effectLst/>
            </a:endParaRPr>
          </a:p>
          <a:p>
            <a:pPr lvl="1">
              <a:buFont typeface="Wingdings" panose="05000000000000000000" pitchFamily="2" charset="2"/>
              <a:buChar char="§"/>
            </a:pPr>
            <a:r>
              <a:rPr lang="es-MX" sz="2400" dirty="0">
                <a:effectLst/>
              </a:rPr>
              <a:t>Cada jugador  </a:t>
            </a:r>
            <a:r>
              <a:rPr lang="es-MX" sz="2400" i="1" dirty="0">
                <a:effectLst/>
              </a:rPr>
              <a:t>i  </a:t>
            </a:r>
            <a:r>
              <a:rPr lang="es-MX" sz="2400" dirty="0">
                <a:effectLst/>
              </a:rPr>
              <a:t>tiene una terminal adicional  </a:t>
            </a:r>
            <a:r>
              <a:rPr lang="es-MX" sz="2400" i="1" dirty="0">
                <a:effectLst/>
              </a:rPr>
              <a:t>t</a:t>
            </a:r>
            <a:r>
              <a:rPr lang="es-MX" sz="2400" i="1" baseline="-25000" dirty="0">
                <a:effectLst/>
              </a:rPr>
              <a:t>i</a:t>
            </a:r>
            <a:r>
              <a:rPr lang="es-MX" sz="2400" dirty="0">
                <a:effectLst/>
              </a:rPr>
              <a:t>, y él quiere conectar  </a:t>
            </a:r>
            <a:r>
              <a:rPr lang="es-MX" sz="2400" i="1" dirty="0">
                <a:effectLst/>
              </a:rPr>
              <a:t>s  </a:t>
            </a:r>
            <a:r>
              <a:rPr lang="es-MX" sz="2400" dirty="0">
                <a:effectLst/>
              </a:rPr>
              <a:t>a  </a:t>
            </a:r>
            <a:r>
              <a:rPr lang="es-MX" sz="2400" i="1" dirty="0">
                <a:effectLst/>
              </a:rPr>
              <a:t>t</a:t>
            </a:r>
            <a:r>
              <a:rPr lang="es-MX" sz="2400" i="1" baseline="-25000" dirty="0">
                <a:effectLst/>
              </a:rPr>
              <a:t>i</a:t>
            </a:r>
            <a:r>
              <a:rPr lang="es-MX" sz="2400" dirty="0">
                <a:effectLst/>
              </a:rPr>
              <a:t> a través de una trayectoria dirigida.</a:t>
            </a:r>
          </a:p>
          <a:p>
            <a:pPr lvl="1">
              <a:buFont typeface="Wingdings" panose="05000000000000000000" pitchFamily="2" charset="2"/>
              <a:buChar char="§"/>
            </a:pPr>
            <a:endParaRPr lang="es-MX" sz="800" dirty="0">
              <a:effectLst/>
            </a:endParaRPr>
          </a:p>
          <a:p>
            <a:pPr lvl="1">
              <a:buFont typeface="Wingdings" panose="05000000000000000000" pitchFamily="2" charset="2"/>
              <a:buChar char="§"/>
            </a:pPr>
            <a:r>
              <a:rPr lang="es-MX" sz="2400" dirty="0">
                <a:effectLst/>
              </a:rPr>
              <a:t>En [17] demostré que se puede computar el equilibrio Nash minimizando la función potencial </a:t>
            </a:r>
            <a:r>
              <a:rPr lang="es-MX" sz="2400" dirty="0">
                <a:effectLst/>
                <a:sym typeface="Symbol" panose="05050102010706020507" pitchFamily="18" charset="2"/>
              </a:rPr>
              <a:t></a:t>
            </a:r>
            <a:r>
              <a:rPr lang="es-MX" sz="2400" dirty="0">
                <a:effectLst/>
              </a:rPr>
              <a:t> a través de una computación de flujo de costo mínimo.</a:t>
            </a:r>
          </a:p>
          <a:p>
            <a:pPr lvl="1">
              <a:buFont typeface="Wingdings" panose="05000000000000000000" pitchFamily="2" charset="2"/>
              <a:buChar char="§"/>
            </a:pPr>
            <a:endParaRPr lang="es-MX" sz="800" dirty="0">
              <a:effectLst/>
            </a:endParaRPr>
          </a:p>
          <a:p>
            <a:pPr lvl="1">
              <a:buFont typeface="Wingdings" panose="05000000000000000000" pitchFamily="2" charset="2"/>
              <a:buChar char="§"/>
            </a:pPr>
            <a:r>
              <a:rPr lang="es-MX" sz="2400" dirty="0">
                <a:effectLst/>
              </a:rPr>
              <a:t>Para cada arista  </a:t>
            </a:r>
            <a:r>
              <a:rPr lang="es-MX" sz="2400" i="1" dirty="0">
                <a:effectLst/>
              </a:rPr>
              <a:t>e</a:t>
            </a:r>
            <a:r>
              <a:rPr lang="es-MX" sz="2400" dirty="0">
                <a:effectLst/>
              </a:rPr>
              <a:t>  introduzco muchas copias paralelas, cada una con capacidad 1 y costo </a:t>
            </a:r>
            <a:r>
              <a:rPr lang="es-MX" sz="2400" i="1" dirty="0">
                <a:effectLst/>
              </a:rPr>
              <a:t>d</a:t>
            </a:r>
            <a:r>
              <a:rPr lang="es-MX" sz="2400" i="1" baseline="-25000" dirty="0">
                <a:effectLst/>
              </a:rPr>
              <a:t>e</a:t>
            </a:r>
            <a:r>
              <a:rPr lang="es-MX" sz="2400" dirty="0">
                <a:effectLst/>
              </a:rPr>
              <a:t>(</a:t>
            </a:r>
            <a:r>
              <a:rPr lang="es-MX" sz="2400" i="1" dirty="0">
                <a:effectLst/>
              </a:rPr>
              <a:t>x</a:t>
            </a:r>
            <a:r>
              <a:rPr lang="es-MX" sz="2400" dirty="0">
                <a:effectLst/>
              </a:rPr>
              <a:t>) para enteros </a:t>
            </a:r>
            <a:r>
              <a:rPr lang="es-MX" sz="2400" i="1" dirty="0">
                <a:effectLst/>
              </a:rPr>
              <a:t>x</a:t>
            </a:r>
            <a:r>
              <a:rPr lang="es-MX" sz="2400" dirty="0">
                <a:effectLst/>
              </a:rPr>
              <a:t> &gt;0. Usaré las propiedades de un flujo de costo mínimo para establecer mis resultados.</a:t>
            </a:r>
          </a:p>
        </p:txBody>
      </p:sp>
      <p:sp>
        <p:nvSpPr>
          <p:cNvPr id="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73</a:t>
            </a:fld>
            <a:endParaRPr lang="es-MX" dirty="0"/>
          </a:p>
        </p:txBody>
      </p:sp>
    </p:spTree>
    <p:extLst>
      <p:ext uri="{BB962C8B-B14F-4D97-AF65-F5344CB8AC3E}">
        <p14:creationId xmlns:p14="http://schemas.microsoft.com/office/powerpoint/2010/main" val="4003915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400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7" end="7"/>
                                            </p:txEl>
                                          </p:spTgt>
                                        </p:tgtEl>
                                        <p:attrNameLst>
                                          <p:attrName>ppt_c</p:attrName>
                                        </p:attrNameLst>
                                      </p:cBhvr>
                                      <p:to>
                                        <a:schemeClr val="accent1"/>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86316" y="691116"/>
            <a:ext cx="11168346" cy="5932968"/>
          </a:xfrm>
        </p:spPr>
        <p:txBody>
          <a:bodyPr/>
          <a:lstStyle/>
          <a:p>
            <a:r>
              <a:rPr lang="es-MX" sz="2800" dirty="0">
                <a:effectLst/>
              </a:rPr>
              <a:t>3.2.1 Resultado con dos criterios. </a:t>
            </a:r>
            <a:r>
              <a:rPr lang="es-MX" sz="2400" dirty="0">
                <a:effectLst/>
              </a:rPr>
              <a:t>Primero mostraré una cota con dos criterios, y compararé el costo del equilibrio Nash más barato contra el de la solución óptima con el doble de jugadores.</a:t>
            </a:r>
          </a:p>
          <a:p>
            <a:pPr marL="0" indent="0">
              <a:buNone/>
            </a:pPr>
            <a:endParaRPr lang="es-MX" sz="1000" dirty="0">
              <a:effectLst/>
            </a:endParaRPr>
          </a:p>
          <a:p>
            <a:r>
              <a:rPr lang="es-MX" sz="2800" dirty="0">
                <a:effectLst/>
              </a:rPr>
              <a:t>Teorema 3.3 Considere el caso de un juego de congestión de una sola fuente con retrasos solamente. Sea </a:t>
            </a:r>
            <a:r>
              <a:rPr lang="es-MX" sz="2800" i="1" dirty="0">
                <a:effectLst/>
              </a:rPr>
              <a:t>S</a:t>
            </a:r>
            <a:r>
              <a:rPr lang="es-MX" sz="2800" dirty="0">
                <a:effectLst/>
              </a:rPr>
              <a:t> el equilibrio Nash de costo mínimo, y </a:t>
            </a:r>
            <a:r>
              <a:rPr lang="es-MX" sz="2800" i="1" dirty="0">
                <a:effectLst/>
              </a:rPr>
              <a:t>S</a:t>
            </a:r>
            <a:r>
              <a:rPr lang="es-MX" sz="2800" dirty="0">
                <a:effectLst/>
              </a:rPr>
              <a:t>* la solución de costo mínimo para el problema donde cada jugador </a:t>
            </a:r>
            <a:r>
              <a:rPr lang="es-MX" sz="2800" i="1" dirty="0">
                <a:effectLst/>
              </a:rPr>
              <a:t>i</a:t>
            </a:r>
            <a:r>
              <a:rPr lang="es-MX" sz="2800" dirty="0">
                <a:effectLst/>
              </a:rPr>
              <a:t> es reemplazado por dos jugadores. </a:t>
            </a:r>
            <a:r>
              <a:rPr lang="es-MX" sz="2400" dirty="0">
                <a:effectLst/>
              </a:rPr>
              <a:t>Cada jugador en </a:t>
            </a:r>
            <a:r>
              <a:rPr lang="es-MX" sz="2400" i="1" dirty="0">
                <a:effectLst/>
              </a:rPr>
              <a:t>S </a:t>
            </a:r>
            <a:r>
              <a:rPr lang="es-MX" sz="2400" dirty="0">
                <a:effectLst/>
              </a:rPr>
              <a:t>es duplicado en </a:t>
            </a:r>
            <a:r>
              <a:rPr lang="es-MX" sz="2400" i="1" dirty="0">
                <a:effectLst/>
              </a:rPr>
              <a:t>S</a:t>
            </a:r>
            <a:r>
              <a:rPr lang="es-MX" sz="2400" dirty="0">
                <a:effectLst/>
              </a:rPr>
              <a:t>*</a:t>
            </a:r>
            <a:r>
              <a:rPr lang="es-MX" sz="2800" dirty="0">
                <a:effectLst/>
              </a:rPr>
              <a:t>.</a:t>
            </a:r>
          </a:p>
          <a:p>
            <a:pPr marL="0" indent="0">
              <a:buNone/>
            </a:pPr>
            <a:r>
              <a:rPr lang="es-MX" sz="2800" dirty="0">
                <a:effectLst/>
              </a:rPr>
              <a:t>		Entonces, costo (</a:t>
            </a:r>
            <a:r>
              <a:rPr lang="es-MX" sz="2800" i="1" dirty="0">
                <a:effectLst/>
              </a:rPr>
              <a:t>S</a:t>
            </a:r>
            <a:r>
              <a:rPr lang="es-MX" sz="2800" dirty="0">
                <a:effectLst/>
              </a:rPr>
              <a:t>) </a:t>
            </a:r>
            <a:r>
              <a:rPr lang="es-MX" sz="2800" dirty="0">
                <a:effectLst/>
                <a:sym typeface="Symbol" panose="05050102010706020507" pitchFamily="18" charset="2"/>
              </a:rPr>
              <a:t></a:t>
            </a:r>
            <a:r>
              <a:rPr lang="es-MX" sz="2800" dirty="0">
                <a:effectLst/>
              </a:rPr>
              <a:t> costo (</a:t>
            </a:r>
            <a:r>
              <a:rPr lang="es-MX" sz="2800" i="1" dirty="0">
                <a:effectLst/>
              </a:rPr>
              <a:t>S</a:t>
            </a:r>
            <a:r>
              <a:rPr lang="es-MX" sz="2800" dirty="0">
                <a:effectLst/>
              </a:rPr>
              <a:t>*).</a:t>
            </a:r>
          </a:p>
          <a:p>
            <a:pPr>
              <a:buFont typeface="Arial" panose="020B0604020202020204" pitchFamily="34" charset="0"/>
              <a:buChar char="•"/>
            </a:pPr>
            <a:endParaRPr lang="es-MX" sz="1000" dirty="0">
              <a:effectLst/>
            </a:endParaRPr>
          </a:p>
          <a:p>
            <a:r>
              <a:rPr lang="es-MX" sz="2800" dirty="0">
                <a:effectLst/>
              </a:rPr>
              <a:t>Demostración. </a:t>
            </a:r>
            <a:r>
              <a:rPr lang="es-MX" sz="2400" dirty="0">
                <a:effectLst/>
              </a:rPr>
              <a:t>En el artículo</a:t>
            </a:r>
            <a:r>
              <a:rPr lang="es-MX" sz="2800" dirty="0">
                <a:effectLst/>
              </a:rPr>
              <a:t>. Usa el equilibrio Nash obtenido en [17], y el grafo residual de </a:t>
            </a:r>
            <a:r>
              <a:rPr lang="es-MX" sz="2800" i="1" dirty="0">
                <a:effectLst/>
              </a:rPr>
              <a:t>s </a:t>
            </a:r>
            <a:r>
              <a:rPr lang="es-MX" sz="2800" dirty="0">
                <a:effectLst/>
              </a:rPr>
              <a:t>a </a:t>
            </a:r>
            <a:r>
              <a:rPr lang="es-MX" sz="2800" i="1" dirty="0">
                <a:effectLst/>
              </a:rPr>
              <a:t>v.  </a:t>
            </a:r>
            <a:r>
              <a:rPr lang="es-MX" sz="2400" dirty="0">
                <a:effectLst/>
              </a:rPr>
              <a:t>Ver </a:t>
            </a:r>
            <a:r>
              <a:rPr lang="es-MX" sz="2400" i="1" dirty="0">
                <a:effectLst/>
              </a:rPr>
              <a:t>residual </a:t>
            </a:r>
            <a:r>
              <a:rPr lang="es-MX" sz="2400" i="1" dirty="0" err="1">
                <a:effectLst/>
              </a:rPr>
              <a:t>network</a:t>
            </a:r>
            <a:r>
              <a:rPr lang="es-MX" sz="2400" i="1" dirty="0">
                <a:effectLst/>
              </a:rPr>
              <a:t> </a:t>
            </a:r>
            <a:r>
              <a:rPr lang="es-MX" sz="2400" dirty="0">
                <a:effectLst/>
              </a:rPr>
              <a:t>en Wikipedia.</a:t>
            </a:r>
            <a:endParaRPr lang="es-MX" sz="2800" dirty="0">
              <a:effectLst/>
            </a:endParaRPr>
          </a:p>
        </p:txBody>
      </p:sp>
      <p:sp>
        <p:nvSpPr>
          <p:cNvPr id="6"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74</a:t>
            </a:fld>
            <a:endParaRPr lang="es-MX" dirty="0"/>
          </a:p>
        </p:txBody>
      </p:sp>
    </p:spTree>
    <p:extLst>
      <p:ext uri="{BB962C8B-B14F-4D97-AF65-F5344CB8AC3E}">
        <p14:creationId xmlns:p14="http://schemas.microsoft.com/office/powerpoint/2010/main" val="2504759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97712" y="443784"/>
            <a:ext cx="11621386" cy="6105980"/>
          </a:xfrm>
        </p:spPr>
        <p:txBody>
          <a:bodyPr/>
          <a:lstStyle/>
          <a:p>
            <a:r>
              <a:rPr lang="es-MX" sz="2800" dirty="0">
                <a:effectLst/>
              </a:rPr>
              <a:t>3.2.2 Cota en el precio de la estabilidad, cuando solo hay retrasos</a:t>
            </a:r>
            <a:r>
              <a:rPr lang="es-MX" sz="2400" dirty="0">
                <a:effectLst/>
              </a:rPr>
              <a:t>. </a:t>
            </a:r>
            <a:r>
              <a:rPr lang="es-MX" sz="2300" dirty="0">
                <a:effectLst/>
              </a:rPr>
              <a:t>El término H(</a:t>
            </a:r>
            <a:r>
              <a:rPr lang="es-MX" sz="2300" i="1" dirty="0">
                <a:effectLst/>
              </a:rPr>
              <a:t>k</a:t>
            </a:r>
            <a:r>
              <a:rPr lang="es-MX" sz="2300" dirty="0">
                <a:effectLst/>
              </a:rPr>
              <a:t>) en el corolario 3.2 proviene del costo cóncavo </a:t>
            </a:r>
            <a:r>
              <a:rPr lang="es-MX" sz="2300" i="1" dirty="0">
                <a:effectLst/>
              </a:rPr>
              <a:t>c</a:t>
            </a:r>
            <a:r>
              <a:rPr lang="es-MX" sz="2300" dirty="0">
                <a:effectLst/>
              </a:rPr>
              <a:t>, de modo que la cota ahí obtenida se mejora por un factor H(</a:t>
            </a:r>
            <a:r>
              <a:rPr lang="es-MX" sz="2300" i="1" dirty="0">
                <a:effectLst/>
              </a:rPr>
              <a:t>k</a:t>
            </a:r>
            <a:r>
              <a:rPr lang="es-MX" sz="2300" dirty="0">
                <a:effectLst/>
              </a:rPr>
              <a:t>) cuando el costo consiste solo en el retraso</a:t>
            </a:r>
            <a:r>
              <a:rPr lang="es-MX" sz="2400" dirty="0">
                <a:effectLst/>
              </a:rPr>
              <a:t>.</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Específicamente, sé (Corolario 3.2, lámina 70) que, si los retrasos son polinomios de grado </a:t>
            </a:r>
            <a:r>
              <a:rPr lang="es-MX" sz="2400" dirty="0">
                <a:effectLst/>
                <a:latin typeface="French Script MT" panose="03020402040607040605" pitchFamily="66" charset="0"/>
                <a:cs typeface="Times New Roman" panose="02020603050405020304" pitchFamily="18" charset="0"/>
              </a:rPr>
              <a:t>l</a:t>
            </a:r>
            <a:r>
              <a:rPr lang="es-MX" sz="2400" dirty="0">
                <a:effectLst/>
                <a:latin typeface="Times New Roman" panose="02020603050405020304" pitchFamily="18" charset="0"/>
                <a:cs typeface="Times New Roman" panose="02020603050405020304" pitchFamily="18" charset="0"/>
              </a:rPr>
              <a:t>, el precio de la estabilidad es cuando más </a:t>
            </a:r>
            <a:r>
              <a:rPr lang="es-MX" sz="2400" dirty="0">
                <a:solidFill>
                  <a:srgbClr val="FFFFFF"/>
                </a:solidFill>
                <a:effectLst/>
                <a:latin typeface="French Script MT" panose="03020402040607040605" pitchFamily="66" charset="0"/>
                <a:ea typeface="+mn-ea"/>
                <a:cs typeface="Times New Roman" panose="02020603050405020304" pitchFamily="18" charset="0"/>
              </a:rPr>
              <a:t>l </a:t>
            </a:r>
            <a:r>
              <a:rPr lang="es-MX" sz="2400" dirty="0">
                <a:effectLst/>
                <a:latin typeface="Times New Roman" panose="02020603050405020304" pitchFamily="18" charset="0"/>
                <a:cs typeface="Times New Roman" panose="02020603050405020304" pitchFamily="18" charset="0"/>
              </a:rPr>
              <a:t>+1. Con retrasos lineales, el precio de la estabilidad es cuando más 2.</a:t>
            </a:r>
          </a:p>
          <a:p>
            <a:pPr lvl="1">
              <a:buFont typeface="Wingdings" panose="05000000000000000000" pitchFamily="2" charset="2"/>
              <a:buChar char="§"/>
            </a:pPr>
            <a:endParaRPr lang="es-MX" sz="600" dirty="0">
              <a:effectLst/>
              <a:latin typeface="Times New Roman" panose="02020603050405020304" pitchFamily="18" charset="0"/>
              <a:cs typeface="Times New Roman" panose="02020603050405020304" pitchFamily="18" charset="0"/>
            </a:endParaRPr>
          </a:p>
          <a:p>
            <a:r>
              <a:rPr lang="es-MX" sz="2400" dirty="0">
                <a:effectLst/>
              </a:rPr>
              <a:t>[37] da una cota más ajustada para juegos no atómicos. Si </a:t>
            </a:r>
          </a:p>
          <a:p>
            <a:pPr lvl="1">
              <a:buFont typeface="Wingdings" panose="05000000000000000000" pitchFamily="2" charset="2"/>
              <a:buChar char="§"/>
            </a:pPr>
            <a:r>
              <a:rPr lang="es-MX" sz="2400" dirty="0">
                <a:effectLst/>
              </a:rPr>
              <a:t>el retraso es </a:t>
            </a:r>
            <a:r>
              <a:rPr lang="es-MX" sz="2400" dirty="0" err="1">
                <a:effectLst/>
              </a:rPr>
              <a:t>monotónico</a:t>
            </a:r>
            <a:r>
              <a:rPr lang="es-MX" sz="2400" dirty="0">
                <a:effectLst/>
              </a:rPr>
              <a:t> creciente, y </a:t>
            </a:r>
          </a:p>
          <a:p>
            <a:pPr lvl="1">
              <a:buFont typeface="Wingdings" panose="05000000000000000000" pitchFamily="2" charset="2"/>
              <a:buChar char="§"/>
            </a:pPr>
            <a:r>
              <a:rPr lang="es-MX" sz="2400" dirty="0">
                <a:effectLst/>
              </a:rPr>
              <a:t>el costo total </a:t>
            </a:r>
            <a:r>
              <a:rPr lang="es-MX" sz="2400" i="1" dirty="0" err="1">
                <a:effectLst/>
              </a:rPr>
              <a:t>xd</a:t>
            </a:r>
            <a:r>
              <a:rPr lang="es-MX" sz="2400" baseline="-25000" dirty="0" err="1">
                <a:effectLst/>
              </a:rPr>
              <a:t>e</a:t>
            </a:r>
            <a:r>
              <a:rPr lang="es-MX" sz="2400" dirty="0">
                <a:effectLst/>
              </a:rPr>
              <a:t>(</a:t>
            </a:r>
            <a:r>
              <a:rPr lang="es-MX" sz="2400" i="1" dirty="0">
                <a:effectLst/>
              </a:rPr>
              <a:t>x</a:t>
            </a:r>
            <a:r>
              <a:rPr lang="es-MX" sz="2400" dirty="0">
                <a:effectLst/>
              </a:rPr>
              <a:t>) de una arista es una función convexa </a:t>
            </a:r>
            <a:r>
              <a:rPr lang="es-MX" sz="2400" i="1" dirty="0">
                <a:effectLst/>
              </a:rPr>
              <a:t>f</a:t>
            </a:r>
            <a:r>
              <a:rPr lang="es-MX" sz="2400" dirty="0">
                <a:effectLst/>
              </a:rPr>
              <a:t> del tráfico </a:t>
            </a:r>
            <a:r>
              <a:rPr lang="es-MX" sz="2400" i="1" dirty="0">
                <a:effectLst/>
              </a:rPr>
              <a:t>x</a:t>
            </a:r>
            <a:r>
              <a:rPr lang="es-MX" sz="2400" dirty="0">
                <a:effectLst/>
              </a:rPr>
              <a:t>,</a:t>
            </a:r>
          </a:p>
          <a:p>
            <a:pPr marL="0" indent="0">
              <a:buNone/>
            </a:pPr>
            <a:r>
              <a:rPr lang="es-MX" sz="2400" dirty="0">
                <a:effectLst/>
              </a:rPr>
              <a:t>entonces </a:t>
            </a:r>
            <a:r>
              <a:rPr lang="es-MX" sz="2800" dirty="0">
                <a:effectLst/>
              </a:rPr>
              <a:t>el </a:t>
            </a:r>
            <a:r>
              <a:rPr lang="es-MX" sz="2400" b="1" dirty="0">
                <a:effectLst/>
              </a:rPr>
              <a:t>precio de la anarquía siempre se obtiene en una red de dos nodos con dos aristas</a:t>
            </a:r>
            <a:r>
              <a:rPr lang="es-MX" sz="2400" dirty="0">
                <a:effectLst/>
              </a:rPr>
              <a:t>, para toda clase </a:t>
            </a:r>
            <a:r>
              <a:rPr lang="es-MX" sz="2400" dirty="0">
                <a:effectLst/>
                <a:latin typeface="Lucida Calligraphy" panose="03010101010101010101" pitchFamily="66" charset="0"/>
              </a:rPr>
              <a:t>D</a:t>
            </a:r>
            <a:r>
              <a:rPr lang="es-MX" sz="2400" dirty="0">
                <a:effectLst/>
              </a:rPr>
              <a:t> de tales funciones </a:t>
            </a:r>
            <a:r>
              <a:rPr lang="es-MX" sz="2400" i="1" dirty="0">
                <a:effectLst/>
              </a:rPr>
              <a:t>f</a:t>
            </a:r>
            <a:r>
              <a:rPr lang="es-MX" sz="2400" dirty="0">
                <a:effectLst/>
              </a:rPr>
              <a:t>, incluyendo las funciones constantes.</a:t>
            </a:r>
          </a:p>
          <a:p>
            <a:pPr marL="400050" lvl="1" indent="0">
              <a:buNone/>
            </a:pPr>
            <a:r>
              <a:rPr lang="es-MX" sz="2360" dirty="0">
                <a:effectLst/>
                <a:latin typeface="Times New Roman" panose="02020603050405020304" pitchFamily="18" charset="0"/>
                <a:cs typeface="Times New Roman" panose="02020603050405020304" pitchFamily="18" charset="0"/>
              </a:rPr>
              <a:t>E</a:t>
            </a:r>
            <a:r>
              <a:rPr lang="es-ES" sz="2360" dirty="0" err="1">
                <a:effectLst/>
                <a:latin typeface="Times New Roman" panose="02020603050405020304" pitchFamily="18" charset="0"/>
                <a:cs typeface="Times New Roman" panose="02020603050405020304" pitchFamily="18" charset="0"/>
              </a:rPr>
              <a:t>sas</a:t>
            </a:r>
            <a:r>
              <a:rPr lang="es-ES" sz="2360" dirty="0">
                <a:effectLst/>
                <a:latin typeface="Times New Roman" panose="02020603050405020304" pitchFamily="18" charset="0"/>
                <a:cs typeface="Times New Roman" panose="02020603050405020304" pitchFamily="18" charset="0"/>
              </a:rPr>
              <a:t> funciones </a:t>
            </a:r>
            <a:r>
              <a:rPr lang="es-ES" sz="2360" i="1" dirty="0">
                <a:effectLst/>
                <a:latin typeface="Times New Roman" panose="02020603050405020304" pitchFamily="18" charset="0"/>
                <a:cs typeface="Times New Roman" panose="02020603050405020304" pitchFamily="18" charset="0"/>
              </a:rPr>
              <a:t>f </a:t>
            </a:r>
            <a:r>
              <a:rPr lang="es-ES" sz="2360" dirty="0">
                <a:effectLst/>
                <a:latin typeface="Times New Roman" panose="02020603050405020304" pitchFamily="18" charset="0"/>
                <a:cs typeface="Times New Roman" panose="02020603050405020304" pitchFamily="18" charset="0"/>
              </a:rPr>
              <a:t>calculan el costo total de una arista y son convexas en función del tráfico </a:t>
            </a:r>
            <a:r>
              <a:rPr lang="es-ES" sz="2360" i="1" dirty="0">
                <a:effectLst/>
                <a:latin typeface="Times New Roman" panose="02020603050405020304" pitchFamily="18" charset="0"/>
                <a:cs typeface="Times New Roman" panose="02020603050405020304" pitchFamily="18" charset="0"/>
              </a:rPr>
              <a:t>x.</a:t>
            </a:r>
          </a:p>
          <a:p>
            <a:pPr marL="400050" lvl="1" indent="0">
              <a:buNone/>
            </a:pPr>
            <a:endParaRPr lang="es-MX" sz="2000" dirty="0">
              <a:effectLst/>
            </a:endParaRPr>
          </a:p>
        </p:txBody>
      </p:sp>
      <p:sp>
        <p:nvSpPr>
          <p:cNvPr id="7"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75</a:t>
            </a:fld>
            <a:endParaRPr lang="es-MX" dirty="0"/>
          </a:p>
        </p:txBody>
      </p:sp>
      <p:sp>
        <p:nvSpPr>
          <p:cNvPr id="4" name="Text Box 9">
            <a:extLst>
              <a:ext uri="{FF2B5EF4-FFF2-40B4-BE49-F238E27FC236}">
                <a16:creationId xmlns:a16="http://schemas.microsoft.com/office/drawing/2014/main" id="{60EEA259-8426-20A1-CAB5-4A536A234C42}"/>
              </a:ext>
            </a:extLst>
          </p:cNvPr>
          <p:cNvSpPr txBox="1">
            <a:spLocks noChangeArrowheads="1"/>
          </p:cNvSpPr>
          <p:nvPr/>
        </p:nvSpPr>
        <p:spPr bwMode="auto">
          <a:xfrm>
            <a:off x="2375997" y="5956051"/>
            <a:ext cx="9177633" cy="830997"/>
          </a:xfrm>
          <a:prstGeom prst="rect">
            <a:avLst/>
          </a:prstGeom>
          <a:solidFill>
            <a:schemeClr val="bg1">
              <a:lumMod val="75000"/>
            </a:schemeClr>
          </a:solid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200" u="none" dirty="0">
                <a:latin typeface="Times New Roman" panose="02020603050405020304" pitchFamily="18" charset="0"/>
                <a:cs typeface="Times New Roman" panose="02020603050405020304" pitchFamily="18" charset="0"/>
              </a:rPr>
              <a:t>(Corolario 3.2) </a:t>
            </a:r>
            <a:r>
              <a:rPr lang="es-MX" sz="2200" u="none" dirty="0">
                <a:latin typeface="Times New Roman" panose="02020603050405020304" pitchFamily="18" charset="0"/>
                <a:cs typeface="Times New Roman" panose="02020603050405020304" pitchFamily="18" charset="0"/>
                <a:sym typeface="Symbol" panose="05050102010706020507" pitchFamily="18" charset="2"/>
              </a:rPr>
              <a:t>Si </a:t>
            </a:r>
            <a:r>
              <a:rPr lang="es-MX" sz="2200" i="1" u="none" dirty="0">
                <a:latin typeface="Times New Roman" panose="02020603050405020304" pitchFamily="18" charset="0"/>
                <a:cs typeface="Times New Roman" panose="02020603050405020304" pitchFamily="18" charset="0"/>
                <a:sym typeface="Symbol" panose="05050102010706020507" pitchFamily="18" charset="2"/>
              </a:rPr>
              <a:t>d</a:t>
            </a:r>
            <a:r>
              <a:rPr lang="es-MX" sz="2200" i="1" u="none" baseline="-25000" dirty="0">
                <a:latin typeface="Times New Roman" panose="02020603050405020304" pitchFamily="18" charset="0"/>
                <a:cs typeface="Times New Roman" panose="02020603050405020304" pitchFamily="18" charset="0"/>
                <a:sym typeface="Symbol" panose="05050102010706020507" pitchFamily="18" charset="2"/>
              </a:rPr>
              <a:t>e</a:t>
            </a:r>
            <a:r>
              <a:rPr lang="es-MX" sz="2200" u="none" dirty="0">
                <a:latin typeface="Times New Roman" panose="02020603050405020304" pitchFamily="18" charset="0"/>
                <a:cs typeface="Times New Roman" panose="02020603050405020304" pitchFamily="18" charset="0"/>
                <a:sym typeface="Symbol" panose="05050102010706020507" pitchFamily="18" charset="2"/>
              </a:rPr>
              <a:t>(</a:t>
            </a:r>
            <a:r>
              <a:rPr lang="es-MX" sz="2200" i="1" u="none" dirty="0">
                <a:latin typeface="Times New Roman" panose="02020603050405020304" pitchFamily="18" charset="0"/>
                <a:cs typeface="Times New Roman" panose="02020603050405020304" pitchFamily="18" charset="0"/>
                <a:sym typeface="Symbol" panose="05050102010706020507" pitchFamily="18" charset="2"/>
              </a:rPr>
              <a:t>x</a:t>
            </a:r>
            <a:r>
              <a:rPr lang="es-MX" sz="2200" u="none" dirty="0">
                <a:latin typeface="Times New Roman" panose="02020603050405020304" pitchFamily="18" charset="0"/>
                <a:cs typeface="Times New Roman" panose="02020603050405020304" pitchFamily="18" charset="0"/>
                <a:sym typeface="Symbol" panose="05050102010706020507" pitchFamily="18" charset="2"/>
              </a:rPr>
              <a:t>) es un polinomio con grado cuando más  </a:t>
            </a:r>
            <a:r>
              <a:rPr lang="es-MX" sz="2400" u="none" dirty="0">
                <a:latin typeface="French Script MT" panose="03020402040607040605" pitchFamily="66" charset="0"/>
                <a:sym typeface="Symbol" panose="05050102010706020507" pitchFamily="18" charset="2"/>
              </a:rPr>
              <a:t>l</a:t>
            </a:r>
            <a:r>
              <a:rPr lang="es-MX" sz="2200" u="none" dirty="0">
                <a:latin typeface="Times New Roman" panose="02020603050405020304" pitchFamily="18" charset="0"/>
                <a:cs typeface="Times New Roman" panose="02020603050405020304" pitchFamily="18" charset="0"/>
                <a:sym typeface="Symbol" panose="05050102010706020507" pitchFamily="18" charset="2"/>
              </a:rPr>
              <a:t>  y coeficientes no negativos, entonces el precio de la estabilidad es cuando más (</a:t>
            </a:r>
            <a:r>
              <a:rPr lang="es-MX" sz="2400" u="none" dirty="0">
                <a:solidFill>
                  <a:srgbClr val="FFFFFF"/>
                </a:solidFill>
                <a:latin typeface="French Script MT" panose="03020402040607040605" pitchFamily="66" charset="0"/>
                <a:sym typeface="Symbol" panose="05050102010706020507" pitchFamily="18" charset="2"/>
              </a:rPr>
              <a:t>l</a:t>
            </a:r>
            <a:r>
              <a:rPr lang="es-MX" sz="2200" u="none" dirty="0">
                <a:solidFill>
                  <a:srgbClr val="FFFFFF"/>
                </a:solidFill>
                <a:latin typeface="French Script MT" panose="03020402040607040605" pitchFamily="66" charset="0"/>
                <a:sym typeface="Symbol" panose="05050102010706020507" pitchFamily="18" charset="2"/>
              </a:rPr>
              <a:t> </a:t>
            </a:r>
            <a:r>
              <a:rPr lang="es-MX" sz="2200" u="none" dirty="0">
                <a:latin typeface="Times New Roman" panose="02020603050405020304" pitchFamily="18" charset="0"/>
                <a:cs typeface="Times New Roman" panose="02020603050405020304" pitchFamily="18" charset="0"/>
                <a:sym typeface="Symbol" panose="05050102010706020507" pitchFamily="18" charset="2"/>
              </a:rPr>
              <a:t>+1)H(</a:t>
            </a:r>
            <a:r>
              <a:rPr lang="es-MX" sz="2200" i="1" u="none" dirty="0">
                <a:latin typeface="Times New Roman" panose="02020603050405020304" pitchFamily="18" charset="0"/>
                <a:cs typeface="Times New Roman" panose="02020603050405020304" pitchFamily="18" charset="0"/>
                <a:sym typeface="Symbol" panose="05050102010706020507" pitchFamily="18" charset="2"/>
              </a:rPr>
              <a:t>k</a:t>
            </a:r>
            <a:r>
              <a:rPr lang="es-MX" sz="2200" u="none" dirty="0">
                <a:latin typeface="Times New Roman" panose="02020603050405020304" pitchFamily="18" charset="0"/>
                <a:cs typeface="Times New Roman" panose="02020603050405020304" pitchFamily="18" charset="0"/>
                <a:sym typeface="Symbol" panose="05050102010706020507" pitchFamily="18" charset="2"/>
              </a:rPr>
              <a:t>).</a:t>
            </a:r>
          </a:p>
        </p:txBody>
      </p:sp>
    </p:spTree>
    <p:extLst>
      <p:ext uri="{BB962C8B-B14F-4D97-AF65-F5344CB8AC3E}">
        <p14:creationId xmlns:p14="http://schemas.microsoft.com/office/powerpoint/2010/main" val="139629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par>
                                <p:cTn id="9" presetID="1" presetClass="entr" presetSubtype="0" fill="hold" grpId="0" nodeType="withEffect">
                                  <p:stCondLst>
                                    <p:cond delay="600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400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27547" y="1307816"/>
            <a:ext cx="10749289" cy="3795813"/>
          </a:xfrm>
        </p:spPr>
        <p:txBody>
          <a:bodyPr/>
          <a:lstStyle/>
          <a:p>
            <a:r>
              <a:rPr lang="es-MX" sz="2400" dirty="0">
                <a:effectLst/>
              </a:rPr>
              <a:t>Sea </a:t>
            </a:r>
            <a:r>
              <a:rPr lang="es-MX" sz="2400" dirty="0">
                <a:solidFill>
                  <a:srgbClr val="FFFFFF"/>
                </a:solidFill>
                <a:effectLst/>
                <a:latin typeface="Lucida Calligraphy" panose="03010101010101010101" pitchFamily="66" charset="0"/>
              </a:rPr>
              <a:t>D</a:t>
            </a:r>
            <a:r>
              <a:rPr lang="es-MX" sz="2400" dirty="0">
                <a:effectLst/>
              </a:rPr>
              <a:t> un </a:t>
            </a:r>
            <a:r>
              <a:rPr lang="es-ES" sz="2400" dirty="0">
                <a:effectLst/>
              </a:rPr>
              <a:t>conjunto que satisface las condiciones anteriores, e incluya esas funciones </a:t>
            </a:r>
            <a:r>
              <a:rPr lang="es-ES" sz="2400" i="1" dirty="0">
                <a:effectLst/>
              </a:rPr>
              <a:t>f</a:t>
            </a:r>
            <a:r>
              <a:rPr lang="es-ES" sz="2400" dirty="0">
                <a:effectLst/>
              </a:rPr>
              <a:t>, y también a las funciones constantes.</a:t>
            </a:r>
          </a:p>
          <a:p>
            <a:endParaRPr lang="es-MX" sz="1000" dirty="0">
              <a:effectLst/>
            </a:endParaRPr>
          </a:p>
          <a:p>
            <a:r>
              <a:rPr lang="es-MX" sz="2400" dirty="0">
                <a:effectLst/>
              </a:rPr>
              <a:t>Llamaré </a:t>
            </a:r>
            <a:r>
              <a:rPr lang="es-MX" sz="2400" dirty="0">
                <a:effectLst/>
                <a:sym typeface="Symbol" panose="05050102010706020507" pitchFamily="18" charset="2"/>
              </a:rPr>
              <a:t></a:t>
            </a:r>
            <a:r>
              <a:rPr lang="es-MX" sz="2400" dirty="0">
                <a:effectLst/>
              </a:rPr>
              <a:t>(</a:t>
            </a:r>
            <a:r>
              <a:rPr lang="es-MX" sz="2400" dirty="0">
                <a:effectLst/>
                <a:latin typeface="Lucida Calligraphy" panose="03010101010101010101" pitchFamily="66" charset="0"/>
              </a:rPr>
              <a:t>D</a:t>
            </a:r>
            <a:r>
              <a:rPr lang="es-MX" sz="2400" dirty="0">
                <a:effectLst/>
              </a:rPr>
              <a:t>) al precio de la anarquía para juegos no atómicos con retrasos de la clase </a:t>
            </a:r>
            <a:r>
              <a:rPr lang="es-MX" sz="2400" dirty="0">
                <a:effectLst/>
                <a:latin typeface="Lucida Calligraphy" panose="03010101010101010101" pitchFamily="66" charset="0"/>
              </a:rPr>
              <a:t>D</a:t>
            </a:r>
            <a:r>
              <a:rPr lang="es-MX" sz="2400" dirty="0">
                <a:effectLst/>
              </a:rPr>
              <a:t> (</a:t>
            </a:r>
            <a:r>
              <a:rPr lang="es-MX" sz="2200" dirty="0">
                <a:effectLst/>
              </a:rPr>
              <a:t>ese precio es también el precio de la estabilidad, puesto que el equilibrio Nash es único en este contexto</a:t>
            </a:r>
            <a:r>
              <a:rPr lang="es-MX" sz="2400" dirty="0">
                <a:effectLst/>
              </a:rPr>
              <a:t>).</a:t>
            </a:r>
          </a:p>
          <a:p>
            <a:endParaRPr lang="es-MX" sz="1000" dirty="0">
              <a:effectLst/>
            </a:endParaRPr>
          </a:p>
          <a:p>
            <a:r>
              <a:rPr lang="es-MX" sz="2400" dirty="0">
                <a:effectLst/>
              </a:rPr>
              <a:t>[37] muestra que para polinomios de grado cuando más </a:t>
            </a:r>
            <a:r>
              <a:rPr lang="es-MX" sz="2800" dirty="0">
                <a:effectLst/>
                <a:latin typeface="French Script MT" panose="03020402040607040605" pitchFamily="66" charset="0"/>
              </a:rPr>
              <a:t>l</a:t>
            </a:r>
            <a:r>
              <a:rPr lang="es-MX" sz="2400" dirty="0">
                <a:effectLst/>
              </a:rPr>
              <a:t>, esta cota es </a:t>
            </a:r>
            <a:r>
              <a:rPr lang="es-MX" sz="2400" dirty="0">
                <a:effectLst/>
                <a:latin typeface="Lucida Calligraphy" panose="03010101010101010101" pitchFamily="66" charset="0"/>
              </a:rPr>
              <a:t>O</a:t>
            </a:r>
            <a:r>
              <a:rPr lang="es-MX" sz="2400" dirty="0">
                <a:effectLst/>
              </a:rPr>
              <a:t>(</a:t>
            </a:r>
            <a:r>
              <a:rPr lang="es-MX" sz="2800" dirty="0">
                <a:effectLst/>
                <a:latin typeface="French Script MT" panose="03020402040607040605" pitchFamily="66" charset="0"/>
              </a:rPr>
              <a:t>l</a:t>
            </a:r>
            <a:r>
              <a:rPr lang="es-MX" sz="2400" dirty="0">
                <a:effectLst/>
              </a:rPr>
              <a:t>/log </a:t>
            </a:r>
            <a:r>
              <a:rPr lang="es-MX" sz="2800" dirty="0">
                <a:effectLst/>
                <a:latin typeface="French Script MT" panose="03020402040607040605" pitchFamily="66" charset="0"/>
              </a:rPr>
              <a:t>l</a:t>
            </a:r>
            <a:r>
              <a:rPr lang="es-MX" sz="2400" dirty="0">
                <a:effectLst/>
              </a:rPr>
              <a:t>), y para retrasos lineales es 4/3.</a:t>
            </a:r>
          </a:p>
        </p:txBody>
      </p:sp>
      <p:sp>
        <p:nvSpPr>
          <p:cNvPr id="6"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76</a:t>
            </a:fld>
            <a:endParaRPr lang="es-MX" dirty="0"/>
          </a:p>
        </p:txBody>
      </p:sp>
      <p:sp>
        <p:nvSpPr>
          <p:cNvPr id="7" name="CuadroTexto 6">
            <a:extLst>
              <a:ext uri="{FF2B5EF4-FFF2-40B4-BE49-F238E27FC236}">
                <a16:creationId xmlns:a16="http://schemas.microsoft.com/office/drawing/2014/main" id="{2CE96F02-6964-A9FC-EA20-E87D1A98CA17}"/>
              </a:ext>
            </a:extLst>
          </p:cNvPr>
          <p:cNvSpPr txBox="1"/>
          <p:nvPr/>
        </p:nvSpPr>
        <p:spPr>
          <a:xfrm>
            <a:off x="4805916" y="346200"/>
            <a:ext cx="7208876" cy="830997"/>
          </a:xfrm>
          <a:prstGeom prst="rect">
            <a:avLst/>
          </a:prstGeom>
          <a:noFill/>
        </p:spPr>
        <p:txBody>
          <a:bodyPr wrap="square" rtlCol="0">
            <a:spAutoFit/>
          </a:bodyPr>
          <a:lstStyle/>
          <a:p>
            <a:pPr marL="0" marR="0" lvl="1" algn="l" defTabSz="914400" rtl="0" eaLnBrk="1" fontAlgn="base" latinLnBrk="0" hangingPunct="1">
              <a:lnSpc>
                <a:spcPct val="100000"/>
              </a:lnSpc>
              <a:spcBef>
                <a:spcPct val="20000"/>
              </a:spcBef>
              <a:spcAft>
                <a:spcPct val="0"/>
              </a:spcAft>
              <a:buClrTx/>
              <a:buSzTx/>
              <a:tabLst/>
              <a:defRPr/>
            </a:pPr>
            <a:r>
              <a:rPr lang="es-MX" sz="2400" kern="0" dirty="0">
                <a:solidFill>
                  <a:srgbClr val="FFFFFF"/>
                </a:solidFill>
                <a:latin typeface="Times New Roman" panose="02020603050405020304" pitchFamily="18" charset="0"/>
                <a:cs typeface="Times New Roman" panose="02020603050405020304" pitchFamily="18" charset="0"/>
              </a:rPr>
              <a:t>(1) </a:t>
            </a:r>
            <a:r>
              <a:rPr kumimoji="0" lang="es-MX" sz="24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el retraso es monotónico creciente, y (2) el costo total </a:t>
            </a:r>
            <a:r>
              <a:rPr kumimoji="0" lang="es-MX" sz="2400" b="0" i="1" u="none" strike="noStrike" kern="0" cap="none" spc="0" normalizeH="0" baseline="0" noProof="0" dirty="0" err="1">
                <a:ln>
                  <a:noFill/>
                </a:ln>
                <a:solidFill>
                  <a:srgbClr val="FFFFFF"/>
                </a:solidFill>
                <a:effectLst/>
                <a:uLnTx/>
                <a:uFillTx/>
                <a:latin typeface="Times New Roman" panose="02020603050405020304" pitchFamily="18" charset="0"/>
                <a:cs typeface="Times New Roman" panose="02020603050405020304" pitchFamily="18" charset="0"/>
              </a:rPr>
              <a:t>xd</a:t>
            </a:r>
            <a:r>
              <a:rPr kumimoji="0" lang="es-MX" sz="2400" b="0" i="0" u="none" strike="noStrike" kern="0" cap="none" spc="0" normalizeH="0" baseline="-25000" noProof="0" dirty="0" err="1">
                <a:ln>
                  <a:noFill/>
                </a:ln>
                <a:solidFill>
                  <a:srgbClr val="FFFFFF"/>
                </a:solidFill>
                <a:effectLst/>
                <a:uLnTx/>
                <a:uFillTx/>
                <a:latin typeface="Times New Roman" panose="02020603050405020304" pitchFamily="18" charset="0"/>
                <a:cs typeface="Times New Roman" panose="02020603050405020304" pitchFamily="18" charset="0"/>
              </a:rPr>
              <a:t>e</a:t>
            </a:r>
            <a:r>
              <a:rPr kumimoji="0" lang="es-MX" sz="24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a:t>
            </a:r>
            <a:r>
              <a:rPr kumimoji="0" lang="es-MX" sz="2400" b="0" i="1"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x</a:t>
            </a:r>
            <a:r>
              <a:rPr kumimoji="0" lang="es-MX" sz="24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 de una arista es una función convexa </a:t>
            </a:r>
            <a:r>
              <a:rPr kumimoji="0" lang="es-MX" sz="2400" b="0" i="1"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f</a:t>
            </a:r>
            <a:r>
              <a:rPr kumimoji="0" lang="es-MX" sz="24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 del tráfico </a:t>
            </a:r>
            <a:r>
              <a:rPr kumimoji="0" lang="es-MX" sz="2400" b="0" i="1"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x</a:t>
            </a:r>
            <a:endParaRPr lang="es-MX" dirty="0"/>
          </a:p>
        </p:txBody>
      </p:sp>
      <p:cxnSp>
        <p:nvCxnSpPr>
          <p:cNvPr id="8" name="Conector recto de flecha 7">
            <a:extLst>
              <a:ext uri="{FF2B5EF4-FFF2-40B4-BE49-F238E27FC236}">
                <a16:creationId xmlns:a16="http://schemas.microsoft.com/office/drawing/2014/main" id="{FF75DF08-25D0-9D69-5385-E2C0E37CF2DA}"/>
              </a:ext>
            </a:extLst>
          </p:cNvPr>
          <p:cNvCxnSpPr/>
          <p:nvPr/>
        </p:nvCxnSpPr>
        <p:spPr bwMode="auto">
          <a:xfrm>
            <a:off x="7808495" y="1105005"/>
            <a:ext cx="216568" cy="254275"/>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280814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3000"/>
                                  </p:stCondLst>
                                  <p:childTnLst>
                                    <p:set>
                                      <p:cBhvr>
                                        <p:cTn id="8"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par>
                                <p:cTn id="9" presetID="1" presetClass="entr" presetSubtype="0" fill="hold" nodeType="withEffect">
                                  <p:stCondLst>
                                    <p:cond delay="3000"/>
                                  </p:stCondLst>
                                  <p:childTnLst>
                                    <p:set>
                                      <p:cBhvr>
                                        <p:cTn id="10"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72140" y="645205"/>
            <a:ext cx="11182522" cy="6099639"/>
          </a:xfrm>
        </p:spPr>
        <p:txBody>
          <a:bodyPr/>
          <a:lstStyle/>
          <a:p>
            <a:r>
              <a:rPr lang="es-MX" sz="2800" dirty="0">
                <a:effectLst/>
              </a:rPr>
              <a:t>Extenderé ahora el resultado a un juego atómico de una sola fuente, encontrando cotas más ajustadas que las del corolario 3.2, para el caso de una sola fuente. </a:t>
            </a:r>
          </a:p>
          <a:p>
            <a:endParaRPr lang="es-MX" sz="800" dirty="0">
              <a:effectLst/>
            </a:endParaRPr>
          </a:p>
          <a:p>
            <a:r>
              <a:rPr lang="es-MX" sz="2800" dirty="0">
                <a:effectLst/>
              </a:rPr>
              <a:t>Teorema 3.4. </a:t>
            </a:r>
            <a:r>
              <a:rPr lang="es-MX" sz="2400" dirty="0">
                <a:effectLst/>
              </a:rPr>
              <a:t>En un juego justo de conexiones con una sola fuente, donde todos los costos son retrasos, y todos estos retrasos pertenecen a un conjunto </a:t>
            </a:r>
            <a:r>
              <a:rPr lang="es-MX" sz="2400" dirty="0">
                <a:effectLst/>
                <a:latin typeface="Lucida Calligraphy" panose="03010101010101010101" pitchFamily="66" charset="0"/>
              </a:rPr>
              <a:t>D</a:t>
            </a:r>
            <a:r>
              <a:rPr lang="es-MX" sz="2400" dirty="0">
                <a:effectLst/>
              </a:rPr>
              <a:t> que satisface la condición anterior, </a:t>
            </a:r>
            <a:r>
              <a:rPr lang="es-MX" sz="2800" dirty="0">
                <a:effectLst/>
              </a:rPr>
              <a:t>el precio de la estabilidad es cuando más </a:t>
            </a:r>
            <a:r>
              <a:rPr lang="es-MX" sz="2800" dirty="0">
                <a:effectLst/>
                <a:sym typeface="Symbol" panose="05050102010706020507" pitchFamily="18" charset="2"/>
              </a:rPr>
              <a:t></a:t>
            </a:r>
            <a:r>
              <a:rPr lang="es-MX" sz="2800" dirty="0">
                <a:effectLst/>
              </a:rPr>
              <a:t>(</a:t>
            </a:r>
            <a:r>
              <a:rPr lang="es-MX" sz="2800" dirty="0">
                <a:effectLst/>
                <a:latin typeface="Lucida Calligraphy" panose="03010101010101010101" pitchFamily="66" charset="0"/>
              </a:rPr>
              <a:t>D</a:t>
            </a:r>
            <a:r>
              <a:rPr lang="es-MX" sz="2800" dirty="0">
                <a:effectLst/>
              </a:rPr>
              <a:t>)</a:t>
            </a:r>
            <a:r>
              <a:rPr lang="es-MX" sz="2400" dirty="0">
                <a:effectLst/>
              </a:rPr>
              <a:t>.</a:t>
            </a:r>
          </a:p>
          <a:p>
            <a:endParaRPr lang="es-MX" sz="800" dirty="0">
              <a:effectLst/>
            </a:endParaRPr>
          </a:p>
          <a:p>
            <a:pPr lvl="1">
              <a:buFont typeface="Wingdings" panose="05000000000000000000" pitchFamily="2" charset="2"/>
              <a:buChar char="§"/>
            </a:pPr>
            <a:r>
              <a:rPr kumimoji="0" lang="es-MX" sz="2400" b="0" i="0" u="none" strike="noStrike" kern="1200" cap="none" spc="0" normalizeH="0" baseline="0" noProof="0" dirty="0">
                <a:ln>
                  <a:noFill/>
                </a:ln>
                <a:solidFill>
                  <a:srgbClr val="FFFFFF"/>
                </a:solidFill>
                <a:effectLst/>
                <a:uLnTx/>
                <a:uFillTx/>
                <a:ea typeface="+mn-ea"/>
                <a:cs typeface="Times New Roman" panose="02020603050405020304" pitchFamily="18" charset="0"/>
                <a:sym typeface="Symbol" panose="05050102010706020507" pitchFamily="18" charset="2"/>
              </a:rPr>
              <a:t>Recordar que </a:t>
            </a:r>
            <a:r>
              <a:rPr kumimoji="0" lang="es-MX" sz="2400" b="0" i="0" u="none" strike="noStrike" kern="1200" cap="none" spc="0" normalizeH="0" baseline="0" noProof="0" dirty="0">
                <a:ln>
                  <a:noFill/>
                </a:ln>
                <a:solidFill>
                  <a:srgbClr val="FFFFFF"/>
                </a:solidFill>
                <a:effectLst/>
                <a:uLnTx/>
                <a:uFillTx/>
                <a:ea typeface="+mn-ea"/>
                <a:cs typeface="Times New Roman" panose="02020603050405020304" pitchFamily="18" charset="0"/>
              </a:rPr>
              <a:t>(</a:t>
            </a:r>
            <a:r>
              <a:rPr kumimoji="0" lang="es-MX" sz="2400" b="0" i="0" u="none" strike="noStrike" kern="0" cap="none" spc="0" normalizeH="0" baseline="0" noProof="0" dirty="0">
                <a:ln>
                  <a:noFill/>
                </a:ln>
                <a:solidFill>
                  <a:srgbClr val="FFFFFF"/>
                </a:solidFill>
                <a:effectLst/>
                <a:uLnTx/>
                <a:uFillTx/>
                <a:latin typeface="Lucida Calligraphy" panose="03010101010101010101" pitchFamily="66" charset="0"/>
                <a:ea typeface="+mn-ea"/>
                <a:cs typeface="+mn-cs"/>
              </a:rPr>
              <a:t>D</a:t>
            </a:r>
            <a:r>
              <a:rPr kumimoji="0" lang="es-MX" sz="2400" b="0" i="0" u="none" strike="noStrike" kern="1200" cap="none" spc="0" normalizeH="0" baseline="0" noProof="0" dirty="0">
                <a:ln>
                  <a:noFill/>
                </a:ln>
                <a:solidFill>
                  <a:srgbClr val="FFFFFF"/>
                </a:solidFill>
                <a:effectLst/>
                <a:uLnTx/>
                <a:uFillTx/>
                <a:ea typeface="+mn-ea"/>
                <a:cs typeface="Times New Roman" panose="02020603050405020304" pitchFamily="18" charset="0"/>
              </a:rPr>
              <a:t>) es el precio de la estabilidad (o el de la anarquía) para juegos no atómicos con retrasos de la clase </a:t>
            </a:r>
            <a:r>
              <a:rPr kumimoji="0" lang="es-MX" sz="2400" b="0" i="0" u="none" strike="noStrike" kern="0" cap="none" spc="0" normalizeH="0" baseline="0" noProof="0" dirty="0">
                <a:ln>
                  <a:noFill/>
                </a:ln>
                <a:solidFill>
                  <a:srgbClr val="FFFFFF"/>
                </a:solidFill>
                <a:effectLst/>
                <a:uLnTx/>
                <a:uFillTx/>
                <a:latin typeface="Lucida Calligraphy" panose="03010101010101010101" pitchFamily="66" charset="0"/>
                <a:ea typeface="+mn-ea"/>
                <a:cs typeface="+mn-cs"/>
              </a:rPr>
              <a:t>D</a:t>
            </a:r>
            <a:r>
              <a:rPr kumimoji="0" lang="es-MX" sz="2400" b="0" i="0" u="none" strike="noStrike" kern="1200" cap="none" spc="0" normalizeH="0" baseline="0" noProof="0" dirty="0">
                <a:ln>
                  <a:noFill/>
                </a:ln>
                <a:solidFill>
                  <a:srgbClr val="FFFFFF"/>
                </a:solidFill>
                <a:effectLst/>
                <a:uLnTx/>
                <a:uFillTx/>
                <a:ea typeface="+mn-ea"/>
                <a:cs typeface="Times New Roman" panose="02020603050405020304" pitchFamily="18" charset="0"/>
              </a:rPr>
              <a:t>.</a:t>
            </a:r>
          </a:p>
          <a:p>
            <a:pPr lvl="1">
              <a:buFont typeface="Wingdings" panose="05000000000000000000" pitchFamily="2" charset="2"/>
              <a:buChar char="§"/>
            </a:pPr>
            <a:endParaRPr kumimoji="0" lang="es-MX" sz="800" b="0" i="0" u="none" strike="noStrike" kern="1200" cap="none" spc="0" normalizeH="0" baseline="0" noProof="0" dirty="0">
              <a:ln>
                <a:noFill/>
              </a:ln>
              <a:solidFill>
                <a:srgbClr val="FFFFFF"/>
              </a:solidFill>
              <a:effectLst/>
              <a:uLnTx/>
              <a:uFillTx/>
              <a:ea typeface="+mn-ea"/>
              <a:cs typeface="Times New Roman" panose="02020603050405020304" pitchFamily="18" charset="0"/>
              <a:sym typeface="Symbol" panose="05050102010706020507" pitchFamily="18" charset="2"/>
            </a:endParaRPr>
          </a:p>
          <a:p>
            <a:pPr lvl="1">
              <a:buFont typeface="Wingdings" panose="05000000000000000000" pitchFamily="2" charset="2"/>
              <a:buChar char="§"/>
            </a:pPr>
            <a:r>
              <a:rPr lang="es-MX" sz="2400" dirty="0">
                <a:effectLst/>
              </a:rPr>
              <a:t>Recordar que </a:t>
            </a:r>
            <a:r>
              <a:rPr lang="es-MX" sz="2400" dirty="0">
                <a:solidFill>
                  <a:srgbClr val="FFFFFF"/>
                </a:solidFill>
                <a:effectLst/>
                <a:latin typeface="Lucida Calligraphy" panose="03010101010101010101" pitchFamily="66" charset="0"/>
                <a:ea typeface="+mn-ea"/>
                <a:cs typeface="+mn-cs"/>
              </a:rPr>
              <a:t>D</a:t>
            </a:r>
            <a:r>
              <a:rPr lang="es-MX" sz="2400" dirty="0">
                <a:effectLst/>
              </a:rPr>
              <a:t> es el conjunto que satisface las condiciones</a:t>
            </a:r>
            <a:r>
              <a:rPr lang="es-MX" sz="2000" dirty="0">
                <a:effectLst/>
              </a:rPr>
              <a:t> </a:t>
            </a:r>
            <a:r>
              <a:rPr lang="es-MX" sz="2200" kern="0" dirty="0">
                <a:solidFill>
                  <a:srgbClr val="FFFFFF"/>
                </a:solidFill>
                <a:latin typeface="Times New Roman" panose="02020603050405020304" pitchFamily="18" charset="0"/>
                <a:cs typeface="Times New Roman" panose="02020603050405020304" pitchFamily="18" charset="0"/>
              </a:rPr>
              <a:t>(1) </a:t>
            </a:r>
            <a:r>
              <a:rPr kumimoji="0" lang="es-MX" sz="2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el retraso es monotónico creciente, y (2) el costo total </a:t>
            </a:r>
            <a:r>
              <a:rPr kumimoji="0" lang="es-MX" sz="2200" b="0" i="1" u="none" strike="noStrike" kern="0" cap="none" spc="0" normalizeH="0" baseline="0" noProof="0" dirty="0" err="1">
                <a:ln>
                  <a:noFill/>
                </a:ln>
                <a:solidFill>
                  <a:srgbClr val="FFFFFF"/>
                </a:solidFill>
                <a:effectLst/>
                <a:uLnTx/>
                <a:uFillTx/>
                <a:latin typeface="Times New Roman" panose="02020603050405020304" pitchFamily="18" charset="0"/>
                <a:cs typeface="Times New Roman" panose="02020603050405020304" pitchFamily="18" charset="0"/>
              </a:rPr>
              <a:t>xd</a:t>
            </a:r>
            <a:r>
              <a:rPr kumimoji="0" lang="es-MX" sz="2200" b="0" i="0" u="none" strike="noStrike" kern="0" cap="none" spc="0" normalizeH="0" baseline="-25000" noProof="0" dirty="0" err="1">
                <a:ln>
                  <a:noFill/>
                </a:ln>
                <a:solidFill>
                  <a:srgbClr val="FFFFFF"/>
                </a:solidFill>
                <a:effectLst/>
                <a:uLnTx/>
                <a:uFillTx/>
                <a:latin typeface="Times New Roman" panose="02020603050405020304" pitchFamily="18" charset="0"/>
                <a:cs typeface="Times New Roman" panose="02020603050405020304" pitchFamily="18" charset="0"/>
              </a:rPr>
              <a:t>e</a:t>
            </a:r>
            <a:r>
              <a:rPr kumimoji="0" lang="es-MX" sz="2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a:t>
            </a:r>
            <a:r>
              <a:rPr kumimoji="0" lang="es-MX" sz="2200" b="0" i="1"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x</a:t>
            </a:r>
            <a:r>
              <a:rPr kumimoji="0" lang="es-MX" sz="2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 de una arista es una función convexa </a:t>
            </a:r>
            <a:r>
              <a:rPr kumimoji="0" lang="es-MX" sz="2200" b="0" i="1"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f</a:t>
            </a:r>
            <a:r>
              <a:rPr kumimoji="0" lang="es-MX" sz="2200" b="0" i="0"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 del tráfico </a:t>
            </a:r>
            <a:r>
              <a:rPr kumimoji="0" lang="es-MX" sz="2200" b="0" i="1"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x,</a:t>
            </a:r>
            <a:r>
              <a:rPr kumimoji="0" lang="es-MX" sz="2000" b="0" i="1" u="none" strike="noStrike" kern="0" cap="none" spc="0" normalizeH="0" baseline="0" noProof="0" dirty="0">
                <a:ln>
                  <a:noFill/>
                </a:ln>
                <a:solidFill>
                  <a:srgbClr val="FFFFFF"/>
                </a:solidFill>
                <a:effectLst/>
                <a:uLnTx/>
                <a:uFillTx/>
                <a:latin typeface="Times New Roman" panose="02020603050405020304" pitchFamily="18" charset="0"/>
                <a:cs typeface="Times New Roman" panose="02020603050405020304" pitchFamily="18" charset="0"/>
              </a:rPr>
              <a:t> </a:t>
            </a:r>
            <a:r>
              <a:rPr kumimoji="0" lang="es-MX" sz="2400" b="0" u="none" strike="noStrike" kern="0" cap="none" spc="0" normalizeH="0" baseline="0" noProof="0" dirty="0">
                <a:ln>
                  <a:noFill/>
                </a:ln>
                <a:solidFill>
                  <a:srgbClr val="FFFFFF"/>
                </a:solidFill>
                <a:effectLst/>
                <a:uLnTx/>
                <a:uFillTx/>
                <a:cs typeface="Times New Roman" panose="02020603050405020304" pitchFamily="18" charset="0"/>
              </a:rPr>
              <a:t>e incluye </a:t>
            </a:r>
            <a:r>
              <a:rPr lang="es-MX" sz="2400" dirty="0">
                <a:solidFill>
                  <a:srgbClr val="FFFFFF"/>
                </a:solidFill>
                <a:effectLst/>
                <a:cs typeface="Times New Roman" panose="02020603050405020304" pitchFamily="18" charset="0"/>
              </a:rPr>
              <a:t>esa</a:t>
            </a:r>
            <a:r>
              <a:rPr kumimoji="0" lang="es-MX" sz="2400" b="0" u="none" strike="noStrike" kern="0" cap="none" spc="0" normalizeH="0" baseline="0" noProof="0" dirty="0">
                <a:ln>
                  <a:noFill/>
                </a:ln>
                <a:solidFill>
                  <a:srgbClr val="FFFFFF"/>
                </a:solidFill>
                <a:effectLst/>
                <a:uLnTx/>
                <a:uFillTx/>
                <a:cs typeface="Times New Roman" panose="02020603050405020304" pitchFamily="18" charset="0"/>
              </a:rPr>
              <a:t>s funciones  </a:t>
            </a:r>
            <a:r>
              <a:rPr kumimoji="0" lang="es-MX" sz="2400" b="0" i="1" u="none" strike="noStrike" kern="0" cap="none" spc="0" normalizeH="0" baseline="0" noProof="0" dirty="0">
                <a:ln>
                  <a:noFill/>
                </a:ln>
                <a:solidFill>
                  <a:srgbClr val="FFFFFF"/>
                </a:solidFill>
                <a:effectLst/>
                <a:uLnTx/>
                <a:uFillTx/>
                <a:cs typeface="Times New Roman" panose="02020603050405020304" pitchFamily="18" charset="0"/>
              </a:rPr>
              <a:t>f  </a:t>
            </a:r>
            <a:r>
              <a:rPr kumimoji="0" lang="es-MX" sz="2400" b="0" u="none" strike="noStrike" kern="0" cap="none" spc="0" normalizeH="0" baseline="0" noProof="0" dirty="0">
                <a:ln>
                  <a:noFill/>
                </a:ln>
                <a:solidFill>
                  <a:srgbClr val="FFFFFF"/>
                </a:solidFill>
                <a:effectLst/>
                <a:uLnTx/>
                <a:uFillTx/>
                <a:cs typeface="Times New Roman" panose="02020603050405020304" pitchFamily="18" charset="0"/>
              </a:rPr>
              <a:t>y también a las funciones constantes.</a:t>
            </a:r>
          </a:p>
          <a:p>
            <a:pPr lvl="1">
              <a:buFont typeface="Wingdings" panose="05000000000000000000" pitchFamily="2" charset="2"/>
              <a:buChar char="§"/>
            </a:pPr>
            <a:endParaRPr kumimoji="0" lang="es-MX" sz="800" b="0" u="none" strike="noStrike" kern="0" cap="none" spc="0" normalizeH="0" baseline="0" noProof="0" dirty="0">
              <a:ln>
                <a:noFill/>
              </a:ln>
              <a:solidFill>
                <a:srgbClr val="FFFFFF"/>
              </a:solidFill>
              <a:effectLst/>
              <a:uLnTx/>
              <a:uFillTx/>
              <a:cs typeface="Times New Roman" panose="02020603050405020304" pitchFamily="18" charset="0"/>
            </a:endParaRPr>
          </a:p>
          <a:p>
            <a:r>
              <a:rPr lang="es-MX" sz="2800" dirty="0">
                <a:effectLst/>
              </a:rPr>
              <a:t>Demostración. </a:t>
            </a:r>
            <a:r>
              <a:rPr lang="es-MX" sz="2400" dirty="0">
                <a:effectLst/>
              </a:rPr>
              <a:t>En el artículo. Se basa en los lemas 3.5 y 3.6 siguientes</a:t>
            </a:r>
            <a:r>
              <a:rPr lang="es-MX" sz="2800" dirty="0">
                <a:effectLst/>
              </a:rPr>
              <a:t>.</a:t>
            </a:r>
          </a:p>
          <a:p>
            <a:pPr lvl="1"/>
            <a:endParaRPr lang="es-MX" sz="2000" dirty="0">
              <a:effectLst/>
            </a:endParaRPr>
          </a:p>
        </p:txBody>
      </p:sp>
      <p:sp>
        <p:nvSpPr>
          <p:cNvPr id="10"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77</a:t>
            </a:fld>
            <a:endParaRPr lang="es-MX" dirty="0"/>
          </a:p>
        </p:txBody>
      </p:sp>
    </p:spTree>
    <p:extLst>
      <p:ext uri="{BB962C8B-B14F-4D97-AF65-F5344CB8AC3E}">
        <p14:creationId xmlns:p14="http://schemas.microsoft.com/office/powerpoint/2010/main" val="783785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99730" y="606056"/>
            <a:ext cx="11238614" cy="6039294"/>
          </a:xfrm>
        </p:spPr>
        <p:txBody>
          <a:bodyPr/>
          <a:lstStyle/>
          <a:p>
            <a:r>
              <a:rPr lang="es-MX" sz="2800" dirty="0">
                <a:effectLst/>
              </a:rPr>
              <a:t>Lema 3.5. </a:t>
            </a:r>
            <a:r>
              <a:rPr lang="es-MX" sz="2400" dirty="0">
                <a:effectLst/>
              </a:rPr>
              <a:t>Sea G una red, y </a:t>
            </a:r>
            <a:r>
              <a:rPr lang="es-MX" sz="2400" i="1" dirty="0" err="1">
                <a:effectLst/>
              </a:rPr>
              <a:t>x</a:t>
            </a:r>
            <a:r>
              <a:rPr lang="es-MX" sz="2400" baseline="-25000" dirty="0" err="1">
                <a:effectLst/>
              </a:rPr>
              <a:t>e</a:t>
            </a:r>
            <a:r>
              <a:rPr lang="es-MX" sz="2400" dirty="0">
                <a:effectLst/>
              </a:rPr>
              <a:t> un flujo fraccional que envía una unidad de flujo de la fuente </a:t>
            </a:r>
            <a:r>
              <a:rPr lang="es-MX" sz="2400" i="1" dirty="0">
                <a:effectLst/>
              </a:rPr>
              <a:t>s</a:t>
            </a:r>
            <a:r>
              <a:rPr lang="es-MX" sz="2400" dirty="0">
                <a:effectLst/>
              </a:rPr>
              <a:t> a cada sumidero </a:t>
            </a:r>
            <a:r>
              <a:rPr lang="es-MX" sz="2400" i="1" dirty="0">
                <a:effectLst/>
              </a:rPr>
              <a:t>t</a:t>
            </a:r>
            <a:r>
              <a:rPr lang="es-MX" sz="2400" i="1" baseline="-25000" dirty="0">
                <a:effectLst/>
              </a:rPr>
              <a:t>i</a:t>
            </a:r>
            <a:r>
              <a:rPr lang="es-MX" sz="2400" dirty="0">
                <a:effectLst/>
              </a:rPr>
              <a:t>. </a:t>
            </a:r>
          </a:p>
          <a:p>
            <a:pPr>
              <a:buClrTx/>
              <a:buFont typeface="Wingdings" panose="05000000000000000000" pitchFamily="2" charset="2"/>
              <a:buChar char="§"/>
            </a:pPr>
            <a:r>
              <a:rPr lang="es-MX" sz="2400" dirty="0">
                <a:effectLst/>
              </a:rPr>
              <a:t>Sea </a:t>
            </a:r>
            <a:r>
              <a:rPr lang="es-MX" sz="2800" dirty="0">
                <a:effectLst/>
                <a:latin typeface="French Script MT" panose="03020402040607040605" pitchFamily="66" charset="0"/>
              </a:rPr>
              <a:t>l</a:t>
            </a:r>
            <a:r>
              <a:rPr lang="es-MX" sz="2400" dirty="0">
                <a:effectLst/>
              </a:rPr>
              <a:t> el gradiente del costo total </a:t>
            </a:r>
            <a:r>
              <a:rPr lang="es-MX" sz="2400" i="1" dirty="0" err="1">
                <a:effectLst/>
              </a:rPr>
              <a:t>xd</a:t>
            </a:r>
            <a:r>
              <a:rPr lang="es-MX" sz="2400" i="1" baseline="-25000" dirty="0" err="1">
                <a:effectLst/>
              </a:rPr>
              <a:t>e</a:t>
            </a:r>
            <a:r>
              <a:rPr lang="es-MX" sz="2400" dirty="0">
                <a:effectLst/>
              </a:rPr>
              <a:t>(</a:t>
            </a:r>
            <a:r>
              <a:rPr lang="es-MX" sz="2400" i="1" dirty="0">
                <a:effectLst/>
              </a:rPr>
              <a:t>x</a:t>
            </a:r>
            <a:r>
              <a:rPr lang="es-MX" sz="2400" dirty="0">
                <a:effectLst/>
              </a:rPr>
              <a:t>), o sea, sea </a:t>
            </a:r>
            <a:r>
              <a:rPr lang="es-MX" sz="2800" dirty="0">
                <a:effectLst/>
                <a:latin typeface="French Script MT" panose="03020402040607040605" pitchFamily="66" charset="0"/>
              </a:rPr>
              <a:t>l</a:t>
            </a:r>
            <a:r>
              <a:rPr lang="es-MX" sz="2400" i="1" baseline="-25000" dirty="0">
                <a:effectLst/>
              </a:rPr>
              <a:t>e</a:t>
            </a:r>
            <a:r>
              <a:rPr lang="es-MX" sz="2400" dirty="0">
                <a:effectLst/>
              </a:rPr>
              <a:t>(</a:t>
            </a:r>
            <a:r>
              <a:rPr lang="es-MX" sz="2400" i="1" dirty="0">
                <a:effectLst/>
              </a:rPr>
              <a:t>x</a:t>
            </a:r>
            <a:r>
              <a:rPr lang="es-MX" sz="2400" dirty="0">
                <a:effectLst/>
              </a:rPr>
              <a:t>) = </a:t>
            </a:r>
            <a:r>
              <a:rPr lang="es-MX" sz="2400" i="1" dirty="0">
                <a:effectLst/>
              </a:rPr>
              <a:t>d</a:t>
            </a:r>
            <a:r>
              <a:rPr lang="es-MX" sz="2400" i="1" baseline="-25000" dirty="0">
                <a:effectLst/>
              </a:rPr>
              <a:t>e</a:t>
            </a:r>
            <a:r>
              <a:rPr lang="es-MX" sz="2400" dirty="0">
                <a:effectLst/>
              </a:rPr>
              <a:t>(</a:t>
            </a:r>
            <a:r>
              <a:rPr lang="es-MX" sz="2400" i="1" dirty="0">
                <a:effectLst/>
              </a:rPr>
              <a:t>x</a:t>
            </a:r>
            <a:r>
              <a:rPr lang="es-MX" sz="2400" dirty="0">
                <a:effectLst/>
              </a:rPr>
              <a:t>) + </a:t>
            </a:r>
            <a:r>
              <a:rPr lang="es-MX" sz="2400" i="1" dirty="0" err="1">
                <a:effectLst/>
              </a:rPr>
              <a:t>xd</a:t>
            </a:r>
            <a:r>
              <a:rPr lang="es-MX" sz="800" i="1" dirty="0">
                <a:effectLst/>
              </a:rPr>
              <a:t> </a:t>
            </a:r>
            <a:r>
              <a:rPr lang="es-MX" sz="2400" dirty="0">
                <a:effectLst/>
              </a:rPr>
              <a:t>’</a:t>
            </a:r>
            <a:r>
              <a:rPr lang="es-MX" sz="2400" i="1" baseline="-25000" dirty="0">
                <a:effectLst/>
              </a:rPr>
              <a:t>e</a:t>
            </a:r>
            <a:r>
              <a:rPr lang="es-MX" sz="2400" dirty="0">
                <a:effectLst/>
              </a:rPr>
              <a:t>(</a:t>
            </a:r>
            <a:r>
              <a:rPr lang="es-MX" sz="2400" i="1" dirty="0">
                <a:effectLst/>
              </a:rPr>
              <a:t>x</a:t>
            </a:r>
            <a:r>
              <a:rPr lang="es-MX" sz="2400" dirty="0">
                <a:effectLst/>
              </a:rPr>
              <a:t>) para cada arista </a:t>
            </a:r>
            <a:r>
              <a:rPr lang="es-MX" sz="2400" i="1" dirty="0">
                <a:effectLst/>
              </a:rPr>
              <a:t>e</a:t>
            </a:r>
            <a:r>
              <a:rPr lang="es-MX" sz="2400" dirty="0">
                <a:effectLst/>
              </a:rPr>
              <a:t>. </a:t>
            </a:r>
          </a:p>
          <a:p>
            <a:pPr marL="0" indent="0">
              <a:buNone/>
            </a:pPr>
            <a:r>
              <a:rPr lang="es-MX" sz="2400" dirty="0">
                <a:effectLst/>
              </a:rPr>
              <a:t>Entonces, el flujo </a:t>
            </a:r>
            <a:r>
              <a:rPr lang="es-MX" sz="2400" i="1" dirty="0" err="1">
                <a:effectLst/>
              </a:rPr>
              <a:t>x</a:t>
            </a:r>
            <a:r>
              <a:rPr lang="es-MX" sz="2400" i="1" baseline="-25000" dirty="0" err="1">
                <a:effectLst/>
              </a:rPr>
              <a:t>e</a:t>
            </a:r>
            <a:r>
              <a:rPr lang="es-MX" sz="2400" dirty="0">
                <a:effectLst/>
              </a:rPr>
              <a:t> es un flujo de costo mínimo sujeto al costo </a:t>
            </a:r>
            <a:r>
              <a:rPr lang="es-MX" sz="2400" dirty="0">
                <a:effectLst/>
                <a:sym typeface="Symbol" panose="05050102010706020507" pitchFamily="18" charset="2"/>
              </a:rPr>
              <a:t></a:t>
            </a:r>
            <a:r>
              <a:rPr lang="es-MX" sz="2400" baseline="-25000" dirty="0" err="1">
                <a:effectLst/>
              </a:rPr>
              <a:t>e</a:t>
            </a:r>
            <a:r>
              <a:rPr lang="es-MX" sz="2400" i="1" dirty="0" err="1">
                <a:effectLst/>
              </a:rPr>
              <a:t>xd</a:t>
            </a:r>
            <a:r>
              <a:rPr lang="es-MX" sz="2400" i="1" baseline="-25000" dirty="0" err="1">
                <a:effectLst/>
              </a:rPr>
              <a:t>e</a:t>
            </a:r>
            <a:r>
              <a:rPr lang="es-MX" sz="2400" dirty="0">
                <a:effectLst/>
              </a:rPr>
              <a:t>(</a:t>
            </a:r>
            <a:r>
              <a:rPr lang="es-MX" sz="2400" i="1" dirty="0">
                <a:effectLst/>
              </a:rPr>
              <a:t>x</a:t>
            </a:r>
            <a:r>
              <a:rPr lang="es-MX" sz="2400" dirty="0">
                <a:effectLst/>
              </a:rPr>
              <a:t>) si y solo si es un flujo de costo mínimo sujeto a la función de costo constante </a:t>
            </a:r>
            <a:r>
              <a:rPr lang="es-MX" sz="2400" i="1" dirty="0">
                <a:effectLst/>
              </a:rPr>
              <a:t>c</a:t>
            </a:r>
            <a:r>
              <a:rPr lang="es-MX" sz="2400" i="1" baseline="-25000" dirty="0">
                <a:effectLst/>
              </a:rPr>
              <a:t>e</a:t>
            </a:r>
            <a:r>
              <a:rPr lang="es-MX" sz="2400" i="1" dirty="0">
                <a:effectLst/>
              </a:rPr>
              <a:t> </a:t>
            </a:r>
            <a:r>
              <a:rPr lang="es-MX" sz="2400" dirty="0">
                <a:effectLst/>
              </a:rPr>
              <a:t>= </a:t>
            </a:r>
            <a:r>
              <a:rPr lang="es-MX" sz="2800" dirty="0">
                <a:effectLst/>
                <a:latin typeface="French Script MT" panose="03020402040607040605" pitchFamily="66" charset="0"/>
              </a:rPr>
              <a:t>l</a:t>
            </a:r>
            <a:r>
              <a:rPr lang="es-MX" sz="2400" i="1" baseline="-25000" dirty="0">
                <a:effectLst/>
              </a:rPr>
              <a:t>e</a:t>
            </a:r>
            <a:r>
              <a:rPr lang="es-MX" sz="2400" i="1" dirty="0">
                <a:effectLst/>
              </a:rPr>
              <a:t>(</a:t>
            </a:r>
            <a:r>
              <a:rPr lang="es-MX" sz="2400" dirty="0" err="1">
                <a:effectLst/>
              </a:rPr>
              <a:t>x</a:t>
            </a:r>
            <a:r>
              <a:rPr lang="es-MX" sz="2400" i="1" baseline="-25000" dirty="0" err="1">
                <a:effectLst/>
              </a:rPr>
              <a:t>e</a:t>
            </a:r>
            <a:r>
              <a:rPr lang="es-MX" sz="2400" dirty="0">
                <a:effectLst/>
              </a:rPr>
              <a:t>).     </a:t>
            </a:r>
          </a:p>
          <a:p>
            <a:pPr marL="0" indent="0">
              <a:buNone/>
            </a:pPr>
            <a:endParaRPr lang="es-MX" sz="1000" dirty="0">
              <a:effectLst/>
            </a:endParaRPr>
          </a:p>
          <a:p>
            <a:pPr marL="400050" lvl="1" indent="0">
              <a:buNone/>
            </a:pPr>
            <a:r>
              <a:rPr lang="es-MX" sz="2400" dirty="0">
                <a:effectLst/>
              </a:rPr>
              <a:t>Demostración. En el artículo.</a:t>
            </a:r>
          </a:p>
          <a:p>
            <a:pPr marL="400050" lvl="1" indent="0">
              <a:buNone/>
            </a:pPr>
            <a:endParaRPr lang="es-MX" sz="1000" dirty="0">
              <a:effectLst/>
            </a:endParaRPr>
          </a:p>
          <a:p>
            <a:pPr lvl="0">
              <a:buClr>
                <a:srgbClr val="86D1EC"/>
              </a:buClr>
            </a:pPr>
            <a:r>
              <a:rPr lang="es-MX" sz="2800" dirty="0">
                <a:solidFill>
                  <a:srgbClr val="FFFFFF"/>
                </a:solidFill>
                <a:effectLst/>
              </a:rPr>
              <a:t>Lema 3.6. </a:t>
            </a:r>
            <a:r>
              <a:rPr lang="es-MX" sz="2400" dirty="0">
                <a:solidFill>
                  <a:srgbClr val="FFFFFF"/>
                </a:solidFill>
                <a:effectLst/>
              </a:rPr>
              <a:t>Si un conjunto </a:t>
            </a:r>
            <a:r>
              <a:rPr lang="es-MX" sz="2400" dirty="0">
                <a:solidFill>
                  <a:srgbClr val="FFFFFF"/>
                </a:solidFill>
                <a:effectLst/>
                <a:latin typeface="Lucida Calligraphy" panose="03010101010101010101" pitchFamily="66" charset="0"/>
              </a:rPr>
              <a:t>D</a:t>
            </a:r>
            <a:r>
              <a:rPr lang="es-MX" sz="2400" dirty="0">
                <a:solidFill>
                  <a:srgbClr val="FFFFFF"/>
                </a:solidFill>
                <a:effectLst/>
              </a:rPr>
              <a:t> de funciones de retraso satisface la condición que ya di sobre </a:t>
            </a:r>
            <a:r>
              <a:rPr lang="es-MX" sz="2400" dirty="0">
                <a:solidFill>
                  <a:srgbClr val="FFFFFF"/>
                </a:solidFill>
                <a:effectLst/>
                <a:latin typeface="Lucida Calligraphy" panose="03010101010101010101" pitchFamily="66" charset="0"/>
              </a:rPr>
              <a:t>D</a:t>
            </a:r>
            <a:r>
              <a:rPr lang="es-MX" sz="2400" dirty="0">
                <a:solidFill>
                  <a:srgbClr val="FFFFFF"/>
                </a:solidFill>
                <a:effectLst/>
              </a:rPr>
              <a:t> y </a:t>
            </a:r>
            <a:r>
              <a:rPr lang="es-MX" sz="2400" i="1" dirty="0">
                <a:solidFill>
                  <a:srgbClr val="FFFFFF"/>
                </a:solidFill>
                <a:effectLst/>
              </a:rPr>
              <a:t>f, </a:t>
            </a:r>
            <a:r>
              <a:rPr lang="es-MX" sz="2400" dirty="0">
                <a:solidFill>
                  <a:srgbClr val="FFFFFF"/>
                </a:solidFill>
                <a:effectLst/>
              </a:rPr>
              <a:t>entonces el precio de la estabilidad es cuando más</a:t>
            </a:r>
          </a:p>
          <a:p>
            <a:pPr marL="0" lvl="0" indent="0">
              <a:buClr>
                <a:srgbClr val="86D1EC"/>
              </a:buClr>
              <a:buNone/>
            </a:pPr>
            <a:r>
              <a:rPr lang="es-MX" sz="2400" dirty="0">
                <a:solidFill>
                  <a:srgbClr val="FFFFFF"/>
                </a:solidFill>
                <a:effectLst/>
              </a:rPr>
              <a:t>            </a:t>
            </a:r>
            <a:r>
              <a:rPr lang="es-MX" sz="2400" dirty="0">
                <a:solidFill>
                  <a:srgbClr val="FFFFFF"/>
                </a:solidFill>
                <a:effectLst/>
                <a:sym typeface="Symbol" panose="05050102010706020507" pitchFamily="18" charset="2"/>
              </a:rPr>
              <a:t></a:t>
            </a:r>
            <a:r>
              <a:rPr lang="es-MX" sz="2400" dirty="0">
                <a:solidFill>
                  <a:srgbClr val="FFFFFF"/>
                </a:solidFill>
                <a:effectLst/>
              </a:rPr>
              <a:t>(</a:t>
            </a:r>
            <a:r>
              <a:rPr lang="es-MX" sz="2400" dirty="0">
                <a:solidFill>
                  <a:srgbClr val="FFFFFF"/>
                </a:solidFill>
                <a:effectLst/>
                <a:latin typeface="Lucida Calligraphy" panose="03010101010101010101" pitchFamily="66" charset="0"/>
              </a:rPr>
              <a:t>D</a:t>
            </a:r>
            <a:r>
              <a:rPr lang="es-MX" sz="2400" dirty="0">
                <a:solidFill>
                  <a:srgbClr val="FFFFFF"/>
                </a:solidFill>
                <a:effectLst/>
              </a:rPr>
              <a:t>) = </a:t>
            </a:r>
            <a:r>
              <a:rPr lang="es-MX" sz="2400" dirty="0" err="1">
                <a:solidFill>
                  <a:srgbClr val="FFFFFF"/>
                </a:solidFill>
                <a:effectLst/>
              </a:rPr>
              <a:t>max</a:t>
            </a:r>
            <a:r>
              <a:rPr lang="es-MX" sz="2400" i="1" baseline="-25000" dirty="0" err="1">
                <a:solidFill>
                  <a:srgbClr val="FFFFFF"/>
                </a:solidFill>
                <a:effectLst/>
              </a:rPr>
              <a:t>r</a:t>
            </a:r>
            <a:r>
              <a:rPr lang="es-MX" sz="2400" i="1" baseline="-25000" dirty="0">
                <a:solidFill>
                  <a:srgbClr val="FFFFFF"/>
                </a:solidFill>
                <a:effectLst/>
              </a:rPr>
              <a:t>, </a:t>
            </a:r>
            <a:r>
              <a:rPr lang="es-MX" sz="2400" i="1" baseline="-25000" dirty="0" err="1">
                <a:solidFill>
                  <a:srgbClr val="FFFFFF"/>
                </a:solidFill>
                <a:effectLst/>
              </a:rPr>
              <a:t>x,d</a:t>
            </a:r>
            <a:r>
              <a:rPr lang="es-MX" sz="2400" baseline="-25000" dirty="0" err="1">
                <a:solidFill>
                  <a:srgbClr val="FFFFFF"/>
                </a:solidFill>
                <a:effectLst/>
                <a:sym typeface="Symbol" panose="05050102010706020507" pitchFamily="18" charset="2"/>
              </a:rPr>
              <a:t></a:t>
            </a:r>
            <a:r>
              <a:rPr lang="es-MX" sz="2400" baseline="-25000" dirty="0" err="1">
                <a:solidFill>
                  <a:srgbClr val="FFFFFF"/>
                </a:solidFill>
                <a:effectLst/>
                <a:latin typeface="Lucida Calligraphy" panose="03010101010101010101" pitchFamily="66" charset="0"/>
              </a:rPr>
              <a:t>D</a:t>
            </a:r>
            <a:r>
              <a:rPr lang="es-MX" sz="2400" i="1" dirty="0" err="1">
                <a:solidFill>
                  <a:srgbClr val="FFFFFF"/>
                </a:solidFill>
                <a:effectLst/>
              </a:rPr>
              <a:t>rd</a:t>
            </a:r>
            <a:r>
              <a:rPr lang="es-MX" sz="2400" dirty="0">
                <a:solidFill>
                  <a:srgbClr val="FFFFFF"/>
                </a:solidFill>
                <a:effectLst/>
              </a:rPr>
              <a:t>(</a:t>
            </a:r>
            <a:r>
              <a:rPr lang="es-MX" sz="2400" i="1" dirty="0">
                <a:solidFill>
                  <a:srgbClr val="FFFFFF"/>
                </a:solidFill>
                <a:effectLst/>
              </a:rPr>
              <a:t>r</a:t>
            </a:r>
            <a:r>
              <a:rPr lang="es-MX" sz="2400" dirty="0">
                <a:solidFill>
                  <a:srgbClr val="FFFFFF"/>
                </a:solidFill>
                <a:effectLst/>
              </a:rPr>
              <a:t>)/</a:t>
            </a:r>
            <a:r>
              <a:rPr lang="es-MX" sz="2800" dirty="0">
                <a:solidFill>
                  <a:srgbClr val="FFFFFF"/>
                </a:solidFill>
                <a:effectLst/>
              </a:rPr>
              <a:t>(</a:t>
            </a:r>
            <a:r>
              <a:rPr lang="es-MX" sz="2400" i="1" dirty="0" err="1">
                <a:solidFill>
                  <a:srgbClr val="FFFFFF"/>
                </a:solidFill>
                <a:effectLst/>
              </a:rPr>
              <a:t>xd</a:t>
            </a:r>
            <a:r>
              <a:rPr lang="es-MX" sz="2400" dirty="0">
                <a:solidFill>
                  <a:srgbClr val="FFFFFF"/>
                </a:solidFill>
                <a:effectLst/>
              </a:rPr>
              <a:t>(</a:t>
            </a:r>
            <a:r>
              <a:rPr lang="es-MX" sz="2400" i="1" dirty="0">
                <a:solidFill>
                  <a:srgbClr val="FFFFFF"/>
                </a:solidFill>
                <a:effectLst/>
              </a:rPr>
              <a:t>x</a:t>
            </a:r>
            <a:r>
              <a:rPr lang="es-MX" sz="2400" dirty="0">
                <a:solidFill>
                  <a:srgbClr val="FFFFFF"/>
                </a:solidFill>
                <a:effectLst/>
              </a:rPr>
              <a:t>) + (</a:t>
            </a:r>
            <a:r>
              <a:rPr lang="es-MX" sz="2400" i="1" dirty="0">
                <a:solidFill>
                  <a:srgbClr val="FFFFFF"/>
                </a:solidFill>
                <a:effectLst/>
              </a:rPr>
              <a:t>r</a:t>
            </a:r>
            <a:r>
              <a:rPr lang="es-MX" sz="2400" dirty="0">
                <a:solidFill>
                  <a:srgbClr val="FFFFFF"/>
                </a:solidFill>
                <a:effectLst/>
              </a:rPr>
              <a:t>-</a:t>
            </a:r>
            <a:r>
              <a:rPr lang="es-MX" sz="2400" i="1" dirty="0">
                <a:solidFill>
                  <a:srgbClr val="FFFFFF"/>
                </a:solidFill>
                <a:effectLst/>
              </a:rPr>
              <a:t>x</a:t>
            </a:r>
            <a:r>
              <a:rPr lang="es-MX" sz="2400" dirty="0">
                <a:solidFill>
                  <a:srgbClr val="FFFFFF"/>
                </a:solidFill>
                <a:effectLst/>
              </a:rPr>
              <a:t>)</a:t>
            </a:r>
            <a:r>
              <a:rPr lang="es-MX" sz="2400" i="1" dirty="0">
                <a:solidFill>
                  <a:srgbClr val="FFFFFF"/>
                </a:solidFill>
                <a:effectLst/>
              </a:rPr>
              <a:t>d</a:t>
            </a:r>
            <a:r>
              <a:rPr lang="es-MX" sz="2400" dirty="0">
                <a:solidFill>
                  <a:srgbClr val="FFFFFF"/>
                </a:solidFill>
                <a:effectLst/>
              </a:rPr>
              <a:t>(</a:t>
            </a:r>
            <a:r>
              <a:rPr lang="es-MX" sz="2400" i="1" dirty="0">
                <a:solidFill>
                  <a:srgbClr val="FFFFFF"/>
                </a:solidFill>
                <a:effectLst/>
              </a:rPr>
              <a:t>r</a:t>
            </a:r>
            <a:r>
              <a:rPr lang="es-MX" sz="2400" dirty="0">
                <a:solidFill>
                  <a:srgbClr val="FFFFFF"/>
                </a:solidFill>
                <a:effectLst/>
              </a:rPr>
              <a:t>)</a:t>
            </a:r>
            <a:r>
              <a:rPr lang="es-MX" sz="2800" dirty="0">
                <a:solidFill>
                  <a:srgbClr val="FFFFFF"/>
                </a:solidFill>
                <a:effectLst/>
              </a:rPr>
              <a:t>)</a:t>
            </a:r>
            <a:r>
              <a:rPr lang="es-MX" sz="2400" dirty="0">
                <a:solidFill>
                  <a:srgbClr val="FFFFFF"/>
                </a:solidFill>
                <a:effectLst/>
              </a:rPr>
              <a:t>, </a:t>
            </a:r>
          </a:p>
          <a:p>
            <a:pPr marL="0" lvl="0" indent="0">
              <a:buClr>
                <a:srgbClr val="86D1EC"/>
              </a:buClr>
              <a:buNone/>
            </a:pPr>
            <a:r>
              <a:rPr lang="es-MX" sz="2400" dirty="0">
                <a:solidFill>
                  <a:srgbClr val="FFFFFF"/>
                </a:solidFill>
                <a:effectLst/>
              </a:rPr>
              <a:t>    y el máximo se obtiene dando a </a:t>
            </a:r>
            <a:r>
              <a:rPr lang="es-MX" sz="2400" i="1" dirty="0">
                <a:solidFill>
                  <a:srgbClr val="FFFFFF"/>
                </a:solidFill>
                <a:effectLst/>
              </a:rPr>
              <a:t>x </a:t>
            </a:r>
            <a:r>
              <a:rPr lang="es-MX" sz="2400" dirty="0">
                <a:solidFill>
                  <a:srgbClr val="FFFFFF"/>
                </a:solidFill>
                <a:effectLst/>
              </a:rPr>
              <a:t>un valor tal que </a:t>
            </a:r>
            <a:r>
              <a:rPr lang="es-MX" sz="2400" i="1" dirty="0">
                <a:solidFill>
                  <a:srgbClr val="FFFFFF"/>
                </a:solidFill>
                <a:effectLst/>
              </a:rPr>
              <a:t>d(x</a:t>
            </a:r>
            <a:r>
              <a:rPr lang="es-MX" sz="2400" dirty="0">
                <a:solidFill>
                  <a:srgbClr val="FFFFFF"/>
                </a:solidFill>
                <a:effectLst/>
              </a:rPr>
              <a:t>) +</a:t>
            </a:r>
            <a:r>
              <a:rPr lang="es-MX" sz="2400" i="1" dirty="0" err="1">
                <a:solidFill>
                  <a:srgbClr val="FFFFFF"/>
                </a:solidFill>
                <a:effectLst/>
              </a:rPr>
              <a:t>xd</a:t>
            </a:r>
            <a:r>
              <a:rPr lang="es-MX" sz="2800" dirty="0">
                <a:solidFill>
                  <a:srgbClr val="FFFFFF"/>
                </a:solidFill>
                <a:effectLst/>
              </a:rPr>
              <a:t>’</a:t>
            </a:r>
            <a:r>
              <a:rPr lang="es-MX" sz="2400" dirty="0">
                <a:solidFill>
                  <a:srgbClr val="FFFFFF"/>
                </a:solidFill>
                <a:effectLst/>
              </a:rPr>
              <a:t>(</a:t>
            </a:r>
            <a:r>
              <a:rPr lang="es-MX" sz="2400" i="1" dirty="0">
                <a:solidFill>
                  <a:srgbClr val="FFFFFF"/>
                </a:solidFill>
                <a:effectLst/>
              </a:rPr>
              <a:t>x</a:t>
            </a:r>
            <a:r>
              <a:rPr lang="es-MX" sz="2400" dirty="0">
                <a:solidFill>
                  <a:srgbClr val="FFFFFF"/>
                </a:solidFill>
                <a:effectLst/>
              </a:rPr>
              <a:t>) = </a:t>
            </a:r>
            <a:r>
              <a:rPr lang="es-MX" sz="2400" i="1" dirty="0">
                <a:solidFill>
                  <a:srgbClr val="FFFFFF"/>
                </a:solidFill>
                <a:effectLst/>
              </a:rPr>
              <a:t>d</a:t>
            </a:r>
            <a:r>
              <a:rPr lang="es-MX" sz="2400" dirty="0">
                <a:solidFill>
                  <a:srgbClr val="FFFFFF"/>
                </a:solidFill>
                <a:effectLst/>
              </a:rPr>
              <a:t>(</a:t>
            </a:r>
            <a:r>
              <a:rPr lang="es-MX" sz="2400" i="1" dirty="0">
                <a:solidFill>
                  <a:srgbClr val="FFFFFF"/>
                </a:solidFill>
                <a:effectLst/>
              </a:rPr>
              <a:t>r</a:t>
            </a:r>
            <a:r>
              <a:rPr lang="es-MX" sz="2400" dirty="0">
                <a:solidFill>
                  <a:srgbClr val="FFFFFF"/>
                </a:solidFill>
                <a:effectLst/>
              </a:rPr>
              <a:t>).</a:t>
            </a:r>
          </a:p>
          <a:p>
            <a:pPr marL="0" lvl="0" indent="0">
              <a:buClr>
                <a:srgbClr val="86D1EC"/>
              </a:buClr>
              <a:buNone/>
            </a:pPr>
            <a:endParaRPr lang="es-MX" sz="1000" dirty="0">
              <a:solidFill>
                <a:srgbClr val="FFFFFF"/>
              </a:solidFill>
              <a:effectLst/>
            </a:endParaRPr>
          </a:p>
          <a:p>
            <a:pPr lvl="1">
              <a:buFont typeface="Wingdings" panose="05000000000000000000" pitchFamily="2" charset="2"/>
              <a:buChar char="§"/>
            </a:pPr>
            <a:r>
              <a:rPr lang="es-MX" sz="2400" dirty="0">
                <a:solidFill>
                  <a:srgbClr val="FFFFFF"/>
                </a:solidFill>
                <a:effectLst/>
              </a:rPr>
              <a:t>Demostración. En [37].</a:t>
            </a:r>
            <a:endParaRPr lang="es-MX" sz="2800" dirty="0">
              <a:effectLst/>
            </a:endParaRPr>
          </a:p>
        </p:txBody>
      </p:sp>
      <p:sp>
        <p:nvSpPr>
          <p:cNvPr id="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78</a:t>
            </a:fld>
            <a:endParaRPr lang="es-MX" dirty="0"/>
          </a:p>
        </p:txBody>
      </p:sp>
    </p:spTree>
    <p:extLst>
      <p:ext uri="{BB962C8B-B14F-4D97-AF65-F5344CB8AC3E}">
        <p14:creationId xmlns:p14="http://schemas.microsoft.com/office/powerpoint/2010/main" val="1144752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3" presetID="1" presetClass="entr" presetSubtype="0" fill="hold" grpId="0" nodeType="withEffect">
                                  <p:stCondLst>
                                    <p:cond delay="4000"/>
                                  </p:stCondLst>
                                  <p:childTnLst>
                                    <p:set>
                                      <p:cBhvr>
                                        <p:cTn id="14"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7" end="7"/>
                                            </p:txEl>
                                          </p:spTgt>
                                        </p:tgtEl>
                                        <p:attrNameLst>
                                          <p:attrName>ppt_c</p:attrName>
                                        </p:attrNameLst>
                                      </p:cBhvr>
                                      <p:to>
                                        <a:schemeClr val="accent1"/>
                                      </p:to>
                                    </p:animClr>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grpId="0" nodeType="withEffect">
                                  <p:stCondLst>
                                    <p:cond delay="300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5423" y="1394010"/>
            <a:ext cx="10473070" cy="4843273"/>
          </a:xfrm>
        </p:spPr>
        <p:txBody>
          <a:bodyPr/>
          <a:lstStyle/>
          <a:p>
            <a:r>
              <a:rPr lang="es-MX" dirty="0">
                <a:effectLst/>
              </a:rPr>
              <a:t>4. El caso no dirigido. </a:t>
            </a:r>
            <a:r>
              <a:rPr lang="es-MX" sz="2800" dirty="0">
                <a:effectLst/>
              </a:rPr>
              <a:t>Mientras que la cota H(</a:t>
            </a:r>
            <a:r>
              <a:rPr lang="es-MX" sz="2800" i="1" dirty="0">
                <a:effectLst/>
              </a:rPr>
              <a:t>k</a:t>
            </a:r>
            <a:r>
              <a:rPr lang="es-MX" sz="2800" dirty="0">
                <a:effectLst/>
              </a:rPr>
              <a:t>) en el precio de la estabilidad es ajustada para grafos generales dirigidos con costos, no es ajustada para grafos no dirigidos. </a:t>
            </a:r>
          </a:p>
          <a:p>
            <a:endParaRPr lang="es-MX" sz="1000" dirty="0">
              <a:effectLst/>
            </a:endParaRPr>
          </a:p>
          <a:p>
            <a:pPr marL="0" indent="0">
              <a:buNone/>
            </a:pPr>
            <a:r>
              <a:rPr lang="es-MX" sz="2400" dirty="0">
                <a:effectLst/>
              </a:rPr>
              <a:t>           Es un problema abierto encontrar la cota correcta.</a:t>
            </a:r>
          </a:p>
          <a:p>
            <a:pPr marL="0" indent="0">
              <a:buNone/>
            </a:pPr>
            <a:endParaRPr lang="es-MX" sz="1000" dirty="0">
              <a:effectLst/>
            </a:endParaRPr>
          </a:p>
          <a:p>
            <a:r>
              <a:rPr lang="es-MX" sz="2800" dirty="0">
                <a:effectLst/>
              </a:rPr>
              <a:t>Para el caso de dos jugadores, mi cota en el precio de la estabilidad es H(2) = 3/2.</a:t>
            </a:r>
          </a:p>
          <a:p>
            <a:endParaRPr lang="es-MX" sz="1000" dirty="0">
              <a:effectLst/>
            </a:endParaRPr>
          </a:p>
          <a:p>
            <a:r>
              <a:rPr lang="es-MX" sz="2400" dirty="0">
                <a:effectLst/>
              </a:rPr>
              <a:t>Ahora demostraré que esta cota puede mejorarse a 4/3 en el caso de dos jugadores y una sola fuente. </a:t>
            </a:r>
          </a:p>
          <a:p>
            <a:endParaRPr lang="es-MX" sz="1000" dirty="0">
              <a:effectLst/>
            </a:endParaRPr>
          </a:p>
          <a:p>
            <a:r>
              <a:rPr lang="es-MX" sz="2400" dirty="0">
                <a:effectLst/>
              </a:rPr>
              <a:t>También daré un ejemplo para demostrar que esta cota es ajustada.</a:t>
            </a:r>
          </a:p>
        </p:txBody>
      </p:sp>
      <p:sp>
        <p:nvSpPr>
          <p:cNvPr id="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79</a:t>
            </a:fld>
            <a:endParaRPr lang="es-MX" dirty="0"/>
          </a:p>
        </p:txBody>
      </p:sp>
      <p:sp>
        <p:nvSpPr>
          <p:cNvPr id="2" name="Título 1">
            <a:extLst>
              <a:ext uri="{FF2B5EF4-FFF2-40B4-BE49-F238E27FC236}">
                <a16:creationId xmlns:a16="http://schemas.microsoft.com/office/drawing/2014/main" id="{863E710E-41F9-D5FF-4A3F-A3F37F8C01CC}"/>
              </a:ext>
            </a:extLst>
          </p:cNvPr>
          <p:cNvSpPr>
            <a:spLocks noGrp="1"/>
          </p:cNvSpPr>
          <p:nvPr>
            <p:ph type="title"/>
          </p:nvPr>
        </p:nvSpPr>
        <p:spPr>
          <a:xfrm>
            <a:off x="1865453" y="187488"/>
            <a:ext cx="8229600" cy="1143000"/>
          </a:xfrm>
        </p:spPr>
        <p:txBody>
          <a:bodyPr/>
          <a:lstStyle/>
          <a:p>
            <a:r>
              <a:rPr lang="es-MX" dirty="0"/>
              <a:t>4. El caso no dirigido</a:t>
            </a:r>
          </a:p>
        </p:txBody>
      </p:sp>
    </p:spTree>
    <p:extLst>
      <p:ext uri="{BB962C8B-B14F-4D97-AF65-F5344CB8AC3E}">
        <p14:creationId xmlns:p14="http://schemas.microsoft.com/office/powerpoint/2010/main" val="1390457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300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grpId="0" nodeType="withEffect">
                                  <p:stCondLst>
                                    <p:cond delay="500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66899" y="3665997"/>
            <a:ext cx="8229600" cy="1143000"/>
          </a:xfrm>
        </p:spPr>
        <p:txBody>
          <a:bodyPr/>
          <a:lstStyle/>
          <a:p>
            <a:r>
              <a:rPr lang="es-MX" dirty="0"/>
              <a:t>Costo óptimo de la red</a:t>
            </a:r>
          </a:p>
        </p:txBody>
      </p:sp>
      <p:sp>
        <p:nvSpPr>
          <p:cNvPr id="3" name="Marcador de contenido 2"/>
          <p:cNvSpPr>
            <a:spLocks noGrp="1"/>
          </p:cNvSpPr>
          <p:nvPr>
            <p:ph idx="1"/>
          </p:nvPr>
        </p:nvSpPr>
        <p:spPr>
          <a:xfrm>
            <a:off x="403762" y="1385442"/>
            <a:ext cx="10949048" cy="2419344"/>
          </a:xfrm>
        </p:spPr>
        <p:txBody>
          <a:bodyPr/>
          <a:lstStyle/>
          <a:p>
            <a:r>
              <a:rPr lang="es-MX" sz="2800" dirty="0" err="1">
                <a:effectLst/>
              </a:rPr>
              <a:t>Def</a:t>
            </a:r>
            <a:r>
              <a:rPr lang="es-MX" sz="2800" dirty="0">
                <a:effectLst/>
              </a:rPr>
              <a:t>. Estado del sistema en el que ningún agente tiene interés en cambiar unilateralmente su comportamiento.</a:t>
            </a:r>
          </a:p>
          <a:p>
            <a:r>
              <a:rPr lang="es-MX" sz="2800" dirty="0">
                <a:effectLst/>
              </a:rPr>
              <a:t>Def. Agentes egoístas. Cada uno vela por su propio interés. Hace lo que más le conviene. Maximiza </a:t>
            </a:r>
            <a:r>
              <a:rPr lang="es-MX" sz="2800" i="1" dirty="0">
                <a:effectLst/>
              </a:rPr>
              <a:t>su</a:t>
            </a:r>
            <a:r>
              <a:rPr lang="es-MX" sz="2800" dirty="0">
                <a:effectLst/>
              </a:rPr>
              <a:t> ganancia.</a:t>
            </a:r>
          </a:p>
        </p:txBody>
      </p:sp>
      <p:sp>
        <p:nvSpPr>
          <p:cNvPr id="4" name="Título 1"/>
          <p:cNvSpPr txBox="1">
            <a:spLocks/>
          </p:cNvSpPr>
          <p:nvPr/>
        </p:nvSpPr>
        <p:spPr bwMode="auto">
          <a:xfrm>
            <a:off x="2133600" y="242441"/>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defRPr>
            </a:lvl9pPr>
          </a:lstStyle>
          <a:p>
            <a:r>
              <a:rPr lang="es-MX" dirty="0">
                <a:effectLst/>
              </a:rPr>
              <a:t>Equilibrio Nash</a:t>
            </a:r>
          </a:p>
        </p:txBody>
      </p:sp>
      <p:sp>
        <p:nvSpPr>
          <p:cNvPr id="5" name="Marcador de contenido 2"/>
          <p:cNvSpPr txBox="1">
            <a:spLocks/>
          </p:cNvSpPr>
          <p:nvPr/>
        </p:nvSpPr>
        <p:spPr bwMode="auto">
          <a:xfrm>
            <a:off x="403762" y="4694468"/>
            <a:ext cx="11139054" cy="1718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sz="2800" dirty="0"/>
              <a:t>Cuando la decisión de cuál red construir se toma centralmente </a:t>
            </a:r>
            <a:r>
              <a:rPr lang="es-MX" sz="2400" dirty="0"/>
              <a:t>(y cada agente es obligado a hacer lo que le dictan) por un comité “sabio”.</a:t>
            </a:r>
          </a:p>
          <a:p>
            <a:pPr lvl="1">
              <a:buFont typeface="Wingdings" panose="05000000000000000000" pitchFamily="2" charset="2"/>
              <a:buChar char="§"/>
            </a:pPr>
            <a:r>
              <a:rPr lang="es-MX" sz="2400" dirty="0">
                <a:latin typeface="Times New Roman" panose="02020603050405020304" pitchFamily="18" charset="0"/>
                <a:cs typeface="Times New Roman" panose="02020603050405020304" pitchFamily="18" charset="0"/>
              </a:rPr>
              <a:t>Óptimo centralmente impuesto. Costo mínimo, usa información global (total).</a:t>
            </a:r>
          </a:p>
        </p:txBody>
      </p:sp>
      <p:sp>
        <p:nvSpPr>
          <p:cNvPr id="6"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8</a:t>
            </a:fld>
            <a:endParaRPr lang="es-MX" dirty="0"/>
          </a:p>
        </p:txBody>
      </p:sp>
    </p:spTree>
    <p:extLst>
      <p:ext uri="{BB962C8B-B14F-4D97-AF65-F5344CB8AC3E}">
        <p14:creationId xmlns:p14="http://schemas.microsoft.com/office/powerpoint/2010/main" val="191268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subTnLst>
                                    <p:animClr clrSpc="rgb" dir="cw">
                                      <p:cBhvr override="childStyle">
                                        <p:cTn dur="1" fill="hold" display="0" masterRel="nextClick" afterEffect="1"/>
                                        <p:tgtEl>
                                          <p:spTgt spid="4"/>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78465" y="942582"/>
            <a:ext cx="10823944" cy="3654021"/>
          </a:xfrm>
        </p:spPr>
        <p:txBody>
          <a:bodyPr/>
          <a:lstStyle/>
          <a:p>
            <a:r>
              <a:rPr lang="es-MX" sz="2400" dirty="0">
                <a:effectLst/>
              </a:rPr>
              <a:t>Ejemplo de un juego de dos jugadores en grafo no dirigido donde la cota se aproxima a 4/3. </a:t>
            </a:r>
          </a:p>
          <a:p>
            <a:endParaRPr lang="es-MX" sz="1000" dirty="0">
              <a:effectLst/>
            </a:endParaRPr>
          </a:p>
          <a:p>
            <a:pPr marL="0" indent="0">
              <a:buNone/>
            </a:pPr>
            <a:r>
              <a:rPr lang="es-MX" sz="2400" dirty="0">
                <a:effectLst/>
              </a:rPr>
              <a:t>Sea G un grafo con tres nodos </a:t>
            </a:r>
            <a:r>
              <a:rPr lang="es-MX" sz="2400" i="1" dirty="0">
                <a:effectLst/>
              </a:rPr>
              <a:t>s</a:t>
            </a:r>
            <a:r>
              <a:rPr lang="es-MX" sz="2400" dirty="0">
                <a:effectLst/>
              </a:rPr>
              <a:t>, </a:t>
            </a:r>
            <a:r>
              <a:rPr lang="es-MX" sz="2400" i="1" dirty="0">
                <a:effectLst/>
              </a:rPr>
              <a:t>t</a:t>
            </a:r>
            <a:r>
              <a:rPr lang="es-MX" sz="2400" baseline="-25000" dirty="0">
                <a:effectLst/>
              </a:rPr>
              <a:t>1</a:t>
            </a:r>
            <a:r>
              <a:rPr lang="es-MX" sz="2400" dirty="0">
                <a:effectLst/>
              </a:rPr>
              <a:t> y </a:t>
            </a:r>
            <a:r>
              <a:rPr lang="es-MX" sz="2400" i="1" dirty="0">
                <a:effectLst/>
              </a:rPr>
              <a:t>t</a:t>
            </a:r>
            <a:r>
              <a:rPr lang="es-MX" sz="2400" baseline="-25000" dirty="0">
                <a:effectLst/>
              </a:rPr>
              <a:t>2</a:t>
            </a:r>
            <a:r>
              <a:rPr lang="es-MX" sz="2400" dirty="0">
                <a:effectLst/>
              </a:rPr>
              <a:t>. El jugador 1 quiere conectar </a:t>
            </a:r>
            <a:r>
              <a:rPr lang="es-MX" sz="2400" i="1" dirty="0">
                <a:effectLst/>
              </a:rPr>
              <a:t>t</a:t>
            </a:r>
            <a:r>
              <a:rPr lang="es-MX" sz="2400" baseline="-25000" dirty="0">
                <a:effectLst/>
              </a:rPr>
              <a:t>1</a:t>
            </a:r>
            <a:r>
              <a:rPr lang="es-MX" sz="2400" dirty="0">
                <a:effectLst/>
              </a:rPr>
              <a:t> con </a:t>
            </a:r>
            <a:r>
              <a:rPr lang="es-MX" sz="2400" i="1" dirty="0">
                <a:effectLst/>
              </a:rPr>
              <a:t>s</a:t>
            </a:r>
            <a:r>
              <a:rPr lang="es-MX" sz="2400" dirty="0">
                <a:effectLst/>
              </a:rPr>
              <a:t>, y el jugador 2 quiere conectar </a:t>
            </a:r>
            <a:r>
              <a:rPr lang="es-MX" sz="2400" i="1" dirty="0">
                <a:effectLst/>
              </a:rPr>
              <a:t>t</a:t>
            </a:r>
            <a:r>
              <a:rPr lang="es-MX" sz="2400" baseline="-25000" dirty="0">
                <a:effectLst/>
              </a:rPr>
              <a:t>2</a:t>
            </a:r>
            <a:r>
              <a:rPr lang="es-MX" sz="2400" dirty="0">
                <a:effectLst/>
              </a:rPr>
              <a:t> con </a:t>
            </a:r>
            <a:r>
              <a:rPr lang="es-MX" sz="2400" i="1" dirty="0">
                <a:effectLst/>
              </a:rPr>
              <a:t>s</a:t>
            </a:r>
            <a:r>
              <a:rPr lang="es-MX" sz="2400" dirty="0">
                <a:effectLst/>
              </a:rPr>
              <a:t>. Hay aristas (</a:t>
            </a:r>
            <a:r>
              <a:rPr lang="es-MX" sz="2400" i="1" dirty="0">
                <a:effectLst/>
              </a:rPr>
              <a:t>s</a:t>
            </a:r>
            <a:r>
              <a:rPr lang="es-MX" sz="2400" dirty="0">
                <a:effectLst/>
              </a:rPr>
              <a:t>, </a:t>
            </a:r>
            <a:r>
              <a:rPr lang="es-MX" sz="2400" i="1" dirty="0">
                <a:effectLst/>
              </a:rPr>
              <a:t>t</a:t>
            </a:r>
            <a:r>
              <a:rPr lang="es-MX" sz="2400" baseline="-25000" dirty="0">
                <a:effectLst/>
              </a:rPr>
              <a:t>1</a:t>
            </a:r>
            <a:r>
              <a:rPr lang="es-MX" sz="2400" dirty="0">
                <a:effectLst/>
              </a:rPr>
              <a:t>) y (</a:t>
            </a:r>
            <a:r>
              <a:rPr lang="es-MX" sz="2400" i="1" dirty="0">
                <a:effectLst/>
              </a:rPr>
              <a:t>s</a:t>
            </a:r>
            <a:r>
              <a:rPr lang="es-MX" sz="2400" dirty="0">
                <a:effectLst/>
              </a:rPr>
              <a:t>, </a:t>
            </a:r>
            <a:r>
              <a:rPr lang="es-MX" sz="2400" i="1" dirty="0">
                <a:effectLst/>
              </a:rPr>
              <a:t>t</a:t>
            </a:r>
            <a:r>
              <a:rPr lang="es-MX" sz="2400" baseline="-25000" dirty="0">
                <a:effectLst/>
              </a:rPr>
              <a:t>2</a:t>
            </a:r>
            <a:r>
              <a:rPr lang="es-MX" sz="2400" dirty="0">
                <a:effectLst/>
              </a:rPr>
              <a:t>) con costo 2. Hay una arista (</a:t>
            </a:r>
            <a:r>
              <a:rPr lang="es-MX" sz="2400" i="1" dirty="0">
                <a:effectLst/>
              </a:rPr>
              <a:t>t</a:t>
            </a:r>
            <a:r>
              <a:rPr lang="es-MX" sz="2400" baseline="-25000" dirty="0">
                <a:effectLst/>
              </a:rPr>
              <a:t>1</a:t>
            </a:r>
            <a:r>
              <a:rPr lang="es-MX" sz="2400" dirty="0">
                <a:effectLst/>
              </a:rPr>
              <a:t>, </a:t>
            </a:r>
            <a:r>
              <a:rPr lang="es-MX" sz="2400" i="1" dirty="0">
                <a:effectLst/>
              </a:rPr>
              <a:t>t</a:t>
            </a:r>
            <a:r>
              <a:rPr lang="es-MX" sz="2400" baseline="-25000" dirty="0">
                <a:effectLst/>
              </a:rPr>
              <a:t>2</a:t>
            </a:r>
            <a:r>
              <a:rPr lang="es-MX" sz="2400" dirty="0">
                <a:effectLst/>
              </a:rPr>
              <a:t>) con costo 1+</a:t>
            </a:r>
            <a:r>
              <a:rPr lang="es-MX" sz="2400" dirty="0">
                <a:effectLst/>
                <a:sym typeface="Symbol" panose="05050102010706020507" pitchFamily="18" charset="2"/>
              </a:rPr>
              <a:t></a:t>
            </a:r>
            <a:r>
              <a:rPr lang="es-MX" sz="2400" dirty="0">
                <a:effectLst/>
              </a:rPr>
              <a:t>. </a:t>
            </a:r>
          </a:p>
          <a:p>
            <a:pPr marL="0" indent="0">
              <a:buNone/>
            </a:pPr>
            <a:endParaRPr lang="es-MX" sz="1000" dirty="0">
              <a:effectLst/>
            </a:endParaRPr>
          </a:p>
          <a:p>
            <a:pPr marL="0" indent="0">
              <a:buNone/>
            </a:pPr>
            <a:r>
              <a:rPr lang="es-MX" sz="2400" dirty="0">
                <a:effectLst/>
              </a:rPr>
              <a:t>     La solución óptima centralizada tiene costo 3+</a:t>
            </a:r>
            <a:r>
              <a:rPr lang="es-MX" sz="2400" dirty="0">
                <a:effectLst/>
                <a:sym typeface="Symbol" panose="05050102010706020507" pitchFamily="18" charset="2"/>
              </a:rPr>
              <a:t></a:t>
            </a:r>
            <a:r>
              <a:rPr lang="es-MX" sz="2400" dirty="0">
                <a:effectLst/>
              </a:rPr>
              <a:t>.</a:t>
            </a:r>
          </a:p>
          <a:p>
            <a:pPr marL="0" indent="0">
              <a:buNone/>
            </a:pPr>
            <a:endParaRPr lang="es-MX" sz="1000" dirty="0">
              <a:effectLst/>
            </a:endParaRPr>
          </a:p>
          <a:p>
            <a:pPr marL="0" indent="0">
              <a:buNone/>
            </a:pPr>
            <a:r>
              <a:rPr lang="es-MX" sz="2400" dirty="0">
                <a:effectLst/>
              </a:rPr>
              <a:t>     Sin embargo, el equilibrio Nash más barato cuesta 4.</a:t>
            </a:r>
          </a:p>
        </p:txBody>
      </p:sp>
      <p:sp>
        <p:nvSpPr>
          <p:cNvPr id="2" name="Elipse 1"/>
          <p:cNvSpPr/>
          <p:nvPr/>
        </p:nvSpPr>
        <p:spPr bwMode="auto">
          <a:xfrm>
            <a:off x="11271646" y="4009372"/>
            <a:ext cx="210065" cy="22242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 name="Elipse 3"/>
          <p:cNvSpPr/>
          <p:nvPr/>
        </p:nvSpPr>
        <p:spPr bwMode="auto">
          <a:xfrm>
            <a:off x="8495492" y="3173231"/>
            <a:ext cx="210065" cy="22242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 name="Elipse 4"/>
          <p:cNvSpPr/>
          <p:nvPr/>
        </p:nvSpPr>
        <p:spPr bwMode="auto">
          <a:xfrm>
            <a:off x="8495492" y="5129718"/>
            <a:ext cx="210065" cy="222422"/>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cxnSp>
        <p:nvCxnSpPr>
          <p:cNvPr id="7" name="Conector recto 6"/>
          <p:cNvCxnSpPr>
            <a:stCxn id="4" idx="5"/>
            <a:endCxn id="2" idx="1"/>
          </p:cNvCxnSpPr>
          <p:nvPr/>
        </p:nvCxnSpPr>
        <p:spPr bwMode="auto">
          <a:xfrm>
            <a:off x="8674794" y="3363081"/>
            <a:ext cx="2627615" cy="678865"/>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Conector recto 7"/>
          <p:cNvCxnSpPr>
            <a:stCxn id="5" idx="7"/>
            <a:endCxn id="2" idx="3"/>
          </p:cNvCxnSpPr>
          <p:nvPr/>
        </p:nvCxnSpPr>
        <p:spPr bwMode="auto">
          <a:xfrm flipV="1">
            <a:off x="8674794" y="4199221"/>
            <a:ext cx="2627615" cy="963070"/>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Rectángulo 10"/>
          <p:cNvSpPr/>
          <p:nvPr/>
        </p:nvSpPr>
        <p:spPr>
          <a:xfrm>
            <a:off x="8048872" y="4754064"/>
            <a:ext cx="507721" cy="523220"/>
          </a:xfrm>
          <a:prstGeom prst="rect">
            <a:avLst/>
          </a:prstGeom>
          <a:noFill/>
        </p:spPr>
        <p:txBody>
          <a:bodyPr wrap="square">
            <a:spAutoFit/>
          </a:bodyPr>
          <a:lstStyle/>
          <a:p>
            <a:r>
              <a:rPr lang="es-MX" sz="2800" i="1" dirty="0">
                <a:latin typeface="Times New Roman" panose="02020603050405020304" pitchFamily="18" charset="0"/>
                <a:cs typeface="Times New Roman" panose="02020603050405020304" pitchFamily="18" charset="0"/>
                <a:sym typeface="Symbol" panose="05050102010706020507" pitchFamily="18" charset="2"/>
              </a:rPr>
              <a:t>t</a:t>
            </a:r>
            <a:r>
              <a:rPr lang="es-MX" sz="2800" baseline="-25000" dirty="0">
                <a:latin typeface="Times New Roman" panose="02020603050405020304" pitchFamily="18" charset="0"/>
                <a:cs typeface="Times New Roman" panose="02020603050405020304" pitchFamily="18" charset="0"/>
                <a:sym typeface="Symbol" panose="05050102010706020507" pitchFamily="18" charset="2"/>
              </a:rPr>
              <a:t>2</a:t>
            </a:r>
            <a:endParaRPr lang="es-MX" sz="2800"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12" name="Rectángulo 11"/>
          <p:cNvSpPr/>
          <p:nvPr/>
        </p:nvSpPr>
        <p:spPr>
          <a:xfrm>
            <a:off x="7971707" y="3090185"/>
            <a:ext cx="507721" cy="523220"/>
          </a:xfrm>
          <a:prstGeom prst="rect">
            <a:avLst/>
          </a:prstGeom>
          <a:noFill/>
        </p:spPr>
        <p:txBody>
          <a:bodyPr wrap="square">
            <a:spAutoFit/>
          </a:bodyPr>
          <a:lstStyle/>
          <a:p>
            <a:r>
              <a:rPr lang="es-MX" sz="2800" i="1" dirty="0">
                <a:latin typeface="Times New Roman" panose="02020603050405020304" pitchFamily="18" charset="0"/>
                <a:cs typeface="Times New Roman" panose="02020603050405020304" pitchFamily="18" charset="0"/>
                <a:sym typeface="Symbol" panose="05050102010706020507" pitchFamily="18" charset="2"/>
              </a:rPr>
              <a:t>t</a:t>
            </a:r>
            <a:r>
              <a:rPr lang="es-MX" sz="2800" baseline="-25000" dirty="0">
                <a:latin typeface="Times New Roman" panose="02020603050405020304" pitchFamily="18" charset="0"/>
                <a:cs typeface="Times New Roman" panose="02020603050405020304" pitchFamily="18" charset="0"/>
                <a:sym typeface="Symbol" panose="05050102010706020507" pitchFamily="18" charset="2"/>
              </a:rPr>
              <a:t>1</a:t>
            </a:r>
            <a:endParaRPr lang="es-MX" sz="2800"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13" name="Rectángulo 12"/>
          <p:cNvSpPr/>
          <p:nvPr/>
        </p:nvSpPr>
        <p:spPr>
          <a:xfrm>
            <a:off x="11481711" y="3758184"/>
            <a:ext cx="507721" cy="523220"/>
          </a:xfrm>
          <a:prstGeom prst="rect">
            <a:avLst/>
          </a:prstGeom>
          <a:noFill/>
        </p:spPr>
        <p:txBody>
          <a:bodyPr wrap="square">
            <a:spAutoFit/>
          </a:bodyPr>
          <a:lstStyle/>
          <a:p>
            <a:r>
              <a:rPr lang="es-MX" sz="2800" i="1" dirty="0">
                <a:latin typeface="Times New Roman" panose="02020603050405020304" pitchFamily="18" charset="0"/>
                <a:cs typeface="Times New Roman" panose="02020603050405020304" pitchFamily="18" charset="0"/>
                <a:sym typeface="Symbol" panose="05050102010706020507" pitchFamily="18" charset="2"/>
              </a:rPr>
              <a:t>s</a:t>
            </a:r>
            <a:endParaRPr lang="es-MX" sz="2800"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14" name="Rectángulo 13"/>
          <p:cNvSpPr/>
          <p:nvPr/>
        </p:nvSpPr>
        <p:spPr>
          <a:xfrm>
            <a:off x="9939655" y="4677016"/>
            <a:ext cx="507721" cy="523220"/>
          </a:xfrm>
          <a:prstGeom prst="rect">
            <a:avLst/>
          </a:prstGeom>
          <a:noFill/>
        </p:spPr>
        <p:txBody>
          <a:bodyPr wrap="square">
            <a:spAutoFit/>
          </a:bodyPr>
          <a:lstStyle/>
          <a:p>
            <a:r>
              <a:rPr lang="es-MX" sz="2800" dirty="0">
                <a:latin typeface="Times New Roman" panose="02020603050405020304" pitchFamily="18" charset="0"/>
                <a:cs typeface="Times New Roman" panose="02020603050405020304" pitchFamily="18" charset="0"/>
                <a:sym typeface="Symbol" panose="05050102010706020507" pitchFamily="18" charset="2"/>
              </a:rPr>
              <a:t>2</a:t>
            </a:r>
          </a:p>
        </p:txBody>
      </p:sp>
      <p:sp>
        <p:nvSpPr>
          <p:cNvPr id="15" name="Rectángulo 14"/>
          <p:cNvSpPr/>
          <p:nvPr/>
        </p:nvSpPr>
        <p:spPr>
          <a:xfrm>
            <a:off x="9895377" y="3175494"/>
            <a:ext cx="507721" cy="523220"/>
          </a:xfrm>
          <a:prstGeom prst="rect">
            <a:avLst/>
          </a:prstGeom>
          <a:noFill/>
        </p:spPr>
        <p:txBody>
          <a:bodyPr wrap="square">
            <a:spAutoFit/>
          </a:bodyPr>
          <a:lstStyle/>
          <a:p>
            <a:r>
              <a:rPr lang="es-MX" sz="2800" dirty="0">
                <a:latin typeface="Times New Roman" panose="02020603050405020304" pitchFamily="18" charset="0"/>
                <a:cs typeface="Times New Roman" panose="02020603050405020304" pitchFamily="18" charset="0"/>
                <a:sym typeface="Symbol" panose="05050102010706020507" pitchFamily="18" charset="2"/>
              </a:rPr>
              <a:t>2</a:t>
            </a:r>
          </a:p>
        </p:txBody>
      </p:sp>
      <p:cxnSp>
        <p:nvCxnSpPr>
          <p:cNvPr id="16" name="Conector recto 15"/>
          <p:cNvCxnSpPr>
            <a:stCxn id="4" idx="4"/>
            <a:endCxn id="5" idx="0"/>
          </p:cNvCxnSpPr>
          <p:nvPr/>
        </p:nvCxnSpPr>
        <p:spPr bwMode="auto">
          <a:xfrm>
            <a:off x="8600524" y="3395654"/>
            <a:ext cx="0" cy="1734065"/>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Rectángulo 18"/>
          <p:cNvSpPr/>
          <p:nvPr/>
        </p:nvSpPr>
        <p:spPr>
          <a:xfrm>
            <a:off x="8621665" y="4033708"/>
            <a:ext cx="1049037" cy="523220"/>
          </a:xfrm>
          <a:prstGeom prst="rect">
            <a:avLst/>
          </a:prstGeom>
          <a:noFill/>
        </p:spPr>
        <p:txBody>
          <a:bodyPr wrap="square">
            <a:spAutoFit/>
          </a:bodyPr>
          <a:lstStyle/>
          <a:p>
            <a:r>
              <a:rPr lang="es-MX" sz="2800" dirty="0">
                <a:latin typeface="Times New Roman" panose="02020603050405020304" pitchFamily="18" charset="0"/>
                <a:cs typeface="Times New Roman" panose="02020603050405020304" pitchFamily="18" charset="0"/>
                <a:sym typeface="Symbol" panose="05050102010706020507" pitchFamily="18" charset="2"/>
              </a:rPr>
              <a:t>1+</a:t>
            </a:r>
          </a:p>
        </p:txBody>
      </p:sp>
      <p:sp>
        <p:nvSpPr>
          <p:cNvPr id="17"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80</a:t>
            </a:fld>
            <a:endParaRPr lang="es-MX" dirty="0"/>
          </a:p>
        </p:txBody>
      </p:sp>
    </p:spTree>
    <p:extLst>
      <p:ext uri="{BB962C8B-B14F-4D97-AF65-F5344CB8AC3E}">
        <p14:creationId xmlns:p14="http://schemas.microsoft.com/office/powerpoint/2010/main" val="386438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39" presetID="1" presetClass="entr" presetSubtype="0" fill="hold" grpId="0"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animBg="1"/>
      <p:bldP spid="4" grpId="0" animBg="1"/>
      <p:bldP spid="5" grpId="0" animBg="1"/>
      <p:bldP spid="11" grpId="0"/>
      <p:bldP spid="12" grpId="0"/>
      <p:bldP spid="13" grpId="0"/>
      <p:bldP spid="14" grpId="0"/>
      <p:bldP spid="15" grpId="0"/>
      <p:bldP spid="19"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67868" y="1391724"/>
            <a:ext cx="11256264" cy="5353119"/>
          </a:xfrm>
        </p:spPr>
        <p:txBody>
          <a:bodyPr/>
          <a:lstStyle/>
          <a:p>
            <a:r>
              <a:rPr lang="es-MX" sz="2400" dirty="0">
                <a:effectLst/>
              </a:rPr>
              <a:t>Veré en esta sección que, en general, la dinámica de la mejor respuesta puede tomar un gran tiempo para convergir a un equilibrio.</a:t>
            </a:r>
          </a:p>
          <a:p>
            <a:pPr lvl="1">
              <a:buFont typeface="Wingdings" panose="05000000000000000000" pitchFamily="2" charset="2"/>
              <a:buChar char="§"/>
            </a:pPr>
            <a:r>
              <a:rPr lang="es-MX" sz="2200" dirty="0">
                <a:effectLst/>
                <a:latin typeface="Calibri" panose="020F0502020204030204" pitchFamily="34" charset="0"/>
                <a:ea typeface="Calibri" panose="020F0502020204030204" pitchFamily="34" charset="0"/>
                <a:cs typeface="Calibri" panose="020F0502020204030204" pitchFamily="34" charset="0"/>
              </a:rPr>
              <a:t>Específicamente, construiré una secuencia de mejores respuestas que toma tiempo exponencial para convergir a un equilibrio Nash. </a:t>
            </a:r>
          </a:p>
          <a:p>
            <a:pPr lvl="0">
              <a:buClr>
                <a:srgbClr val="86D1EC"/>
              </a:buClr>
            </a:pPr>
            <a:r>
              <a:rPr lang="es-MX" sz="2800" dirty="0">
                <a:solidFill>
                  <a:srgbClr val="FFFFFF"/>
                </a:solidFill>
                <a:effectLst/>
              </a:rPr>
              <a:t>Teorema 5.1.</a:t>
            </a:r>
            <a:r>
              <a:rPr lang="es-MX" sz="2400" dirty="0">
                <a:solidFill>
                  <a:srgbClr val="FFFFFF"/>
                </a:solidFill>
                <a:effectLst/>
              </a:rPr>
              <a:t> La dinámica de la mejor respuesta para </a:t>
            </a:r>
            <a:r>
              <a:rPr lang="es-MX" sz="2400" i="1" dirty="0">
                <a:solidFill>
                  <a:srgbClr val="FFFFFF"/>
                </a:solidFill>
                <a:effectLst/>
              </a:rPr>
              <a:t>k</a:t>
            </a:r>
            <a:r>
              <a:rPr lang="es-MX" sz="2400" dirty="0">
                <a:solidFill>
                  <a:srgbClr val="FFFFFF"/>
                </a:solidFill>
                <a:effectLst/>
              </a:rPr>
              <a:t> jugadores puede tomar tiempo exponencial en </a:t>
            </a:r>
            <a:r>
              <a:rPr lang="es-MX" sz="2400" i="1" dirty="0">
                <a:solidFill>
                  <a:srgbClr val="FFFFFF"/>
                </a:solidFill>
                <a:effectLst/>
              </a:rPr>
              <a:t>k</a:t>
            </a:r>
            <a:r>
              <a:rPr lang="es-MX" sz="2800" i="1" dirty="0">
                <a:solidFill>
                  <a:srgbClr val="FFFFFF"/>
                </a:solidFill>
                <a:effectLst/>
              </a:rPr>
              <a:t>.</a:t>
            </a:r>
          </a:p>
          <a:p>
            <a:pPr lvl="0">
              <a:buClr>
                <a:srgbClr val="86D1EC"/>
              </a:buClr>
            </a:pPr>
            <a:r>
              <a:rPr lang="es-MX" sz="2400" dirty="0">
                <a:solidFill>
                  <a:srgbClr val="FFFFFF"/>
                </a:solidFill>
                <a:effectLst/>
              </a:rPr>
              <a:t>Demostración. Construiré un ejemplo en el que, si ordeno apropiadamente las mejores respuestas de los jugadores, simulan un contador binario de </a:t>
            </a:r>
            <a:r>
              <a:rPr lang="es-MX" sz="2400" dirty="0">
                <a:solidFill>
                  <a:srgbClr val="FFFFFF"/>
                </a:solidFill>
                <a:effectLst/>
                <a:sym typeface="Symbol" panose="05050102010706020507" pitchFamily="18" charset="2"/>
              </a:rPr>
              <a:t></a:t>
            </a:r>
            <a:r>
              <a:rPr lang="es-MX" sz="2400" dirty="0">
                <a:solidFill>
                  <a:srgbClr val="FFFFFF"/>
                </a:solidFill>
                <a:effectLst/>
              </a:rPr>
              <a:t>(</a:t>
            </a:r>
            <a:r>
              <a:rPr lang="es-MX" sz="2400" i="1" dirty="0">
                <a:solidFill>
                  <a:srgbClr val="FFFFFF"/>
                </a:solidFill>
                <a:effectLst/>
              </a:rPr>
              <a:t>k</a:t>
            </a:r>
            <a:r>
              <a:rPr lang="es-MX" sz="2400" dirty="0">
                <a:solidFill>
                  <a:srgbClr val="FFFFFF"/>
                </a:solidFill>
                <a:effectLst/>
              </a:rPr>
              <a:t>) bits. </a:t>
            </a:r>
          </a:p>
          <a:p>
            <a:pPr lvl="1">
              <a:buFont typeface="Wingdings" panose="05000000000000000000" pitchFamily="2" charset="2"/>
              <a:buChar char="§"/>
            </a:pPr>
            <a:r>
              <a:rPr lang="es-MX" sz="2200"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Cada jugador corresponde a cada bit del contador. Describiré una secuencia de tiradas de mejor respuesta, que hacen que el contador se incremente desde “todos ceros”.</a:t>
            </a:r>
          </a:p>
          <a:p>
            <a:pPr lvl="1">
              <a:buFont typeface="Wingdings" panose="05000000000000000000" pitchFamily="2" charset="2"/>
              <a:buChar char="§"/>
            </a:pPr>
            <a:r>
              <a:rPr lang="es-MX" sz="2200"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Como ese contador puede contar hasta 2</a:t>
            </a:r>
            <a:r>
              <a:rPr lang="es-MX" sz="2200" i="1" baseline="30000"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n</a:t>
            </a:r>
            <a:r>
              <a:rPr lang="es-MX" sz="2200" dirty="0">
                <a:solidFill>
                  <a:srgbClr val="FFFFFF"/>
                </a:solidFill>
                <a:effectLst/>
                <a:latin typeface="Calibri" panose="020F0502020204030204" pitchFamily="34" charset="0"/>
                <a:ea typeface="Calibri" panose="020F0502020204030204" pitchFamily="34" charset="0"/>
                <a:cs typeface="Calibri" panose="020F0502020204030204" pitchFamily="34" charset="0"/>
              </a:rPr>
              <a:t>, si demuestro que cada incremento del contador corresponde a una secuencia de tiradas de mejor respuesta a partir de la configuración actual, habré hallado una secuencia de mejores respuestas exponencialmente larga. </a:t>
            </a:r>
            <a:endParaRPr lang="es-MX" dirty="0">
              <a:effectLst/>
            </a:endParaRPr>
          </a:p>
        </p:txBody>
      </p:sp>
      <p:sp>
        <p:nvSpPr>
          <p:cNvPr id="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81</a:t>
            </a:fld>
            <a:endParaRPr lang="es-MX" dirty="0"/>
          </a:p>
        </p:txBody>
      </p:sp>
      <p:sp>
        <p:nvSpPr>
          <p:cNvPr id="2" name="Text Box 9">
            <a:extLst>
              <a:ext uri="{FF2B5EF4-FFF2-40B4-BE49-F238E27FC236}">
                <a16:creationId xmlns:a16="http://schemas.microsoft.com/office/drawing/2014/main" id="{05345D18-D85D-54DF-5633-BD56A98CA0A0}"/>
              </a:ext>
            </a:extLst>
          </p:cNvPr>
          <p:cNvSpPr txBox="1">
            <a:spLocks noChangeArrowheads="1"/>
          </p:cNvSpPr>
          <p:nvPr/>
        </p:nvSpPr>
        <p:spPr bwMode="auto">
          <a:xfrm>
            <a:off x="7826274" y="6405847"/>
            <a:ext cx="3538493"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Demostración. En el artículo.</a:t>
            </a:r>
            <a:endParaRPr lang="es-MX" sz="2200" i="1" u="none" dirty="0">
              <a:latin typeface="Times New Roman" panose="02020603050405020304" pitchFamily="18" charset="0"/>
              <a:sym typeface="Symbol" panose="05050102010706020507" pitchFamily="18" charset="2"/>
            </a:endParaRPr>
          </a:p>
        </p:txBody>
      </p:sp>
      <p:sp>
        <p:nvSpPr>
          <p:cNvPr id="5" name="Título 1">
            <a:extLst>
              <a:ext uri="{FF2B5EF4-FFF2-40B4-BE49-F238E27FC236}">
                <a16:creationId xmlns:a16="http://schemas.microsoft.com/office/drawing/2014/main" id="{D8D7966B-9C0E-7B41-EC2E-0066B71D467E}"/>
              </a:ext>
            </a:extLst>
          </p:cNvPr>
          <p:cNvSpPr>
            <a:spLocks noGrp="1"/>
          </p:cNvSpPr>
          <p:nvPr>
            <p:ph type="title"/>
          </p:nvPr>
        </p:nvSpPr>
        <p:spPr>
          <a:xfrm>
            <a:off x="1212106" y="187488"/>
            <a:ext cx="9952075" cy="1143000"/>
          </a:xfrm>
        </p:spPr>
        <p:txBody>
          <a:bodyPr/>
          <a:lstStyle/>
          <a:p>
            <a:r>
              <a:rPr lang="es-MX" dirty="0"/>
              <a:t>5. Convergencia de la mejor respuesta</a:t>
            </a:r>
          </a:p>
        </p:txBody>
      </p:sp>
    </p:spTree>
    <p:extLst>
      <p:ext uri="{BB962C8B-B14F-4D97-AF65-F5344CB8AC3E}">
        <p14:creationId xmlns:p14="http://schemas.microsoft.com/office/powerpoint/2010/main" val="686918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350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3" presetID="1" presetClass="entr" presetSubtype="0" fill="hold" grpId="0" nodeType="withEffect">
                                  <p:stCondLst>
                                    <p:cond delay="300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Marcador de contenido 2"/>
              <p:cNvSpPr>
                <a:spLocks noGrp="1"/>
              </p:cNvSpPr>
              <p:nvPr>
                <p:ph idx="1"/>
              </p:nvPr>
            </p:nvSpPr>
            <p:spPr>
              <a:xfrm>
                <a:off x="365053" y="1319855"/>
                <a:ext cx="11264039" cy="5487321"/>
              </a:xfrm>
            </p:spPr>
            <p:txBody>
              <a:bodyPr/>
              <a:lstStyle/>
              <a:p>
                <a:r>
                  <a:rPr lang="es-MX" dirty="0">
                    <a:effectLst/>
                  </a:rPr>
                  <a:t>6. Jugadores con pesos. </a:t>
                </a:r>
                <a:r>
                  <a:rPr lang="es-MX" sz="2400" dirty="0">
                    <a:effectLst/>
                  </a:rPr>
                  <a:t>En lo anterior, los jugadores que comparten una arista  </a:t>
                </a:r>
                <a:r>
                  <a:rPr lang="es-MX" sz="2400" i="1" dirty="0">
                    <a:effectLst/>
                  </a:rPr>
                  <a:t>e  </a:t>
                </a:r>
                <a:r>
                  <a:rPr lang="es-MX" sz="2400" dirty="0">
                    <a:effectLst/>
                  </a:rPr>
                  <a:t>pagan fracciones iguales del costo de  </a:t>
                </a:r>
                <a:r>
                  <a:rPr lang="es-MX" sz="2400" i="1" dirty="0">
                    <a:effectLst/>
                  </a:rPr>
                  <a:t>e</a:t>
                </a:r>
                <a:r>
                  <a:rPr lang="es-MX" sz="2400" dirty="0">
                    <a:effectLst/>
                  </a:rPr>
                  <a:t>.</a:t>
                </a:r>
              </a:p>
              <a:p>
                <a:pPr marL="0" indent="0">
                  <a:buNone/>
                </a:pPr>
                <a:r>
                  <a:rPr lang="es-MX" sz="2400" dirty="0">
                    <a:effectLst/>
                  </a:rPr>
                  <a:t>Ahora considero un juego con costos de aristas fijos, donde los jugadores tienen pesos </a:t>
                </a:r>
                <a:r>
                  <a:rPr lang="es-MX" sz="2400" i="1" dirty="0">
                    <a:effectLst/>
                  </a:rPr>
                  <a:t>w</a:t>
                </a:r>
                <a:r>
                  <a:rPr lang="es-MX" sz="2400" i="1" baseline="-25000" dirty="0">
                    <a:effectLst/>
                  </a:rPr>
                  <a:t>i</a:t>
                </a:r>
                <a:r>
                  <a:rPr lang="es-MX" sz="2400" dirty="0">
                    <a:effectLst/>
                    <a:latin typeface="Times New Roman" panose="02020603050405020304" pitchFamily="18" charset="0"/>
                    <a:cs typeface="Times New Roman" panose="02020603050405020304" pitchFamily="18" charset="0"/>
                  </a:rPr>
                  <a:t>≥</a:t>
                </a:r>
                <a:r>
                  <a:rPr lang="es-MX" sz="2400" dirty="0">
                    <a:effectLst/>
                  </a:rPr>
                  <a:t>1, y el pago de un jugador es proporcional a su peso.</a:t>
                </a:r>
              </a:p>
              <a:p>
                <a:r>
                  <a:rPr lang="es-MX" sz="2400" dirty="0">
                    <a:effectLst/>
                  </a:rPr>
                  <a:t>Más precisamente, dada una estrategia </a:t>
                </a:r>
                <a:r>
                  <a:rPr lang="es-MX" sz="2400" i="1" dirty="0">
                    <a:effectLst/>
                  </a:rPr>
                  <a:t>S</a:t>
                </a:r>
                <a:r>
                  <a:rPr lang="es-MX" sz="2400" dirty="0">
                    <a:effectLst/>
                  </a:rPr>
                  <a:t> = (</a:t>
                </a:r>
                <a:r>
                  <a:rPr lang="es-MX" sz="2400" i="1" dirty="0">
                    <a:effectLst/>
                  </a:rPr>
                  <a:t>S</a:t>
                </a:r>
                <a:r>
                  <a:rPr lang="es-MX" sz="2400" baseline="-25000" dirty="0">
                    <a:effectLst/>
                  </a:rPr>
                  <a:t>1</a:t>
                </a:r>
                <a:r>
                  <a:rPr lang="es-MX" sz="2400" dirty="0">
                    <a:effectLst/>
                  </a:rPr>
                  <a:t>,…, </a:t>
                </a:r>
                <a:r>
                  <a:rPr lang="es-MX" sz="2400" i="1" dirty="0" err="1">
                    <a:effectLst/>
                  </a:rPr>
                  <a:t>S</a:t>
                </a:r>
                <a:r>
                  <a:rPr lang="es-MX" sz="2400" i="1" baseline="-25000" dirty="0" err="1">
                    <a:effectLst/>
                  </a:rPr>
                  <a:t>k</a:t>
                </a:r>
                <a:r>
                  <a:rPr lang="es-MX" sz="2400" dirty="0">
                    <a:effectLst/>
                  </a:rPr>
                  <a:t>), sea </a:t>
                </a:r>
                <a:r>
                  <a:rPr lang="es-MX" sz="2400" i="1" dirty="0">
                    <a:effectLst/>
                  </a:rPr>
                  <a:t>W</a:t>
                </a:r>
                <a:r>
                  <a:rPr lang="es-MX" sz="2400" dirty="0">
                    <a:effectLst/>
                  </a:rPr>
                  <a:t> el peso total de todos los jugadores, y </a:t>
                </a:r>
                <a:r>
                  <a:rPr lang="es-MX" sz="2400" i="1" dirty="0" err="1">
                    <a:effectLst/>
                  </a:rPr>
                  <a:t>W</a:t>
                </a:r>
                <a:r>
                  <a:rPr lang="es-MX" sz="2400" i="1" baseline="-25000" dirty="0" err="1">
                    <a:effectLst/>
                  </a:rPr>
                  <a:t>e</a:t>
                </a:r>
                <a:r>
                  <a:rPr lang="es-MX" sz="2400" dirty="0">
                    <a:effectLst/>
                  </a:rPr>
                  <a:t> la suma de los pesos de los jugadores que usan </a:t>
                </a:r>
                <a:r>
                  <a:rPr lang="es-MX" sz="2400" i="1" dirty="0">
                    <a:effectLst/>
                  </a:rPr>
                  <a:t>e</a:t>
                </a:r>
                <a:r>
                  <a:rPr lang="es-MX" sz="2400" dirty="0">
                    <a:effectLst/>
                  </a:rPr>
                  <a:t>.</a:t>
                </a:r>
              </a:p>
              <a:p>
                <a:r>
                  <a:rPr lang="es-MX" sz="2400" dirty="0">
                    <a:effectLst/>
                  </a:rPr>
                  <a:t>Entonces, el jugador </a:t>
                </a:r>
                <a:r>
                  <a:rPr lang="es-MX" sz="2400" i="1" dirty="0">
                    <a:effectLst/>
                  </a:rPr>
                  <a:t>i</a:t>
                </a:r>
                <a:r>
                  <a:rPr lang="es-MX" sz="2400" dirty="0">
                    <a:effectLst/>
                  </a:rPr>
                  <a:t> pagará por cada arista </a:t>
                </a:r>
                <a:r>
                  <a:rPr lang="es-MX" sz="2400" i="1" dirty="0">
                    <a:effectLst/>
                  </a:rPr>
                  <a:t>e</a:t>
                </a:r>
                <a:r>
                  <a:rPr lang="es-MX" sz="2400" dirty="0">
                    <a:effectLst/>
                  </a:rPr>
                  <a:t> que use</a:t>
                </a:r>
              </a:p>
              <a:p>
                <a:pPr marL="0" indent="0">
                  <a:buNone/>
                </a:pPr>
                <a14:m>
                  <m:oMathPara xmlns:m="http://schemas.openxmlformats.org/officeDocument/2006/math">
                    <m:oMathParaPr>
                      <m:jc m:val="centerGroup"/>
                    </m:oMathParaPr>
                    <m:oMath xmlns:m="http://schemas.openxmlformats.org/officeDocument/2006/math">
                      <m:f>
                        <m:fPr>
                          <m:ctrlPr>
                            <a:rPr lang="es-MX" sz="2800" i="1">
                              <a:effectLst/>
                              <a:latin typeface="Cambria Math" panose="02040503050406030204" pitchFamily="18" charset="0"/>
                            </a:rPr>
                          </m:ctrlPr>
                        </m:fPr>
                        <m:num>
                          <m:r>
                            <a:rPr lang="es-MX" sz="2800" i="1">
                              <a:effectLst/>
                              <a:latin typeface="Cambria Math" panose="02040503050406030204" pitchFamily="18" charset="0"/>
                            </a:rPr>
                            <m:t>𝑤</m:t>
                          </m:r>
                          <m:r>
                            <a:rPr lang="es-MX" sz="2800" i="1" baseline="-25000">
                              <a:effectLst/>
                              <a:latin typeface="Cambria Math" panose="02040503050406030204" pitchFamily="18" charset="0"/>
                            </a:rPr>
                            <m:t>𝑖</m:t>
                          </m:r>
                        </m:num>
                        <m:den>
                          <m:r>
                            <a:rPr lang="es-MX" sz="2800" i="1">
                              <a:effectLst/>
                              <a:latin typeface="Cambria Math" panose="02040503050406030204" pitchFamily="18" charset="0"/>
                            </a:rPr>
                            <m:t>𝑊</m:t>
                          </m:r>
                          <m:r>
                            <a:rPr lang="es-MX" sz="2800" i="1" baseline="-25000">
                              <a:effectLst/>
                              <a:latin typeface="Cambria Math" panose="02040503050406030204" pitchFamily="18" charset="0"/>
                            </a:rPr>
                            <m:t>𝑒</m:t>
                          </m:r>
                        </m:den>
                      </m:f>
                      <m:r>
                        <a:rPr lang="es-MX" sz="2800" i="1">
                          <a:effectLst/>
                          <a:latin typeface="Cambria Math" panose="02040503050406030204" pitchFamily="18" charset="0"/>
                        </a:rPr>
                        <m:t>𝑐</m:t>
                      </m:r>
                      <m:r>
                        <a:rPr lang="es-MX" sz="2800" i="1" baseline="-25000">
                          <a:effectLst/>
                          <a:latin typeface="Cambria Math" panose="02040503050406030204" pitchFamily="18" charset="0"/>
                        </a:rPr>
                        <m:t>𝑒</m:t>
                      </m:r>
                      <m:r>
                        <a:rPr lang="es-MX" sz="2800" i="1">
                          <a:effectLst/>
                          <a:latin typeface="Cambria Math" panose="02040503050406030204" pitchFamily="18" charset="0"/>
                        </a:rPr>
                        <m:t>.</m:t>
                      </m:r>
                    </m:oMath>
                  </m:oMathPara>
                </a14:m>
                <a:endParaRPr lang="es-MX" sz="2400" dirty="0">
                  <a:effectLst/>
                </a:endParaRPr>
              </a:p>
              <a:p>
                <a:pPr marL="0" indent="0">
                  <a:buNone/>
                </a:pPr>
                <a:endParaRPr lang="es-MX" sz="1000" dirty="0">
                  <a:effectLst/>
                </a:endParaRPr>
              </a:p>
              <a:p>
                <a:r>
                  <a:rPr lang="es-MX" sz="2400" dirty="0">
                    <a:effectLst/>
                  </a:rPr>
                  <a:t>En un juego con pesos, las tiradas mejoradoras pueden aumentar el valor de </a:t>
                </a:r>
                <a:r>
                  <a:rPr lang="es-MX" sz="2400" dirty="0">
                    <a:effectLst/>
                    <a:sym typeface="Symbol" panose="05050102010706020507" pitchFamily="18" charset="2"/>
                  </a:rPr>
                  <a:t></a:t>
                </a:r>
                <a:r>
                  <a:rPr lang="es-MX" sz="2400" dirty="0">
                    <a:effectLst/>
                  </a:rPr>
                  <a:t>(S), puesto que ya no es un juego de congestión. </a:t>
                </a:r>
              </a:p>
              <a:p>
                <a:r>
                  <a:rPr lang="es-ES" sz="2400" dirty="0">
                    <a:effectLst/>
                  </a:rPr>
                  <a:t>Voy a usar una función potencial nueva para una clase especial de juegos con peso.</a:t>
                </a:r>
              </a:p>
              <a:p>
                <a:pPr marL="0" indent="0">
                  <a:buNone/>
                </a:pPr>
                <a:endParaRPr lang="es-MX" sz="2400" dirty="0">
                  <a:effectLst/>
                </a:endParaRPr>
              </a:p>
            </p:txBody>
          </p:sp>
        </mc:Choice>
        <mc:Fallback>
          <p:sp>
            <p:nvSpPr>
              <p:cNvPr id="3" name="Marcador de contenido 2"/>
              <p:cNvSpPr>
                <a:spLocks noGrp="1" noRot="1" noChangeAspect="1" noMove="1" noResize="1" noEditPoints="1" noAdjustHandles="1" noChangeArrowheads="1" noChangeShapeType="1" noTextEdit="1"/>
              </p:cNvSpPr>
              <p:nvPr>
                <p:ph idx="1"/>
              </p:nvPr>
            </p:nvSpPr>
            <p:spPr>
              <a:xfrm>
                <a:off x="365053" y="1319855"/>
                <a:ext cx="11264039" cy="5487321"/>
              </a:xfrm>
              <a:blipFill>
                <a:blip r:embed="rId2"/>
                <a:stretch>
                  <a:fillRect l="-866" t="-1444" r="-433" b="-3111"/>
                </a:stretch>
              </a:blipFill>
            </p:spPr>
            <p:txBody>
              <a:bodyPr/>
              <a:lstStyle/>
              <a:p>
                <a:r>
                  <a:rPr lang="es-MX">
                    <a:noFill/>
                  </a:rPr>
                  <a:t> </a:t>
                </a:r>
              </a:p>
            </p:txBody>
          </p:sp>
        </mc:Fallback>
      </mc:AlternateContent>
      <p:sp>
        <p:nvSpPr>
          <p:cNvPr id="5"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82</a:t>
            </a:fld>
            <a:endParaRPr lang="es-MX" dirty="0"/>
          </a:p>
        </p:txBody>
      </p:sp>
      <p:sp>
        <p:nvSpPr>
          <p:cNvPr id="2" name="Título 1">
            <a:extLst>
              <a:ext uri="{FF2B5EF4-FFF2-40B4-BE49-F238E27FC236}">
                <a16:creationId xmlns:a16="http://schemas.microsoft.com/office/drawing/2014/main" id="{9D849EDB-7057-6832-FE78-90A5268836F2}"/>
              </a:ext>
            </a:extLst>
          </p:cNvPr>
          <p:cNvSpPr>
            <a:spLocks noGrp="1"/>
          </p:cNvSpPr>
          <p:nvPr>
            <p:ph type="title"/>
          </p:nvPr>
        </p:nvSpPr>
        <p:spPr>
          <a:xfrm>
            <a:off x="1212106" y="187488"/>
            <a:ext cx="9952075" cy="1143000"/>
          </a:xfrm>
        </p:spPr>
        <p:txBody>
          <a:bodyPr/>
          <a:lstStyle/>
          <a:p>
            <a:r>
              <a:rPr lang="es-MX" dirty="0"/>
              <a:t>6. Jugadores con pesos</a:t>
            </a:r>
          </a:p>
        </p:txBody>
      </p:sp>
    </p:spTree>
    <p:extLst>
      <p:ext uri="{BB962C8B-B14F-4D97-AF65-F5344CB8AC3E}">
        <p14:creationId xmlns:p14="http://schemas.microsoft.com/office/powerpoint/2010/main" val="3919667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Marcador de contenido 2"/>
              <p:cNvSpPr>
                <a:spLocks noGrp="1"/>
              </p:cNvSpPr>
              <p:nvPr>
                <p:ph idx="1"/>
              </p:nvPr>
            </p:nvSpPr>
            <p:spPr>
              <a:xfrm>
                <a:off x="675579" y="389966"/>
                <a:ext cx="10775685" cy="6333563"/>
              </a:xfrm>
            </p:spPr>
            <p:txBody>
              <a:bodyPr/>
              <a:lstStyle/>
              <a:p>
                <a:r>
                  <a:rPr lang="es-MX" dirty="0">
                    <a:effectLst/>
                  </a:rPr>
                  <a:t>Teorema 6.1. </a:t>
                </a:r>
                <a:r>
                  <a:rPr lang="es-MX" sz="2800" dirty="0">
                    <a:effectLst/>
                  </a:rPr>
                  <a:t>En un juego con pesos donde cada lado  </a:t>
                </a:r>
                <a:r>
                  <a:rPr lang="es-MX" sz="2800" i="1" dirty="0">
                    <a:effectLst/>
                  </a:rPr>
                  <a:t>e  </a:t>
                </a:r>
                <a:r>
                  <a:rPr lang="es-MX" sz="2800" dirty="0">
                    <a:effectLst/>
                  </a:rPr>
                  <a:t>está en los espacios de estrategias de cuando más </a:t>
                </a:r>
                <a:r>
                  <a:rPr lang="es-MX" sz="2800" b="1" dirty="0">
                    <a:effectLst/>
                  </a:rPr>
                  <a:t>dos</a:t>
                </a:r>
                <a:r>
                  <a:rPr lang="es-MX" sz="2800" dirty="0">
                    <a:effectLst/>
                  </a:rPr>
                  <a:t> jugadores, existe una función potencial para este juego, y por tanto existe un equilibrio Nash.</a:t>
                </a:r>
              </a:p>
              <a:p>
                <a:pPr marL="0" indent="0">
                  <a:buNone/>
                </a:pPr>
                <a:r>
                  <a:rPr lang="es-MX" sz="2800" dirty="0">
                    <a:effectLst/>
                  </a:rPr>
                  <a:t>Demostración. </a:t>
                </a:r>
                <a:r>
                  <a:rPr lang="es-MX" sz="2400" dirty="0">
                    <a:effectLst/>
                  </a:rPr>
                  <a:t>Considero la siguiente función                                      potencial. Para cada arista </a:t>
                </a:r>
                <a:r>
                  <a:rPr lang="es-MX" sz="2400" i="1" dirty="0">
                    <a:effectLst/>
                  </a:rPr>
                  <a:t>e </a:t>
                </a:r>
                <a:r>
                  <a:rPr lang="es-MX" sz="2400" dirty="0">
                    <a:effectLst/>
                  </a:rPr>
                  <a:t>usada por los                                                jugadores </a:t>
                </a:r>
                <a:r>
                  <a:rPr lang="es-MX" sz="2400" i="1" dirty="0">
                    <a:effectLst/>
                  </a:rPr>
                  <a:t>i </a:t>
                </a:r>
                <a:r>
                  <a:rPr lang="es-MX" sz="2400" dirty="0">
                    <a:effectLst/>
                  </a:rPr>
                  <a:t>y </a:t>
                </a:r>
                <a:r>
                  <a:rPr lang="es-MX" sz="2400" i="1" dirty="0">
                    <a:effectLst/>
                  </a:rPr>
                  <a:t>j</a:t>
                </a:r>
                <a:r>
                  <a:rPr lang="es-MX" sz="2400" dirty="0">
                    <a:effectLst/>
                  </a:rPr>
                  <a:t>, defino</a:t>
                </a:r>
              </a:p>
              <a:p>
                <a:pPr marL="0" indent="0">
                  <a:buNone/>
                </a:pPr>
                <a:endParaRPr lang="es-MX" sz="2400" dirty="0">
                  <a:effectLst/>
                </a:endParaRPr>
              </a:p>
              <a:p>
                <a:pPr marL="1371600" lvl="3" indent="0">
                  <a:buNone/>
                </a:pPr>
                <a:r>
                  <a:rPr lang="es-MX" sz="2800" i="1" dirty="0" err="1">
                    <a:effectLst/>
                  </a:rPr>
                  <a:t>c</a:t>
                </a:r>
                <a:r>
                  <a:rPr lang="es-MX" sz="2800" i="1" baseline="-25000" dirty="0" err="1">
                    <a:effectLst/>
                  </a:rPr>
                  <a:t>e</a:t>
                </a:r>
                <a:r>
                  <a:rPr lang="es-MX" sz="2800" i="1" dirty="0" err="1">
                    <a:effectLst/>
                  </a:rPr>
                  <a:t>w</a:t>
                </a:r>
                <a:r>
                  <a:rPr lang="es-MX" sz="2800" i="1" baseline="-25000" dirty="0" err="1">
                    <a:effectLst/>
                  </a:rPr>
                  <a:t>i</a:t>
                </a:r>
                <a:r>
                  <a:rPr lang="es-MX" sz="2800" i="1" dirty="0">
                    <a:effectLst/>
                  </a:rPr>
                  <a:t>      </a:t>
                </a:r>
                <a:r>
                  <a:rPr lang="es-MX" sz="2800" dirty="0">
                    <a:effectLst/>
                  </a:rPr>
                  <a:t>si el jugador </a:t>
                </a:r>
                <a:r>
                  <a:rPr lang="es-MX" sz="2800" i="1" dirty="0">
                    <a:effectLst/>
                  </a:rPr>
                  <a:t>i </a:t>
                </a:r>
                <a:r>
                  <a:rPr lang="es-MX" sz="2800" dirty="0">
                    <a:effectLst/>
                  </a:rPr>
                  <a:t>usa </a:t>
                </a:r>
                <a:r>
                  <a:rPr lang="es-MX" sz="2800" i="1" dirty="0">
                    <a:effectLst/>
                  </a:rPr>
                  <a:t>e </a:t>
                </a:r>
                <a:r>
                  <a:rPr lang="es-MX" sz="2800" dirty="0">
                    <a:effectLst/>
                  </a:rPr>
                  <a:t>en </a:t>
                </a:r>
                <a:r>
                  <a:rPr lang="es-MX" sz="2800" i="1" dirty="0">
                    <a:effectLst/>
                  </a:rPr>
                  <a:t>S</a:t>
                </a:r>
                <a:r>
                  <a:rPr lang="es-MX" sz="2800" dirty="0">
                    <a:effectLst/>
                  </a:rPr>
                  <a:t>.</a:t>
                </a:r>
              </a:p>
              <a:p>
                <a:pPr marL="1371600" lvl="3" indent="0">
                  <a:buNone/>
                </a:pPr>
                <a:r>
                  <a:rPr lang="es-MX" sz="2800" i="1" dirty="0" err="1">
                    <a:effectLst/>
                  </a:rPr>
                  <a:t>c</a:t>
                </a:r>
                <a:r>
                  <a:rPr lang="es-MX" sz="2800" i="1" baseline="-25000" dirty="0" err="1">
                    <a:effectLst/>
                  </a:rPr>
                  <a:t>e</a:t>
                </a:r>
                <a:r>
                  <a:rPr lang="es-MX" sz="2800" i="1" dirty="0" err="1">
                    <a:effectLst/>
                  </a:rPr>
                  <a:t>w</a:t>
                </a:r>
                <a:r>
                  <a:rPr lang="es-MX" sz="2800" i="1" baseline="-25000" dirty="0" err="1">
                    <a:effectLst/>
                  </a:rPr>
                  <a:t>j</a:t>
                </a:r>
                <a:r>
                  <a:rPr lang="es-MX" sz="2800" i="1" dirty="0">
                    <a:effectLst/>
                  </a:rPr>
                  <a:t>      </a:t>
                </a:r>
                <a:r>
                  <a:rPr lang="es-MX" sz="2800" dirty="0">
                    <a:effectLst/>
                  </a:rPr>
                  <a:t>si el jugador </a:t>
                </a:r>
                <a:r>
                  <a:rPr lang="es-MX" sz="2800" i="1" dirty="0">
                    <a:effectLst/>
                  </a:rPr>
                  <a:t>j</a:t>
                </a:r>
                <a:r>
                  <a:rPr lang="es-MX" sz="2800" dirty="0">
                    <a:effectLst/>
                  </a:rPr>
                  <a:t> usa </a:t>
                </a:r>
                <a:r>
                  <a:rPr lang="es-MX" sz="2800" i="1" dirty="0">
                    <a:effectLst/>
                  </a:rPr>
                  <a:t>e </a:t>
                </a:r>
                <a:r>
                  <a:rPr lang="es-MX" sz="2800" dirty="0">
                    <a:effectLst/>
                  </a:rPr>
                  <a:t>en </a:t>
                </a:r>
                <a:r>
                  <a:rPr lang="es-MX" sz="2800" i="1" dirty="0">
                    <a:effectLst/>
                  </a:rPr>
                  <a:t>S</a:t>
                </a:r>
                <a:r>
                  <a:rPr lang="es-MX" sz="2800" dirty="0">
                    <a:effectLst/>
                  </a:rPr>
                  <a:t>.</a:t>
                </a:r>
              </a:p>
              <a:p>
                <a:pPr marL="1371600" lvl="3" indent="0">
                  <a:buNone/>
                </a:pPr>
                <a:r>
                  <a:rPr lang="es-MX" sz="2800" i="1" dirty="0" err="1">
                    <a:effectLst/>
                  </a:rPr>
                  <a:t>c</a:t>
                </a:r>
                <a:r>
                  <a:rPr lang="es-MX" sz="2800" i="1" baseline="-25000" dirty="0" err="1">
                    <a:effectLst/>
                  </a:rPr>
                  <a:t>e</a:t>
                </a:r>
                <a:r>
                  <a:rPr lang="es-MX" sz="2800" dirty="0" err="1">
                    <a:effectLst/>
                    <a:sym typeface="Symbol" panose="05050102010706020507" pitchFamily="18" charset="2"/>
                  </a:rPr>
                  <a:t></a:t>
                </a:r>
                <a:r>
                  <a:rPr lang="es-MX" sz="2800" i="1" baseline="-25000" dirty="0" err="1">
                    <a:effectLst/>
                  </a:rPr>
                  <a:t>ij</a:t>
                </a:r>
                <a:r>
                  <a:rPr lang="es-MX" sz="2800" dirty="0">
                    <a:effectLst/>
                  </a:rPr>
                  <a:t>      si ambos jugadores </a:t>
                </a:r>
                <a:r>
                  <a:rPr lang="es-MX" sz="2800" i="1" dirty="0">
                    <a:effectLst/>
                  </a:rPr>
                  <a:t>i</a:t>
                </a:r>
                <a:r>
                  <a:rPr lang="es-MX" sz="2800" dirty="0">
                    <a:effectLst/>
                  </a:rPr>
                  <a:t> y </a:t>
                </a:r>
                <a:r>
                  <a:rPr lang="es-MX" sz="2800" i="1" dirty="0">
                    <a:effectLst/>
                  </a:rPr>
                  <a:t>j</a:t>
                </a:r>
                <a:r>
                  <a:rPr lang="es-MX" sz="2800" dirty="0">
                    <a:effectLst/>
                  </a:rPr>
                  <a:t> usan </a:t>
                </a:r>
                <a:r>
                  <a:rPr lang="es-MX" sz="2800" i="1" dirty="0">
                    <a:effectLst/>
                  </a:rPr>
                  <a:t>e</a:t>
                </a:r>
                <a:r>
                  <a:rPr lang="es-MX" sz="2800" dirty="0">
                    <a:effectLst/>
                  </a:rPr>
                  <a:t> en </a:t>
                </a:r>
                <a:r>
                  <a:rPr lang="es-MX" sz="2800" i="1" dirty="0">
                    <a:effectLst/>
                  </a:rPr>
                  <a:t>S</a:t>
                </a:r>
                <a:r>
                  <a:rPr lang="es-MX" sz="2800" dirty="0">
                    <a:effectLst/>
                  </a:rPr>
                  <a:t>.</a:t>
                </a:r>
              </a:p>
              <a:p>
                <a:pPr marL="1371600" lvl="3" indent="0">
                  <a:buNone/>
                </a:pPr>
                <a:r>
                  <a:rPr lang="es-MX" sz="2800" dirty="0">
                    <a:effectLst/>
                  </a:rPr>
                  <a:t>0           en otro caso,</a:t>
                </a:r>
              </a:p>
              <a:p>
                <a:pPr marL="114300" indent="0">
                  <a:buNone/>
                </a:pPr>
                <a:r>
                  <a:rPr lang="es-MX" sz="2800" dirty="0">
                    <a:effectLst/>
                  </a:rPr>
                  <a:t>donde </a:t>
                </a:r>
                <a:r>
                  <a:rPr lang="es-MX" sz="2800" dirty="0">
                    <a:effectLst/>
                    <a:sym typeface="Symbol" panose="05050102010706020507" pitchFamily="18" charset="2"/>
                  </a:rPr>
                  <a:t></a:t>
                </a:r>
                <a:r>
                  <a:rPr lang="es-MX" sz="2800" i="1" baseline="-25000" dirty="0" err="1">
                    <a:effectLst/>
                  </a:rPr>
                  <a:t>ij</a:t>
                </a:r>
                <a:r>
                  <a:rPr lang="es-MX" sz="2800" dirty="0">
                    <a:effectLst/>
                  </a:rPr>
                  <a:t> = </a:t>
                </a:r>
                <a:r>
                  <a:rPr lang="es-MX" sz="2400" i="1" dirty="0" err="1">
                    <a:effectLst/>
                    <a:latin typeface="Times New Roman" panose="02020603050405020304" pitchFamily="18" charset="0"/>
                    <a:cs typeface="Times New Roman" panose="02020603050405020304" pitchFamily="18" charset="0"/>
                  </a:rPr>
                  <a:t>w</a:t>
                </a:r>
                <a:r>
                  <a:rPr lang="es-MX" sz="2800" i="1" baseline="-25000" dirty="0" err="1">
                    <a:effectLst/>
                    <a:latin typeface="Times New Roman" panose="02020603050405020304" pitchFamily="18" charset="0"/>
                    <a:cs typeface="Times New Roman" panose="02020603050405020304" pitchFamily="18" charset="0"/>
                  </a:rPr>
                  <a:t>i</a:t>
                </a:r>
                <a:r>
                  <a:rPr lang="es-MX" sz="2400" i="1" dirty="0">
                    <a:effectLst/>
                  </a:rPr>
                  <a:t> </a:t>
                </a:r>
                <a:r>
                  <a:rPr lang="es-MX" sz="2400" dirty="0">
                    <a:effectLst/>
                  </a:rPr>
                  <a:t>+ </a:t>
                </a:r>
                <a:r>
                  <a:rPr lang="es-MX" sz="2400" i="1" dirty="0" err="1">
                    <a:effectLst/>
                    <a:latin typeface="Times New Roman" panose="02020603050405020304" pitchFamily="18" charset="0"/>
                    <a:cs typeface="Times New Roman" panose="02020603050405020304" pitchFamily="18" charset="0"/>
                  </a:rPr>
                  <a:t>w</a:t>
                </a:r>
                <a:r>
                  <a:rPr lang="es-MX" sz="2800" i="1" baseline="-25000" dirty="0" err="1">
                    <a:effectLst/>
                    <a:latin typeface="Times New Roman" panose="02020603050405020304" pitchFamily="18" charset="0"/>
                    <a:cs typeface="Times New Roman" panose="02020603050405020304" pitchFamily="18" charset="0"/>
                  </a:rPr>
                  <a:t>j</a:t>
                </a:r>
                <a:r>
                  <a:rPr lang="es-MX" sz="2400" i="1" dirty="0">
                    <a:effectLst/>
                  </a:rPr>
                  <a:t> </a:t>
                </a:r>
                <a:r>
                  <a:rPr lang="es-MX" sz="2800" dirty="0">
                    <a:effectLst/>
                  </a:rPr>
                  <a:t>- </a:t>
                </a:r>
                <a14:m>
                  <m:oMath xmlns:m="http://schemas.openxmlformats.org/officeDocument/2006/math">
                    <m:f>
                      <m:fPr>
                        <m:ctrlPr>
                          <a:rPr lang="es-MX" sz="2800" i="1">
                            <a:effectLst/>
                            <a:latin typeface="Cambria Math" panose="02040503050406030204" pitchFamily="18" charset="0"/>
                          </a:rPr>
                        </m:ctrlPr>
                      </m:fPr>
                      <m:num>
                        <m:r>
                          <a:rPr lang="es-MX" sz="2800" i="1">
                            <a:effectLst/>
                            <a:latin typeface="Cambria Math" panose="02040503050406030204" pitchFamily="18" charset="0"/>
                          </a:rPr>
                          <m:t>𝑤</m:t>
                        </m:r>
                        <m:r>
                          <a:rPr lang="es-MX" sz="2800" i="1" baseline="-25000">
                            <a:effectLst/>
                            <a:latin typeface="Cambria Math" panose="02040503050406030204" pitchFamily="18" charset="0"/>
                          </a:rPr>
                          <m:t>𝑖</m:t>
                        </m:r>
                        <m:r>
                          <a:rPr lang="es-MX" sz="2800" i="1">
                            <a:effectLst/>
                            <a:latin typeface="Cambria Math" panose="02040503050406030204" pitchFamily="18" charset="0"/>
                          </a:rPr>
                          <m:t>𝑤</m:t>
                        </m:r>
                        <m:r>
                          <a:rPr lang="es-MX" sz="2800" i="1" baseline="-25000">
                            <a:effectLst/>
                            <a:latin typeface="Cambria Math" panose="02040503050406030204" pitchFamily="18" charset="0"/>
                          </a:rPr>
                          <m:t>𝑗</m:t>
                        </m:r>
                      </m:num>
                      <m:den>
                        <m:r>
                          <a:rPr lang="es-MX" sz="2800" i="1">
                            <a:effectLst/>
                            <a:latin typeface="Cambria Math" panose="02040503050406030204" pitchFamily="18" charset="0"/>
                          </a:rPr>
                          <m:t>𝑤</m:t>
                        </m:r>
                        <m:r>
                          <a:rPr lang="es-MX" sz="2800" i="1" baseline="-25000">
                            <a:effectLst/>
                            <a:latin typeface="Cambria Math" panose="02040503050406030204" pitchFamily="18" charset="0"/>
                          </a:rPr>
                          <m:t>𝑖</m:t>
                        </m:r>
                        <m:r>
                          <a:rPr lang="es-MX" sz="2800" i="1">
                            <a:effectLst/>
                            <a:latin typeface="Cambria Math" panose="02040503050406030204" pitchFamily="18" charset="0"/>
                          </a:rPr>
                          <m:t>+</m:t>
                        </m:r>
                        <m:r>
                          <a:rPr lang="es-MX" sz="2800" i="1">
                            <a:effectLst/>
                            <a:latin typeface="Cambria Math" panose="02040503050406030204" pitchFamily="18" charset="0"/>
                          </a:rPr>
                          <m:t>𝑤𝑗</m:t>
                        </m:r>
                      </m:den>
                    </m:f>
                  </m:oMath>
                </a14:m>
                <a:r>
                  <a:rPr lang="es-MX" sz="2800" dirty="0">
                    <a:effectLst/>
                  </a:rPr>
                  <a:t>.</a:t>
                </a:r>
              </a:p>
            </p:txBody>
          </p:sp>
        </mc:Choice>
        <mc:Fallback>
          <p:sp>
            <p:nvSpPr>
              <p:cNvPr id="3" name="Marcador de contenido 2"/>
              <p:cNvSpPr>
                <a:spLocks noGrp="1" noRot="1" noChangeAspect="1" noMove="1" noResize="1" noEditPoints="1" noAdjustHandles="1" noChangeArrowheads="1" noChangeShapeType="1" noTextEdit="1"/>
              </p:cNvSpPr>
              <p:nvPr>
                <p:ph idx="1"/>
              </p:nvPr>
            </p:nvSpPr>
            <p:spPr>
              <a:xfrm>
                <a:off x="675579" y="389966"/>
                <a:ext cx="10775685" cy="6333563"/>
              </a:xfrm>
              <a:blipFill>
                <a:blip r:embed="rId2"/>
                <a:stretch>
                  <a:fillRect l="-1188" t="-1251" r="-1132" b="-289"/>
                </a:stretch>
              </a:blipFill>
            </p:spPr>
            <p:txBody>
              <a:bodyPr/>
              <a:lstStyle/>
              <a:p>
                <a:r>
                  <a:rPr lang="es-MX">
                    <a:noFill/>
                  </a:rPr>
                  <a:t> </a:t>
                </a:r>
              </a:p>
            </p:txBody>
          </p:sp>
        </mc:Fallback>
      </mc:AlternateContent>
      <p:grpSp>
        <p:nvGrpSpPr>
          <p:cNvPr id="6" name="Grupo 5"/>
          <p:cNvGrpSpPr/>
          <p:nvPr/>
        </p:nvGrpSpPr>
        <p:grpSpPr>
          <a:xfrm>
            <a:off x="430171" y="3603812"/>
            <a:ext cx="1630456" cy="1828800"/>
            <a:chOff x="171450" y="3603812"/>
            <a:chExt cx="1630456" cy="1828800"/>
          </a:xfrm>
        </p:grpSpPr>
        <p:sp>
          <p:nvSpPr>
            <p:cNvPr id="4" name="Abrir llave 3"/>
            <p:cNvSpPr/>
            <p:nvPr/>
          </p:nvSpPr>
          <p:spPr bwMode="auto">
            <a:xfrm>
              <a:off x="1506071" y="3603812"/>
              <a:ext cx="295835" cy="1828800"/>
            </a:xfrm>
            <a:prstGeom prst="leftBrace">
              <a:avLst/>
            </a:prstGeom>
            <a:noFill/>
            <a:ln w="158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5" name="Text Box 9"/>
            <p:cNvSpPr txBox="1">
              <a:spLocks noChangeArrowheads="1"/>
            </p:cNvSpPr>
            <p:nvPr/>
          </p:nvSpPr>
          <p:spPr bwMode="auto">
            <a:xfrm>
              <a:off x="171450" y="4256602"/>
              <a:ext cx="1428750"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mn-lt"/>
                  <a:sym typeface="Symbol" panose="05050102010706020507" pitchFamily="18" charset="2"/>
                </a:rPr>
                <a:t></a:t>
              </a:r>
              <a:r>
                <a:rPr lang="es-MX" sz="2800" i="1" u="none" baseline="-25000" dirty="0">
                  <a:latin typeface="+mn-lt"/>
                  <a:sym typeface="Symbol" panose="05050102010706020507" pitchFamily="18" charset="2"/>
                </a:rPr>
                <a:t>e</a:t>
              </a:r>
              <a:r>
                <a:rPr lang="es-MX" sz="2800" u="none" dirty="0">
                  <a:latin typeface="+mn-lt"/>
                  <a:sym typeface="Symbol" panose="05050102010706020507" pitchFamily="18" charset="2"/>
                </a:rPr>
                <a:t>(</a:t>
              </a:r>
              <a:r>
                <a:rPr lang="es-MX" sz="2800" i="1" u="none" dirty="0">
                  <a:latin typeface="+mn-lt"/>
                  <a:sym typeface="Symbol" panose="05050102010706020507" pitchFamily="18" charset="2"/>
                </a:rPr>
                <a:t>S</a:t>
              </a:r>
              <a:r>
                <a:rPr lang="es-MX" sz="2800" u="none" dirty="0">
                  <a:latin typeface="+mn-lt"/>
                  <a:sym typeface="Symbol" panose="05050102010706020507" pitchFamily="18" charset="2"/>
                </a:rPr>
                <a:t>) = </a:t>
              </a:r>
            </a:p>
          </p:txBody>
        </p:sp>
      </p:grpSp>
      <p:sp>
        <p:nvSpPr>
          <p:cNvPr id="7"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83</a:t>
            </a:fld>
            <a:endParaRPr lang="es-MX" dirty="0"/>
          </a:p>
        </p:txBody>
      </p:sp>
      <p:sp>
        <p:nvSpPr>
          <p:cNvPr id="2" name="Rectángulo: esquinas redondeadas 1">
            <a:extLst>
              <a:ext uri="{FF2B5EF4-FFF2-40B4-BE49-F238E27FC236}">
                <a16:creationId xmlns:a16="http://schemas.microsoft.com/office/drawing/2014/main" id="{4360670B-81F1-42FA-45FB-7C62BF21FC97}"/>
              </a:ext>
            </a:extLst>
          </p:cNvPr>
          <p:cNvSpPr/>
          <p:nvPr/>
        </p:nvSpPr>
        <p:spPr>
          <a:xfrm>
            <a:off x="8046850" y="2009274"/>
            <a:ext cx="3753852" cy="1162108"/>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ES"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Hay varios jugadores, pero cada arista es disputada por cuando más dos jugadores</a:t>
            </a:r>
            <a:endParaRPr lang="es-MX"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47472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Marcador de contenido 2"/>
              <p:cNvSpPr>
                <a:spLocks noGrp="1"/>
              </p:cNvSpPr>
              <p:nvPr>
                <p:ph idx="1"/>
              </p:nvPr>
            </p:nvSpPr>
            <p:spPr>
              <a:xfrm>
                <a:off x="429134" y="712380"/>
                <a:ext cx="11125528" cy="6032463"/>
              </a:xfrm>
            </p:spPr>
            <p:txBody>
              <a:bodyPr/>
              <a:lstStyle/>
              <a:p>
                <a:r>
                  <a:rPr lang="es-MX" sz="2400" dirty="0">
                    <a:effectLst/>
                  </a:rPr>
                  <a:t>Para cada arista </a:t>
                </a:r>
                <a:r>
                  <a:rPr lang="es-MX" sz="2400" i="1" dirty="0">
                    <a:effectLst/>
                  </a:rPr>
                  <a:t>e </a:t>
                </a:r>
                <a:r>
                  <a:rPr lang="es-MX" sz="2400" dirty="0">
                    <a:effectLst/>
                  </a:rPr>
                  <a:t>con solo un jugador </a:t>
                </a:r>
                <a:r>
                  <a:rPr lang="es-MX" sz="2400" i="1" dirty="0">
                    <a:effectLst/>
                  </a:rPr>
                  <a:t>i</a:t>
                </a:r>
                <a:r>
                  <a:rPr lang="es-MX" sz="2400" dirty="0">
                    <a:effectLst/>
                  </a:rPr>
                  <a:t>, hago </a:t>
                </a:r>
                <a:r>
                  <a:rPr lang="es-MX" sz="2400" dirty="0">
                    <a:effectLst/>
                    <a:sym typeface="Symbol" panose="05050102010706020507" pitchFamily="18" charset="2"/>
                  </a:rPr>
                  <a:t></a:t>
                </a:r>
                <a:r>
                  <a:rPr lang="es-MX" sz="2400" i="1" baseline="-25000" dirty="0">
                    <a:effectLst/>
                  </a:rPr>
                  <a:t>e</a:t>
                </a:r>
                <a:r>
                  <a:rPr lang="es-MX" sz="2400" dirty="0">
                    <a:effectLst/>
                  </a:rPr>
                  <a:t>(</a:t>
                </a:r>
                <a:r>
                  <a:rPr lang="es-MX" sz="2400" i="1" dirty="0">
                    <a:effectLst/>
                  </a:rPr>
                  <a:t>S</a:t>
                </a:r>
                <a:r>
                  <a:rPr lang="es-MX" sz="2400" dirty="0">
                    <a:effectLst/>
                  </a:rPr>
                  <a:t>) = </a:t>
                </a:r>
                <a:r>
                  <a:rPr lang="es-MX" sz="2400" i="1" dirty="0" err="1">
                    <a:effectLst/>
                  </a:rPr>
                  <a:t>w</a:t>
                </a:r>
                <a:r>
                  <a:rPr lang="es-MX" sz="2400" i="1" baseline="-25000" dirty="0" err="1">
                    <a:effectLst/>
                  </a:rPr>
                  <a:t>i</a:t>
                </a:r>
                <a:r>
                  <a:rPr lang="es-MX" sz="2400" i="1" dirty="0" err="1">
                    <a:effectLst/>
                  </a:rPr>
                  <a:t>c</a:t>
                </a:r>
                <a:r>
                  <a:rPr lang="es-MX" sz="2400" i="1" baseline="-25000" dirty="0" err="1">
                    <a:effectLst/>
                  </a:rPr>
                  <a:t>e</a:t>
                </a:r>
                <a:r>
                  <a:rPr lang="es-MX" sz="2400" i="1" dirty="0">
                    <a:effectLst/>
                  </a:rPr>
                  <a:t> </a:t>
                </a:r>
                <a:r>
                  <a:rPr lang="es-MX" sz="2400" dirty="0">
                    <a:effectLst/>
                  </a:rPr>
                  <a:t>si </a:t>
                </a:r>
                <a:r>
                  <a:rPr lang="es-MX" sz="2400" i="1" dirty="0">
                    <a:effectLst/>
                  </a:rPr>
                  <a:t>i </a:t>
                </a:r>
                <a:r>
                  <a:rPr lang="es-MX" sz="2400" dirty="0">
                    <a:effectLst/>
                  </a:rPr>
                  <a:t>usa </a:t>
                </a:r>
                <a:r>
                  <a:rPr lang="es-MX" sz="2400" i="1" dirty="0">
                    <a:effectLst/>
                  </a:rPr>
                  <a:t>e</a:t>
                </a:r>
                <a:r>
                  <a:rPr lang="es-MX" sz="2400" dirty="0">
                    <a:effectLst/>
                  </a:rPr>
                  <a:t>, y 0 en otro caso.</a:t>
                </a:r>
              </a:p>
              <a:p>
                <a:pPr marL="0" indent="0">
                  <a:buNone/>
                </a:pPr>
                <a:r>
                  <a:rPr lang="es-MX" sz="2400" dirty="0">
                    <a:effectLst/>
                  </a:rPr>
                  <a:t>Defino </a:t>
                </a:r>
                <a:r>
                  <a:rPr lang="es-MX" sz="2400" dirty="0">
                    <a:effectLst/>
                    <a:sym typeface="Symbol" panose="05050102010706020507" pitchFamily="18" charset="2"/>
                  </a:rPr>
                  <a:t></a:t>
                </a:r>
                <a:r>
                  <a:rPr lang="es-MX" sz="2400" dirty="0">
                    <a:effectLst/>
                  </a:rPr>
                  <a:t>(</a:t>
                </a:r>
                <a:r>
                  <a:rPr lang="es-MX" sz="2400" i="1" dirty="0">
                    <a:effectLst/>
                  </a:rPr>
                  <a:t>S</a:t>
                </a:r>
                <a:r>
                  <a:rPr lang="es-MX" sz="2400" dirty="0">
                    <a:effectLst/>
                  </a:rPr>
                  <a:t>) = </a:t>
                </a:r>
                <a:r>
                  <a:rPr lang="es-MX" sz="2800" dirty="0">
                    <a:effectLst/>
                    <a:sym typeface="Symbol" panose="05050102010706020507" pitchFamily="18" charset="2"/>
                  </a:rPr>
                  <a:t></a:t>
                </a:r>
                <a:r>
                  <a:rPr lang="es-MX" sz="2400" i="1" baseline="-40000" dirty="0" err="1">
                    <a:effectLst/>
                  </a:rPr>
                  <a:t>e</a:t>
                </a:r>
                <a:r>
                  <a:rPr lang="es-MX" sz="2400" dirty="0" err="1">
                    <a:effectLst/>
                    <a:sym typeface="Symbol" panose="05050102010706020507" pitchFamily="18" charset="2"/>
                  </a:rPr>
                  <a:t></a:t>
                </a:r>
                <a:r>
                  <a:rPr lang="es-MX" sz="2400" i="1" baseline="-25000" dirty="0" err="1">
                    <a:effectLst/>
                  </a:rPr>
                  <a:t>e</a:t>
                </a:r>
                <a:r>
                  <a:rPr lang="es-MX" sz="2400" dirty="0">
                    <a:effectLst/>
                  </a:rPr>
                  <a:t>(</a:t>
                </a:r>
                <a:r>
                  <a:rPr lang="es-MX" sz="2400" i="1" dirty="0">
                    <a:effectLst/>
                  </a:rPr>
                  <a:t>S</a:t>
                </a:r>
                <a:r>
                  <a:rPr lang="es-MX" sz="2400" dirty="0">
                    <a:effectLst/>
                  </a:rPr>
                  <a:t>). Digo ahora que, si un jugador hace una jugada mejoradora, entonces </a:t>
                </a:r>
                <a:r>
                  <a:rPr lang="es-MX" sz="2400" dirty="0">
                    <a:effectLst/>
                    <a:sym typeface="Symbol" panose="05050102010706020507" pitchFamily="18" charset="2"/>
                  </a:rPr>
                  <a:t></a:t>
                </a:r>
                <a:r>
                  <a:rPr lang="es-MX" sz="2400" dirty="0">
                    <a:effectLst/>
                  </a:rPr>
                  <a:t>(</a:t>
                </a:r>
                <a:r>
                  <a:rPr lang="es-MX" sz="2400" i="1" dirty="0">
                    <a:effectLst/>
                  </a:rPr>
                  <a:t>S</a:t>
                </a:r>
                <a:r>
                  <a:rPr lang="es-MX" sz="2400" dirty="0">
                    <a:effectLst/>
                  </a:rPr>
                  <a:t>) decrece.</a:t>
                </a:r>
              </a:p>
              <a:p>
                <a:r>
                  <a:rPr lang="es-MX" sz="2400" dirty="0">
                    <a:effectLst/>
                  </a:rPr>
                  <a:t>Para ver esto, considere un jugador  </a:t>
                </a:r>
                <a:r>
                  <a:rPr lang="es-MX" sz="2400" i="1" dirty="0">
                    <a:effectLst/>
                  </a:rPr>
                  <a:t>i</a:t>
                </a:r>
                <a:r>
                  <a:rPr lang="es-MX" sz="2400" dirty="0">
                    <a:effectLst/>
                  </a:rPr>
                  <a:t>  y una arista </a:t>
                </a:r>
                <a:r>
                  <a:rPr lang="es-MX" sz="2400" i="1" dirty="0">
                    <a:effectLst/>
                  </a:rPr>
                  <a:t>e </a:t>
                </a:r>
                <a:r>
                  <a:rPr lang="es-MX" sz="2400" dirty="0">
                    <a:effectLst/>
                  </a:rPr>
                  <a:t>que </a:t>
                </a:r>
                <a:r>
                  <a:rPr lang="es-MX" sz="2400" i="1" dirty="0">
                    <a:effectLst/>
                  </a:rPr>
                  <a:t>i</a:t>
                </a:r>
                <a:r>
                  <a:rPr lang="es-MX" sz="2400" dirty="0">
                    <a:effectLst/>
                  </a:rPr>
                  <a:t> decide usar. Si </a:t>
                </a:r>
                <a:r>
                  <a:rPr lang="es-MX" sz="2400" i="1" dirty="0">
                    <a:effectLst/>
                  </a:rPr>
                  <a:t>e </a:t>
                </a:r>
                <a:r>
                  <a:rPr lang="es-MX" sz="2400" dirty="0">
                    <a:effectLst/>
                  </a:rPr>
                  <a:t>ya apoyaba a otro jugador </a:t>
                </a:r>
                <a:r>
                  <a:rPr lang="es-MX" sz="2400" i="1" dirty="0">
                    <a:effectLst/>
                  </a:rPr>
                  <a:t>j</a:t>
                </a:r>
                <a:r>
                  <a:rPr lang="es-MX" sz="2400" dirty="0">
                    <a:effectLst/>
                  </a:rPr>
                  <a:t>, el costo para </a:t>
                </a:r>
                <a:r>
                  <a:rPr lang="es-MX" sz="2400" i="1" dirty="0">
                    <a:effectLst/>
                  </a:rPr>
                  <a:t>i </a:t>
                </a:r>
                <a:r>
                  <a:rPr lang="es-MX" sz="2400" dirty="0">
                    <a:effectLst/>
                  </a:rPr>
                  <a:t>por usar </a:t>
                </a:r>
                <a:r>
                  <a:rPr lang="es-MX" sz="2400" i="1" dirty="0">
                    <a:effectLst/>
                  </a:rPr>
                  <a:t>e </a:t>
                </a:r>
                <a:r>
                  <a:rPr lang="es-MX" sz="2400" dirty="0">
                    <a:effectLst/>
                  </a:rPr>
                  <a:t>es </a:t>
                </a:r>
                <a:r>
                  <a:rPr lang="es-MX" sz="2800" i="1" dirty="0">
                    <a:effectLst/>
                  </a:rPr>
                  <a:t>c</a:t>
                </a:r>
                <a:r>
                  <a:rPr lang="es-MX" sz="2800" i="1" baseline="-25000" dirty="0">
                    <a:effectLst/>
                  </a:rPr>
                  <a:t>e </a:t>
                </a:r>
                <a14:m>
                  <m:oMath xmlns:m="http://schemas.openxmlformats.org/officeDocument/2006/math">
                    <m:f>
                      <m:fPr>
                        <m:ctrlPr>
                          <a:rPr lang="es-MX" sz="2800" i="1" dirty="0">
                            <a:effectLst/>
                            <a:latin typeface="Cambria Math" panose="02040503050406030204" pitchFamily="18" charset="0"/>
                          </a:rPr>
                        </m:ctrlPr>
                      </m:fPr>
                      <m:num>
                        <m:r>
                          <a:rPr lang="es-MX" sz="2800" i="1" dirty="0">
                            <a:effectLst/>
                            <a:latin typeface="Cambria Math" panose="02040503050406030204" pitchFamily="18" charset="0"/>
                          </a:rPr>
                          <m:t>𝑤</m:t>
                        </m:r>
                        <m:r>
                          <a:rPr lang="es-MX" sz="2800" i="1" baseline="-25000" dirty="0">
                            <a:effectLst/>
                            <a:latin typeface="Cambria Math" panose="02040503050406030204" pitchFamily="18" charset="0"/>
                          </a:rPr>
                          <m:t>𝑖</m:t>
                        </m:r>
                      </m:num>
                      <m:den>
                        <m:r>
                          <a:rPr lang="es-MX" sz="2800" i="1" dirty="0">
                            <a:effectLst/>
                            <a:latin typeface="Cambria Math" panose="02040503050406030204" pitchFamily="18" charset="0"/>
                          </a:rPr>
                          <m:t>𝑤</m:t>
                        </m:r>
                        <m:r>
                          <a:rPr lang="es-MX" sz="2800" i="1" baseline="-25000" dirty="0">
                            <a:effectLst/>
                            <a:latin typeface="Cambria Math" panose="02040503050406030204" pitchFamily="18" charset="0"/>
                          </a:rPr>
                          <m:t>𝑖</m:t>
                        </m:r>
                        <m:r>
                          <a:rPr lang="es-MX" sz="2800" i="1" dirty="0">
                            <a:effectLst/>
                            <a:latin typeface="Cambria Math" panose="02040503050406030204" pitchFamily="18" charset="0"/>
                          </a:rPr>
                          <m:t>+</m:t>
                        </m:r>
                        <m:r>
                          <a:rPr lang="es-MX" sz="2800" i="1" dirty="0">
                            <a:effectLst/>
                            <a:latin typeface="Cambria Math" panose="02040503050406030204" pitchFamily="18" charset="0"/>
                          </a:rPr>
                          <m:t>𝑤𝑗</m:t>
                        </m:r>
                      </m:den>
                    </m:f>
                  </m:oMath>
                </a14:m>
                <a:r>
                  <a:rPr lang="es-MX" sz="2400" dirty="0">
                    <a:effectLst/>
                  </a:rPr>
                  <a:t> , mientras que el cambio en  </a:t>
                </a:r>
                <a:r>
                  <a:rPr lang="es-MX" sz="2400" dirty="0">
                    <a:effectLst/>
                    <a:sym typeface="Symbol" panose="05050102010706020507" pitchFamily="18" charset="2"/>
                  </a:rPr>
                  <a:t></a:t>
                </a:r>
                <a:r>
                  <a:rPr lang="es-MX" sz="2400" baseline="-25000" dirty="0">
                    <a:effectLst/>
                  </a:rPr>
                  <a:t>e</a:t>
                </a:r>
                <a:r>
                  <a:rPr lang="es-MX" sz="2400" dirty="0">
                    <a:effectLst/>
                  </a:rPr>
                  <a:t>(</a:t>
                </a:r>
                <a:r>
                  <a:rPr lang="es-MX" sz="2400" i="1" dirty="0">
                    <a:effectLst/>
                  </a:rPr>
                  <a:t>S</a:t>
                </a:r>
                <a:r>
                  <a:rPr lang="es-MX" sz="2400" dirty="0">
                    <a:effectLst/>
                  </a:rPr>
                  <a:t>) es </a:t>
                </a:r>
                <a:r>
                  <a:rPr lang="es-MX" sz="2800" i="1" dirty="0">
                    <a:effectLst/>
                  </a:rPr>
                  <a:t>c</a:t>
                </a:r>
                <a:r>
                  <a:rPr lang="es-MX" sz="2800" i="1" baseline="-25000" dirty="0">
                    <a:effectLst/>
                  </a:rPr>
                  <a:t>e</a:t>
                </a:r>
                <a:r>
                  <a:rPr lang="es-MX" sz="2800" dirty="0">
                    <a:effectLst/>
                  </a:rPr>
                  <a:t>(</a:t>
                </a:r>
                <a:r>
                  <a:rPr lang="es-MX" sz="2400" i="1" dirty="0" err="1">
                    <a:effectLst/>
                    <a:latin typeface="Times New Roman" panose="02020603050405020304" pitchFamily="18" charset="0"/>
                    <a:cs typeface="Times New Roman" panose="02020603050405020304" pitchFamily="18" charset="0"/>
                  </a:rPr>
                  <a:t>w</a:t>
                </a:r>
                <a:r>
                  <a:rPr lang="es-MX" sz="2800" i="1" baseline="-25000" dirty="0" err="1">
                    <a:effectLst/>
                    <a:latin typeface="Times New Roman" panose="02020603050405020304" pitchFamily="18" charset="0"/>
                    <a:cs typeface="Times New Roman" panose="02020603050405020304" pitchFamily="18" charset="0"/>
                  </a:rPr>
                  <a:t>i</a:t>
                </a:r>
                <a:r>
                  <a:rPr lang="es-MX" sz="2800" i="1" dirty="0">
                    <a:effectLst/>
                  </a:rPr>
                  <a:t> </a:t>
                </a:r>
                <a:r>
                  <a:rPr lang="es-MX" sz="2800" dirty="0">
                    <a:effectLst/>
                  </a:rPr>
                  <a:t>- </a:t>
                </a:r>
                <a14:m>
                  <m:oMath xmlns:m="http://schemas.openxmlformats.org/officeDocument/2006/math">
                    <m:f>
                      <m:fPr>
                        <m:ctrlPr>
                          <a:rPr lang="es-MX" sz="2800" i="1" dirty="0">
                            <a:effectLst/>
                            <a:latin typeface="Cambria Math" panose="02040503050406030204" pitchFamily="18" charset="0"/>
                          </a:rPr>
                        </m:ctrlPr>
                      </m:fPr>
                      <m:num>
                        <m:r>
                          <a:rPr lang="es-MX" sz="2800" i="1" dirty="0">
                            <a:effectLst/>
                            <a:latin typeface="Cambria Math" panose="02040503050406030204" pitchFamily="18" charset="0"/>
                          </a:rPr>
                          <m:t>𝑤</m:t>
                        </m:r>
                        <m:r>
                          <a:rPr lang="es-MX" sz="2800" i="1" baseline="-25000" dirty="0">
                            <a:effectLst/>
                            <a:latin typeface="Cambria Math" panose="02040503050406030204" pitchFamily="18" charset="0"/>
                          </a:rPr>
                          <m:t>𝑖</m:t>
                        </m:r>
                        <m:r>
                          <a:rPr lang="es-MX" sz="2800" i="1" dirty="0">
                            <a:effectLst/>
                            <a:latin typeface="Cambria Math" panose="02040503050406030204" pitchFamily="18" charset="0"/>
                          </a:rPr>
                          <m:t>𝑤</m:t>
                        </m:r>
                        <m:r>
                          <a:rPr lang="es-MX" sz="2800" i="1" baseline="-25000" dirty="0">
                            <a:effectLst/>
                            <a:latin typeface="Cambria Math" panose="02040503050406030204" pitchFamily="18" charset="0"/>
                          </a:rPr>
                          <m:t>𝑗</m:t>
                        </m:r>
                      </m:num>
                      <m:den>
                        <m:r>
                          <a:rPr lang="es-MX" sz="2800" i="1" dirty="0">
                            <a:effectLst/>
                            <a:latin typeface="Cambria Math" panose="02040503050406030204" pitchFamily="18" charset="0"/>
                          </a:rPr>
                          <m:t>𝑤</m:t>
                        </m:r>
                        <m:r>
                          <a:rPr lang="es-MX" sz="2800" i="1" baseline="-25000" dirty="0">
                            <a:effectLst/>
                            <a:latin typeface="Cambria Math" panose="02040503050406030204" pitchFamily="18" charset="0"/>
                          </a:rPr>
                          <m:t>𝑖</m:t>
                        </m:r>
                        <m:r>
                          <a:rPr lang="es-MX" sz="2800" i="1" dirty="0">
                            <a:effectLst/>
                            <a:latin typeface="Cambria Math" panose="02040503050406030204" pitchFamily="18" charset="0"/>
                          </a:rPr>
                          <m:t>+</m:t>
                        </m:r>
                        <m:r>
                          <a:rPr lang="es-MX" sz="2800" i="1" dirty="0">
                            <a:effectLst/>
                            <a:latin typeface="Cambria Math" panose="02040503050406030204" pitchFamily="18" charset="0"/>
                          </a:rPr>
                          <m:t>𝑤𝑗</m:t>
                        </m:r>
                      </m:den>
                    </m:f>
                  </m:oMath>
                </a14:m>
                <a:r>
                  <a:rPr lang="es-MX" sz="2800" dirty="0">
                    <a:effectLst/>
                  </a:rPr>
                  <a:t>) =</a:t>
                </a:r>
                <a:r>
                  <a:rPr lang="es-MX" sz="2800" i="1" dirty="0">
                    <a:effectLst/>
                  </a:rPr>
                  <a:t> c</a:t>
                </a:r>
                <a:r>
                  <a:rPr lang="es-MX" sz="2800" i="1" baseline="-25000" dirty="0">
                    <a:effectLst/>
                  </a:rPr>
                  <a:t>e</a:t>
                </a:r>
                <a:r>
                  <a:rPr lang="es-MX" sz="2800" dirty="0">
                    <a:effectLst/>
                  </a:rPr>
                  <a:t>(</a:t>
                </a:r>
                <a14:m>
                  <m:oMath xmlns:m="http://schemas.openxmlformats.org/officeDocument/2006/math">
                    <m:f>
                      <m:fPr>
                        <m:ctrlPr>
                          <a:rPr lang="es-MX" sz="2800" i="1" dirty="0" smtClean="0">
                            <a:effectLst/>
                            <a:latin typeface="Cambria Math" panose="02040503050406030204" pitchFamily="18" charset="0"/>
                            <a:cs typeface="Times New Roman" panose="02020603050405020304" pitchFamily="18" charset="0"/>
                          </a:rPr>
                        </m:ctrlPr>
                      </m:fPr>
                      <m:num>
                        <m:r>
                          <a:rPr lang="es-ES" sz="2800" b="0" i="1" dirty="0" smtClean="0">
                            <a:effectLst/>
                            <a:latin typeface="Cambria Math" panose="02040503050406030204" pitchFamily="18" charset="0"/>
                            <a:cs typeface="Times New Roman" panose="02020603050405020304" pitchFamily="18" charset="0"/>
                          </a:rPr>
                          <m:t>𝑤</m:t>
                        </m:r>
                        <m:r>
                          <a:rPr lang="es-ES" sz="2800" b="0" i="1" baseline="-25000" dirty="0" smtClean="0">
                            <a:effectLst/>
                            <a:latin typeface="Cambria Math" panose="02040503050406030204" pitchFamily="18" charset="0"/>
                            <a:cs typeface="Times New Roman" panose="02020603050405020304" pitchFamily="18" charset="0"/>
                          </a:rPr>
                          <m:t>𝑖</m:t>
                        </m:r>
                        <m:r>
                          <a:rPr lang="es-ES" sz="2800" b="0" i="1" dirty="0" smtClean="0">
                            <a:effectLst/>
                            <a:latin typeface="Cambria Math" panose="02040503050406030204" pitchFamily="18" charset="0"/>
                            <a:cs typeface="Times New Roman" panose="02020603050405020304" pitchFamily="18" charset="0"/>
                          </a:rPr>
                          <m:t>(</m:t>
                        </m:r>
                        <m:r>
                          <a:rPr lang="es-ES" sz="2800" b="0" i="1" dirty="0" smtClean="0">
                            <a:effectLst/>
                            <a:latin typeface="Cambria Math" panose="02040503050406030204" pitchFamily="18" charset="0"/>
                            <a:cs typeface="Times New Roman" panose="02020603050405020304" pitchFamily="18" charset="0"/>
                          </a:rPr>
                          <m:t>𝑤𝑖</m:t>
                        </m:r>
                        <m:r>
                          <a:rPr lang="es-ES" sz="2800" b="0" i="1" dirty="0" smtClean="0">
                            <a:effectLst/>
                            <a:latin typeface="Cambria Math" panose="02040503050406030204" pitchFamily="18" charset="0"/>
                            <a:cs typeface="Times New Roman" panose="02020603050405020304" pitchFamily="18" charset="0"/>
                          </a:rPr>
                          <m:t>+</m:t>
                        </m:r>
                        <m:r>
                          <a:rPr lang="es-ES" sz="2800" b="0" i="1" dirty="0" smtClean="0">
                            <a:effectLst/>
                            <a:latin typeface="Cambria Math" panose="02040503050406030204" pitchFamily="18" charset="0"/>
                            <a:cs typeface="Times New Roman" panose="02020603050405020304" pitchFamily="18" charset="0"/>
                          </a:rPr>
                          <m:t>𝑤𝑗</m:t>
                        </m:r>
                        <m:r>
                          <a:rPr lang="es-ES" sz="2800" b="0" i="1" dirty="0" smtClean="0">
                            <a:effectLst/>
                            <a:latin typeface="Cambria Math" panose="02040503050406030204" pitchFamily="18" charset="0"/>
                            <a:cs typeface="Times New Roman" panose="02020603050405020304" pitchFamily="18" charset="0"/>
                          </a:rPr>
                          <m:t>)</m:t>
                        </m:r>
                      </m:num>
                      <m:den>
                        <m:r>
                          <a:rPr lang="es-ES" sz="2800" b="0" i="1" dirty="0" smtClean="0">
                            <a:effectLst/>
                            <a:latin typeface="Cambria Math" panose="02040503050406030204" pitchFamily="18" charset="0"/>
                            <a:cs typeface="Times New Roman" panose="02020603050405020304" pitchFamily="18" charset="0"/>
                          </a:rPr>
                          <m:t>𝑤</m:t>
                        </m:r>
                        <m:r>
                          <a:rPr lang="es-ES" sz="2800" b="0" i="1" baseline="-25000" dirty="0" smtClean="0">
                            <a:effectLst/>
                            <a:latin typeface="Cambria Math" panose="02040503050406030204" pitchFamily="18" charset="0"/>
                            <a:cs typeface="Times New Roman" panose="02020603050405020304" pitchFamily="18" charset="0"/>
                          </a:rPr>
                          <m:t>𝑖</m:t>
                        </m:r>
                        <m:r>
                          <a:rPr lang="es-ES" sz="2800" b="0" i="1" dirty="0" smtClean="0">
                            <a:effectLst/>
                            <a:latin typeface="Cambria Math" panose="02040503050406030204" pitchFamily="18" charset="0"/>
                            <a:cs typeface="Times New Roman" panose="02020603050405020304" pitchFamily="18" charset="0"/>
                          </a:rPr>
                          <m:t>+</m:t>
                        </m:r>
                        <m:r>
                          <a:rPr lang="es-ES" sz="2800" b="0" i="1" dirty="0" smtClean="0">
                            <a:effectLst/>
                            <a:latin typeface="Cambria Math" panose="02040503050406030204" pitchFamily="18" charset="0"/>
                            <a:cs typeface="Times New Roman" panose="02020603050405020304" pitchFamily="18" charset="0"/>
                          </a:rPr>
                          <m:t>𝑤𝑗</m:t>
                        </m:r>
                      </m:den>
                    </m:f>
                  </m:oMath>
                </a14:m>
                <a:r>
                  <a:rPr lang="es-MX" sz="2800" i="1" dirty="0">
                    <a:effectLst/>
                  </a:rPr>
                  <a:t> </a:t>
                </a:r>
                <a:r>
                  <a:rPr lang="es-MX" sz="2800" dirty="0">
                    <a:effectLst/>
                  </a:rPr>
                  <a:t>- </a:t>
                </a:r>
                <a14:m>
                  <m:oMath xmlns:m="http://schemas.openxmlformats.org/officeDocument/2006/math">
                    <m:f>
                      <m:fPr>
                        <m:ctrlPr>
                          <a:rPr lang="es-MX" sz="2800" i="1" dirty="0">
                            <a:effectLst/>
                            <a:latin typeface="Cambria Math" panose="02040503050406030204" pitchFamily="18" charset="0"/>
                          </a:rPr>
                        </m:ctrlPr>
                      </m:fPr>
                      <m:num>
                        <m:r>
                          <a:rPr lang="es-MX" sz="2800" i="1" dirty="0">
                            <a:effectLst/>
                            <a:latin typeface="Cambria Math" panose="02040503050406030204" pitchFamily="18" charset="0"/>
                          </a:rPr>
                          <m:t>𝑤</m:t>
                        </m:r>
                        <m:r>
                          <a:rPr lang="es-MX" sz="2800" i="1" baseline="-25000" dirty="0">
                            <a:effectLst/>
                            <a:latin typeface="Cambria Math" panose="02040503050406030204" pitchFamily="18" charset="0"/>
                          </a:rPr>
                          <m:t>𝑖</m:t>
                        </m:r>
                        <m:r>
                          <a:rPr lang="es-MX" sz="2800" i="1" dirty="0">
                            <a:effectLst/>
                            <a:latin typeface="Cambria Math" panose="02040503050406030204" pitchFamily="18" charset="0"/>
                          </a:rPr>
                          <m:t>𝑤</m:t>
                        </m:r>
                        <m:r>
                          <a:rPr lang="es-MX" sz="2800" i="1" baseline="-25000" dirty="0">
                            <a:effectLst/>
                            <a:latin typeface="Cambria Math" panose="02040503050406030204" pitchFamily="18" charset="0"/>
                          </a:rPr>
                          <m:t>𝑗</m:t>
                        </m:r>
                      </m:num>
                      <m:den>
                        <m:r>
                          <a:rPr lang="es-MX" sz="2800" i="1" dirty="0">
                            <a:effectLst/>
                            <a:latin typeface="Cambria Math" panose="02040503050406030204" pitchFamily="18" charset="0"/>
                          </a:rPr>
                          <m:t>𝑤</m:t>
                        </m:r>
                        <m:r>
                          <a:rPr lang="es-MX" sz="2800" i="1" baseline="-25000" dirty="0">
                            <a:effectLst/>
                            <a:latin typeface="Cambria Math" panose="02040503050406030204" pitchFamily="18" charset="0"/>
                          </a:rPr>
                          <m:t>𝑖</m:t>
                        </m:r>
                        <m:r>
                          <a:rPr lang="es-MX" sz="2800" i="1" dirty="0">
                            <a:effectLst/>
                            <a:latin typeface="Cambria Math" panose="02040503050406030204" pitchFamily="18" charset="0"/>
                          </a:rPr>
                          <m:t>+</m:t>
                        </m:r>
                        <m:r>
                          <a:rPr lang="es-MX" sz="2800" i="1" dirty="0">
                            <a:effectLst/>
                            <a:latin typeface="Cambria Math" panose="02040503050406030204" pitchFamily="18" charset="0"/>
                          </a:rPr>
                          <m:t>𝑤𝑗</m:t>
                        </m:r>
                      </m:den>
                    </m:f>
                  </m:oMath>
                </a14:m>
                <a:r>
                  <a:rPr lang="es-MX" sz="2800" dirty="0">
                    <a:effectLst/>
                  </a:rPr>
                  <a:t>) = </a:t>
                </a:r>
                <a:r>
                  <a:rPr lang="es-MX" sz="2800" i="1" dirty="0">
                    <a:effectLst/>
                  </a:rPr>
                  <a:t>c</a:t>
                </a:r>
                <a:r>
                  <a:rPr lang="es-MX" sz="2800" i="1" baseline="-25000" dirty="0">
                    <a:effectLst/>
                  </a:rPr>
                  <a:t>e </a:t>
                </a:r>
                <a14:m>
                  <m:oMath xmlns:m="http://schemas.openxmlformats.org/officeDocument/2006/math">
                    <m:f>
                      <m:fPr>
                        <m:ctrlPr>
                          <a:rPr lang="es-MX" sz="2800" i="1" dirty="0">
                            <a:effectLst/>
                            <a:latin typeface="Cambria Math" panose="02040503050406030204" pitchFamily="18" charset="0"/>
                          </a:rPr>
                        </m:ctrlPr>
                      </m:fPr>
                      <m:num>
                        <m:r>
                          <a:rPr lang="es-MX" sz="2800" i="1" dirty="0">
                            <a:effectLst/>
                            <a:latin typeface="Cambria Math" panose="02040503050406030204" pitchFamily="18" charset="0"/>
                          </a:rPr>
                          <m:t>𝑤</m:t>
                        </m:r>
                        <m:r>
                          <a:rPr lang="es-MX" sz="2800" i="1" baseline="-25000" dirty="0">
                            <a:effectLst/>
                            <a:latin typeface="Cambria Math" panose="02040503050406030204" pitchFamily="18" charset="0"/>
                          </a:rPr>
                          <m:t>𝑖</m:t>
                        </m:r>
                        <m:r>
                          <a:rPr lang="es-MX" sz="2800" i="1" baseline="30000" dirty="0">
                            <a:effectLst/>
                            <a:latin typeface="Cambria Math" panose="02040503050406030204" pitchFamily="18" charset="0"/>
                          </a:rPr>
                          <m:t>2</m:t>
                        </m:r>
                      </m:num>
                      <m:den>
                        <m:r>
                          <a:rPr lang="es-MX" sz="2800" i="1" dirty="0">
                            <a:effectLst/>
                            <a:latin typeface="Cambria Math" panose="02040503050406030204" pitchFamily="18" charset="0"/>
                          </a:rPr>
                          <m:t>𝑤</m:t>
                        </m:r>
                        <m:r>
                          <a:rPr lang="es-MX" sz="2800" i="1" baseline="-25000" dirty="0">
                            <a:effectLst/>
                            <a:latin typeface="Cambria Math" panose="02040503050406030204" pitchFamily="18" charset="0"/>
                          </a:rPr>
                          <m:t>𝑖</m:t>
                        </m:r>
                        <m:r>
                          <a:rPr lang="es-MX" sz="2800" i="1" dirty="0">
                            <a:effectLst/>
                            <a:latin typeface="Cambria Math" panose="02040503050406030204" pitchFamily="18" charset="0"/>
                          </a:rPr>
                          <m:t>+</m:t>
                        </m:r>
                        <m:r>
                          <a:rPr lang="es-MX" sz="2800" i="1" dirty="0">
                            <a:effectLst/>
                            <a:latin typeface="Cambria Math" panose="02040503050406030204" pitchFamily="18" charset="0"/>
                          </a:rPr>
                          <m:t>𝑤𝑗</m:t>
                        </m:r>
                      </m:den>
                    </m:f>
                  </m:oMath>
                </a14:m>
                <a:r>
                  <a:rPr lang="es-MX" sz="2400" dirty="0">
                    <a:effectLst/>
                  </a:rPr>
                  <a:t> .</a:t>
                </a:r>
              </a:p>
              <a:p>
                <a:pPr marL="0" indent="0">
                  <a:buNone/>
                </a:pPr>
                <a:endParaRPr lang="es-MX" sz="800" dirty="0">
                  <a:effectLst/>
                </a:endParaRPr>
              </a:p>
              <a:p>
                <a:pPr marL="0" indent="0">
                  <a:buNone/>
                </a:pPr>
                <a:r>
                  <a:rPr lang="es-MX" sz="2400" dirty="0">
                    <a:effectLst/>
                  </a:rPr>
                  <a:t>Veo que el cambio en potencial cuando  </a:t>
                </a:r>
                <a:r>
                  <a:rPr lang="es-MX" sz="2400" i="1" dirty="0">
                    <a:effectLst/>
                  </a:rPr>
                  <a:t>i  </a:t>
                </a:r>
                <a:r>
                  <a:rPr lang="es-MX" sz="2400" dirty="0">
                    <a:effectLst/>
                  </a:rPr>
                  <a:t>se une a  </a:t>
                </a:r>
                <a:r>
                  <a:rPr lang="es-MX" sz="2400" i="1" dirty="0">
                    <a:effectLst/>
                  </a:rPr>
                  <a:t>e  </a:t>
                </a:r>
                <a:r>
                  <a:rPr lang="es-MX" sz="2400" dirty="0">
                    <a:effectLst/>
                  </a:rPr>
                  <a:t>es igual al costo que  </a:t>
                </a:r>
                <a:r>
                  <a:rPr lang="es-MX" sz="2400" i="1" dirty="0">
                    <a:effectLst/>
                  </a:rPr>
                  <a:t>i </a:t>
                </a:r>
                <a:r>
                  <a:rPr lang="es-MX" sz="2400" dirty="0">
                    <a:effectLst/>
                  </a:rPr>
                  <a:t>paga, escalado hacia arriba por un factor </a:t>
                </a:r>
                <a:r>
                  <a:rPr lang="es-MX" sz="2400" i="1" dirty="0" err="1">
                    <a:effectLst/>
                  </a:rPr>
                  <a:t>w</a:t>
                </a:r>
                <a:r>
                  <a:rPr lang="es-MX" sz="2400" i="1" baseline="-25000" dirty="0" err="1">
                    <a:effectLst/>
                  </a:rPr>
                  <a:t>i</a:t>
                </a:r>
                <a:r>
                  <a:rPr lang="es-MX" sz="2400" dirty="0">
                    <a:effectLst/>
                  </a:rPr>
                  <a:t>.</a:t>
                </a:r>
              </a:p>
              <a:p>
                <a:r>
                  <a:rPr lang="es-MX" sz="2400" dirty="0">
                    <a:effectLst/>
                  </a:rPr>
                  <a:t>Esto demuestra que las tiradas mejoradoras siempre decrementan </a:t>
                </a:r>
                <a:r>
                  <a:rPr lang="es-MX" sz="2400" dirty="0">
                    <a:effectLst/>
                    <a:sym typeface="Symbol" panose="05050102010706020507" pitchFamily="18" charset="2"/>
                  </a:rPr>
                  <a:t></a:t>
                </a:r>
                <a:r>
                  <a:rPr lang="es-MX" sz="2400" dirty="0">
                    <a:effectLst/>
                  </a:rPr>
                  <a:t>(</a:t>
                </a:r>
                <a:r>
                  <a:rPr lang="es-MX" sz="2400" i="1" dirty="0">
                    <a:effectLst/>
                  </a:rPr>
                  <a:t>S</a:t>
                </a:r>
                <a:r>
                  <a:rPr lang="es-MX" sz="2400" dirty="0">
                    <a:effectLst/>
                  </a:rPr>
                  <a:t>), lo que demuestra el teorema. </a:t>
                </a:r>
              </a:p>
              <a:p>
                <a:pPr lvl="1">
                  <a:buFont typeface="Wingdings" panose="05000000000000000000" pitchFamily="2" charset="2"/>
                  <a:buChar char="§"/>
                </a:pPr>
                <a:r>
                  <a:rPr lang="es-MX" sz="2400" dirty="0">
                    <a:effectLst/>
                  </a:rPr>
                  <a:t> </a:t>
                </a:r>
                <a:r>
                  <a:rPr lang="es-MX" sz="2400" dirty="0">
                    <a:effectLst/>
                    <a:sym typeface="Symbol" panose="05050102010706020507" pitchFamily="18" charset="2"/>
                  </a:rPr>
                  <a:t>Si </a:t>
                </a:r>
                <a:r>
                  <a:rPr lang="es-MX" sz="2400" i="1" dirty="0">
                    <a:effectLst/>
                    <a:sym typeface="Symbol" panose="05050102010706020507" pitchFamily="18" charset="2"/>
                  </a:rPr>
                  <a:t>i</a:t>
                </a:r>
                <a:r>
                  <a:rPr lang="es-MX" sz="2400" dirty="0">
                    <a:effectLst/>
                    <a:sym typeface="Symbol" panose="05050102010706020507" pitchFamily="18" charset="2"/>
                  </a:rPr>
                  <a:t> paga más,  aumenta. Luego, una jugada mejoradora (</a:t>
                </a:r>
                <a:r>
                  <a:rPr lang="es-MX" sz="2400" i="1" dirty="0">
                    <a:effectLst/>
                    <a:sym typeface="Symbol" panose="05050102010706020507" pitchFamily="18" charset="2"/>
                  </a:rPr>
                  <a:t>i</a:t>
                </a:r>
                <a:r>
                  <a:rPr lang="es-MX" sz="2400" dirty="0">
                    <a:effectLst/>
                    <a:sym typeface="Symbol" panose="05050102010706020507" pitchFamily="18" charset="2"/>
                  </a:rPr>
                  <a:t> paga menos) disminuirá a .     </a:t>
                </a:r>
                <a:r>
                  <a:rPr lang="es-MX" sz="2000" dirty="0">
                    <a:effectLst/>
                  </a:rPr>
                  <a:t>QED.</a:t>
                </a:r>
              </a:p>
            </p:txBody>
          </p:sp>
        </mc:Choice>
        <mc:Fallback>
          <p:sp>
            <p:nvSpPr>
              <p:cNvPr id="3" name="Marcador de contenido 2"/>
              <p:cNvSpPr>
                <a:spLocks noGrp="1" noRot="1" noChangeAspect="1" noMove="1" noResize="1" noEditPoints="1" noAdjustHandles="1" noChangeArrowheads="1" noChangeShapeType="1" noTextEdit="1"/>
              </p:cNvSpPr>
              <p:nvPr>
                <p:ph idx="1"/>
              </p:nvPr>
            </p:nvSpPr>
            <p:spPr>
              <a:xfrm>
                <a:off x="429134" y="712380"/>
                <a:ext cx="11125528" cy="6032463"/>
              </a:xfrm>
              <a:blipFill>
                <a:blip r:embed="rId2"/>
                <a:stretch>
                  <a:fillRect l="-822" t="-809" r="-1425" b="-1719"/>
                </a:stretch>
              </a:blipFill>
            </p:spPr>
            <p:txBody>
              <a:bodyPr/>
              <a:lstStyle/>
              <a:p>
                <a:r>
                  <a:rPr lang="es-MX">
                    <a:noFill/>
                  </a:rPr>
                  <a:t> </a:t>
                </a:r>
              </a:p>
            </p:txBody>
          </p:sp>
        </mc:Fallback>
      </mc:AlternateContent>
      <p:sp>
        <p:nvSpPr>
          <p:cNvPr id="5"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84</a:t>
            </a:fld>
            <a:endParaRPr lang="es-MX" dirty="0"/>
          </a:p>
        </p:txBody>
      </p:sp>
    </p:spTree>
    <p:extLst>
      <p:ext uri="{BB962C8B-B14F-4D97-AF65-F5344CB8AC3E}">
        <p14:creationId xmlns:p14="http://schemas.microsoft.com/office/powerpoint/2010/main" val="455764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Marcador de contenido 2"/>
              <p:cNvSpPr>
                <a:spLocks noGrp="1"/>
              </p:cNvSpPr>
              <p:nvPr>
                <p:ph idx="1"/>
              </p:nvPr>
            </p:nvSpPr>
            <p:spPr>
              <a:xfrm>
                <a:off x="531626" y="462072"/>
                <a:ext cx="11128747" cy="6282772"/>
              </a:xfrm>
            </p:spPr>
            <p:txBody>
              <a:bodyPr/>
              <a:lstStyle/>
              <a:p>
                <a:pPr marL="0" indent="0">
                  <a:buNone/>
                </a:pPr>
                <a:r>
                  <a:rPr lang="es-ES" sz="2400" dirty="0">
                    <a:effectLst/>
                  </a:rPr>
                  <a:t>Nota: esto (</a:t>
                </a:r>
                <a:r>
                  <a:rPr lang="es-ES" sz="2200" dirty="0">
                    <a:effectLst/>
                  </a:rPr>
                  <a:t>el teorema 6.1</a:t>
                </a:r>
                <a:r>
                  <a:rPr lang="es-ES" sz="2400" dirty="0">
                    <a:effectLst/>
                  </a:rPr>
                  <a:t>) se aplica no solo a trayectorias sino también al modelo generalizado en el cual los jugadores seleccionan subconjuntos de algún conjunto base (</a:t>
                </a:r>
                <a:r>
                  <a:rPr lang="es-ES" sz="2400" dirty="0">
                    <a:effectLst/>
                    <a:latin typeface="Calibri" panose="020F0502020204030204" pitchFamily="34" charset="0"/>
                    <a:ea typeface="Calibri" panose="020F0502020204030204" pitchFamily="34" charset="0"/>
                    <a:cs typeface="Calibri" panose="020F0502020204030204" pitchFamily="34" charset="0"/>
                  </a:rPr>
                  <a:t>algún conjunto de recursos a disputarse por jugadores con pesos</a:t>
                </a:r>
                <a:r>
                  <a:rPr lang="es-ES" sz="2400" dirty="0">
                    <a:effectLst/>
                  </a:rPr>
                  <a:t>).</a:t>
                </a:r>
              </a:p>
              <a:p>
                <a:pPr marL="0" indent="0">
                  <a:buNone/>
                </a:pPr>
                <a:r>
                  <a:rPr lang="es-ES" sz="2400" dirty="0">
                    <a:effectLst/>
                    <a:latin typeface="Times New Roman" panose="02020603050405020304" pitchFamily="18" charset="0"/>
                    <a:cs typeface="Times New Roman" panose="02020603050405020304" pitchFamily="18" charset="0"/>
                  </a:rPr>
                  <a:t>La condición análoga es que ningún elemento base aparezca en los espacios de estrategias de más de </a:t>
                </a:r>
                <a:r>
                  <a:rPr lang="es-ES" sz="2400" dirty="0">
                    <a:solidFill>
                      <a:srgbClr val="FFFF00"/>
                    </a:solidFill>
                    <a:effectLst/>
                    <a:latin typeface="Times New Roman" panose="02020603050405020304" pitchFamily="18" charset="0"/>
                    <a:cs typeface="Times New Roman" panose="02020603050405020304" pitchFamily="18" charset="0"/>
                  </a:rPr>
                  <a:t>dos</a:t>
                </a:r>
                <a:r>
                  <a:rPr lang="es-ES" sz="2400" dirty="0">
                    <a:effectLst/>
                    <a:latin typeface="Times New Roman" panose="02020603050405020304" pitchFamily="18" charset="0"/>
                    <a:cs typeface="Times New Roman" panose="02020603050405020304" pitchFamily="18" charset="0"/>
                  </a:rPr>
                  <a:t> jugadores. </a:t>
                </a:r>
              </a:p>
              <a:p>
                <a:pPr marL="0" indent="0">
                  <a:buNone/>
                </a:pPr>
                <a:endParaRPr lang="es-ES" sz="1000" dirty="0">
                  <a:effectLst/>
                </a:endParaRPr>
              </a:p>
              <a:p>
                <a:r>
                  <a:rPr lang="es-MX" dirty="0">
                    <a:effectLst/>
                  </a:rPr>
                  <a:t>Corolario 6.2. </a:t>
                </a:r>
                <a:r>
                  <a:rPr lang="es-MX" sz="2800" dirty="0">
                    <a:effectLst/>
                  </a:rPr>
                  <a:t>Cualquier juego pesado de dos jugadores tiene un equilibrio Nash.</a:t>
                </a:r>
              </a:p>
              <a:p>
                <a:pPr lvl="1">
                  <a:buFont typeface="Wingdings" panose="05000000000000000000" pitchFamily="2" charset="2"/>
                  <a:buChar char="§"/>
                </a:pPr>
                <a:r>
                  <a:rPr lang="es-ES" sz="2400" dirty="0">
                    <a:effectLst/>
                  </a:rPr>
                  <a:t>La función potencial </a:t>
                </a:r>
                <a:r>
                  <a:rPr lang="es-MX" sz="2400" dirty="0">
                    <a:sym typeface="Symbol" panose="05050102010706020507" pitchFamily="18" charset="2"/>
                  </a:rPr>
                  <a:t></a:t>
                </a:r>
                <a:r>
                  <a:rPr lang="es-ES" sz="2400" dirty="0">
                    <a:effectLst/>
                  </a:rPr>
                  <a:t>(</a:t>
                </a:r>
                <a:r>
                  <a:rPr lang="es-ES" sz="2400" i="1" dirty="0">
                    <a:effectLst/>
                  </a:rPr>
                  <a:t>S</a:t>
                </a:r>
                <a:r>
                  <a:rPr lang="es-ES" sz="2400" dirty="0">
                    <a:effectLst/>
                  </a:rPr>
                  <a:t>) anterior también implica una cota                      en el precio de la estabilidad. </a:t>
                </a:r>
              </a:p>
              <a:p>
                <a:pPr lvl="1">
                  <a:buFont typeface="Wingdings" panose="05000000000000000000" pitchFamily="2" charset="2"/>
                  <a:buChar char="§"/>
                </a:pPr>
                <a:r>
                  <a:rPr lang="es-ES" sz="2400" dirty="0">
                    <a:effectLst/>
                  </a:rPr>
                  <a:t>Pero, aún con dos jugadores, esta cota es muy débil.</a:t>
                </a:r>
              </a:p>
              <a:p>
                <a:pPr lvl="1">
                  <a:buFont typeface="Wingdings" panose="05000000000000000000" pitchFamily="2" charset="2"/>
                  <a:buChar char="§"/>
                </a:pPr>
                <a:endParaRPr lang="es-ES" sz="1000" dirty="0">
                  <a:effectLst/>
                </a:endParaRPr>
              </a:p>
              <a:p>
                <a:r>
                  <a:rPr lang="es-MX" sz="2400" dirty="0">
                    <a:effectLst/>
                  </a:rPr>
                  <a:t>Sin embargo, si solo hay dos jugadores con pesos 1 y </a:t>
                </a:r>
                <a:r>
                  <a:rPr lang="es-MX" sz="2400" i="1" dirty="0">
                    <a:effectLst/>
                  </a:rPr>
                  <a:t>w</a:t>
                </a:r>
                <a:r>
                  <a:rPr lang="es-MX" sz="2400" dirty="0">
                    <a:effectLst/>
                    <a:latin typeface="Times New Roman" panose="02020603050405020304" pitchFamily="18" charset="0"/>
                    <a:cs typeface="Times New Roman" panose="02020603050405020304" pitchFamily="18" charset="0"/>
                  </a:rPr>
                  <a:t>≥</a:t>
                </a:r>
                <a:r>
                  <a:rPr lang="es-MX" sz="2400" dirty="0">
                    <a:effectLst/>
                  </a:rPr>
                  <a:t>1, puedo demostrar que el precio de la estabilidad es cuando más 1 + </a:t>
                </a:r>
                <a14:m>
                  <m:oMath xmlns:m="http://schemas.openxmlformats.org/officeDocument/2006/math">
                    <m:f>
                      <m:fPr>
                        <m:ctrlPr>
                          <a:rPr lang="es-MX" sz="2400" i="1" dirty="0">
                            <a:effectLst/>
                            <a:latin typeface="Cambria Math" panose="02040503050406030204" pitchFamily="18" charset="0"/>
                          </a:rPr>
                        </m:ctrlPr>
                      </m:fPr>
                      <m:num>
                        <m:r>
                          <a:rPr lang="es-MX" sz="2400" i="1" dirty="0">
                            <a:effectLst/>
                            <a:latin typeface="Cambria Math" panose="02040503050406030204" pitchFamily="18" charset="0"/>
                          </a:rPr>
                          <m:t>1</m:t>
                        </m:r>
                      </m:num>
                      <m:den>
                        <m:r>
                          <a:rPr lang="es-MX" sz="2400" i="1" dirty="0">
                            <a:effectLst/>
                            <a:latin typeface="Cambria Math" panose="02040503050406030204" pitchFamily="18" charset="0"/>
                          </a:rPr>
                          <m:t>1+</m:t>
                        </m:r>
                        <m:r>
                          <a:rPr lang="es-MX" sz="2400" i="1" dirty="0">
                            <a:effectLst/>
                            <a:latin typeface="Cambria Math" panose="02040503050406030204" pitchFamily="18" charset="0"/>
                          </a:rPr>
                          <m:t>𝑤</m:t>
                        </m:r>
                      </m:den>
                    </m:f>
                    <m:r>
                      <a:rPr lang="es-MX" sz="2400" i="1" dirty="0">
                        <a:effectLst/>
                        <a:latin typeface="Cambria Math" panose="02040503050406030204" pitchFamily="18" charset="0"/>
                      </a:rPr>
                      <m:t> </m:t>
                    </m:r>
                  </m:oMath>
                </a14:m>
                <a:r>
                  <a:rPr lang="es-MX" sz="2400" dirty="0">
                    <a:effectLst/>
                  </a:rPr>
                  <a:t>, y esta cota es ajustada para toda </a:t>
                </a:r>
                <a:r>
                  <a:rPr lang="es-MX" sz="2400" i="1" dirty="0">
                    <a:effectLst/>
                  </a:rPr>
                  <a:t>w.</a:t>
                </a:r>
                <a:endParaRPr lang="es-MX" sz="2000" dirty="0">
                  <a:effectLst/>
                </a:endParaRPr>
              </a:p>
            </p:txBody>
          </p:sp>
        </mc:Choice>
        <mc:Fallback>
          <p:sp>
            <p:nvSpPr>
              <p:cNvPr id="3" name="Marcador de contenido 2"/>
              <p:cNvSpPr>
                <a:spLocks noGrp="1" noRot="1" noChangeAspect="1" noMove="1" noResize="1" noEditPoints="1" noAdjustHandles="1" noChangeArrowheads="1" noChangeShapeType="1" noTextEdit="1"/>
              </p:cNvSpPr>
              <p:nvPr>
                <p:ph idx="1"/>
              </p:nvPr>
            </p:nvSpPr>
            <p:spPr>
              <a:xfrm>
                <a:off x="531626" y="462072"/>
                <a:ext cx="11128747" cy="6282772"/>
              </a:xfrm>
              <a:blipFill>
                <a:blip r:embed="rId2"/>
                <a:stretch>
                  <a:fillRect l="-821" t="-680" r="-1205" b="-2718"/>
                </a:stretch>
              </a:blipFill>
            </p:spPr>
            <p:txBody>
              <a:bodyPr/>
              <a:lstStyle/>
              <a:p>
                <a:r>
                  <a:rPr lang="es-MX">
                    <a:noFill/>
                  </a:rPr>
                  <a:t> </a:t>
                </a:r>
              </a:p>
            </p:txBody>
          </p:sp>
        </mc:Fallback>
      </mc:AlternateContent>
      <p:sp>
        <p:nvSpPr>
          <p:cNvPr id="7"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85</a:t>
            </a:fld>
            <a:endParaRPr lang="es-MX" dirty="0"/>
          </a:p>
        </p:txBody>
      </p:sp>
      <p:sp>
        <p:nvSpPr>
          <p:cNvPr id="2" name="Rectángulo: esquinas redondeadas 1">
            <a:extLst>
              <a:ext uri="{FF2B5EF4-FFF2-40B4-BE49-F238E27FC236}">
                <a16:creationId xmlns:a16="http://schemas.microsoft.com/office/drawing/2014/main" id="{6C23ED1D-4051-120D-3A2B-57CE691C7470}"/>
              </a:ext>
            </a:extLst>
          </p:cNvPr>
          <p:cNvSpPr/>
          <p:nvPr/>
        </p:nvSpPr>
        <p:spPr>
          <a:xfrm>
            <a:off x="9859272" y="3760930"/>
            <a:ext cx="2187470" cy="82522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ES"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Son juegos con dos jugadores</a:t>
            </a:r>
            <a:endParaRPr lang="es-MX"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5" name="CuadroTexto 4">
            <a:extLst>
              <a:ext uri="{FF2B5EF4-FFF2-40B4-BE49-F238E27FC236}">
                <a16:creationId xmlns:a16="http://schemas.microsoft.com/office/drawing/2014/main" id="{CE286B06-7B1A-0694-0414-6AD26787EFCD}"/>
              </a:ext>
            </a:extLst>
          </p:cNvPr>
          <p:cNvSpPr txBox="1"/>
          <p:nvPr/>
        </p:nvSpPr>
        <p:spPr>
          <a:xfrm>
            <a:off x="4162927" y="6307243"/>
            <a:ext cx="2057400" cy="461665"/>
          </a:xfrm>
          <a:prstGeom prst="rect">
            <a:avLst/>
          </a:prstGeom>
          <a:noFill/>
        </p:spPr>
        <p:txBody>
          <a:bodyPr wrap="square" rtlCol="0">
            <a:spAutoFit/>
          </a:bodyPr>
          <a:lstStyle/>
          <a:p>
            <a:r>
              <a:rPr lang="es-ES" sz="2400" dirty="0">
                <a:latin typeface="Times New Roman" panose="02020603050405020304" pitchFamily="18" charset="0"/>
                <a:cs typeface="Times New Roman" panose="02020603050405020304" pitchFamily="18" charset="0"/>
              </a:rPr>
              <a:t>Sin demostrar.</a:t>
            </a:r>
            <a:endParaRPr lang="es-MX"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92341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550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5" presetID="1"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nodeType="withEffect">
                                  <p:stCondLst>
                                    <p:cond delay="3500"/>
                                  </p:stCondLst>
                                  <p:childTnLst>
                                    <p:set>
                                      <p:cBhvr>
                                        <p:cTn id="18"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500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animBg="1"/>
      <p:bldP spid="5"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Marcador de contenido 2"/>
              <p:cNvSpPr>
                <a:spLocks noGrp="1"/>
              </p:cNvSpPr>
              <p:nvPr>
                <p:ph idx="1"/>
              </p:nvPr>
            </p:nvSpPr>
            <p:spPr>
              <a:xfrm>
                <a:off x="747823" y="942121"/>
                <a:ext cx="10696353" cy="5802723"/>
              </a:xfrm>
            </p:spPr>
            <p:txBody>
              <a:bodyPr/>
              <a:lstStyle/>
              <a:p>
                <a:pPr marL="0" indent="0">
                  <a:buNone/>
                </a:pPr>
                <a:r>
                  <a:rPr lang="es-ES" sz="2400" dirty="0">
                    <a:effectLst/>
                  </a:rPr>
                  <a:t>Ahora veré que existen equilibrios Nash en juegos pesados de una sola mercancía.</a:t>
                </a:r>
              </a:p>
              <a:p>
                <a:r>
                  <a:rPr lang="es-ES" dirty="0">
                    <a:effectLst/>
                  </a:rPr>
                  <a:t>T</a:t>
                </a:r>
                <a:r>
                  <a:rPr lang="es-MX" dirty="0" err="1">
                    <a:effectLst/>
                  </a:rPr>
                  <a:t>eorema</a:t>
                </a:r>
                <a:r>
                  <a:rPr lang="es-MX" dirty="0">
                    <a:effectLst/>
                  </a:rPr>
                  <a:t> 6.3. </a:t>
                </a:r>
                <a:r>
                  <a:rPr lang="es-MX" sz="2800" dirty="0">
                    <a:effectLst/>
                  </a:rPr>
                  <a:t>Para todo juego pesado en el que todos los jugadores tienen la misma fuente </a:t>
                </a:r>
                <a:r>
                  <a:rPr lang="es-MX" sz="2800" i="1" dirty="0">
                    <a:effectLst/>
                  </a:rPr>
                  <a:t>s </a:t>
                </a:r>
                <a:r>
                  <a:rPr lang="es-MX" sz="2800" dirty="0">
                    <a:effectLst/>
                  </a:rPr>
                  <a:t> y sumidero </a:t>
                </a:r>
                <a:r>
                  <a:rPr lang="es-MX" sz="2800" i="1" dirty="0">
                    <a:effectLst/>
                  </a:rPr>
                  <a:t>t</a:t>
                </a:r>
                <a:r>
                  <a:rPr lang="es-MX" sz="2800" dirty="0">
                    <a:effectLst/>
                  </a:rPr>
                  <a:t>, la dinámica de la mejor respuesta converge a un equilibrio Nash, y                por consiguiente existen los equilibrios Nash.</a:t>
                </a:r>
              </a:p>
              <a:p>
                <a:endParaRPr lang="es-MX" sz="1000" dirty="0">
                  <a:effectLst/>
                </a:endParaRPr>
              </a:p>
              <a:p>
                <a:pPr marL="0" indent="0" algn="just">
                  <a:buNone/>
                </a:pPr>
                <a:r>
                  <a:rPr lang="es-MX" sz="2800" dirty="0">
                    <a:effectLst/>
                  </a:rPr>
                  <a:t>Demostración. </a:t>
                </a:r>
                <a:r>
                  <a:rPr lang="es-MX" sz="2400" dirty="0">
                    <a:effectLst/>
                  </a:rPr>
                  <a:t>Comienzo con un conjunto inicial S de estrategias. </a:t>
                </a:r>
              </a:p>
              <a:p>
                <a:pPr marL="0" indent="0" algn="just">
                  <a:buNone/>
                </a:pPr>
                <a:r>
                  <a:rPr lang="es-MX" sz="2400" dirty="0">
                    <a:effectLst/>
                  </a:rPr>
                  <a:t>Para cada trayectoria </a:t>
                </a:r>
                <a:r>
                  <a:rPr lang="es-MX" sz="2400" i="1" dirty="0">
                    <a:effectLst/>
                  </a:rPr>
                  <a:t>P</a:t>
                </a:r>
                <a:r>
                  <a:rPr lang="es-MX" sz="2400" dirty="0">
                    <a:effectLst/>
                  </a:rPr>
                  <a:t> de </a:t>
                </a:r>
                <a:r>
                  <a:rPr lang="es-MX" sz="2400" i="1" dirty="0" err="1">
                    <a:effectLst/>
                  </a:rPr>
                  <a:t>s</a:t>
                </a:r>
                <a:r>
                  <a:rPr lang="es-MX" sz="2400" dirty="0" err="1">
                    <a:effectLst/>
                    <a:sym typeface="Wingdings" panose="05000000000000000000" pitchFamily="2" charset="2"/>
                  </a:rPr>
                  <a:t></a:t>
                </a:r>
                <a:r>
                  <a:rPr lang="es-MX" sz="2400" i="1" dirty="0" err="1">
                    <a:effectLst/>
                    <a:sym typeface="Wingdings" panose="05000000000000000000" pitchFamily="2" charset="2"/>
                  </a:rPr>
                  <a:t>t</a:t>
                </a:r>
                <a:r>
                  <a:rPr lang="es-MX" sz="2400" dirty="0">
                    <a:effectLst/>
                    <a:sym typeface="Wingdings" panose="05000000000000000000" pitchFamily="2" charset="2"/>
                  </a:rPr>
                  <a:t> defino el </a:t>
                </a:r>
                <a:r>
                  <a:rPr lang="es-MX" sz="2400" dirty="0">
                    <a:solidFill>
                      <a:srgbClr val="FFFF00"/>
                    </a:solidFill>
                    <a:effectLst/>
                    <a:sym typeface="Wingdings" panose="05000000000000000000" pitchFamily="2" charset="2"/>
                  </a:rPr>
                  <a:t>costo marginal </a:t>
                </a:r>
                <a:r>
                  <a:rPr lang="es-MX" sz="2400" dirty="0">
                    <a:effectLst/>
                    <a:sym typeface="Wingdings" panose="05000000000000000000" pitchFamily="2" charset="2"/>
                  </a:rPr>
                  <a:t>de </a:t>
                </a:r>
                <a:r>
                  <a:rPr lang="es-MX" sz="2400" i="1" dirty="0">
                    <a:effectLst/>
                    <a:sym typeface="Wingdings" panose="05000000000000000000" pitchFamily="2" charset="2"/>
                  </a:rPr>
                  <a:t>P</a:t>
                </a:r>
                <a:r>
                  <a:rPr lang="es-MX" sz="2400" dirty="0">
                    <a:effectLst/>
                    <a:sym typeface="Wingdings" panose="05000000000000000000" pitchFamily="2" charset="2"/>
                  </a:rPr>
                  <a:t> como </a:t>
                </a:r>
                <a:r>
                  <a:rPr lang="es-MX" sz="2400" i="1" dirty="0">
                    <a:effectLst/>
                    <a:sym typeface="Wingdings" panose="05000000000000000000" pitchFamily="2" charset="2"/>
                  </a:rPr>
                  <a:t>c</a:t>
                </a:r>
                <a:r>
                  <a:rPr lang="es-MX" sz="2400" dirty="0">
                    <a:effectLst/>
                    <a:sym typeface="Wingdings" panose="05000000000000000000" pitchFamily="2" charset="2"/>
                  </a:rPr>
                  <a:t>(</a:t>
                </a:r>
                <a:r>
                  <a:rPr lang="es-MX" sz="2400" i="1" dirty="0">
                    <a:effectLst/>
                    <a:sym typeface="Wingdings" panose="05000000000000000000" pitchFamily="2" charset="2"/>
                  </a:rPr>
                  <a:t>P</a:t>
                </a:r>
                <a:r>
                  <a:rPr lang="es-MX" sz="2400" dirty="0">
                    <a:effectLst/>
                    <a:sym typeface="Wingdings" panose="05000000000000000000" pitchFamily="2" charset="2"/>
                  </a:rPr>
                  <a:t>) = </a:t>
                </a:r>
                <a:r>
                  <a:rPr lang="es-MX" sz="2800" dirty="0">
                    <a:effectLst/>
                    <a:sym typeface="Symbol" panose="05050102010706020507" pitchFamily="18" charset="2"/>
                  </a:rPr>
                  <a:t></a:t>
                </a:r>
                <a:r>
                  <a:rPr lang="es-MX" sz="2400" i="1" baseline="-25000" dirty="0" err="1">
                    <a:effectLst/>
                    <a:sym typeface="Wingdings" panose="05000000000000000000" pitchFamily="2" charset="2"/>
                  </a:rPr>
                  <a:t>e</a:t>
                </a:r>
                <a:r>
                  <a:rPr lang="es-MX" sz="2400" baseline="-25000" dirty="0" err="1">
                    <a:effectLst/>
                    <a:sym typeface="Symbol" panose="05050102010706020507" pitchFamily="18" charset="2"/>
                  </a:rPr>
                  <a:t></a:t>
                </a:r>
                <a:r>
                  <a:rPr lang="es-MX" sz="2400" i="1" baseline="-25000" dirty="0" err="1">
                    <a:effectLst/>
                    <a:sym typeface="Wingdings" panose="05000000000000000000" pitchFamily="2" charset="2"/>
                  </a:rPr>
                  <a:t>P</a:t>
                </a:r>
                <a14:m>
                  <m:oMath xmlns:m="http://schemas.openxmlformats.org/officeDocument/2006/math">
                    <m:f>
                      <m:fPr>
                        <m:ctrlPr>
                          <a:rPr lang="es-MX" sz="2800" i="1">
                            <a:effectLst/>
                            <a:latin typeface="Cambria Math" panose="02040503050406030204" pitchFamily="18" charset="0"/>
                            <a:sym typeface="Wingdings" panose="05000000000000000000" pitchFamily="2" charset="2"/>
                          </a:rPr>
                        </m:ctrlPr>
                      </m:fPr>
                      <m:num>
                        <m:r>
                          <a:rPr lang="es-MX" sz="2800" i="1">
                            <a:effectLst/>
                            <a:latin typeface="Cambria Math" panose="02040503050406030204" pitchFamily="18" charset="0"/>
                            <a:sym typeface="Wingdings" panose="05000000000000000000" pitchFamily="2" charset="2"/>
                          </a:rPr>
                          <m:t>𝑐</m:t>
                        </m:r>
                        <m:r>
                          <a:rPr lang="es-MX" sz="2800" i="1" baseline="-25000">
                            <a:effectLst/>
                            <a:latin typeface="Cambria Math" panose="02040503050406030204" pitchFamily="18" charset="0"/>
                            <a:sym typeface="Wingdings" panose="05000000000000000000" pitchFamily="2" charset="2"/>
                          </a:rPr>
                          <m:t>𝑒</m:t>
                        </m:r>
                      </m:num>
                      <m:den>
                        <m:r>
                          <a:rPr lang="es-MX" sz="2800" i="1">
                            <a:effectLst/>
                            <a:latin typeface="Cambria Math" panose="02040503050406030204" pitchFamily="18" charset="0"/>
                            <a:sym typeface="Wingdings" panose="05000000000000000000" pitchFamily="2" charset="2"/>
                          </a:rPr>
                          <m:t>𝑊</m:t>
                        </m:r>
                        <m:r>
                          <a:rPr lang="es-MX" sz="2800" i="1" baseline="-25000">
                            <a:effectLst/>
                            <a:latin typeface="Cambria Math" panose="02040503050406030204" pitchFamily="18" charset="0"/>
                            <a:sym typeface="Wingdings" panose="05000000000000000000" pitchFamily="2" charset="2"/>
                          </a:rPr>
                          <m:t>𝑒</m:t>
                        </m:r>
                      </m:den>
                    </m:f>
                  </m:oMath>
                </a14:m>
                <a:r>
                  <a:rPr lang="es-MX" sz="2400" dirty="0">
                    <a:effectLst/>
                    <a:sym typeface="Wingdings" panose="05000000000000000000" pitchFamily="2" charset="2"/>
                  </a:rPr>
                  <a:t> , donde </a:t>
                </a:r>
                <a:r>
                  <a:rPr lang="es-MX" sz="2400" i="1" dirty="0" err="1">
                    <a:effectLst/>
                    <a:sym typeface="Wingdings" panose="05000000000000000000" pitchFamily="2" charset="2"/>
                  </a:rPr>
                  <a:t>W</a:t>
                </a:r>
                <a:r>
                  <a:rPr lang="es-MX" sz="2400" i="1" baseline="-25000" dirty="0" err="1">
                    <a:effectLst/>
                    <a:sym typeface="Wingdings" panose="05000000000000000000" pitchFamily="2" charset="2"/>
                  </a:rPr>
                  <a:t>e</a:t>
                </a:r>
                <a:r>
                  <a:rPr lang="es-MX" sz="2400" dirty="0">
                    <a:effectLst/>
                    <a:sym typeface="Wingdings" panose="05000000000000000000" pitchFamily="2" charset="2"/>
                  </a:rPr>
                  <a:t> es la suma de los pesos de los jugadores que usan </a:t>
                </a:r>
                <a:r>
                  <a:rPr lang="es-MX" sz="2400" i="1" dirty="0">
                    <a:effectLst/>
                    <a:sym typeface="Wingdings" panose="05000000000000000000" pitchFamily="2" charset="2"/>
                  </a:rPr>
                  <a:t>e </a:t>
                </a:r>
                <a:r>
                  <a:rPr lang="es-MX" sz="2400" dirty="0">
                    <a:effectLst/>
                    <a:sym typeface="Wingdings" panose="05000000000000000000" pitchFamily="2" charset="2"/>
                  </a:rPr>
                  <a:t>en el estado </a:t>
                </a:r>
                <a:r>
                  <a:rPr lang="es-MX" sz="2400" i="1" dirty="0">
                    <a:effectLst/>
                    <a:sym typeface="Wingdings" panose="05000000000000000000" pitchFamily="2" charset="2"/>
                  </a:rPr>
                  <a:t>S</a:t>
                </a:r>
                <a:r>
                  <a:rPr lang="es-MX" sz="2400" dirty="0">
                    <a:effectLst/>
                    <a:sym typeface="Wingdings" panose="05000000000000000000" pitchFamily="2" charset="2"/>
                  </a:rPr>
                  <a:t>. </a:t>
                </a:r>
              </a:p>
              <a:p>
                <a:pPr marL="0" indent="0" algn="just">
                  <a:buNone/>
                </a:pPr>
                <a:endParaRPr lang="es-MX" sz="1000" dirty="0">
                  <a:effectLst/>
                  <a:sym typeface="Wingdings" panose="05000000000000000000" pitchFamily="2" charset="2"/>
                </a:endParaRPr>
              </a:p>
              <a:p>
                <a:pPr algn="just"/>
                <a:r>
                  <a:rPr lang="es-MX" sz="2400" dirty="0">
                    <a:effectLst/>
                    <a:sym typeface="Wingdings" panose="05000000000000000000" pitchFamily="2" charset="2"/>
                  </a:rPr>
                  <a:t>Observo que, si el jugador </a:t>
                </a:r>
                <a:r>
                  <a:rPr lang="es-MX" sz="2400" i="1" dirty="0">
                    <a:effectLst/>
                    <a:sym typeface="Wingdings" panose="05000000000000000000" pitchFamily="2" charset="2"/>
                  </a:rPr>
                  <a:t>i </a:t>
                </a:r>
                <a:r>
                  <a:rPr lang="es-MX" sz="2400" dirty="0">
                    <a:effectLst/>
                    <a:sym typeface="Wingdings" panose="05000000000000000000" pitchFamily="2" charset="2"/>
                  </a:rPr>
                  <a:t>está actualmente usando la trayectoria </a:t>
                </a:r>
                <a:r>
                  <a:rPr lang="es-MX" sz="2400" i="1" dirty="0">
                    <a:effectLst/>
                    <a:sym typeface="Wingdings" panose="05000000000000000000" pitchFamily="2" charset="2"/>
                  </a:rPr>
                  <a:t>P</a:t>
                </a:r>
                <a:r>
                  <a:rPr lang="es-MX" sz="2400" dirty="0">
                    <a:effectLst/>
                    <a:sym typeface="Wingdings" panose="05000000000000000000" pitchFamily="2" charset="2"/>
                  </a:rPr>
                  <a:t>, su pago es </a:t>
                </a:r>
                <a:r>
                  <a:rPr lang="es-MX" sz="2400" i="1" dirty="0" err="1">
                    <a:effectLst/>
                    <a:sym typeface="Wingdings" panose="05000000000000000000" pitchFamily="2" charset="2"/>
                  </a:rPr>
                  <a:t>w</a:t>
                </a:r>
                <a:r>
                  <a:rPr lang="es-MX" sz="2400" i="1" baseline="-25000" dirty="0" err="1">
                    <a:effectLst/>
                    <a:sym typeface="Wingdings" panose="05000000000000000000" pitchFamily="2" charset="2"/>
                  </a:rPr>
                  <a:t>i</a:t>
                </a:r>
                <a:r>
                  <a:rPr lang="es-MX" sz="2400" i="1" dirty="0" err="1">
                    <a:effectLst/>
                    <a:sym typeface="Wingdings" panose="05000000000000000000" pitchFamily="2" charset="2"/>
                  </a:rPr>
                  <a:t>c</a:t>
                </a:r>
                <a:r>
                  <a:rPr lang="es-MX" sz="2400" dirty="0">
                    <a:effectLst/>
                    <a:sym typeface="Wingdings" panose="05000000000000000000" pitchFamily="2" charset="2"/>
                  </a:rPr>
                  <a:t>(</a:t>
                </a:r>
                <a:r>
                  <a:rPr lang="es-MX" sz="2400" i="1" dirty="0">
                    <a:effectLst/>
                    <a:sym typeface="Wingdings" panose="05000000000000000000" pitchFamily="2" charset="2"/>
                  </a:rPr>
                  <a:t>P</a:t>
                </a:r>
                <a:r>
                  <a:rPr lang="es-MX" sz="2400" dirty="0">
                    <a:effectLst/>
                    <a:sym typeface="Wingdings" panose="05000000000000000000" pitchFamily="2" charset="2"/>
                  </a:rPr>
                  <a:t>).</a:t>
                </a:r>
                <a:endParaRPr lang="es-MX" dirty="0">
                  <a:effectLst/>
                </a:endParaRPr>
              </a:p>
            </p:txBody>
          </p:sp>
        </mc:Choice>
        <mc:Fallback>
          <p:sp>
            <p:nvSpPr>
              <p:cNvPr id="3" name="Marcador de contenido 2"/>
              <p:cNvSpPr>
                <a:spLocks noGrp="1" noRot="1" noChangeAspect="1" noMove="1" noResize="1" noEditPoints="1" noAdjustHandles="1" noChangeArrowheads="1" noChangeShapeType="1" noTextEdit="1"/>
              </p:cNvSpPr>
              <p:nvPr>
                <p:ph idx="1"/>
              </p:nvPr>
            </p:nvSpPr>
            <p:spPr>
              <a:xfrm>
                <a:off x="747823" y="942121"/>
                <a:ext cx="10696353" cy="5802723"/>
              </a:xfrm>
              <a:blipFill>
                <a:blip r:embed="rId2"/>
                <a:stretch>
                  <a:fillRect l="-1197" t="-736" r="-1995" b="-1577"/>
                </a:stretch>
              </a:blipFill>
            </p:spPr>
            <p:txBody>
              <a:bodyPr/>
              <a:lstStyle/>
              <a:p>
                <a:r>
                  <a:rPr lang="es-MX">
                    <a:noFill/>
                  </a:rPr>
                  <a:t> </a:t>
                </a:r>
              </a:p>
            </p:txBody>
          </p:sp>
        </mc:Fallback>
      </mc:AlternateContent>
      <p:sp>
        <p:nvSpPr>
          <p:cNvPr id="5"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86</a:t>
            </a:fld>
            <a:endParaRPr lang="es-MX" dirty="0"/>
          </a:p>
        </p:txBody>
      </p:sp>
      <p:sp>
        <p:nvSpPr>
          <p:cNvPr id="2" name="Rectángulo: esquinas redondeadas 1">
            <a:extLst>
              <a:ext uri="{FF2B5EF4-FFF2-40B4-BE49-F238E27FC236}">
                <a16:creationId xmlns:a16="http://schemas.microsoft.com/office/drawing/2014/main" id="{C8402A3C-B655-032D-E861-59B5A1ABBBCF}"/>
              </a:ext>
            </a:extLst>
          </p:cNvPr>
          <p:cNvSpPr/>
          <p:nvPr/>
        </p:nvSpPr>
        <p:spPr>
          <a:xfrm>
            <a:off x="9722371" y="2805836"/>
            <a:ext cx="2240150" cy="88538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ES"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Juegos de una sola mercancía</a:t>
            </a:r>
            <a:endParaRPr lang="es-MX"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752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64332" y="492796"/>
            <a:ext cx="11374012" cy="6082747"/>
          </a:xfrm>
        </p:spPr>
        <p:txBody>
          <a:bodyPr/>
          <a:lstStyle/>
          <a:p>
            <a:r>
              <a:rPr lang="es-MX" sz="2400" dirty="0">
                <a:effectLst/>
              </a:rPr>
              <a:t>Defino </a:t>
            </a:r>
            <a:r>
              <a:rPr lang="es-MX" sz="2400" i="1" dirty="0">
                <a:effectLst/>
              </a:rPr>
              <a:t>P</a:t>
            </a:r>
            <a:r>
              <a:rPr lang="es-MX" sz="2400" dirty="0">
                <a:effectLst/>
              </a:rPr>
              <a:t>(</a:t>
            </a:r>
            <a:r>
              <a:rPr lang="es-MX" sz="2400" i="1" dirty="0">
                <a:effectLst/>
              </a:rPr>
              <a:t>S</a:t>
            </a:r>
            <a:r>
              <a:rPr lang="es-MX" sz="2400" dirty="0">
                <a:effectLst/>
              </a:rPr>
              <a:t>) = una </a:t>
            </a:r>
            <a:r>
              <a:rPr lang="es-MX" sz="2400" dirty="0" err="1">
                <a:effectLst/>
              </a:rPr>
              <a:t>tupla</a:t>
            </a:r>
            <a:r>
              <a:rPr lang="es-MX" sz="2400" dirty="0">
                <a:effectLst/>
              </a:rPr>
              <a:t> de los valores </a:t>
            </a:r>
            <a:r>
              <a:rPr lang="es-MX" sz="2400" i="1" dirty="0">
                <a:effectLst/>
              </a:rPr>
              <a:t>c</a:t>
            </a:r>
            <a:r>
              <a:rPr lang="es-MX" sz="2400" dirty="0">
                <a:effectLst/>
              </a:rPr>
              <a:t>(</a:t>
            </a:r>
            <a:r>
              <a:rPr lang="es-MX" sz="2400" i="1" dirty="0">
                <a:effectLst/>
              </a:rPr>
              <a:t>P</a:t>
            </a:r>
            <a:r>
              <a:rPr lang="es-MX" sz="2400" dirty="0">
                <a:effectLst/>
              </a:rPr>
              <a:t>) sobre todas las trayectorias </a:t>
            </a:r>
            <a:r>
              <a:rPr lang="es-MX" sz="2400" i="1" dirty="0">
                <a:effectLst/>
              </a:rPr>
              <a:t>P</a:t>
            </a:r>
            <a:r>
              <a:rPr lang="es-MX" sz="2400" dirty="0">
                <a:effectLst/>
              </a:rPr>
              <a:t>, dispuestos en orden creciente.</a:t>
            </a:r>
          </a:p>
          <a:p>
            <a:r>
              <a:rPr lang="es-MX" sz="2400" dirty="0">
                <a:effectLst/>
              </a:rPr>
              <a:t>Ejemplo: </a:t>
            </a:r>
            <a:r>
              <a:rPr lang="es-MX" sz="2400" i="1" dirty="0">
                <a:effectLst/>
              </a:rPr>
              <a:t>P</a:t>
            </a:r>
            <a:r>
              <a:rPr lang="es-MX" sz="2400" dirty="0">
                <a:effectLst/>
              </a:rPr>
              <a:t>(</a:t>
            </a:r>
            <a:r>
              <a:rPr lang="es-MX" sz="2400" i="1" dirty="0">
                <a:effectLst/>
              </a:rPr>
              <a:t>S</a:t>
            </a:r>
            <a:r>
              <a:rPr lang="es-MX" sz="2400" dirty="0">
                <a:effectLst/>
              </a:rPr>
              <a:t>) = (1.3, 1.7, 2.8, …, 14.5)</a:t>
            </a:r>
          </a:p>
          <a:p>
            <a:endParaRPr lang="es-MX" sz="2400" dirty="0">
              <a:effectLst/>
            </a:endParaRPr>
          </a:p>
          <a:p>
            <a:endParaRPr lang="es-MX" sz="2400" dirty="0">
              <a:effectLst/>
            </a:endParaRPr>
          </a:p>
          <a:p>
            <a:endParaRPr lang="es-MX" sz="2400" dirty="0">
              <a:effectLst/>
            </a:endParaRPr>
          </a:p>
          <a:p>
            <a:endParaRPr lang="es-MX" sz="2400" dirty="0">
              <a:effectLst/>
            </a:endParaRPr>
          </a:p>
          <a:p>
            <a:endParaRPr lang="es-MX" sz="2400" dirty="0">
              <a:effectLst/>
            </a:endParaRPr>
          </a:p>
          <a:p>
            <a:r>
              <a:rPr lang="es-MX" sz="2400" dirty="0">
                <a:effectLst/>
              </a:rPr>
              <a:t>Quiero demostrar que la desviación mejoradora más barata de cualquier jugador provoca que </a:t>
            </a:r>
            <a:r>
              <a:rPr lang="es-MX" sz="2400" i="1" dirty="0">
                <a:effectLst/>
              </a:rPr>
              <a:t>P</a:t>
            </a:r>
            <a:r>
              <a:rPr lang="es-MX" sz="2400" dirty="0">
                <a:effectLst/>
              </a:rPr>
              <a:t>(</a:t>
            </a:r>
            <a:r>
              <a:rPr lang="es-MX" sz="2400" i="1" dirty="0">
                <a:effectLst/>
              </a:rPr>
              <a:t>S</a:t>
            </a:r>
            <a:r>
              <a:rPr lang="es-MX" sz="2400" dirty="0">
                <a:effectLst/>
              </a:rPr>
              <a:t>) estrictamente decrezca, lexicográficamente.</a:t>
            </a:r>
          </a:p>
          <a:p>
            <a:endParaRPr lang="es-MX" sz="1000" dirty="0">
              <a:effectLst/>
            </a:endParaRPr>
          </a:p>
          <a:p>
            <a:pPr lvl="1">
              <a:buFont typeface="Wingdings" panose="05000000000000000000" pitchFamily="2" charset="2"/>
              <a:buChar char="§"/>
            </a:pPr>
            <a:r>
              <a:rPr lang="es-MX" sz="2200" dirty="0">
                <a:effectLst/>
              </a:rPr>
              <a:t>Suponga que una de las mejores tiradas para el jugador </a:t>
            </a:r>
            <a:r>
              <a:rPr lang="es-MX" sz="2200" i="1" dirty="0">
                <a:effectLst/>
              </a:rPr>
              <a:t>i</a:t>
            </a:r>
            <a:r>
              <a:rPr lang="es-MX" sz="2200" dirty="0">
                <a:effectLst/>
              </a:rPr>
              <a:t> es cambiar de la trayectoria P</a:t>
            </a:r>
            <a:r>
              <a:rPr lang="es-MX" sz="2400" baseline="-25000" dirty="0">
                <a:effectLst/>
              </a:rPr>
              <a:t>1</a:t>
            </a:r>
            <a:r>
              <a:rPr lang="es-MX" sz="2200" dirty="0">
                <a:effectLst/>
              </a:rPr>
              <a:t> a la P</a:t>
            </a:r>
            <a:r>
              <a:rPr lang="es-MX" sz="2400" baseline="-25000" dirty="0">
                <a:effectLst/>
              </a:rPr>
              <a:t>2</a:t>
            </a:r>
            <a:r>
              <a:rPr lang="es-MX" sz="2200" dirty="0">
                <a:effectLst/>
              </a:rPr>
              <a:t>. </a:t>
            </a:r>
          </a:p>
          <a:p>
            <a:pPr lvl="1">
              <a:buFont typeface="Wingdings" panose="05000000000000000000" pitchFamily="2" charset="2"/>
              <a:buChar char="§"/>
            </a:pPr>
            <a:r>
              <a:rPr lang="es-MX" sz="2200" dirty="0">
                <a:effectLst/>
              </a:rPr>
              <a:t>Sea </a:t>
            </a:r>
            <a:r>
              <a:rPr lang="es-MX" sz="2200" dirty="0">
                <a:effectLst/>
                <a:latin typeface="Lucida Calligraphy" panose="03010101010101010101" pitchFamily="66" charset="0"/>
              </a:rPr>
              <a:t>P</a:t>
            </a:r>
            <a:r>
              <a:rPr lang="es-MX" sz="2200" dirty="0">
                <a:effectLst/>
              </a:rPr>
              <a:t> el conjunto de trayectorias que intersectan P</a:t>
            </a:r>
            <a:r>
              <a:rPr lang="es-MX" sz="2400" baseline="-25000" dirty="0">
                <a:effectLst/>
              </a:rPr>
              <a:t>1</a:t>
            </a:r>
            <a:r>
              <a:rPr lang="es-MX" sz="2200" dirty="0">
                <a:effectLst/>
                <a:sym typeface="Symbol" panose="05050102010706020507" pitchFamily="18" charset="2"/>
              </a:rPr>
              <a:t></a:t>
            </a:r>
            <a:r>
              <a:rPr lang="es-MX" sz="2200" dirty="0">
                <a:effectLst/>
              </a:rPr>
              <a:t>P</a:t>
            </a:r>
            <a:r>
              <a:rPr lang="es-MX" sz="2400" baseline="-25000" dirty="0">
                <a:effectLst/>
              </a:rPr>
              <a:t>2</a:t>
            </a:r>
            <a:r>
              <a:rPr lang="es-MX" sz="2200" dirty="0">
                <a:effectLst/>
              </a:rPr>
              <a:t>.</a:t>
            </a:r>
          </a:p>
        </p:txBody>
      </p:sp>
      <p:sp>
        <p:nvSpPr>
          <p:cNvPr id="4" name="Text Box 9"/>
          <p:cNvSpPr txBox="1">
            <a:spLocks noChangeArrowheads="1"/>
          </p:cNvSpPr>
          <p:nvPr/>
        </p:nvSpPr>
        <p:spPr bwMode="auto">
          <a:xfrm>
            <a:off x="97129" y="1998876"/>
            <a:ext cx="4353955"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Costo marginal de la trayectoria 4</a:t>
            </a:r>
          </a:p>
        </p:txBody>
      </p:sp>
      <p:cxnSp>
        <p:nvCxnSpPr>
          <p:cNvPr id="6" name="Conector recto de flecha 5"/>
          <p:cNvCxnSpPr/>
          <p:nvPr/>
        </p:nvCxnSpPr>
        <p:spPr bwMode="auto">
          <a:xfrm flipV="1">
            <a:off x="2557568" y="1738500"/>
            <a:ext cx="742122" cy="477078"/>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Text Box 9"/>
          <p:cNvSpPr txBox="1">
            <a:spLocks noChangeArrowheads="1"/>
          </p:cNvSpPr>
          <p:nvPr/>
        </p:nvSpPr>
        <p:spPr bwMode="auto">
          <a:xfrm>
            <a:off x="4697872" y="2974693"/>
            <a:ext cx="434987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Costo marginal de la trayectoria 1</a:t>
            </a:r>
          </a:p>
        </p:txBody>
      </p:sp>
      <p:cxnSp>
        <p:nvCxnSpPr>
          <p:cNvPr id="8" name="Conector recto de flecha 7"/>
          <p:cNvCxnSpPr/>
          <p:nvPr/>
        </p:nvCxnSpPr>
        <p:spPr bwMode="auto">
          <a:xfrm flipH="1" flipV="1">
            <a:off x="3990536" y="1738500"/>
            <a:ext cx="1072565" cy="1236192"/>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 Box 9"/>
          <p:cNvSpPr txBox="1">
            <a:spLocks noChangeArrowheads="1"/>
          </p:cNvSpPr>
          <p:nvPr/>
        </p:nvSpPr>
        <p:spPr bwMode="auto">
          <a:xfrm>
            <a:off x="5339520" y="2448806"/>
            <a:ext cx="4702945"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Costo marginal de la trayectoria 7</a:t>
            </a:r>
          </a:p>
        </p:txBody>
      </p:sp>
      <p:cxnSp>
        <p:nvCxnSpPr>
          <p:cNvPr id="11" name="Conector recto de flecha 10"/>
          <p:cNvCxnSpPr/>
          <p:nvPr/>
        </p:nvCxnSpPr>
        <p:spPr bwMode="auto">
          <a:xfrm flipH="1" flipV="1">
            <a:off x="4535557" y="1738501"/>
            <a:ext cx="803963" cy="824225"/>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Text Box 9"/>
          <p:cNvSpPr txBox="1">
            <a:spLocks noChangeArrowheads="1"/>
          </p:cNvSpPr>
          <p:nvPr/>
        </p:nvSpPr>
        <p:spPr bwMode="auto">
          <a:xfrm>
            <a:off x="5848197" y="1930279"/>
            <a:ext cx="454116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Costo marginal de la trayectoria 2</a:t>
            </a:r>
          </a:p>
        </p:txBody>
      </p:sp>
      <p:cxnSp>
        <p:nvCxnSpPr>
          <p:cNvPr id="19" name="Conector recto de flecha 18"/>
          <p:cNvCxnSpPr/>
          <p:nvPr/>
        </p:nvCxnSpPr>
        <p:spPr bwMode="auto">
          <a:xfrm flipH="1" flipV="1">
            <a:off x="5751343" y="1738502"/>
            <a:ext cx="193709" cy="260373"/>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Text Box 9"/>
          <p:cNvSpPr txBox="1">
            <a:spLocks noChangeArrowheads="1"/>
          </p:cNvSpPr>
          <p:nvPr/>
        </p:nvSpPr>
        <p:spPr bwMode="auto">
          <a:xfrm>
            <a:off x="7983692" y="3429000"/>
            <a:ext cx="3991222" cy="40011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Times New Roman" panose="02020603050405020304" pitchFamily="18" charset="0"/>
                <a:sym typeface="Symbol" panose="05050102010706020507" pitchFamily="18" charset="2"/>
              </a:rPr>
              <a:t>Explicar decrecimiento lexicográfico</a:t>
            </a:r>
          </a:p>
        </p:txBody>
      </p:sp>
      <p:sp>
        <p:nvSpPr>
          <p:cNvPr id="13"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87</a:t>
            </a:fld>
            <a:endParaRPr lang="es-MX" dirty="0"/>
          </a:p>
        </p:txBody>
      </p:sp>
    </p:spTree>
    <p:extLst>
      <p:ext uri="{BB962C8B-B14F-4D97-AF65-F5344CB8AC3E}">
        <p14:creationId xmlns:p14="http://schemas.microsoft.com/office/powerpoint/2010/main" val="326705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1000"/>
                                  </p:stCondLst>
                                  <p:childTnLst>
                                    <p:set>
                                      <p:cBhvr>
                                        <p:cTn id="10"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par>
                                <p:cTn id="11" presetID="1" presetClass="entr" presetSubtype="0" fill="hold" nodeType="withEffect">
                                  <p:stCondLst>
                                    <p:cond delay="1000"/>
                                  </p:stCondLst>
                                  <p:childTnLst>
                                    <p:set>
                                      <p:cBhvr>
                                        <p:cTn id="12"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par>
                                <p:cTn id="13" presetID="1" presetClass="entr" presetSubtype="0" fill="hold" grpId="0" nodeType="withEffect">
                                  <p:stCondLst>
                                    <p:cond delay="2000"/>
                                  </p:stCondLst>
                                  <p:childTnLst>
                                    <p:set>
                                      <p:cBhvr>
                                        <p:cTn id="14"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par>
                                <p:cTn id="15" presetID="1" presetClass="entr" presetSubtype="0" fill="hold" nodeType="withEffect">
                                  <p:stCondLst>
                                    <p:cond delay="2000"/>
                                  </p:stCondLst>
                                  <p:childTnLst>
                                    <p:set>
                                      <p:cBhvr>
                                        <p:cTn id="16"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par>
                                <p:cTn id="17" presetID="1" presetClass="entr" presetSubtype="0" fill="hold" grpId="0" nodeType="withEffect">
                                  <p:stCondLst>
                                    <p:cond delay="3000"/>
                                  </p:stCondLst>
                                  <p:childTnLst>
                                    <p:set>
                                      <p:cBhvr>
                                        <p:cTn id="18"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par>
                                <p:cTn id="19" presetID="1" presetClass="entr" presetSubtype="0" fill="hold" nodeType="withEffect">
                                  <p:stCondLst>
                                    <p:cond delay="3000"/>
                                  </p:stCondLst>
                                  <p:childTnLst>
                                    <p:set>
                                      <p:cBhvr>
                                        <p:cTn id="20"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par>
                                <p:cTn id="21" presetID="1" presetClass="entr" presetSubtype="0" fill="hold" grpId="0" nodeType="withEffect">
                                  <p:stCondLst>
                                    <p:cond delay="3500"/>
                                  </p:stCondLst>
                                  <p:childTnLst>
                                    <p:set>
                                      <p:cBhvr>
                                        <p:cTn id="22" dur="1" fill="hold">
                                          <p:stCondLst>
                                            <p:cond delay="0"/>
                                          </p:stCondLst>
                                        </p:cTn>
                                        <p:tgtEl>
                                          <p:spTgt spid="18"/>
                                        </p:tgtEl>
                                        <p:attrNameLst>
                                          <p:attrName>style.visibility</p:attrName>
                                        </p:attrNameLst>
                                      </p:cBhvr>
                                      <p:to>
                                        <p:strVal val="visible"/>
                                      </p:to>
                                    </p:set>
                                  </p:childTnLst>
                                  <p:subTnLst>
                                    <p:set>
                                      <p:cBhvr override="childStyle">
                                        <p:cTn dur="1" fill="hold" display="0" masterRel="nextClick" afterEffect="1"/>
                                        <p:tgtEl>
                                          <p:spTgt spid="18"/>
                                        </p:tgtEl>
                                        <p:attrNameLst>
                                          <p:attrName>style.visibility</p:attrName>
                                        </p:attrNameLst>
                                      </p:cBhvr>
                                      <p:to>
                                        <p:strVal val="hidden"/>
                                      </p:to>
                                    </p:set>
                                  </p:subTnLst>
                                </p:cTn>
                              </p:par>
                              <p:par>
                                <p:cTn id="23" presetID="1" presetClass="entr" presetSubtype="0" fill="hold" nodeType="withEffect">
                                  <p:stCondLst>
                                    <p:cond delay="3500"/>
                                  </p:stCondLst>
                                  <p:childTnLst>
                                    <p:set>
                                      <p:cBhvr>
                                        <p:cTn id="24" dur="1" fill="hold">
                                          <p:stCondLst>
                                            <p:cond delay="0"/>
                                          </p:stCondLst>
                                        </p:cTn>
                                        <p:tgtEl>
                                          <p:spTgt spid="19"/>
                                        </p:tgtEl>
                                        <p:attrNameLst>
                                          <p:attrName>style.visibility</p:attrName>
                                        </p:attrNameLst>
                                      </p:cBhvr>
                                      <p:to>
                                        <p:strVal val="visible"/>
                                      </p:to>
                                    </p:set>
                                  </p:childTnLst>
                                  <p:subTnLst>
                                    <p:set>
                                      <p:cBhvr override="childStyle">
                                        <p:cTn dur="1" fill="hold" display="0" masterRel="nextClick" afterEffect="1"/>
                                        <p:tgtEl>
                                          <p:spTgt spid="19"/>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7" end="7"/>
                                            </p:txEl>
                                          </p:spTgt>
                                        </p:tgtEl>
                                        <p:attrNameLst>
                                          <p:attrName>ppt_c</p:attrName>
                                        </p:attrNameLst>
                                      </p:cBhvr>
                                      <p:to>
                                        <a:schemeClr val="accent1"/>
                                      </p:to>
                                    </p:animClr>
                                  </p:subTnLst>
                                </p:cTn>
                              </p:par>
                              <p:par>
                                <p:cTn id="29" presetID="1"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par>
                                <p:cTn id="35" presetID="1" presetClass="entr" presetSubtype="0" fill="hold" grpId="0" nodeType="withEffect">
                                  <p:stCondLst>
                                    <p:cond delay="200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7" grpId="0"/>
      <p:bldP spid="10" grpId="0"/>
      <p:bldP spid="18" grpId="0"/>
      <p:bldP spid="12" grpId="0" animBg="1"/>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43682" y="564202"/>
            <a:ext cx="11385196" cy="5868852"/>
          </a:xfrm>
        </p:spPr>
        <p:txBody>
          <a:bodyPr/>
          <a:lstStyle/>
          <a:p>
            <a:pPr marL="0" lvl="1" indent="0">
              <a:buClr>
                <a:schemeClr val="hlink"/>
              </a:buClr>
              <a:buSzPct val="90000"/>
              <a:buNone/>
            </a:pPr>
            <a:r>
              <a:rPr lang="es-MX" sz="2400" dirty="0">
                <a:effectLst/>
              </a:rPr>
              <a:t>Una de las mejores tiradas para el jugador </a:t>
            </a:r>
            <a:r>
              <a:rPr lang="es-MX" sz="2400" i="1" dirty="0">
                <a:effectLst/>
              </a:rPr>
              <a:t>i</a:t>
            </a:r>
            <a:r>
              <a:rPr lang="es-MX" sz="2400" dirty="0">
                <a:effectLst/>
              </a:rPr>
              <a:t> es cambiar de la trayectoria </a:t>
            </a:r>
            <a:r>
              <a:rPr lang="es-MX" sz="2400" i="1" dirty="0">
                <a:effectLst/>
              </a:rPr>
              <a:t>P</a:t>
            </a:r>
            <a:r>
              <a:rPr lang="es-MX" sz="2400" baseline="-25000" dirty="0">
                <a:effectLst/>
              </a:rPr>
              <a:t>1</a:t>
            </a:r>
            <a:r>
              <a:rPr lang="es-MX" sz="2400" dirty="0">
                <a:effectLst/>
              </a:rPr>
              <a:t> a la </a:t>
            </a:r>
            <a:r>
              <a:rPr lang="es-MX" sz="2400" i="1" dirty="0">
                <a:effectLst/>
              </a:rPr>
              <a:t>P</a:t>
            </a:r>
            <a:r>
              <a:rPr lang="es-MX" sz="2400" baseline="-25000" dirty="0">
                <a:effectLst/>
              </a:rPr>
              <a:t>2</a:t>
            </a:r>
            <a:r>
              <a:rPr lang="es-MX" sz="2400" dirty="0">
                <a:effectLst/>
              </a:rPr>
              <a:t>. </a:t>
            </a:r>
          </a:p>
          <a:p>
            <a:pPr marL="0" lvl="1" indent="0">
              <a:buClr>
                <a:schemeClr val="hlink"/>
              </a:buClr>
              <a:buSzPct val="90000"/>
              <a:buNone/>
            </a:pPr>
            <a:r>
              <a:rPr lang="es-MX" sz="2400" dirty="0">
                <a:effectLst/>
              </a:rPr>
              <a:t>Sea </a:t>
            </a:r>
            <a:r>
              <a:rPr lang="es-MX" sz="2400" dirty="0">
                <a:effectLst/>
                <a:latin typeface="Lucida Calligraphy" panose="03010101010101010101" pitchFamily="66" charset="0"/>
              </a:rPr>
              <a:t>P</a:t>
            </a:r>
            <a:r>
              <a:rPr lang="es-MX" sz="2400" dirty="0">
                <a:effectLst/>
              </a:rPr>
              <a:t> el conjunto de trayectorias que intersectan </a:t>
            </a:r>
            <a:r>
              <a:rPr lang="es-MX" sz="2400" i="1" dirty="0">
                <a:effectLst/>
              </a:rPr>
              <a:t>P</a:t>
            </a:r>
            <a:r>
              <a:rPr lang="es-MX" sz="2400" baseline="-25000" dirty="0">
                <a:effectLst/>
              </a:rPr>
              <a:t>1</a:t>
            </a:r>
            <a:r>
              <a:rPr lang="es-MX" sz="2400" dirty="0">
                <a:effectLst/>
                <a:sym typeface="Symbol" panose="05050102010706020507" pitchFamily="18" charset="2"/>
              </a:rPr>
              <a:t></a:t>
            </a:r>
            <a:r>
              <a:rPr lang="es-MX" sz="2400" i="1" dirty="0">
                <a:effectLst/>
              </a:rPr>
              <a:t>P</a:t>
            </a:r>
            <a:r>
              <a:rPr lang="es-MX" sz="2400" baseline="-25000" dirty="0">
                <a:effectLst/>
              </a:rPr>
              <a:t>2</a:t>
            </a:r>
            <a:r>
              <a:rPr lang="es-MX" sz="2400" dirty="0">
                <a:effectLst/>
              </a:rPr>
              <a:t>.</a:t>
            </a:r>
          </a:p>
          <a:p>
            <a:pPr marL="0" lvl="1" indent="0">
              <a:buClr>
                <a:schemeClr val="hlink"/>
              </a:buClr>
              <a:buSzPct val="90000"/>
              <a:buNone/>
            </a:pPr>
            <a:endParaRPr lang="es-MX" sz="1050" dirty="0">
              <a:effectLst/>
            </a:endParaRPr>
          </a:p>
          <a:p>
            <a:r>
              <a:rPr lang="es-MX" sz="2400" dirty="0">
                <a:effectLst/>
              </a:rPr>
              <a:t>Para cualquier par de trayectorias </a:t>
            </a:r>
            <a:r>
              <a:rPr lang="es-MX" sz="2400" i="1" dirty="0">
                <a:effectLst/>
              </a:rPr>
              <a:t>P</a:t>
            </a:r>
            <a:r>
              <a:rPr lang="es-MX" sz="2400" dirty="0">
                <a:effectLst/>
              </a:rPr>
              <a:t> y </a:t>
            </a:r>
            <a:r>
              <a:rPr lang="es-MX" sz="2400" i="1" dirty="0">
                <a:effectLst/>
              </a:rPr>
              <a:t>Q</a:t>
            </a:r>
            <a:r>
              <a:rPr lang="es-MX" sz="2400" dirty="0">
                <a:effectLst/>
              </a:rPr>
              <a:t>, sea  </a:t>
            </a:r>
            <a:r>
              <a:rPr lang="es-MX" sz="2400" i="1" dirty="0" err="1">
                <a:effectLst/>
              </a:rPr>
              <a:t>c</a:t>
            </a:r>
            <a:r>
              <a:rPr lang="es-MX" sz="2400" i="1" baseline="-25000" dirty="0" err="1">
                <a:effectLst/>
              </a:rPr>
              <a:t>P</a:t>
            </a:r>
            <a:r>
              <a:rPr lang="es-MX" sz="2400" dirty="0">
                <a:effectLst/>
              </a:rPr>
              <a:t>(</a:t>
            </a:r>
            <a:r>
              <a:rPr lang="es-MX" sz="2400" i="1" dirty="0">
                <a:effectLst/>
              </a:rPr>
              <a:t>Q</a:t>
            </a:r>
            <a:r>
              <a:rPr lang="es-MX" sz="2400" dirty="0">
                <a:effectLst/>
              </a:rPr>
              <a:t>)  el nuevo valor de </a:t>
            </a:r>
            <a:r>
              <a:rPr lang="es-MX" sz="2400" i="1" dirty="0">
                <a:effectLst/>
              </a:rPr>
              <a:t>c</a:t>
            </a:r>
            <a:r>
              <a:rPr lang="es-MX" sz="2400" dirty="0">
                <a:effectLst/>
              </a:rPr>
              <a:t>(</a:t>
            </a:r>
            <a:r>
              <a:rPr lang="es-MX" sz="2400" i="1" dirty="0">
                <a:effectLst/>
              </a:rPr>
              <a:t>Q</a:t>
            </a:r>
            <a:r>
              <a:rPr lang="es-MX" sz="2400" dirty="0">
                <a:effectLst/>
              </a:rPr>
              <a:t>) después de que el jugador </a:t>
            </a:r>
            <a:r>
              <a:rPr lang="es-MX" sz="2400" i="1" dirty="0">
                <a:effectLst/>
              </a:rPr>
              <a:t>i</a:t>
            </a:r>
            <a:r>
              <a:rPr lang="es-MX" sz="2400" dirty="0">
                <a:effectLst/>
              </a:rPr>
              <a:t> se ha cambiado a la trayectoria </a:t>
            </a:r>
            <a:r>
              <a:rPr lang="es-MX" sz="2400" i="1" dirty="0">
                <a:effectLst/>
              </a:rPr>
              <a:t>P</a:t>
            </a:r>
            <a:r>
              <a:rPr lang="es-MX" sz="2400" dirty="0">
                <a:effectLst/>
              </a:rPr>
              <a:t>. </a:t>
            </a:r>
          </a:p>
          <a:p>
            <a:endParaRPr lang="es-MX" sz="1000" dirty="0">
              <a:effectLst/>
            </a:endParaRPr>
          </a:p>
          <a:p>
            <a:pPr marL="0" indent="0">
              <a:buNone/>
            </a:pPr>
            <a:r>
              <a:rPr lang="es-MX" sz="2400" dirty="0">
                <a:effectLst/>
              </a:rPr>
              <a:t>Para demostrar que </a:t>
            </a:r>
            <a:r>
              <a:rPr lang="es-MX" sz="2400" i="1" dirty="0">
                <a:effectLst/>
              </a:rPr>
              <a:t>P</a:t>
            </a:r>
            <a:r>
              <a:rPr lang="es-MX" sz="2400" dirty="0">
                <a:effectLst/>
              </a:rPr>
              <a:t>(</a:t>
            </a:r>
            <a:r>
              <a:rPr lang="es-MX" sz="2400" i="1" dirty="0">
                <a:effectLst/>
              </a:rPr>
              <a:t>S</a:t>
            </a:r>
            <a:r>
              <a:rPr lang="es-MX" sz="2400" dirty="0">
                <a:effectLst/>
              </a:rPr>
              <a:t>) estrictamente decrece lexicográficamente, es suficiente demostrar que</a:t>
            </a:r>
          </a:p>
          <a:p>
            <a:pPr marL="0" indent="0">
              <a:buNone/>
            </a:pPr>
            <a:r>
              <a:rPr lang="es-MX" sz="2800" dirty="0">
                <a:effectLst/>
              </a:rPr>
              <a:t>        min</a:t>
            </a:r>
            <a:r>
              <a:rPr lang="es-MX" sz="2800" i="1" baseline="-34000" dirty="0">
                <a:effectLst/>
              </a:rPr>
              <a:t>P</a:t>
            </a:r>
            <a:r>
              <a:rPr lang="es-MX" sz="2800" baseline="-34000" dirty="0">
                <a:effectLst/>
                <a:sym typeface="Symbol" panose="05050102010706020507" pitchFamily="18" charset="2"/>
              </a:rPr>
              <a:t></a:t>
            </a:r>
            <a:r>
              <a:rPr lang="es-MX" sz="2800" baseline="-34000" dirty="0">
                <a:effectLst/>
                <a:latin typeface="Lucida Calligraphy" panose="03010101010101010101" pitchFamily="66" charset="0"/>
              </a:rPr>
              <a:t>P</a:t>
            </a:r>
            <a:r>
              <a:rPr lang="es-MX" sz="2800" i="1" dirty="0">
                <a:effectLst/>
              </a:rPr>
              <a:t>c</a:t>
            </a:r>
            <a:r>
              <a:rPr lang="es-MX" sz="2800" i="1" baseline="-25000" dirty="0">
                <a:effectLst/>
              </a:rPr>
              <a:t>P</a:t>
            </a:r>
            <a:r>
              <a:rPr lang="es-MX" sz="2400" baseline="-50000" dirty="0">
                <a:effectLst/>
              </a:rPr>
              <a:t>2</a:t>
            </a:r>
            <a:r>
              <a:rPr lang="es-MX" sz="2800" dirty="0">
                <a:effectLst/>
              </a:rPr>
              <a:t>(</a:t>
            </a:r>
            <a:r>
              <a:rPr lang="es-MX" sz="2800" i="1" dirty="0">
                <a:effectLst/>
              </a:rPr>
              <a:t>P</a:t>
            </a:r>
            <a:r>
              <a:rPr lang="es-MX" sz="2800" dirty="0">
                <a:effectLst/>
              </a:rPr>
              <a:t>) &lt; </a:t>
            </a:r>
            <a:r>
              <a:rPr lang="es-MX" sz="2800" i="1" dirty="0" err="1">
                <a:effectLst/>
              </a:rPr>
              <a:t>min</a:t>
            </a:r>
            <a:r>
              <a:rPr lang="es-MX" sz="2800" baseline="-34000" dirty="0" err="1">
                <a:effectLst/>
              </a:rPr>
              <a:t>P</a:t>
            </a:r>
            <a:r>
              <a:rPr lang="es-MX" sz="2800" baseline="-34000" dirty="0" err="1">
                <a:effectLst/>
                <a:sym typeface="Symbol" panose="05050102010706020507" pitchFamily="18" charset="2"/>
              </a:rPr>
              <a:t></a:t>
            </a:r>
            <a:r>
              <a:rPr lang="es-MX" sz="2800" baseline="-34000" dirty="0" err="1">
                <a:effectLst/>
                <a:latin typeface="Lucida Calligraphy" panose="03010101010101010101" pitchFamily="66" charset="0"/>
              </a:rPr>
              <a:t>P</a:t>
            </a:r>
            <a:r>
              <a:rPr lang="es-MX" sz="2800" i="1" dirty="0" err="1">
                <a:effectLst/>
              </a:rPr>
              <a:t>c</a:t>
            </a:r>
            <a:r>
              <a:rPr lang="es-MX" sz="2800" dirty="0">
                <a:effectLst/>
              </a:rPr>
              <a:t>(</a:t>
            </a:r>
            <a:r>
              <a:rPr lang="es-MX" sz="2800" i="1" dirty="0">
                <a:effectLst/>
              </a:rPr>
              <a:t>P</a:t>
            </a:r>
            <a:r>
              <a:rPr lang="es-MX" sz="2800" dirty="0">
                <a:effectLst/>
              </a:rPr>
              <a:t>).                                                 (6.1)</a:t>
            </a:r>
          </a:p>
          <a:p>
            <a:endParaRPr lang="es-MX" sz="2800" dirty="0">
              <a:effectLst/>
            </a:endParaRPr>
          </a:p>
          <a:p>
            <a:endParaRPr lang="es-MX" sz="2800" dirty="0">
              <a:effectLst/>
            </a:endParaRPr>
          </a:p>
          <a:p>
            <a:endParaRPr lang="es-MX" sz="1000" dirty="0">
              <a:effectLst/>
            </a:endParaRPr>
          </a:p>
          <a:p>
            <a:r>
              <a:rPr lang="es-MX" sz="2400" dirty="0">
                <a:effectLst/>
              </a:rPr>
              <a:t>Defino </a:t>
            </a:r>
            <a:r>
              <a:rPr lang="es-MX" sz="2400" i="1" dirty="0">
                <a:effectLst/>
              </a:rPr>
              <a:t>P</a:t>
            </a:r>
            <a:r>
              <a:rPr lang="es-MX" sz="2400" dirty="0">
                <a:effectLst/>
              </a:rPr>
              <a:t>’ = </a:t>
            </a:r>
            <a:r>
              <a:rPr lang="es-MX" sz="2400" dirty="0" err="1">
                <a:effectLst/>
              </a:rPr>
              <a:t>arg</a:t>
            </a:r>
            <a:r>
              <a:rPr lang="es-MX" sz="2400" dirty="0">
                <a:effectLst/>
              </a:rPr>
              <a:t> </a:t>
            </a:r>
            <a:r>
              <a:rPr lang="es-MX" sz="2400" dirty="0" err="1">
                <a:effectLst/>
              </a:rPr>
              <a:t>min</a:t>
            </a:r>
            <a:r>
              <a:rPr lang="es-MX" sz="2400" i="1" baseline="-34000" dirty="0" err="1">
                <a:effectLst/>
              </a:rPr>
              <a:t>P</a:t>
            </a:r>
            <a:r>
              <a:rPr lang="es-MX" sz="2400" baseline="-34000" dirty="0" err="1">
                <a:effectLst/>
                <a:sym typeface="Symbol" panose="05050102010706020507" pitchFamily="18" charset="2"/>
              </a:rPr>
              <a:t></a:t>
            </a:r>
            <a:r>
              <a:rPr lang="es-MX" sz="2400" baseline="-34000" dirty="0" err="1">
                <a:effectLst/>
                <a:latin typeface="Lucida Calligraphy" panose="03010101010101010101" pitchFamily="66" charset="0"/>
              </a:rPr>
              <a:t>P</a:t>
            </a:r>
            <a:r>
              <a:rPr lang="es-MX" sz="2400" i="1" dirty="0" err="1">
                <a:effectLst/>
              </a:rPr>
              <a:t>c</a:t>
            </a:r>
            <a:r>
              <a:rPr lang="es-MX" sz="2400" dirty="0">
                <a:effectLst/>
              </a:rPr>
              <a:t>(</a:t>
            </a:r>
            <a:r>
              <a:rPr lang="es-MX" sz="2400" i="1" dirty="0">
                <a:effectLst/>
              </a:rPr>
              <a:t>P</a:t>
            </a:r>
            <a:r>
              <a:rPr lang="es-MX" sz="2400" dirty="0">
                <a:effectLst/>
              </a:rPr>
              <a:t>). </a:t>
            </a:r>
            <a:endParaRPr lang="es-MX" sz="2000" dirty="0">
              <a:effectLst/>
            </a:endParaRPr>
          </a:p>
        </p:txBody>
      </p:sp>
      <p:sp>
        <p:nvSpPr>
          <p:cNvPr id="4" name="Text Box 9"/>
          <p:cNvSpPr txBox="1">
            <a:spLocks noChangeArrowheads="1"/>
          </p:cNvSpPr>
          <p:nvPr/>
        </p:nvSpPr>
        <p:spPr bwMode="auto">
          <a:xfrm>
            <a:off x="216681" y="4251347"/>
            <a:ext cx="3825930" cy="83099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Costo marginal de </a:t>
            </a:r>
            <a:r>
              <a:rPr lang="es-MX" sz="2400" i="1" u="none" dirty="0">
                <a:latin typeface="Times New Roman" panose="02020603050405020304" pitchFamily="18" charset="0"/>
                <a:sym typeface="Symbol" panose="05050102010706020507" pitchFamily="18" charset="2"/>
              </a:rPr>
              <a:t>P</a:t>
            </a:r>
            <a:r>
              <a:rPr lang="es-MX" sz="2400" u="none" dirty="0">
                <a:latin typeface="Times New Roman" panose="02020603050405020304" pitchFamily="18" charset="0"/>
                <a:sym typeface="Symbol" panose="05050102010706020507" pitchFamily="18" charset="2"/>
              </a:rPr>
              <a:t> después de que </a:t>
            </a:r>
            <a:r>
              <a:rPr lang="es-MX" sz="2400" i="1" u="none" dirty="0">
                <a:latin typeface="Times New Roman" panose="02020603050405020304" pitchFamily="18" charset="0"/>
                <a:sym typeface="Symbol" panose="05050102010706020507" pitchFamily="18" charset="2"/>
              </a:rPr>
              <a:t>i </a:t>
            </a:r>
            <a:r>
              <a:rPr lang="es-MX" sz="2400" u="none" dirty="0">
                <a:latin typeface="Times New Roman" panose="02020603050405020304" pitchFamily="18" charset="0"/>
                <a:sym typeface="Symbol" panose="05050102010706020507" pitchFamily="18" charset="2"/>
              </a:rPr>
              <a:t>se cambió a </a:t>
            </a:r>
            <a:r>
              <a:rPr lang="es-MX" sz="2400" i="1" u="none" dirty="0">
                <a:latin typeface="Times New Roman" panose="02020603050405020304" pitchFamily="18" charset="0"/>
                <a:sym typeface="Symbol" panose="05050102010706020507" pitchFamily="18" charset="2"/>
              </a:rPr>
              <a:t>P</a:t>
            </a:r>
            <a:r>
              <a:rPr lang="es-MX" sz="2400" u="none" baseline="-25000" dirty="0">
                <a:latin typeface="Times New Roman" panose="02020603050405020304" pitchFamily="18" charset="0"/>
                <a:sym typeface="Symbol" panose="05050102010706020507" pitchFamily="18" charset="2"/>
              </a:rPr>
              <a:t>2</a:t>
            </a:r>
            <a:endParaRPr lang="es-MX" sz="2400" u="none" dirty="0">
              <a:latin typeface="Times New Roman" panose="02020603050405020304" pitchFamily="18" charset="0"/>
              <a:sym typeface="Symbol" panose="05050102010706020507" pitchFamily="18" charset="2"/>
            </a:endParaRPr>
          </a:p>
        </p:txBody>
      </p:sp>
      <p:cxnSp>
        <p:nvCxnSpPr>
          <p:cNvPr id="5" name="Conector recto de flecha 4"/>
          <p:cNvCxnSpPr/>
          <p:nvPr/>
        </p:nvCxnSpPr>
        <p:spPr bwMode="auto">
          <a:xfrm flipV="1">
            <a:off x="2318402" y="3861641"/>
            <a:ext cx="108526" cy="481759"/>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 Box 9"/>
          <p:cNvSpPr txBox="1">
            <a:spLocks noChangeArrowheads="1"/>
          </p:cNvSpPr>
          <p:nvPr/>
        </p:nvSpPr>
        <p:spPr bwMode="auto">
          <a:xfrm>
            <a:off x="4397639" y="4251347"/>
            <a:ext cx="2554771" cy="83099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Costo marginal de </a:t>
            </a:r>
            <a:r>
              <a:rPr lang="es-MX" sz="2400" i="1" u="none" dirty="0">
                <a:latin typeface="Times New Roman" panose="02020603050405020304" pitchFamily="18" charset="0"/>
                <a:sym typeface="Symbol" panose="05050102010706020507" pitchFamily="18" charset="2"/>
              </a:rPr>
              <a:t>P</a:t>
            </a:r>
            <a:r>
              <a:rPr lang="es-MX" sz="2400" u="none" dirty="0">
                <a:latin typeface="Times New Roman" panose="02020603050405020304" pitchFamily="18" charset="0"/>
                <a:sym typeface="Symbol" panose="05050102010706020507" pitchFamily="18" charset="2"/>
              </a:rPr>
              <a:t> antes del cambio</a:t>
            </a:r>
          </a:p>
        </p:txBody>
      </p:sp>
      <p:cxnSp>
        <p:nvCxnSpPr>
          <p:cNvPr id="9" name="Conector recto de flecha 8"/>
          <p:cNvCxnSpPr/>
          <p:nvPr/>
        </p:nvCxnSpPr>
        <p:spPr bwMode="auto">
          <a:xfrm flipH="1" flipV="1">
            <a:off x="4863485" y="3861641"/>
            <a:ext cx="118214" cy="517097"/>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Text Box 9"/>
          <p:cNvSpPr txBox="1">
            <a:spLocks noChangeArrowheads="1"/>
          </p:cNvSpPr>
          <p:nvPr/>
        </p:nvSpPr>
        <p:spPr bwMode="auto">
          <a:xfrm>
            <a:off x="7303693" y="3935180"/>
            <a:ext cx="4792141" cy="1200329"/>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Todos los nuevos costos marginales han disminuido para las trayectorias que tienen intersección con </a:t>
            </a:r>
            <a:r>
              <a:rPr lang="es-MX" sz="2400" i="1" u="none" dirty="0">
                <a:latin typeface="Times New Roman" panose="02020603050405020304" pitchFamily="18" charset="0"/>
                <a:sym typeface="Symbol" panose="05050102010706020507" pitchFamily="18" charset="2"/>
              </a:rPr>
              <a:t>P</a:t>
            </a:r>
            <a:r>
              <a:rPr lang="es-MX" sz="2400" u="none" baseline="-25000" dirty="0">
                <a:latin typeface="Times New Roman" panose="02020603050405020304" pitchFamily="18" charset="0"/>
                <a:sym typeface="Symbol" panose="05050102010706020507" pitchFamily="18" charset="2"/>
              </a:rPr>
              <a:t>1</a:t>
            </a:r>
            <a:r>
              <a:rPr lang="es-MX" sz="2400" u="none" dirty="0">
                <a:latin typeface="Times New Roman" panose="02020603050405020304" pitchFamily="18" charset="0"/>
                <a:sym typeface="Symbol" panose="05050102010706020507" pitchFamily="18" charset="2"/>
              </a:rPr>
              <a:t></a:t>
            </a:r>
            <a:r>
              <a:rPr lang="es-MX" sz="2400" i="1" u="none" dirty="0">
                <a:latin typeface="Times New Roman" panose="02020603050405020304" pitchFamily="18" charset="0"/>
                <a:sym typeface="Symbol" panose="05050102010706020507" pitchFamily="18" charset="2"/>
              </a:rPr>
              <a:t>P</a:t>
            </a:r>
            <a:r>
              <a:rPr lang="es-MX" sz="2400" u="none" baseline="-25000" dirty="0">
                <a:latin typeface="Times New Roman" panose="02020603050405020304" pitchFamily="18" charset="0"/>
                <a:sym typeface="Symbol" panose="05050102010706020507" pitchFamily="18" charset="2"/>
              </a:rPr>
              <a:t>2</a:t>
            </a:r>
            <a:endParaRPr lang="es-MX" sz="2400" u="none" dirty="0">
              <a:latin typeface="Times New Roman" panose="02020603050405020304" pitchFamily="18" charset="0"/>
              <a:sym typeface="Symbol" panose="05050102010706020507" pitchFamily="18" charset="2"/>
            </a:endParaRPr>
          </a:p>
        </p:txBody>
      </p:sp>
      <p:sp>
        <p:nvSpPr>
          <p:cNvPr id="18" name="Text Box 9"/>
          <p:cNvSpPr txBox="1">
            <a:spLocks noChangeArrowheads="1"/>
          </p:cNvSpPr>
          <p:nvPr/>
        </p:nvSpPr>
        <p:spPr bwMode="auto">
          <a:xfrm>
            <a:off x="3003856" y="5728671"/>
            <a:ext cx="7208920" cy="83099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i="1" u="none" dirty="0">
                <a:latin typeface="Times New Roman" panose="02020603050405020304" pitchFamily="18" charset="0"/>
                <a:sym typeface="Symbol" panose="05050102010706020507" pitchFamily="18" charset="2"/>
              </a:rPr>
              <a:t>P</a:t>
            </a:r>
            <a:r>
              <a:rPr lang="es-MX" sz="2400" u="none" dirty="0">
                <a:latin typeface="Times New Roman" panose="02020603050405020304" pitchFamily="18" charset="0"/>
                <a:sym typeface="Symbol" panose="05050102010706020507" pitchFamily="18" charset="2"/>
              </a:rPr>
              <a:t>’ es la trayectoria con el costo marginal menor, </a:t>
            </a:r>
            <a:r>
              <a:rPr lang="es-MX" sz="2400" u="none" dirty="0">
                <a:solidFill>
                  <a:srgbClr val="FFFF66"/>
                </a:solidFill>
                <a:latin typeface="Times New Roman" panose="02020603050405020304" pitchFamily="18" charset="0"/>
                <a:sym typeface="Symbol" panose="05050102010706020507" pitchFamily="18" charset="2"/>
              </a:rPr>
              <a:t>de éstas</a:t>
            </a:r>
            <a:r>
              <a:rPr lang="es-MX" sz="2400" u="none" dirty="0">
                <a:latin typeface="Times New Roman" panose="02020603050405020304" pitchFamily="18" charset="0"/>
                <a:sym typeface="Symbol" panose="05050102010706020507" pitchFamily="18" charset="2"/>
              </a:rPr>
              <a:t>, antes del cambio, de las que están en la intersección</a:t>
            </a:r>
          </a:p>
        </p:txBody>
      </p:sp>
      <p:cxnSp>
        <p:nvCxnSpPr>
          <p:cNvPr id="19" name="Conector recto de flecha 18"/>
          <p:cNvCxnSpPr/>
          <p:nvPr/>
        </p:nvCxnSpPr>
        <p:spPr bwMode="auto">
          <a:xfrm flipH="1" flipV="1">
            <a:off x="1979224" y="5565010"/>
            <a:ext cx="1038815" cy="399609"/>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Conector recto de flecha 15"/>
          <p:cNvCxnSpPr/>
          <p:nvPr/>
        </p:nvCxnSpPr>
        <p:spPr bwMode="auto">
          <a:xfrm flipH="1" flipV="1">
            <a:off x="4289113" y="3941098"/>
            <a:ext cx="5065798" cy="1843573"/>
          </a:xfrm>
          <a:prstGeom prst="straightConnector1">
            <a:avLst/>
          </a:prstGeom>
          <a:solidFill>
            <a:schemeClr val="accent1"/>
          </a:solidFill>
          <a:ln w="25400" cap="flat" cmpd="sng" algn="ctr">
            <a:solidFill>
              <a:srgbClr val="FFFF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88</a:t>
            </a:fld>
            <a:endParaRPr lang="es-MX" dirty="0"/>
          </a:p>
        </p:txBody>
      </p:sp>
      <p:sp>
        <p:nvSpPr>
          <p:cNvPr id="27" name="Forma libre: forma 26">
            <a:extLst>
              <a:ext uri="{FF2B5EF4-FFF2-40B4-BE49-F238E27FC236}">
                <a16:creationId xmlns:a16="http://schemas.microsoft.com/office/drawing/2014/main" id="{9FBB8636-BB24-D1A0-AEF2-CD9D60BF24E9}"/>
              </a:ext>
            </a:extLst>
          </p:cNvPr>
          <p:cNvSpPr/>
          <p:nvPr/>
        </p:nvSpPr>
        <p:spPr>
          <a:xfrm>
            <a:off x="3498112" y="3120140"/>
            <a:ext cx="4125432" cy="909600"/>
          </a:xfrm>
          <a:custGeom>
            <a:avLst/>
            <a:gdLst>
              <a:gd name="connsiteX0" fmla="*/ 4125432 w 4125432"/>
              <a:gd name="connsiteY0" fmla="*/ 909600 h 909600"/>
              <a:gd name="connsiteX1" fmla="*/ 2594344 w 4125432"/>
              <a:gd name="connsiteY1" fmla="*/ 80260 h 909600"/>
              <a:gd name="connsiteX2" fmla="*/ 659218 w 4125432"/>
              <a:gd name="connsiteY2" fmla="*/ 69627 h 909600"/>
              <a:gd name="connsiteX3" fmla="*/ 0 w 4125432"/>
              <a:gd name="connsiteY3" fmla="*/ 409869 h 909600"/>
            </a:gdLst>
            <a:ahLst/>
            <a:cxnLst>
              <a:cxn ang="0">
                <a:pos x="connsiteX0" y="connsiteY0"/>
              </a:cxn>
              <a:cxn ang="0">
                <a:pos x="connsiteX1" y="connsiteY1"/>
              </a:cxn>
              <a:cxn ang="0">
                <a:pos x="connsiteX2" y="connsiteY2"/>
              </a:cxn>
              <a:cxn ang="0">
                <a:pos x="connsiteX3" y="connsiteY3"/>
              </a:cxn>
            </a:cxnLst>
            <a:rect l="l" t="t" r="r" b="b"/>
            <a:pathLst>
              <a:path w="4125432" h="909600">
                <a:moveTo>
                  <a:pt x="4125432" y="909600"/>
                </a:moveTo>
                <a:cubicBezTo>
                  <a:pt x="3648739" y="564927"/>
                  <a:pt x="3172046" y="220255"/>
                  <a:pt x="2594344" y="80260"/>
                </a:cubicBezTo>
                <a:cubicBezTo>
                  <a:pt x="2016642" y="-59736"/>
                  <a:pt x="1091609" y="14692"/>
                  <a:pt x="659218" y="69627"/>
                </a:cubicBezTo>
                <a:cubicBezTo>
                  <a:pt x="226827" y="124562"/>
                  <a:pt x="113413" y="267215"/>
                  <a:pt x="0" y="409869"/>
                </a:cubicBezTo>
              </a:path>
            </a:pathLst>
          </a:custGeom>
          <a:noFill/>
          <a:ln>
            <a:solidFill>
              <a:srgbClr val="FF0000"/>
            </a:solidFill>
            <a:prstDash val="sysDash"/>
            <a:tailEnd type="arrow"/>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247485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par>
                                <p:cTn id="19" presetID="1" presetClass="entr" presetSubtype="0" fill="hold" grpId="0" nodeType="withEffect">
                                  <p:stCondLst>
                                    <p:cond delay="2500"/>
                                  </p:stCondLst>
                                  <p:childTnLst>
                                    <p:set>
                                      <p:cBhvr>
                                        <p:cTn id="20"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par>
                                <p:cTn id="21" presetID="1" presetClass="entr" presetSubtype="0" fill="hold" nodeType="withEffect">
                                  <p:stCondLst>
                                    <p:cond delay="2500"/>
                                  </p:stCondLst>
                                  <p:childTnLst>
                                    <p:set>
                                      <p:cBhvr>
                                        <p:cTn id="22"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par>
                                <p:cTn id="23" presetID="1" presetClass="entr" presetSubtype="0" fill="hold" grpId="0" nodeType="withEffect">
                                  <p:stCondLst>
                                    <p:cond delay="4500"/>
                                  </p:stCondLst>
                                  <p:childTnLst>
                                    <p:set>
                                      <p:cBhvr>
                                        <p:cTn id="24"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par>
                                <p:cTn id="25" presetID="1" presetClass="entr" presetSubtype="0" fill="hold" nodeType="withEffect">
                                  <p:stCondLst>
                                    <p:cond delay="4500"/>
                                  </p:stCondLst>
                                  <p:childTnLst>
                                    <p:set>
                                      <p:cBhvr>
                                        <p:cTn id="26"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par>
                                <p:cTn id="27" presetID="1" presetClass="entr" presetSubtype="0" fill="hold" grpId="0" nodeType="withEffect">
                                  <p:stCondLst>
                                    <p:cond delay="7000"/>
                                  </p:stCondLst>
                                  <p:childTnLst>
                                    <p:set>
                                      <p:cBhvr>
                                        <p:cTn id="28" dur="1" fill="hold">
                                          <p:stCondLst>
                                            <p:cond delay="0"/>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par>
                                <p:cTn id="29" presetID="1" presetClass="entr" presetSubtype="0" fill="hold" grpId="0" nodeType="withEffect">
                                  <p:stCondLst>
                                    <p:cond delay="7000"/>
                                  </p:stCondLst>
                                  <p:childTnLst>
                                    <p:set>
                                      <p:cBhvr>
                                        <p:cTn id="30" dur="1" fill="hold">
                                          <p:stCondLst>
                                            <p:cond delay="0"/>
                                          </p:stCondLst>
                                        </p:cTn>
                                        <p:tgtEl>
                                          <p:spTgt spid="27"/>
                                        </p:tgtEl>
                                        <p:attrNameLst>
                                          <p:attrName>style.visibility</p:attrName>
                                        </p:attrNameLst>
                                      </p:cBhvr>
                                      <p:to>
                                        <p:strVal val="visible"/>
                                      </p:to>
                                    </p:set>
                                  </p:childTnLst>
                                  <p:subTnLst>
                                    <p:set>
                                      <p:cBhvr override="childStyle">
                                        <p:cTn dur="1" fill="hold" display="0" masterRel="nextClick" afterEffect="1"/>
                                        <p:tgtEl>
                                          <p:spTgt spid="27"/>
                                        </p:tgtEl>
                                        <p:attrNameLst>
                                          <p:attrName>style.visibility</p:attrName>
                                        </p:attrNameLst>
                                      </p:cBhvr>
                                      <p:to>
                                        <p:strVal val="hidden"/>
                                      </p:to>
                                    </p:set>
                                  </p:sub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par>
                                <p:cTn id="35" presetID="1" presetClass="entr" presetSubtype="0" fill="hold" grpId="0" nodeType="withEffect">
                                  <p:stCondLst>
                                    <p:cond delay="300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nodeType="withEffect">
                                  <p:stCondLst>
                                    <p:cond delay="3000"/>
                                  </p:stCondLst>
                                  <p:childTnLst>
                                    <p:set>
                                      <p:cBhvr>
                                        <p:cTn id="38" dur="1" fill="hold">
                                          <p:stCondLst>
                                            <p:cond delay="0"/>
                                          </p:stCondLst>
                                        </p:cTn>
                                        <p:tgtEl>
                                          <p:spTgt spid="16"/>
                                        </p:tgtEl>
                                        <p:attrNameLst>
                                          <p:attrName>style.visibility</p:attrName>
                                        </p:attrNameLst>
                                      </p:cBhvr>
                                      <p:to>
                                        <p:strVal val="visible"/>
                                      </p:to>
                                    </p:set>
                                  </p:childTnLst>
                                </p:cTn>
                              </p:par>
                              <p:par>
                                <p:cTn id="39" presetID="1" presetClass="entr" presetSubtype="0" fill="hold" nodeType="withEffect">
                                  <p:stCondLst>
                                    <p:cond delay="400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8" grpId="0"/>
      <p:bldP spid="12" grpId="0"/>
      <p:bldP spid="18" grpId="0"/>
      <p:bldP spid="27"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23900" y="573932"/>
            <a:ext cx="10706100" cy="6050604"/>
          </a:xfrm>
        </p:spPr>
        <p:txBody>
          <a:bodyPr/>
          <a:lstStyle/>
          <a:p>
            <a:r>
              <a:rPr lang="es-MX" sz="2400" dirty="0">
                <a:effectLst/>
              </a:rPr>
              <a:t>Puesto que la mejor respuesta de  </a:t>
            </a:r>
            <a:r>
              <a:rPr lang="es-MX" sz="2400" i="1" dirty="0">
                <a:effectLst/>
              </a:rPr>
              <a:t>i</a:t>
            </a:r>
            <a:r>
              <a:rPr lang="es-MX" sz="2400" dirty="0">
                <a:effectLst/>
              </a:rPr>
              <a:t>  fue  </a:t>
            </a:r>
            <a:r>
              <a:rPr lang="es-MX" sz="2400" i="1" dirty="0">
                <a:effectLst/>
              </a:rPr>
              <a:t>P</a:t>
            </a:r>
            <a:r>
              <a:rPr lang="es-MX" sz="2400" baseline="-25000" dirty="0">
                <a:effectLst/>
              </a:rPr>
              <a:t>2</a:t>
            </a:r>
            <a:r>
              <a:rPr lang="es-MX" sz="2400" dirty="0">
                <a:effectLst/>
              </a:rPr>
              <a:t>,  c</a:t>
            </a:r>
            <a:r>
              <a:rPr lang="es-MX" sz="2400" i="1" baseline="-25000" dirty="0">
                <a:effectLst/>
              </a:rPr>
              <a:t>P</a:t>
            </a:r>
            <a:r>
              <a:rPr lang="es-MX" sz="2200" baseline="-50000" dirty="0">
                <a:effectLst/>
              </a:rPr>
              <a:t>2</a:t>
            </a:r>
            <a:r>
              <a:rPr lang="es-MX" sz="2400" dirty="0">
                <a:effectLst/>
              </a:rPr>
              <a:t>(</a:t>
            </a:r>
            <a:r>
              <a:rPr lang="es-MX" sz="2400" i="1" dirty="0">
                <a:effectLst/>
              </a:rPr>
              <a:t>P</a:t>
            </a:r>
            <a:r>
              <a:rPr lang="es-MX" sz="2400" baseline="-25000" dirty="0">
                <a:effectLst/>
              </a:rPr>
              <a:t>2</a:t>
            </a:r>
            <a:r>
              <a:rPr lang="es-MX" sz="2400" dirty="0">
                <a:effectLst/>
              </a:rPr>
              <a:t>)</a:t>
            </a:r>
            <a:r>
              <a:rPr lang="es-MX" sz="2400" dirty="0">
                <a:effectLst/>
                <a:sym typeface="Symbol" panose="05050102010706020507" pitchFamily="18" charset="2"/>
              </a:rPr>
              <a:t></a:t>
            </a:r>
            <a:r>
              <a:rPr lang="es-MX" sz="2400" dirty="0" err="1">
                <a:effectLst/>
              </a:rPr>
              <a:t>c</a:t>
            </a:r>
            <a:r>
              <a:rPr lang="es-MX" sz="2400" i="1" baseline="-25000" dirty="0" err="1">
                <a:effectLst/>
              </a:rPr>
              <a:t>P</a:t>
            </a:r>
            <a:r>
              <a:rPr lang="es-MX" sz="2400" dirty="0">
                <a:effectLst/>
              </a:rPr>
              <a:t>(</a:t>
            </a:r>
            <a:r>
              <a:rPr lang="es-MX" sz="2400" i="1" dirty="0">
                <a:effectLst/>
              </a:rPr>
              <a:t>P</a:t>
            </a:r>
            <a:r>
              <a:rPr lang="es-MX" sz="2400" dirty="0">
                <a:effectLst/>
              </a:rPr>
              <a:t>) para todas las trayectorias </a:t>
            </a:r>
            <a:r>
              <a:rPr lang="es-MX" sz="2400" i="1" dirty="0">
                <a:effectLst/>
              </a:rPr>
              <a:t>P</a:t>
            </a:r>
            <a:r>
              <a:rPr lang="es-MX" sz="2400" dirty="0">
                <a:effectLst/>
              </a:rPr>
              <a:t>. </a:t>
            </a:r>
          </a:p>
          <a:p>
            <a:pPr lvl="1">
              <a:buFont typeface="Wingdings" panose="05000000000000000000" pitchFamily="2" charset="2"/>
              <a:buChar char="§"/>
            </a:pPr>
            <a:r>
              <a:rPr lang="es-MX" sz="2400" dirty="0">
                <a:effectLst/>
              </a:rPr>
              <a:t>En particular, </a:t>
            </a:r>
            <a:r>
              <a:rPr lang="es-MX" sz="2400" i="1" dirty="0">
                <a:effectLst/>
              </a:rPr>
              <a:t>c</a:t>
            </a:r>
            <a:r>
              <a:rPr lang="es-MX" sz="2400" i="1" baseline="-25000" dirty="0">
                <a:effectLst/>
              </a:rPr>
              <a:t>P</a:t>
            </a:r>
            <a:r>
              <a:rPr lang="es-MX" sz="2400" baseline="-50000" dirty="0">
                <a:effectLst/>
              </a:rPr>
              <a:t>2</a:t>
            </a:r>
            <a:r>
              <a:rPr lang="es-MX" sz="2400" dirty="0">
                <a:effectLst/>
              </a:rPr>
              <a:t>(</a:t>
            </a:r>
            <a:r>
              <a:rPr lang="es-MX" sz="2400" i="1" dirty="0">
                <a:effectLst/>
              </a:rPr>
              <a:t>P</a:t>
            </a:r>
            <a:r>
              <a:rPr lang="es-MX" sz="2400" baseline="-25000" dirty="0">
                <a:effectLst/>
              </a:rPr>
              <a:t>2</a:t>
            </a:r>
            <a:r>
              <a:rPr lang="es-MX" sz="2400" dirty="0">
                <a:effectLst/>
              </a:rPr>
              <a:t>)</a:t>
            </a:r>
            <a:r>
              <a:rPr lang="es-MX" sz="2400" dirty="0">
                <a:effectLst/>
                <a:sym typeface="Symbol" panose="05050102010706020507" pitchFamily="18" charset="2"/>
              </a:rPr>
              <a:t></a:t>
            </a:r>
            <a:r>
              <a:rPr lang="es-MX" sz="2400" dirty="0" err="1">
                <a:effectLst/>
              </a:rPr>
              <a:t>c</a:t>
            </a:r>
            <a:r>
              <a:rPr lang="es-MX" sz="2400" i="1" baseline="-25000" dirty="0" err="1">
                <a:effectLst/>
              </a:rPr>
              <a:t>P</a:t>
            </a:r>
            <a:r>
              <a:rPr lang="es-MX" b="1" baseline="-25000" dirty="0">
                <a:effectLst/>
              </a:rPr>
              <a:t>’</a:t>
            </a:r>
            <a:r>
              <a:rPr lang="es-MX" sz="2400" dirty="0">
                <a:effectLst/>
              </a:rPr>
              <a:t>(</a:t>
            </a:r>
            <a:r>
              <a:rPr lang="es-MX" sz="2400" i="1" dirty="0">
                <a:effectLst/>
              </a:rPr>
              <a:t>P</a:t>
            </a:r>
            <a:r>
              <a:rPr lang="es-MX" sz="2400" dirty="0">
                <a:effectLst/>
              </a:rPr>
              <a:t>’). </a:t>
            </a:r>
          </a:p>
          <a:p>
            <a:r>
              <a:rPr lang="es-MX" sz="2400" dirty="0">
                <a:effectLst/>
              </a:rPr>
              <a:t>También sé que  </a:t>
            </a:r>
            <a:r>
              <a:rPr lang="es-MX" sz="2400" dirty="0" err="1">
                <a:effectLst/>
              </a:rPr>
              <a:t>c</a:t>
            </a:r>
            <a:r>
              <a:rPr lang="es-MX" sz="2400" i="1" baseline="-25000" dirty="0" err="1">
                <a:effectLst/>
              </a:rPr>
              <a:t>P</a:t>
            </a:r>
            <a:r>
              <a:rPr lang="es-MX" sz="2800" b="1" baseline="-25000" dirty="0">
                <a:effectLst/>
              </a:rPr>
              <a:t>’</a:t>
            </a:r>
            <a:r>
              <a:rPr lang="es-MX" sz="2400" dirty="0">
                <a:effectLst/>
              </a:rPr>
              <a:t>(</a:t>
            </a:r>
            <a:r>
              <a:rPr lang="es-MX" sz="2400" i="1" dirty="0">
                <a:effectLst/>
              </a:rPr>
              <a:t>P</a:t>
            </a:r>
            <a:r>
              <a:rPr lang="es-MX" sz="2400" dirty="0">
                <a:effectLst/>
              </a:rPr>
              <a:t>’)</a:t>
            </a:r>
            <a:r>
              <a:rPr lang="es-MX" sz="2400" dirty="0">
                <a:effectLst/>
                <a:sym typeface="Symbol" panose="05050102010706020507" pitchFamily="18" charset="2"/>
              </a:rPr>
              <a:t></a:t>
            </a:r>
            <a:r>
              <a:rPr lang="es-MX" sz="2400" i="1" dirty="0">
                <a:effectLst/>
              </a:rPr>
              <a:t>c</a:t>
            </a:r>
            <a:r>
              <a:rPr lang="es-MX" sz="2400" dirty="0">
                <a:effectLst/>
              </a:rPr>
              <a:t>(</a:t>
            </a:r>
            <a:r>
              <a:rPr lang="es-MX" sz="2400" i="1" dirty="0">
                <a:effectLst/>
              </a:rPr>
              <a:t>P</a:t>
            </a:r>
            <a:r>
              <a:rPr lang="es-MX" sz="2400" dirty="0">
                <a:effectLst/>
              </a:rPr>
              <a:t>’), puesto que al desviarse a </a:t>
            </a:r>
            <a:r>
              <a:rPr lang="es-MX" sz="2400" i="1" dirty="0">
                <a:effectLst/>
              </a:rPr>
              <a:t>P</a:t>
            </a:r>
            <a:r>
              <a:rPr lang="es-MX" sz="2400" dirty="0">
                <a:effectLst/>
              </a:rPr>
              <a:t>’, el jugador </a:t>
            </a:r>
            <a:r>
              <a:rPr lang="es-MX" sz="2400" i="1" dirty="0">
                <a:effectLst/>
              </a:rPr>
              <a:t>i</a:t>
            </a:r>
            <a:r>
              <a:rPr lang="es-MX" sz="2400" dirty="0">
                <a:effectLst/>
              </a:rPr>
              <a:t> se agregó a algunas aristas de </a:t>
            </a:r>
            <a:r>
              <a:rPr lang="es-MX" sz="2400" i="1" dirty="0">
                <a:effectLst/>
              </a:rPr>
              <a:t>P</a:t>
            </a:r>
            <a:r>
              <a:rPr lang="es-MX" sz="2400" dirty="0">
                <a:effectLst/>
              </a:rPr>
              <a:t>’. </a:t>
            </a:r>
          </a:p>
          <a:p>
            <a:pPr lvl="1">
              <a:buFont typeface="Wingdings" panose="05000000000000000000" pitchFamily="2" charset="2"/>
              <a:buChar char="§"/>
            </a:pPr>
            <a:r>
              <a:rPr lang="es-MX" sz="2400" dirty="0">
                <a:effectLst/>
              </a:rPr>
              <a:t>De hecho,  </a:t>
            </a:r>
            <a:r>
              <a:rPr lang="es-MX" sz="2400" i="1" dirty="0" err="1">
                <a:effectLst/>
              </a:rPr>
              <a:t>c</a:t>
            </a:r>
            <a:r>
              <a:rPr lang="es-MX" sz="2400" i="1" baseline="-25000" dirty="0" err="1">
                <a:effectLst/>
              </a:rPr>
              <a:t>P</a:t>
            </a:r>
            <a:r>
              <a:rPr lang="es-MX" sz="2400" b="1" baseline="-25000" dirty="0">
                <a:effectLst/>
              </a:rPr>
              <a:t>’</a:t>
            </a:r>
            <a:r>
              <a:rPr lang="es-MX" sz="2400" dirty="0">
                <a:effectLst/>
              </a:rPr>
              <a:t>(</a:t>
            </a:r>
            <a:r>
              <a:rPr lang="es-MX" sz="2400" i="1" dirty="0">
                <a:effectLst/>
              </a:rPr>
              <a:t>P</a:t>
            </a:r>
            <a:r>
              <a:rPr lang="es-MX" sz="2400" dirty="0">
                <a:effectLst/>
              </a:rPr>
              <a:t>’)</a:t>
            </a:r>
            <a:r>
              <a:rPr lang="es-MX" sz="2400" dirty="0">
                <a:effectLst/>
                <a:sym typeface="Symbol" panose="05050102010706020507" pitchFamily="18" charset="2"/>
              </a:rPr>
              <a:t>&lt;</a:t>
            </a:r>
            <a:r>
              <a:rPr lang="es-MX" sz="2400" i="1" dirty="0">
                <a:effectLst/>
              </a:rPr>
              <a:t>c</a:t>
            </a:r>
            <a:r>
              <a:rPr lang="es-MX" sz="2400" dirty="0">
                <a:effectLst/>
              </a:rPr>
              <a:t>(</a:t>
            </a:r>
            <a:r>
              <a:rPr lang="es-MX" sz="2400" i="1" dirty="0">
                <a:effectLst/>
              </a:rPr>
              <a:t>P</a:t>
            </a:r>
            <a:r>
              <a:rPr lang="es-MX" sz="2400" dirty="0">
                <a:effectLst/>
              </a:rPr>
              <a:t>’)  a menos que </a:t>
            </a:r>
            <a:r>
              <a:rPr lang="es-MX" sz="2400" i="1" dirty="0">
                <a:effectLst/>
              </a:rPr>
              <a:t>P</a:t>
            </a:r>
            <a:r>
              <a:rPr lang="es-MX" sz="2400" dirty="0">
                <a:effectLst/>
              </a:rPr>
              <a:t>’=</a:t>
            </a:r>
            <a:r>
              <a:rPr lang="es-MX" sz="2400" i="1" dirty="0">
                <a:effectLst/>
              </a:rPr>
              <a:t>P</a:t>
            </a:r>
            <a:r>
              <a:rPr lang="es-MX" sz="2400" baseline="-25000" dirty="0">
                <a:effectLst/>
              </a:rPr>
              <a:t>1</a:t>
            </a:r>
            <a:r>
              <a:rPr lang="es-MX" sz="2400" dirty="0">
                <a:effectLst/>
              </a:rPr>
              <a:t>. </a:t>
            </a:r>
          </a:p>
          <a:p>
            <a:r>
              <a:rPr lang="es-MX" sz="2400" dirty="0">
                <a:effectLst/>
              </a:rPr>
              <a:t>Suponiendo que  </a:t>
            </a:r>
            <a:r>
              <a:rPr lang="es-MX" sz="2400" i="1" dirty="0">
                <a:effectLst/>
              </a:rPr>
              <a:t>P</a:t>
            </a:r>
            <a:r>
              <a:rPr lang="es-MX" sz="2400" dirty="0">
                <a:effectLst/>
              </a:rPr>
              <a:t>’</a:t>
            </a:r>
            <a:r>
              <a:rPr lang="es-MX" sz="2400" dirty="0">
                <a:effectLst/>
                <a:sym typeface="Symbol" panose="05050102010706020507" pitchFamily="18" charset="2"/>
              </a:rPr>
              <a:t></a:t>
            </a:r>
            <a:r>
              <a:rPr lang="es-MX" sz="2400" i="1" dirty="0">
                <a:effectLst/>
              </a:rPr>
              <a:t>P</a:t>
            </a:r>
            <a:r>
              <a:rPr lang="es-MX" sz="2400" baseline="-25000" dirty="0">
                <a:effectLst/>
              </a:rPr>
              <a:t>1</a:t>
            </a:r>
            <a:r>
              <a:rPr lang="es-MX" sz="2400" dirty="0">
                <a:effectLst/>
              </a:rPr>
              <a:t>, tengo ahora que  </a:t>
            </a:r>
            <a:r>
              <a:rPr lang="es-MX" sz="2400" i="1" dirty="0">
                <a:effectLst/>
              </a:rPr>
              <a:t>c</a:t>
            </a:r>
            <a:r>
              <a:rPr lang="es-MX" sz="2400" i="1" baseline="-25000" dirty="0">
                <a:effectLst/>
              </a:rPr>
              <a:t>P</a:t>
            </a:r>
            <a:r>
              <a:rPr lang="es-MX" sz="2400" baseline="-50000" dirty="0">
                <a:effectLst/>
              </a:rPr>
              <a:t>2</a:t>
            </a:r>
            <a:r>
              <a:rPr lang="es-MX" sz="2400" dirty="0">
                <a:effectLst/>
              </a:rPr>
              <a:t>(</a:t>
            </a:r>
            <a:r>
              <a:rPr lang="es-MX" sz="2400" i="1" dirty="0">
                <a:effectLst/>
              </a:rPr>
              <a:t>P</a:t>
            </a:r>
            <a:r>
              <a:rPr lang="es-MX" sz="2400" baseline="-25000" dirty="0">
                <a:effectLst/>
              </a:rPr>
              <a:t>2</a:t>
            </a:r>
            <a:r>
              <a:rPr lang="es-MX" sz="2400" dirty="0">
                <a:effectLst/>
              </a:rPr>
              <a:t>)</a:t>
            </a:r>
            <a:r>
              <a:rPr lang="es-MX" sz="2400" dirty="0">
                <a:effectLst/>
                <a:sym typeface="Symbol" panose="05050102010706020507" pitchFamily="18" charset="2"/>
              </a:rPr>
              <a:t>&lt;</a:t>
            </a:r>
            <a:r>
              <a:rPr lang="es-MX" sz="2400" i="1" dirty="0">
                <a:effectLst/>
              </a:rPr>
              <a:t>c</a:t>
            </a:r>
            <a:r>
              <a:rPr lang="es-MX" sz="2400" dirty="0">
                <a:effectLst/>
              </a:rPr>
              <a:t>(</a:t>
            </a:r>
            <a:r>
              <a:rPr lang="es-MX" sz="2400" i="1" dirty="0">
                <a:effectLst/>
              </a:rPr>
              <a:t>P</a:t>
            </a:r>
            <a:r>
              <a:rPr lang="es-MX" sz="2400" dirty="0">
                <a:effectLst/>
              </a:rPr>
              <a:t>’), lo que demuestra la desigualdad 6.1 (</a:t>
            </a:r>
            <a:r>
              <a:rPr lang="es-MX" sz="2200" dirty="0">
                <a:effectLst/>
              </a:rPr>
              <a:t>en lámina anterior</a:t>
            </a:r>
            <a:r>
              <a:rPr lang="es-MX" sz="2400" dirty="0">
                <a:effectLst/>
              </a:rPr>
              <a:t>).</a:t>
            </a:r>
          </a:p>
          <a:p>
            <a:pPr lvl="1">
              <a:buFont typeface="Wingdings" panose="05000000000000000000" pitchFamily="2" charset="2"/>
              <a:buChar char="§"/>
            </a:pPr>
            <a:r>
              <a:rPr lang="es-MX" sz="2400" dirty="0">
                <a:effectLst/>
              </a:rPr>
              <a:t>Si </a:t>
            </a:r>
            <a:r>
              <a:rPr lang="es-MX" sz="2400" i="1" dirty="0">
                <a:effectLst/>
              </a:rPr>
              <a:t>P</a:t>
            </a:r>
            <a:r>
              <a:rPr lang="es-MX" sz="2400" dirty="0">
                <a:effectLst/>
              </a:rPr>
              <a:t>’=</a:t>
            </a:r>
            <a:r>
              <a:rPr lang="es-MX" sz="2400" i="1" dirty="0">
                <a:effectLst/>
              </a:rPr>
              <a:t>P</a:t>
            </a:r>
            <a:r>
              <a:rPr lang="es-MX" sz="2400" baseline="-25000" dirty="0">
                <a:effectLst/>
              </a:rPr>
              <a:t>1</a:t>
            </a:r>
            <a:r>
              <a:rPr lang="es-MX" sz="2400" dirty="0">
                <a:effectLst/>
              </a:rPr>
              <a:t>, entonces, puesto que el jugador </a:t>
            </a:r>
            <a:r>
              <a:rPr lang="es-MX" sz="2400" i="1" dirty="0">
                <a:effectLst/>
              </a:rPr>
              <a:t>i</a:t>
            </a:r>
            <a:r>
              <a:rPr lang="es-MX" sz="2400" dirty="0">
                <a:effectLst/>
              </a:rPr>
              <a:t> decidió desviarse, </a:t>
            </a:r>
            <a:r>
              <a:rPr lang="es-MX" sz="2400" i="1" dirty="0">
                <a:effectLst/>
              </a:rPr>
              <a:t>c</a:t>
            </a:r>
            <a:r>
              <a:rPr lang="es-MX" sz="2400" i="1" baseline="-25000" dirty="0">
                <a:effectLst/>
              </a:rPr>
              <a:t>P</a:t>
            </a:r>
            <a:r>
              <a:rPr lang="es-MX" sz="2400" baseline="-50000" dirty="0">
                <a:effectLst/>
              </a:rPr>
              <a:t>2</a:t>
            </a:r>
            <a:r>
              <a:rPr lang="es-MX" sz="2400" dirty="0">
                <a:effectLst/>
              </a:rPr>
              <a:t>(</a:t>
            </a:r>
            <a:r>
              <a:rPr lang="es-MX" sz="2400" i="1" dirty="0">
                <a:effectLst/>
              </a:rPr>
              <a:t>P</a:t>
            </a:r>
            <a:r>
              <a:rPr lang="es-MX" sz="2400" baseline="-25000" dirty="0">
                <a:effectLst/>
              </a:rPr>
              <a:t>2</a:t>
            </a:r>
            <a:r>
              <a:rPr lang="es-MX" sz="2400" dirty="0">
                <a:effectLst/>
              </a:rPr>
              <a:t>)</a:t>
            </a:r>
            <a:r>
              <a:rPr lang="es-MX" sz="2400" dirty="0">
                <a:effectLst/>
                <a:sym typeface="Symbol" panose="05050102010706020507" pitchFamily="18" charset="2"/>
              </a:rPr>
              <a:t>&lt;</a:t>
            </a:r>
            <a:r>
              <a:rPr lang="es-MX" sz="2400" i="1" dirty="0">
                <a:effectLst/>
              </a:rPr>
              <a:t>c</a:t>
            </a:r>
            <a:r>
              <a:rPr lang="es-MX" sz="2400" dirty="0">
                <a:effectLst/>
              </a:rPr>
              <a:t>(</a:t>
            </a:r>
            <a:r>
              <a:rPr lang="es-MX" sz="2400" i="1" dirty="0">
                <a:effectLst/>
              </a:rPr>
              <a:t>P</a:t>
            </a:r>
            <a:r>
              <a:rPr lang="es-MX" sz="2400" baseline="-25000" dirty="0">
                <a:effectLst/>
              </a:rPr>
              <a:t>1</a:t>
            </a:r>
            <a:r>
              <a:rPr lang="es-MX" sz="2400" dirty="0">
                <a:effectLst/>
              </a:rPr>
              <a:t>).</a:t>
            </a:r>
          </a:p>
          <a:p>
            <a:r>
              <a:rPr lang="es-MX" sz="2400" dirty="0">
                <a:effectLst/>
              </a:rPr>
              <a:t>Por tanto, de nuevo tengo que </a:t>
            </a:r>
            <a:r>
              <a:rPr lang="es-MX" sz="2400" i="1" dirty="0">
                <a:effectLst/>
              </a:rPr>
              <a:t>c</a:t>
            </a:r>
            <a:r>
              <a:rPr lang="es-MX" sz="2400" i="1" baseline="-25000" dirty="0">
                <a:effectLst/>
              </a:rPr>
              <a:t>P</a:t>
            </a:r>
            <a:r>
              <a:rPr lang="es-MX" sz="2400" baseline="-50000" dirty="0">
                <a:effectLst/>
              </a:rPr>
              <a:t>2</a:t>
            </a:r>
            <a:r>
              <a:rPr lang="es-MX" sz="2400" dirty="0">
                <a:effectLst/>
              </a:rPr>
              <a:t>(</a:t>
            </a:r>
            <a:r>
              <a:rPr lang="es-MX" sz="2400" i="1" dirty="0">
                <a:effectLst/>
              </a:rPr>
              <a:t>P</a:t>
            </a:r>
            <a:r>
              <a:rPr lang="es-MX" sz="2400" baseline="-25000" dirty="0">
                <a:effectLst/>
              </a:rPr>
              <a:t>2</a:t>
            </a:r>
            <a:r>
              <a:rPr lang="es-MX" sz="2400" dirty="0">
                <a:effectLst/>
              </a:rPr>
              <a:t>)</a:t>
            </a:r>
            <a:r>
              <a:rPr lang="es-MX" sz="2400" dirty="0">
                <a:effectLst/>
                <a:sym typeface="Symbol" panose="05050102010706020507" pitchFamily="18" charset="2"/>
              </a:rPr>
              <a:t>&lt;</a:t>
            </a:r>
            <a:r>
              <a:rPr lang="es-MX" sz="2400" i="1" dirty="0">
                <a:effectLst/>
              </a:rPr>
              <a:t>c</a:t>
            </a:r>
            <a:r>
              <a:rPr lang="es-MX" sz="2400" dirty="0">
                <a:effectLst/>
              </a:rPr>
              <a:t>(</a:t>
            </a:r>
            <a:r>
              <a:rPr lang="es-MX" sz="2400" i="1" dirty="0">
                <a:effectLst/>
              </a:rPr>
              <a:t>P</a:t>
            </a:r>
            <a:r>
              <a:rPr lang="es-MX" sz="2400" dirty="0">
                <a:effectLst/>
              </a:rPr>
              <a:t>’), como se deseaba.     Q.E.D.</a:t>
            </a:r>
          </a:p>
          <a:p>
            <a:endParaRPr lang="es-MX" sz="1000" dirty="0">
              <a:effectLst/>
            </a:endParaRPr>
          </a:p>
          <a:p>
            <a:pPr marL="0" lvl="0" indent="0">
              <a:buClr>
                <a:srgbClr val="86D1EC"/>
              </a:buClr>
              <a:buNone/>
            </a:pPr>
            <a:r>
              <a:rPr lang="es-MX" sz="2600" kern="1200" dirty="0">
                <a:solidFill>
                  <a:srgbClr val="FFFFFF"/>
                </a:solidFill>
                <a:effectLst/>
                <a:sym typeface="Symbol" panose="05050102010706020507" pitchFamily="18" charset="2"/>
              </a:rPr>
              <a:t>En el caso que el grafo consista de solo dos nodos </a:t>
            </a:r>
            <a:r>
              <a:rPr lang="es-MX" sz="2600" i="1" kern="1200" dirty="0">
                <a:solidFill>
                  <a:srgbClr val="FFFFFF"/>
                </a:solidFill>
                <a:effectLst/>
                <a:sym typeface="Symbol" panose="05050102010706020507" pitchFamily="18" charset="2"/>
              </a:rPr>
              <a:t>s </a:t>
            </a:r>
            <a:r>
              <a:rPr lang="es-MX" sz="2600" kern="1200" dirty="0">
                <a:solidFill>
                  <a:srgbClr val="FFFFFF"/>
                </a:solidFill>
                <a:effectLst/>
                <a:sym typeface="Symbol" panose="05050102010706020507" pitchFamily="18" charset="2"/>
              </a:rPr>
              <a:t>y </a:t>
            </a:r>
            <a:r>
              <a:rPr lang="es-MX" sz="2600" i="1" kern="1200" dirty="0">
                <a:solidFill>
                  <a:srgbClr val="FFFFFF"/>
                </a:solidFill>
                <a:effectLst/>
                <a:sym typeface="Symbol" panose="05050102010706020507" pitchFamily="18" charset="2"/>
              </a:rPr>
              <a:t>t </a:t>
            </a:r>
            <a:r>
              <a:rPr lang="es-MX" sz="2600" kern="1200" dirty="0">
                <a:solidFill>
                  <a:srgbClr val="FFFFFF"/>
                </a:solidFill>
                <a:effectLst/>
                <a:sym typeface="Symbol" panose="05050102010706020507" pitchFamily="18" charset="2"/>
              </a:rPr>
              <a:t>unidos por enlaces paralelos, puedo demostrar de modo similar que cualquier secuencia de respuestas mejoradoras converge a un equilibrio Nash.</a:t>
            </a:r>
            <a:endParaRPr lang="es-MX" sz="2600" i="1" kern="1200" dirty="0">
              <a:solidFill>
                <a:srgbClr val="FFFFFF"/>
              </a:solidFill>
              <a:effectLst/>
              <a:sym typeface="Symbol" panose="05050102010706020507" pitchFamily="18" charset="2"/>
            </a:endParaRPr>
          </a:p>
          <a:p>
            <a:endParaRPr lang="es-MX" sz="2400" dirty="0">
              <a:effectLst/>
            </a:endParaRPr>
          </a:p>
        </p:txBody>
      </p:sp>
      <p:sp>
        <p:nvSpPr>
          <p:cNvPr id="5" name="Text Box 9"/>
          <p:cNvSpPr txBox="1">
            <a:spLocks noChangeArrowheads="1"/>
          </p:cNvSpPr>
          <p:nvPr/>
        </p:nvSpPr>
        <p:spPr bwMode="auto">
          <a:xfrm>
            <a:off x="4123466" y="64579"/>
            <a:ext cx="5205173" cy="430887"/>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El jugador </a:t>
            </a:r>
            <a:r>
              <a:rPr lang="es-MX" sz="2200" i="1" u="none" dirty="0">
                <a:latin typeface="Times New Roman" panose="02020603050405020304" pitchFamily="18" charset="0"/>
                <a:sym typeface="Symbol" panose="05050102010706020507" pitchFamily="18" charset="2"/>
              </a:rPr>
              <a:t>i</a:t>
            </a:r>
            <a:r>
              <a:rPr lang="es-MX" sz="2200" u="none" dirty="0">
                <a:latin typeface="Times New Roman" panose="02020603050405020304" pitchFamily="18" charset="0"/>
                <a:sym typeface="Symbol" panose="05050102010706020507" pitchFamily="18" charset="2"/>
              </a:rPr>
              <a:t> cambió de la trayectoria </a:t>
            </a:r>
            <a:r>
              <a:rPr lang="es-MX" sz="2200" i="1" u="none" dirty="0">
                <a:latin typeface="Times New Roman" panose="02020603050405020304" pitchFamily="18" charset="0"/>
                <a:sym typeface="Symbol" panose="05050102010706020507" pitchFamily="18" charset="2"/>
              </a:rPr>
              <a:t>P</a:t>
            </a:r>
            <a:r>
              <a:rPr lang="es-MX" sz="2200" u="none" baseline="-25000" dirty="0">
                <a:latin typeface="Times New Roman" panose="02020603050405020304" pitchFamily="18" charset="0"/>
                <a:sym typeface="Symbol" panose="05050102010706020507" pitchFamily="18" charset="2"/>
              </a:rPr>
              <a:t>1</a:t>
            </a:r>
            <a:r>
              <a:rPr lang="es-MX" sz="2200" u="none" dirty="0">
                <a:latin typeface="Times New Roman" panose="02020603050405020304" pitchFamily="18" charset="0"/>
                <a:sym typeface="Symbol" panose="05050102010706020507" pitchFamily="18" charset="2"/>
              </a:rPr>
              <a:t> </a:t>
            </a:r>
            <a:r>
              <a:rPr lang="es-MX" sz="2200" u="none">
                <a:latin typeface="Times New Roman" panose="02020603050405020304" pitchFamily="18" charset="0"/>
                <a:sym typeface="Symbol" panose="05050102010706020507" pitchFamily="18" charset="2"/>
              </a:rPr>
              <a:t>a </a:t>
            </a:r>
            <a:r>
              <a:rPr lang="es-MX" sz="2200" i="1" u="none">
                <a:latin typeface="Times New Roman" panose="02020603050405020304" pitchFamily="18" charset="0"/>
                <a:sym typeface="Symbol" panose="05050102010706020507" pitchFamily="18" charset="2"/>
              </a:rPr>
              <a:t>P</a:t>
            </a:r>
            <a:r>
              <a:rPr lang="es-MX" sz="2200" u="none" baseline="-25000">
                <a:latin typeface="Times New Roman" panose="02020603050405020304" pitchFamily="18" charset="0"/>
                <a:sym typeface="Symbol" panose="05050102010706020507" pitchFamily="18" charset="2"/>
              </a:rPr>
              <a:t>2</a:t>
            </a:r>
            <a:endParaRPr lang="es-MX" sz="2200" u="none" dirty="0">
              <a:latin typeface="Times New Roman" panose="02020603050405020304" pitchFamily="18" charset="0"/>
              <a:sym typeface="Symbol" panose="05050102010706020507" pitchFamily="18" charset="2"/>
            </a:endParaRPr>
          </a:p>
        </p:txBody>
      </p:sp>
      <p:sp>
        <p:nvSpPr>
          <p:cNvPr id="6"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89</a:t>
            </a:fld>
            <a:endParaRPr lang="es-MX" dirty="0"/>
          </a:p>
        </p:txBody>
      </p:sp>
    </p:spTree>
    <p:extLst>
      <p:ext uri="{BB962C8B-B14F-4D97-AF65-F5344CB8AC3E}">
        <p14:creationId xmlns:p14="http://schemas.microsoft.com/office/powerpoint/2010/main" val="1997766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par>
                                <p:cTn id="21" presetID="1" presetClass="entr" presetSubtype="0" fill="hold" grpId="0" nodeType="withEffect">
                                  <p:stCondLst>
                                    <p:cond delay="4000"/>
                                  </p:stCondLst>
                                  <p:childTnLst>
                                    <p:set>
                                      <p:cBhvr>
                                        <p:cTn id="22"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Precio de la estabilidad</a:t>
            </a:r>
          </a:p>
        </p:txBody>
      </p:sp>
      <p:sp>
        <p:nvSpPr>
          <p:cNvPr id="3" name="Marcador de contenido 2"/>
          <p:cNvSpPr>
            <a:spLocks noGrp="1"/>
          </p:cNvSpPr>
          <p:nvPr>
            <p:ph idx="1"/>
          </p:nvPr>
        </p:nvSpPr>
        <p:spPr>
          <a:xfrm>
            <a:off x="522514" y="1600200"/>
            <a:ext cx="11222182" cy="5094514"/>
          </a:xfrm>
        </p:spPr>
        <p:txBody>
          <a:bodyPr/>
          <a:lstStyle/>
          <a:p>
            <a:r>
              <a:rPr lang="es-MX" sz="2800" dirty="0">
                <a:effectLst/>
              </a:rPr>
              <a:t>Un equilibrio Nash es </a:t>
            </a:r>
            <a:r>
              <a:rPr lang="es-MX" sz="2800" i="1" dirty="0">
                <a:effectLst/>
              </a:rPr>
              <a:t>estable.</a:t>
            </a:r>
            <a:r>
              <a:rPr lang="es-MX" sz="2800" dirty="0">
                <a:effectLst/>
              </a:rPr>
              <a:t> Pero egoístamente establecido.</a:t>
            </a:r>
          </a:p>
          <a:p>
            <a:pPr lvl="1">
              <a:buFont typeface="Wingdings" panose="05000000000000000000" pitchFamily="2" charset="2"/>
              <a:buChar char="§"/>
            </a:pPr>
            <a:r>
              <a:rPr lang="es-MX" sz="2400" dirty="0">
                <a:effectLst/>
              </a:rPr>
              <a:t>La red así formada tiene un precio.</a:t>
            </a:r>
          </a:p>
          <a:p>
            <a:pPr lvl="1">
              <a:buFont typeface="Wingdings" panose="05000000000000000000" pitchFamily="2" charset="2"/>
              <a:buChar char="§"/>
            </a:pPr>
            <a:r>
              <a:rPr lang="es-MX" sz="2400" dirty="0">
                <a:effectLst/>
              </a:rPr>
              <a:t>Puede haber varios equilibrios Nash. Considero el mejor. El óptimo.</a:t>
            </a:r>
          </a:p>
          <a:p>
            <a:pPr lvl="1">
              <a:buFont typeface="Wingdings" panose="05000000000000000000" pitchFamily="2" charset="2"/>
              <a:buChar char="§"/>
            </a:pPr>
            <a:endParaRPr lang="es-MX" sz="1000" dirty="0">
              <a:effectLst/>
            </a:endParaRPr>
          </a:p>
          <a:p>
            <a:r>
              <a:rPr lang="es-MX" sz="2800" dirty="0" err="1">
                <a:effectLst/>
              </a:rPr>
              <a:t>Def</a:t>
            </a:r>
            <a:r>
              <a:rPr lang="es-MX" sz="2800" dirty="0">
                <a:effectLst/>
              </a:rPr>
              <a:t>. </a:t>
            </a:r>
            <a:r>
              <a:rPr lang="es-MX" dirty="0">
                <a:effectLst/>
              </a:rPr>
              <a:t>Precio de la estabilidad. Es la relación del costo del mejor equilibro de Nash al costo óptimo</a:t>
            </a:r>
            <a:r>
              <a:rPr lang="es-MX" sz="2800" dirty="0">
                <a:effectLst/>
              </a:rPr>
              <a:t>.</a:t>
            </a:r>
          </a:p>
          <a:p>
            <a:endParaRPr lang="es-MX" sz="1000" dirty="0">
              <a:effectLst/>
            </a:endParaRPr>
          </a:p>
          <a:p>
            <a:pPr lvl="1">
              <a:buFont typeface="Wingdings" panose="05000000000000000000" pitchFamily="2" charset="2"/>
              <a:buChar char="§"/>
            </a:pPr>
            <a:r>
              <a:rPr lang="es-MX" sz="2400" dirty="0">
                <a:effectLst/>
              </a:rPr>
              <a:t>También se llama: precio optimista de la anarquía.</a:t>
            </a:r>
          </a:p>
          <a:p>
            <a:pPr lvl="1">
              <a:buFont typeface="Wingdings" panose="05000000000000000000" pitchFamily="2" charset="2"/>
              <a:buChar char="§"/>
            </a:pPr>
            <a:r>
              <a:rPr lang="es-MX" sz="2400" dirty="0">
                <a:effectLst/>
              </a:rPr>
              <a:t>Estudiaré qué tan peor es el mejor equilibrio Nash, comparado con el costo óptimo.</a:t>
            </a:r>
          </a:p>
          <a:p>
            <a:r>
              <a:rPr lang="es-MX" dirty="0" err="1">
                <a:effectLst/>
              </a:rPr>
              <a:t>Def</a:t>
            </a:r>
            <a:r>
              <a:rPr lang="es-MX" dirty="0">
                <a:effectLst/>
              </a:rPr>
              <a:t>. Precio de la anarquía [35]. Relación del peor equilibrio Nash al costo óptimo.</a:t>
            </a:r>
          </a:p>
        </p:txBody>
      </p:sp>
      <p:sp>
        <p:nvSpPr>
          <p:cNvPr id="7"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9</a:t>
            </a:fld>
            <a:endParaRPr lang="es-MX" dirty="0"/>
          </a:p>
        </p:txBody>
      </p:sp>
    </p:spTree>
    <p:extLst>
      <p:ext uri="{BB962C8B-B14F-4D97-AF65-F5344CB8AC3E}">
        <p14:creationId xmlns:p14="http://schemas.microsoft.com/office/powerpoint/2010/main" val="2788801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200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400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grpId="0" nodeType="withEffect">
                                  <p:stCondLst>
                                    <p:cond delay="700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20700" y="1383632"/>
            <a:ext cx="11526042" cy="5182267"/>
          </a:xfrm>
        </p:spPr>
        <p:txBody>
          <a:bodyPr/>
          <a:lstStyle/>
          <a:p>
            <a:pPr marL="0" indent="0">
              <a:buNone/>
            </a:pPr>
            <a:r>
              <a:rPr lang="es-MX" sz="2400" dirty="0">
                <a:effectLst/>
              </a:rPr>
              <a:t>Los juegos pesados con tres o más jugadores no necesitan tener un equilibrio Nash puro. </a:t>
            </a:r>
          </a:p>
          <a:p>
            <a:pPr marL="0" indent="0">
              <a:buNone/>
            </a:pPr>
            <a:endParaRPr lang="es-MX" sz="1000" dirty="0">
              <a:effectLst/>
            </a:endParaRPr>
          </a:p>
          <a:p>
            <a:pPr marL="0" indent="0">
              <a:buNone/>
            </a:pPr>
            <a:r>
              <a:rPr lang="es-MX" sz="2400" dirty="0">
                <a:effectLst/>
              </a:rPr>
              <a:t>El siguiente teorema muestra que, aún cuando equilibrios Nash existan, las cotas sobre el precio de la estabilidad para el caso sin pesos, no se aplican aquí.</a:t>
            </a:r>
          </a:p>
          <a:p>
            <a:pPr marL="0" indent="0">
              <a:buNone/>
            </a:pPr>
            <a:endParaRPr lang="es-MX" sz="1400" dirty="0">
              <a:effectLst/>
            </a:endParaRPr>
          </a:p>
          <a:p>
            <a:r>
              <a:rPr lang="es-MX" dirty="0">
                <a:effectLst/>
              </a:rPr>
              <a:t>Teorema 6.4. </a:t>
            </a:r>
            <a:r>
              <a:rPr lang="es-MX" sz="2800" dirty="0">
                <a:effectLst/>
              </a:rPr>
              <a:t>Existen juegos pesados para los cuales el precio de la estabilidad es </a:t>
            </a:r>
            <a:r>
              <a:rPr lang="es-MX" sz="2800" dirty="0">
                <a:effectLst/>
                <a:sym typeface="Symbol" panose="05050102010706020507" pitchFamily="18" charset="2"/>
              </a:rPr>
              <a:t></a:t>
            </a:r>
            <a:r>
              <a:rPr lang="es-MX" sz="2800" dirty="0">
                <a:effectLst/>
              </a:rPr>
              <a:t>(log </a:t>
            </a:r>
            <a:r>
              <a:rPr lang="es-MX" sz="2800" i="1" dirty="0">
                <a:effectLst/>
              </a:rPr>
              <a:t>W</a:t>
            </a:r>
            <a:r>
              <a:rPr lang="es-MX" sz="2800" dirty="0">
                <a:effectLst/>
              </a:rPr>
              <a:t>) y </a:t>
            </a:r>
            <a:r>
              <a:rPr lang="es-MX" sz="2800" dirty="0">
                <a:effectLst/>
                <a:sym typeface="Symbol" panose="05050102010706020507" pitchFamily="18" charset="2"/>
              </a:rPr>
              <a:t></a:t>
            </a:r>
            <a:r>
              <a:rPr lang="es-MX" sz="2800" dirty="0">
                <a:effectLst/>
              </a:rPr>
              <a:t>(</a:t>
            </a:r>
            <a:r>
              <a:rPr lang="es-MX" sz="2800" i="1" dirty="0">
                <a:effectLst/>
              </a:rPr>
              <a:t>k</a:t>
            </a:r>
            <a:r>
              <a:rPr lang="es-MX" sz="2800" dirty="0">
                <a:effectLst/>
              </a:rPr>
              <a:t>).</a:t>
            </a:r>
          </a:p>
          <a:p>
            <a:pPr lvl="1">
              <a:buFont typeface="Wingdings" panose="05000000000000000000" pitchFamily="2" charset="2"/>
              <a:buChar char="§"/>
            </a:pPr>
            <a:r>
              <a:rPr lang="es-MX" sz="2400" i="1" dirty="0">
                <a:effectLst/>
                <a:latin typeface="Times New Roman" panose="02020603050405020304" pitchFamily="18" charset="0"/>
                <a:cs typeface="Times New Roman" panose="02020603050405020304" pitchFamily="18" charset="0"/>
              </a:rPr>
              <a:t>W</a:t>
            </a:r>
            <a:r>
              <a:rPr lang="es-MX" sz="2400" dirty="0">
                <a:effectLst/>
                <a:latin typeface="Times New Roman" panose="02020603050405020304" pitchFamily="18" charset="0"/>
                <a:cs typeface="Times New Roman" panose="02020603050405020304" pitchFamily="18" charset="0"/>
              </a:rPr>
              <a:t> es el peso total de todos los jugadores, lámina 82. </a:t>
            </a:r>
            <a:r>
              <a:rPr lang="es-MX" sz="2400" i="1" dirty="0">
                <a:effectLst/>
                <a:latin typeface="Times New Roman" panose="02020603050405020304" pitchFamily="18" charset="0"/>
                <a:cs typeface="Times New Roman" panose="02020603050405020304" pitchFamily="18" charset="0"/>
              </a:rPr>
              <a:t>k </a:t>
            </a:r>
            <a:r>
              <a:rPr lang="es-MX" sz="2400" dirty="0">
                <a:effectLst/>
                <a:latin typeface="Times New Roman" panose="02020603050405020304" pitchFamily="18" charset="0"/>
                <a:cs typeface="Times New Roman" panose="02020603050405020304" pitchFamily="18" charset="0"/>
              </a:rPr>
              <a:t>es el número de jugadores.</a:t>
            </a:r>
          </a:p>
          <a:p>
            <a:endParaRPr lang="es-MX" sz="1000" dirty="0">
              <a:effectLst/>
            </a:endParaRPr>
          </a:p>
          <a:p>
            <a:r>
              <a:rPr lang="es-MX" sz="2400" dirty="0">
                <a:effectLst/>
              </a:rPr>
              <a:t>Un ejemplo de esto es una versión modificada del grafo de la figura 1.1 (lámina siguiente). </a:t>
            </a:r>
          </a:p>
        </p:txBody>
      </p:sp>
      <p:sp>
        <p:nvSpPr>
          <p:cNvPr id="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90</a:t>
            </a:fld>
            <a:endParaRPr lang="es-MX" dirty="0"/>
          </a:p>
        </p:txBody>
      </p:sp>
      <p:sp>
        <p:nvSpPr>
          <p:cNvPr id="2" name="Rectángulo: esquinas redondeadas 1">
            <a:extLst>
              <a:ext uri="{FF2B5EF4-FFF2-40B4-BE49-F238E27FC236}">
                <a16:creationId xmlns:a16="http://schemas.microsoft.com/office/drawing/2014/main" id="{04A4C782-8B2A-A4F6-12A2-469FC923252E}"/>
              </a:ext>
            </a:extLst>
          </p:cNvPr>
          <p:cNvSpPr/>
          <p:nvPr/>
        </p:nvSpPr>
        <p:spPr>
          <a:xfrm>
            <a:off x="9602207" y="274998"/>
            <a:ext cx="2262999" cy="88538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s-ES"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Juegos con tres o más jugadores</a:t>
            </a:r>
            <a:endParaRPr lang="es-MX"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99930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grpId="0" nodeType="withEffect">
                                  <p:stCondLst>
                                    <p:cond delay="3000"/>
                                  </p:stCondLst>
                                  <p:childTnLst>
                                    <p:set>
                                      <p:cBhvr>
                                        <p:cTn id="1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3" presetID="1" presetClass="entr" presetSubtype="0" fill="hold" grpId="0" nodeType="withEffect">
                                  <p:stCondLst>
                                    <p:cond delay="3000"/>
                                  </p:stCondLst>
                                  <p:childTnLst>
                                    <p:set>
                                      <p:cBhvr>
                                        <p:cTn id="14"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Forma libre 39"/>
          <p:cNvSpPr/>
          <p:nvPr/>
        </p:nvSpPr>
        <p:spPr bwMode="auto">
          <a:xfrm>
            <a:off x="3201214" y="2108071"/>
            <a:ext cx="7292730" cy="2931078"/>
          </a:xfrm>
          <a:custGeom>
            <a:avLst/>
            <a:gdLst>
              <a:gd name="connsiteX0" fmla="*/ 0 w 7292730"/>
              <a:gd name="connsiteY0" fmla="*/ 1686732 h 2931078"/>
              <a:gd name="connsiteX1" fmla="*/ 759124 w 7292730"/>
              <a:gd name="connsiteY1" fmla="*/ 2635637 h 2931078"/>
              <a:gd name="connsiteX2" fmla="*/ 2700068 w 7292730"/>
              <a:gd name="connsiteY2" fmla="*/ 2928936 h 2931078"/>
              <a:gd name="connsiteX3" fmla="*/ 5512279 w 7292730"/>
              <a:gd name="connsiteY3" fmla="*/ 2696022 h 2931078"/>
              <a:gd name="connsiteX4" fmla="*/ 7013275 w 7292730"/>
              <a:gd name="connsiteY4" fmla="*/ 1574588 h 2931078"/>
              <a:gd name="connsiteX5" fmla="*/ 6901132 w 7292730"/>
              <a:gd name="connsiteY5" fmla="*/ 177109 h 2931078"/>
              <a:gd name="connsiteX6" fmla="*/ 3096883 w 7292730"/>
              <a:gd name="connsiteY6" fmla="*/ 64966 h 2931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92730" h="2931078">
                <a:moveTo>
                  <a:pt x="0" y="1686732"/>
                </a:moveTo>
                <a:cubicBezTo>
                  <a:pt x="154556" y="2057667"/>
                  <a:pt x="309113" y="2428603"/>
                  <a:pt x="759124" y="2635637"/>
                </a:cubicBezTo>
                <a:cubicBezTo>
                  <a:pt x="1209135" y="2842671"/>
                  <a:pt x="1907876" y="2918872"/>
                  <a:pt x="2700068" y="2928936"/>
                </a:cubicBezTo>
                <a:cubicBezTo>
                  <a:pt x="3492260" y="2939000"/>
                  <a:pt x="4793411" y="2921747"/>
                  <a:pt x="5512279" y="2696022"/>
                </a:cubicBezTo>
                <a:cubicBezTo>
                  <a:pt x="6231147" y="2470297"/>
                  <a:pt x="6781800" y="1994407"/>
                  <a:pt x="7013275" y="1574588"/>
                </a:cubicBezTo>
                <a:cubicBezTo>
                  <a:pt x="7244750" y="1154769"/>
                  <a:pt x="7553864" y="428713"/>
                  <a:pt x="6901132" y="177109"/>
                </a:cubicBezTo>
                <a:cubicBezTo>
                  <a:pt x="6248400" y="-74495"/>
                  <a:pt x="4672641" y="-4765"/>
                  <a:pt x="3096883" y="64966"/>
                </a:cubicBezTo>
              </a:path>
            </a:pathLst>
          </a:custGeom>
          <a:noFill/>
          <a:ln w="15875" cap="flat" cmpd="sng" algn="ctr">
            <a:solidFill>
              <a:schemeClr val="tx1"/>
            </a:solidFill>
            <a:prstDash val="solid"/>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 name="Elipse 5"/>
          <p:cNvSpPr/>
          <p:nvPr/>
        </p:nvSpPr>
        <p:spPr bwMode="auto">
          <a:xfrm>
            <a:off x="5987297" y="2086822"/>
            <a:ext cx="326572" cy="334735"/>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7" name="Elipse 6"/>
          <p:cNvSpPr/>
          <p:nvPr/>
        </p:nvSpPr>
        <p:spPr bwMode="auto">
          <a:xfrm>
            <a:off x="2973831" y="3337833"/>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dirty="0"/>
              <a:t>1</a:t>
            </a:r>
            <a:endParaRPr lang="es-MX" sz="1600" dirty="0"/>
          </a:p>
        </p:txBody>
      </p:sp>
      <p:sp>
        <p:nvSpPr>
          <p:cNvPr id="13" name="Elipse 12"/>
          <p:cNvSpPr/>
          <p:nvPr/>
        </p:nvSpPr>
        <p:spPr bwMode="auto">
          <a:xfrm>
            <a:off x="4096557" y="3337833"/>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dirty="0"/>
              <a:t>2</a:t>
            </a:r>
            <a:endParaRPr lang="es-MX" sz="1600" dirty="0"/>
          </a:p>
        </p:txBody>
      </p:sp>
      <p:sp>
        <p:nvSpPr>
          <p:cNvPr id="14" name="Elipse 13"/>
          <p:cNvSpPr/>
          <p:nvPr/>
        </p:nvSpPr>
        <p:spPr bwMode="auto">
          <a:xfrm>
            <a:off x="5219283" y="3337833"/>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dirty="0"/>
              <a:t>3</a:t>
            </a:r>
            <a:endParaRPr lang="es-MX" sz="1600" dirty="0"/>
          </a:p>
        </p:txBody>
      </p:sp>
      <p:sp>
        <p:nvSpPr>
          <p:cNvPr id="15" name="Elipse 14"/>
          <p:cNvSpPr/>
          <p:nvPr/>
        </p:nvSpPr>
        <p:spPr bwMode="auto">
          <a:xfrm>
            <a:off x="6342009" y="3337833"/>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dirty="0"/>
              <a:t>4</a:t>
            </a:r>
            <a:endParaRPr lang="es-MX" sz="1600" dirty="0"/>
          </a:p>
        </p:txBody>
      </p:sp>
      <p:sp>
        <p:nvSpPr>
          <p:cNvPr id="16" name="Elipse 15"/>
          <p:cNvSpPr/>
          <p:nvPr/>
        </p:nvSpPr>
        <p:spPr bwMode="auto">
          <a:xfrm>
            <a:off x="8587460" y="3337833"/>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i="1" dirty="0"/>
              <a:t>k</a:t>
            </a:r>
            <a:endParaRPr lang="es-MX" sz="1600" i="1" dirty="0"/>
          </a:p>
        </p:txBody>
      </p:sp>
      <p:sp>
        <p:nvSpPr>
          <p:cNvPr id="18" name="CuadroTexto 17"/>
          <p:cNvSpPr txBox="1"/>
          <p:nvPr/>
        </p:nvSpPr>
        <p:spPr>
          <a:xfrm>
            <a:off x="7336964" y="3237404"/>
            <a:ext cx="693964" cy="461665"/>
          </a:xfrm>
          <a:prstGeom prst="rect">
            <a:avLst/>
          </a:prstGeom>
          <a:noFill/>
        </p:spPr>
        <p:txBody>
          <a:bodyPr wrap="square" rtlCol="0">
            <a:spAutoFit/>
          </a:bodyPr>
          <a:lstStyle/>
          <a:p>
            <a:r>
              <a:rPr lang="es-MX" sz="2400" dirty="0"/>
              <a:t>…</a:t>
            </a:r>
            <a:endParaRPr lang="es-MX" u="none" dirty="0"/>
          </a:p>
        </p:txBody>
      </p:sp>
      <p:cxnSp>
        <p:nvCxnSpPr>
          <p:cNvPr id="20" name="Conector recto de flecha 19"/>
          <p:cNvCxnSpPr>
            <a:stCxn id="7" idx="7"/>
            <a:endCxn id="6" idx="2"/>
          </p:cNvCxnSpPr>
          <p:nvPr/>
        </p:nvCxnSpPr>
        <p:spPr bwMode="auto">
          <a:xfrm flipV="1">
            <a:off x="3338523" y="2254190"/>
            <a:ext cx="2648774" cy="1147013"/>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Conector recto de flecha 21"/>
          <p:cNvCxnSpPr>
            <a:stCxn id="13" idx="7"/>
            <a:endCxn id="6" idx="3"/>
          </p:cNvCxnSpPr>
          <p:nvPr/>
        </p:nvCxnSpPr>
        <p:spPr bwMode="auto">
          <a:xfrm flipV="1">
            <a:off x="4461250" y="2372536"/>
            <a:ext cx="1573873" cy="1028667"/>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CuadroTexto 25"/>
          <p:cNvSpPr txBox="1"/>
          <p:nvPr/>
        </p:nvSpPr>
        <p:spPr>
          <a:xfrm>
            <a:off x="4772683" y="2675421"/>
            <a:ext cx="717667" cy="461665"/>
          </a:xfrm>
          <a:prstGeom prst="rect">
            <a:avLst/>
          </a:prstGeom>
          <a:noFill/>
        </p:spPr>
        <p:txBody>
          <a:bodyPr wrap="square" rtlCol="0">
            <a:spAutoFit/>
          </a:bodyPr>
          <a:lstStyle/>
          <a:p>
            <a:r>
              <a:rPr lang="es-MX" sz="2400" dirty="0"/>
              <a:t>1/2</a:t>
            </a:r>
          </a:p>
        </p:txBody>
      </p:sp>
      <p:cxnSp>
        <p:nvCxnSpPr>
          <p:cNvPr id="27" name="Conector recto de flecha 26"/>
          <p:cNvCxnSpPr>
            <a:cxnSpLocks/>
          </p:cNvCxnSpPr>
          <p:nvPr/>
        </p:nvCxnSpPr>
        <p:spPr bwMode="auto">
          <a:xfrm flipV="1">
            <a:off x="5432915" y="2307257"/>
            <a:ext cx="717668" cy="916277"/>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Conector recto de flecha 30"/>
          <p:cNvCxnSpPr>
            <a:stCxn id="15" idx="0"/>
            <a:endCxn id="6" idx="5"/>
          </p:cNvCxnSpPr>
          <p:nvPr/>
        </p:nvCxnSpPr>
        <p:spPr bwMode="auto">
          <a:xfrm flipH="1" flipV="1">
            <a:off x="6266045" y="2372535"/>
            <a:ext cx="289597" cy="965298"/>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Conector recto de flecha 34"/>
          <p:cNvCxnSpPr>
            <a:stCxn id="16" idx="1"/>
            <a:endCxn id="6" idx="6"/>
          </p:cNvCxnSpPr>
          <p:nvPr/>
        </p:nvCxnSpPr>
        <p:spPr bwMode="auto">
          <a:xfrm flipH="1" flipV="1">
            <a:off x="6313869" y="2254190"/>
            <a:ext cx="2336162" cy="1147013"/>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CuadroTexto 38"/>
          <p:cNvSpPr txBox="1"/>
          <p:nvPr/>
        </p:nvSpPr>
        <p:spPr>
          <a:xfrm>
            <a:off x="6266044" y="1770543"/>
            <a:ext cx="581126" cy="461665"/>
          </a:xfrm>
          <a:prstGeom prst="rect">
            <a:avLst/>
          </a:prstGeom>
          <a:noFill/>
        </p:spPr>
        <p:txBody>
          <a:bodyPr wrap="square" rtlCol="0">
            <a:spAutoFit/>
          </a:bodyPr>
          <a:lstStyle/>
          <a:p>
            <a:r>
              <a:rPr lang="es-MX" sz="2400" i="1" dirty="0"/>
              <a:t>s</a:t>
            </a:r>
            <a:endParaRPr lang="es-MX" sz="2000" i="1" dirty="0"/>
          </a:p>
        </p:txBody>
      </p:sp>
      <p:sp>
        <p:nvSpPr>
          <p:cNvPr id="41" name="Forma libre 40"/>
          <p:cNvSpPr/>
          <p:nvPr/>
        </p:nvSpPr>
        <p:spPr bwMode="auto">
          <a:xfrm>
            <a:off x="4274186" y="3755154"/>
            <a:ext cx="740981" cy="1235320"/>
          </a:xfrm>
          <a:custGeom>
            <a:avLst/>
            <a:gdLst>
              <a:gd name="connsiteX0" fmla="*/ 11220 w 740981"/>
              <a:gd name="connsiteY0" fmla="*/ 0 h 1235320"/>
              <a:gd name="connsiteX1" fmla="*/ 55181 w 740981"/>
              <a:gd name="connsiteY1" fmla="*/ 597877 h 1235320"/>
              <a:gd name="connsiteX2" fmla="*/ 442043 w 740981"/>
              <a:gd name="connsiteY2" fmla="*/ 1112227 h 1235320"/>
              <a:gd name="connsiteX3" fmla="*/ 740981 w 740981"/>
              <a:gd name="connsiteY3" fmla="*/ 1235320 h 1235320"/>
            </a:gdLst>
            <a:ahLst/>
            <a:cxnLst>
              <a:cxn ang="0">
                <a:pos x="connsiteX0" y="connsiteY0"/>
              </a:cxn>
              <a:cxn ang="0">
                <a:pos x="connsiteX1" y="connsiteY1"/>
              </a:cxn>
              <a:cxn ang="0">
                <a:pos x="connsiteX2" y="connsiteY2"/>
              </a:cxn>
              <a:cxn ang="0">
                <a:pos x="connsiteX3" y="connsiteY3"/>
              </a:cxn>
            </a:cxnLst>
            <a:rect l="l" t="t" r="r" b="b"/>
            <a:pathLst>
              <a:path w="740981" h="1235320">
                <a:moveTo>
                  <a:pt x="11220" y="0"/>
                </a:moveTo>
                <a:cubicBezTo>
                  <a:pt x="-2702" y="206253"/>
                  <a:pt x="-16623" y="412506"/>
                  <a:pt x="55181" y="597877"/>
                </a:cubicBezTo>
                <a:cubicBezTo>
                  <a:pt x="126985" y="783248"/>
                  <a:pt x="327743" y="1005987"/>
                  <a:pt x="442043" y="1112227"/>
                </a:cubicBezTo>
                <a:cubicBezTo>
                  <a:pt x="556343" y="1218467"/>
                  <a:pt x="648662" y="1226893"/>
                  <a:pt x="740981" y="1235320"/>
                </a:cubicBezTo>
              </a:path>
            </a:pathLst>
          </a:custGeom>
          <a:no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2" name="Forma libre 41"/>
          <p:cNvSpPr/>
          <p:nvPr/>
        </p:nvSpPr>
        <p:spPr bwMode="auto">
          <a:xfrm>
            <a:off x="5372491" y="3781531"/>
            <a:ext cx="1097803" cy="1257300"/>
          </a:xfrm>
          <a:custGeom>
            <a:avLst/>
            <a:gdLst>
              <a:gd name="connsiteX0" fmla="*/ 16350 w 1097803"/>
              <a:gd name="connsiteY0" fmla="*/ 0 h 1257300"/>
              <a:gd name="connsiteX1" fmla="*/ 33934 w 1097803"/>
              <a:gd name="connsiteY1" fmla="*/ 378070 h 1257300"/>
              <a:gd name="connsiteX2" fmla="*/ 319684 w 1097803"/>
              <a:gd name="connsiteY2" fmla="*/ 866043 h 1257300"/>
              <a:gd name="connsiteX3" fmla="*/ 697753 w 1097803"/>
              <a:gd name="connsiteY3" fmla="*/ 1129812 h 1257300"/>
              <a:gd name="connsiteX4" fmla="*/ 1097803 w 1097803"/>
              <a:gd name="connsiteY4" fmla="*/ 1257300 h 1257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7803" h="1257300">
                <a:moveTo>
                  <a:pt x="16350" y="0"/>
                </a:moveTo>
                <a:cubicBezTo>
                  <a:pt x="-136" y="116865"/>
                  <a:pt x="-16622" y="233730"/>
                  <a:pt x="33934" y="378070"/>
                </a:cubicBezTo>
                <a:cubicBezTo>
                  <a:pt x="84490" y="522411"/>
                  <a:pt x="209048" y="740753"/>
                  <a:pt x="319684" y="866043"/>
                </a:cubicBezTo>
                <a:cubicBezTo>
                  <a:pt x="430320" y="991333"/>
                  <a:pt x="568067" y="1064603"/>
                  <a:pt x="697753" y="1129812"/>
                </a:cubicBezTo>
                <a:cubicBezTo>
                  <a:pt x="827439" y="1195021"/>
                  <a:pt x="962621" y="1226160"/>
                  <a:pt x="1097803" y="1257300"/>
                </a:cubicBezTo>
              </a:path>
            </a:pathLst>
          </a:custGeom>
          <a:no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3" name="Forma libre 42"/>
          <p:cNvSpPr/>
          <p:nvPr/>
        </p:nvSpPr>
        <p:spPr bwMode="auto">
          <a:xfrm>
            <a:off x="6580153" y="3772739"/>
            <a:ext cx="1754110" cy="1129760"/>
          </a:xfrm>
          <a:custGeom>
            <a:avLst/>
            <a:gdLst>
              <a:gd name="connsiteX0" fmla="*/ 44 w 1754110"/>
              <a:gd name="connsiteY0" fmla="*/ 0 h 1129760"/>
              <a:gd name="connsiteX1" fmla="*/ 96760 w 1754110"/>
              <a:gd name="connsiteY1" fmla="*/ 448408 h 1129760"/>
              <a:gd name="connsiteX2" fmla="*/ 584733 w 1754110"/>
              <a:gd name="connsiteY2" fmla="*/ 800100 h 1129760"/>
              <a:gd name="connsiteX3" fmla="*/ 918840 w 1754110"/>
              <a:gd name="connsiteY3" fmla="*/ 984739 h 1129760"/>
              <a:gd name="connsiteX4" fmla="*/ 1340871 w 1754110"/>
              <a:gd name="connsiteY4" fmla="*/ 1112227 h 1129760"/>
              <a:gd name="connsiteX5" fmla="*/ 1754110 w 1754110"/>
              <a:gd name="connsiteY5" fmla="*/ 1125415 h 1129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4110" h="1129760">
                <a:moveTo>
                  <a:pt x="44" y="0"/>
                </a:moveTo>
                <a:cubicBezTo>
                  <a:pt x="-322" y="157529"/>
                  <a:pt x="-688" y="315058"/>
                  <a:pt x="96760" y="448408"/>
                </a:cubicBezTo>
                <a:cubicBezTo>
                  <a:pt x="194208" y="581758"/>
                  <a:pt x="447720" y="710712"/>
                  <a:pt x="584733" y="800100"/>
                </a:cubicBezTo>
                <a:cubicBezTo>
                  <a:pt x="721746" y="889488"/>
                  <a:pt x="792817" y="932718"/>
                  <a:pt x="918840" y="984739"/>
                </a:cubicBezTo>
                <a:cubicBezTo>
                  <a:pt x="1044863" y="1036760"/>
                  <a:pt x="1201659" y="1088781"/>
                  <a:pt x="1340871" y="1112227"/>
                </a:cubicBezTo>
                <a:cubicBezTo>
                  <a:pt x="1480083" y="1135673"/>
                  <a:pt x="1617096" y="1130544"/>
                  <a:pt x="1754110" y="1125415"/>
                </a:cubicBezTo>
              </a:path>
            </a:pathLst>
          </a:custGeom>
          <a:no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5" name="Forma libre 44"/>
          <p:cNvSpPr/>
          <p:nvPr/>
        </p:nvSpPr>
        <p:spPr bwMode="auto">
          <a:xfrm>
            <a:off x="8984894" y="3478197"/>
            <a:ext cx="1332035" cy="318628"/>
          </a:xfrm>
          <a:custGeom>
            <a:avLst/>
            <a:gdLst>
              <a:gd name="connsiteX0" fmla="*/ 0 w 1332035"/>
              <a:gd name="connsiteY0" fmla="*/ 167054 h 318628"/>
              <a:gd name="connsiteX1" fmla="*/ 457200 w 1332035"/>
              <a:gd name="connsiteY1" fmla="*/ 298938 h 318628"/>
              <a:gd name="connsiteX2" fmla="*/ 962758 w 1332035"/>
              <a:gd name="connsiteY2" fmla="*/ 303334 h 318628"/>
              <a:gd name="connsiteX3" fmla="*/ 1186962 w 1332035"/>
              <a:gd name="connsiteY3" fmla="*/ 158261 h 318628"/>
              <a:gd name="connsiteX4" fmla="*/ 1332035 w 1332035"/>
              <a:gd name="connsiteY4" fmla="*/ 0 h 318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035" h="318628">
                <a:moveTo>
                  <a:pt x="0" y="167054"/>
                </a:moveTo>
                <a:cubicBezTo>
                  <a:pt x="148370" y="221639"/>
                  <a:pt x="296740" y="276225"/>
                  <a:pt x="457200" y="298938"/>
                </a:cubicBezTo>
                <a:cubicBezTo>
                  <a:pt x="617660" y="321651"/>
                  <a:pt x="841131" y="326780"/>
                  <a:pt x="962758" y="303334"/>
                </a:cubicBezTo>
                <a:cubicBezTo>
                  <a:pt x="1084385" y="279888"/>
                  <a:pt x="1125416" y="208817"/>
                  <a:pt x="1186962" y="158261"/>
                </a:cubicBezTo>
                <a:cubicBezTo>
                  <a:pt x="1248508" y="107705"/>
                  <a:pt x="1290271" y="53852"/>
                  <a:pt x="1332035" y="0"/>
                </a:cubicBezTo>
              </a:path>
            </a:pathLst>
          </a:custGeom>
          <a:no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6" name="CuadroTexto 45"/>
          <p:cNvSpPr txBox="1"/>
          <p:nvPr/>
        </p:nvSpPr>
        <p:spPr>
          <a:xfrm>
            <a:off x="10286912" y="2018372"/>
            <a:ext cx="1329760" cy="461665"/>
          </a:xfrm>
          <a:prstGeom prst="rect">
            <a:avLst/>
          </a:prstGeom>
          <a:noFill/>
        </p:spPr>
        <p:txBody>
          <a:bodyPr wrap="square" rtlCol="0">
            <a:spAutoFit/>
          </a:bodyPr>
          <a:lstStyle/>
          <a:p>
            <a:r>
              <a:rPr lang="es-MX" sz="2400" dirty="0"/>
              <a:t>1 + E</a:t>
            </a:r>
            <a:endParaRPr lang="es-MX" sz="2400" i="1" dirty="0"/>
          </a:p>
        </p:txBody>
      </p:sp>
      <p:sp>
        <p:nvSpPr>
          <p:cNvPr id="29" name="CuadroTexto 28"/>
          <p:cNvSpPr txBox="1"/>
          <p:nvPr/>
        </p:nvSpPr>
        <p:spPr>
          <a:xfrm>
            <a:off x="3388584" y="2675421"/>
            <a:ext cx="701387" cy="461665"/>
          </a:xfrm>
          <a:prstGeom prst="rect">
            <a:avLst/>
          </a:prstGeom>
          <a:noFill/>
        </p:spPr>
        <p:txBody>
          <a:bodyPr wrap="square" rtlCol="0">
            <a:spAutoFit/>
          </a:bodyPr>
          <a:lstStyle/>
          <a:p>
            <a:r>
              <a:rPr lang="es-MX" sz="2400" dirty="0"/>
              <a:t>1/2</a:t>
            </a:r>
          </a:p>
        </p:txBody>
      </p:sp>
      <p:sp>
        <p:nvSpPr>
          <p:cNvPr id="32" name="CuadroTexto 31"/>
          <p:cNvSpPr txBox="1"/>
          <p:nvPr/>
        </p:nvSpPr>
        <p:spPr>
          <a:xfrm>
            <a:off x="5627358" y="2675421"/>
            <a:ext cx="649451" cy="461665"/>
          </a:xfrm>
          <a:prstGeom prst="rect">
            <a:avLst/>
          </a:prstGeom>
          <a:noFill/>
        </p:spPr>
        <p:txBody>
          <a:bodyPr wrap="square" rtlCol="0">
            <a:spAutoFit/>
          </a:bodyPr>
          <a:lstStyle/>
          <a:p>
            <a:r>
              <a:rPr lang="es-MX" sz="2400" dirty="0"/>
              <a:t>1/2</a:t>
            </a:r>
          </a:p>
        </p:txBody>
      </p:sp>
      <p:sp>
        <p:nvSpPr>
          <p:cNvPr id="33" name="CuadroTexto 32"/>
          <p:cNvSpPr txBox="1"/>
          <p:nvPr/>
        </p:nvSpPr>
        <p:spPr>
          <a:xfrm>
            <a:off x="6364724" y="2675421"/>
            <a:ext cx="609835" cy="461665"/>
          </a:xfrm>
          <a:prstGeom prst="rect">
            <a:avLst/>
          </a:prstGeom>
          <a:noFill/>
        </p:spPr>
        <p:txBody>
          <a:bodyPr wrap="square" rtlCol="0">
            <a:spAutoFit/>
          </a:bodyPr>
          <a:lstStyle/>
          <a:p>
            <a:r>
              <a:rPr lang="es-MX" sz="2400" dirty="0"/>
              <a:t>1/2</a:t>
            </a:r>
          </a:p>
        </p:txBody>
      </p:sp>
      <p:sp>
        <p:nvSpPr>
          <p:cNvPr id="37" name="CuadroTexto 36"/>
          <p:cNvSpPr txBox="1"/>
          <p:nvPr/>
        </p:nvSpPr>
        <p:spPr>
          <a:xfrm>
            <a:off x="7930455" y="2675421"/>
            <a:ext cx="643798" cy="461665"/>
          </a:xfrm>
          <a:prstGeom prst="rect">
            <a:avLst/>
          </a:prstGeom>
          <a:noFill/>
        </p:spPr>
        <p:txBody>
          <a:bodyPr wrap="square" rtlCol="0">
            <a:spAutoFit/>
          </a:bodyPr>
          <a:lstStyle/>
          <a:p>
            <a:r>
              <a:rPr lang="es-MX" sz="2400" dirty="0"/>
              <a:t>1/2</a:t>
            </a:r>
          </a:p>
        </p:txBody>
      </p:sp>
      <p:sp>
        <p:nvSpPr>
          <p:cNvPr id="44" name="CuadroTexto 43"/>
          <p:cNvSpPr txBox="1"/>
          <p:nvPr/>
        </p:nvSpPr>
        <p:spPr>
          <a:xfrm>
            <a:off x="1408842" y="3327468"/>
            <a:ext cx="1650759" cy="461665"/>
          </a:xfrm>
          <a:prstGeom prst="rect">
            <a:avLst/>
          </a:prstGeom>
          <a:noFill/>
        </p:spPr>
        <p:txBody>
          <a:bodyPr wrap="square" rtlCol="0">
            <a:spAutoFit/>
          </a:bodyPr>
          <a:lstStyle/>
          <a:p>
            <a:r>
              <a:rPr lang="es-MX" sz="2400" dirty="0"/>
              <a:t>Jugador #</a:t>
            </a:r>
          </a:p>
        </p:txBody>
      </p:sp>
      <p:sp>
        <p:nvSpPr>
          <p:cNvPr id="48" name="CuadroTexto 47"/>
          <p:cNvSpPr txBox="1"/>
          <p:nvPr/>
        </p:nvSpPr>
        <p:spPr>
          <a:xfrm>
            <a:off x="1830303" y="3902680"/>
            <a:ext cx="1508219" cy="461665"/>
          </a:xfrm>
          <a:prstGeom prst="rect">
            <a:avLst/>
          </a:prstGeom>
          <a:noFill/>
        </p:spPr>
        <p:txBody>
          <a:bodyPr wrap="square" rtlCol="0">
            <a:spAutoFit/>
          </a:bodyPr>
          <a:lstStyle/>
          <a:p>
            <a:r>
              <a:rPr lang="es-MX" sz="2400" dirty="0">
                <a:solidFill>
                  <a:srgbClr val="FFFF00"/>
                </a:solidFill>
              </a:rPr>
              <a:t>Peso </a:t>
            </a:r>
            <a:r>
              <a:rPr lang="es-MX" sz="2400" i="1" dirty="0" err="1">
                <a:solidFill>
                  <a:srgbClr val="FFFF00"/>
                </a:solidFill>
              </a:rPr>
              <a:t>w</a:t>
            </a:r>
            <a:r>
              <a:rPr lang="es-MX" sz="2400" i="1" baseline="-25000" dirty="0" err="1">
                <a:solidFill>
                  <a:srgbClr val="FFFF00"/>
                </a:solidFill>
              </a:rPr>
              <a:t>i</a:t>
            </a:r>
            <a:r>
              <a:rPr lang="es-MX" sz="2400" dirty="0">
                <a:solidFill>
                  <a:srgbClr val="FFFF00"/>
                </a:solidFill>
              </a:rPr>
              <a:t>=</a:t>
            </a:r>
          </a:p>
        </p:txBody>
      </p:sp>
      <p:sp>
        <p:nvSpPr>
          <p:cNvPr id="49" name="CuadroTexto 48"/>
          <p:cNvSpPr txBox="1"/>
          <p:nvPr/>
        </p:nvSpPr>
        <p:spPr>
          <a:xfrm>
            <a:off x="3313682" y="3933456"/>
            <a:ext cx="581126" cy="461665"/>
          </a:xfrm>
          <a:prstGeom prst="rect">
            <a:avLst/>
          </a:prstGeom>
          <a:noFill/>
        </p:spPr>
        <p:txBody>
          <a:bodyPr wrap="square" rtlCol="0">
            <a:spAutoFit/>
          </a:bodyPr>
          <a:lstStyle/>
          <a:p>
            <a:r>
              <a:rPr lang="es-MX" sz="2400" dirty="0">
                <a:solidFill>
                  <a:srgbClr val="FFFF00"/>
                </a:solidFill>
              </a:rPr>
              <a:t>1</a:t>
            </a:r>
          </a:p>
        </p:txBody>
      </p:sp>
      <p:sp>
        <p:nvSpPr>
          <p:cNvPr id="50" name="CuadroTexto 49"/>
          <p:cNvSpPr txBox="1"/>
          <p:nvPr/>
        </p:nvSpPr>
        <p:spPr>
          <a:xfrm>
            <a:off x="4293679" y="3933456"/>
            <a:ext cx="581126" cy="461665"/>
          </a:xfrm>
          <a:prstGeom prst="rect">
            <a:avLst/>
          </a:prstGeom>
          <a:noFill/>
        </p:spPr>
        <p:txBody>
          <a:bodyPr wrap="square" rtlCol="0">
            <a:spAutoFit/>
          </a:bodyPr>
          <a:lstStyle/>
          <a:p>
            <a:r>
              <a:rPr lang="es-MX" sz="2400" dirty="0">
                <a:solidFill>
                  <a:srgbClr val="FFFF00"/>
                </a:solidFill>
              </a:rPr>
              <a:t>2</a:t>
            </a:r>
          </a:p>
        </p:txBody>
      </p:sp>
      <p:sp>
        <p:nvSpPr>
          <p:cNvPr id="51" name="CuadroTexto 50"/>
          <p:cNvSpPr txBox="1"/>
          <p:nvPr/>
        </p:nvSpPr>
        <p:spPr>
          <a:xfrm>
            <a:off x="5432914" y="3933456"/>
            <a:ext cx="581126" cy="461665"/>
          </a:xfrm>
          <a:prstGeom prst="rect">
            <a:avLst/>
          </a:prstGeom>
          <a:noFill/>
        </p:spPr>
        <p:txBody>
          <a:bodyPr wrap="square" rtlCol="0">
            <a:spAutoFit/>
          </a:bodyPr>
          <a:lstStyle/>
          <a:p>
            <a:r>
              <a:rPr lang="es-MX" sz="2400" dirty="0">
                <a:solidFill>
                  <a:srgbClr val="FFFF00"/>
                </a:solidFill>
              </a:rPr>
              <a:t>4</a:t>
            </a:r>
          </a:p>
        </p:txBody>
      </p:sp>
      <p:sp>
        <p:nvSpPr>
          <p:cNvPr id="52" name="CuadroTexto 51"/>
          <p:cNvSpPr txBox="1"/>
          <p:nvPr/>
        </p:nvSpPr>
        <p:spPr>
          <a:xfrm>
            <a:off x="6708438" y="3933456"/>
            <a:ext cx="581126" cy="461665"/>
          </a:xfrm>
          <a:prstGeom prst="rect">
            <a:avLst/>
          </a:prstGeom>
          <a:noFill/>
        </p:spPr>
        <p:txBody>
          <a:bodyPr wrap="square" rtlCol="0">
            <a:spAutoFit/>
          </a:bodyPr>
          <a:lstStyle/>
          <a:p>
            <a:r>
              <a:rPr lang="es-MX" sz="2400" dirty="0">
                <a:solidFill>
                  <a:srgbClr val="FFFF00"/>
                </a:solidFill>
              </a:rPr>
              <a:t>8</a:t>
            </a:r>
          </a:p>
        </p:txBody>
      </p:sp>
      <p:sp>
        <p:nvSpPr>
          <p:cNvPr id="53" name="CuadroTexto 52"/>
          <p:cNvSpPr txBox="1"/>
          <p:nvPr/>
        </p:nvSpPr>
        <p:spPr>
          <a:xfrm>
            <a:off x="8641569" y="3933456"/>
            <a:ext cx="716166" cy="461665"/>
          </a:xfrm>
          <a:prstGeom prst="rect">
            <a:avLst/>
          </a:prstGeom>
          <a:noFill/>
        </p:spPr>
        <p:txBody>
          <a:bodyPr wrap="square" rtlCol="0">
            <a:spAutoFit/>
          </a:bodyPr>
          <a:lstStyle/>
          <a:p>
            <a:r>
              <a:rPr lang="es-MX" sz="2400" dirty="0">
                <a:solidFill>
                  <a:srgbClr val="FFFF00"/>
                </a:solidFill>
              </a:rPr>
              <a:t>2</a:t>
            </a:r>
            <a:r>
              <a:rPr lang="es-MX" sz="2400" i="1" baseline="30000" dirty="0">
                <a:solidFill>
                  <a:srgbClr val="FFFF00"/>
                </a:solidFill>
              </a:rPr>
              <a:t>k</a:t>
            </a:r>
            <a:r>
              <a:rPr lang="es-MX" sz="2400" baseline="30000" dirty="0">
                <a:solidFill>
                  <a:srgbClr val="FFFF00"/>
                </a:solidFill>
              </a:rPr>
              <a:t>-1</a:t>
            </a:r>
          </a:p>
        </p:txBody>
      </p:sp>
      <p:sp>
        <p:nvSpPr>
          <p:cNvPr id="54" name="Marcador de contenido 2"/>
          <p:cNvSpPr>
            <a:spLocks noGrp="1"/>
          </p:cNvSpPr>
          <p:nvPr>
            <p:ph idx="1"/>
          </p:nvPr>
        </p:nvSpPr>
        <p:spPr>
          <a:xfrm>
            <a:off x="313773" y="5216156"/>
            <a:ext cx="11442700" cy="1411335"/>
          </a:xfrm>
        </p:spPr>
        <p:txBody>
          <a:bodyPr/>
          <a:lstStyle/>
          <a:p>
            <a:r>
              <a:rPr lang="es-MX" sz="2400" dirty="0"/>
              <a:t>Puesto que cada jugador tiene un peso mayor que todos los pesos combinados de los jugadores con menor peso, el único equilibrio Nash tiene costo </a:t>
            </a:r>
            <a:r>
              <a:rPr lang="es-MX" sz="2400" i="1" dirty="0"/>
              <a:t>k</a:t>
            </a:r>
            <a:r>
              <a:rPr lang="es-MX" sz="2400" dirty="0"/>
              <a:t>/2 = </a:t>
            </a:r>
            <a:r>
              <a:rPr lang="es-MX" sz="2400" dirty="0">
                <a:sym typeface="Symbol" panose="05050102010706020507" pitchFamily="18" charset="2"/>
              </a:rPr>
              <a:t></a:t>
            </a:r>
            <a:r>
              <a:rPr lang="es-MX" sz="2400" dirty="0"/>
              <a:t>(log </a:t>
            </a:r>
            <a:r>
              <a:rPr lang="es-MX" sz="2400" i="1" dirty="0"/>
              <a:t>W</a:t>
            </a:r>
            <a:r>
              <a:rPr lang="es-MX" sz="2400" dirty="0"/>
              <a:t>), mientras que la solución óptima tiene costo 1.</a:t>
            </a:r>
          </a:p>
        </p:txBody>
      </p:sp>
      <p:sp>
        <p:nvSpPr>
          <p:cNvPr id="3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91</a:t>
            </a:fld>
            <a:endParaRPr lang="es-MX" dirty="0"/>
          </a:p>
        </p:txBody>
      </p:sp>
      <p:sp>
        <p:nvSpPr>
          <p:cNvPr id="2" name="CuadroTexto 1">
            <a:extLst>
              <a:ext uri="{FF2B5EF4-FFF2-40B4-BE49-F238E27FC236}">
                <a16:creationId xmlns:a16="http://schemas.microsoft.com/office/drawing/2014/main" id="{19993AAB-472B-2E3B-495A-F4F13E1A376F}"/>
              </a:ext>
            </a:extLst>
          </p:cNvPr>
          <p:cNvSpPr txBox="1"/>
          <p:nvPr/>
        </p:nvSpPr>
        <p:spPr>
          <a:xfrm>
            <a:off x="313773" y="519886"/>
            <a:ext cx="11569700" cy="1551194"/>
          </a:xfrm>
          <a:prstGeom prst="rect">
            <a:avLst/>
          </a:prstGeom>
          <a:noFill/>
        </p:spPr>
        <p:txBody>
          <a:bodyPr wrap="square" rtlCol="0">
            <a:spAutoFit/>
          </a:bodyPr>
          <a:lstStyle/>
          <a:p>
            <a:pPr marL="342900" marR="0" lvl="0" indent="-342900" algn="l" defTabSz="914400" rtl="0" eaLnBrk="1" fontAlgn="base" latinLnBrk="0" hangingPunct="1">
              <a:lnSpc>
                <a:spcPct val="100000"/>
              </a:lnSpc>
              <a:spcBef>
                <a:spcPct val="20000"/>
              </a:spcBef>
              <a:spcAft>
                <a:spcPct val="0"/>
              </a:spcAft>
              <a:buClr>
                <a:srgbClr val="86D1EC"/>
              </a:buClr>
              <a:buSzPct val="90000"/>
              <a:buFont typeface="Wingdings" panose="05000000000000000000" pitchFamily="2" charset="2"/>
              <a:buBlip>
                <a:blip r:embed="rId2"/>
              </a:buBlip>
              <a:tabLst/>
              <a:defRPr/>
            </a:pPr>
            <a:r>
              <a:rPr kumimoji="0" lang="es-MX" sz="2400" b="0" i="0" u="none" strike="noStrike" kern="0" cap="none" spc="0" normalizeH="0" baseline="0" noProof="0" dirty="0">
                <a:ln>
                  <a:noFill/>
                </a:ln>
                <a:solidFill>
                  <a:srgbClr val="FFFFFF"/>
                </a:solidFill>
                <a:effectLst/>
                <a:uLnTx/>
                <a:uFillTx/>
                <a:latin typeface="Arial"/>
                <a:ea typeface="+mn-ea"/>
                <a:cs typeface="+mn-cs"/>
              </a:rPr>
              <a:t>Cambio la arista con costo 1+</a:t>
            </a:r>
            <a:r>
              <a:rPr kumimoji="0" lang="es-MX" sz="2400" b="0" i="0" u="none" strike="noStrike" kern="0" cap="none" spc="0" normalizeH="0" baseline="0" noProof="0" dirty="0">
                <a:ln>
                  <a:noFill/>
                </a:ln>
                <a:solidFill>
                  <a:srgbClr val="FFFFFF"/>
                </a:solidFill>
                <a:effectLst/>
                <a:uLnTx/>
                <a:uFillTx/>
                <a:latin typeface="Arial"/>
                <a:ea typeface="+mn-ea"/>
                <a:cs typeface="+mn-cs"/>
                <a:sym typeface="Symbol" panose="05050102010706020507" pitchFamily="18" charset="2"/>
              </a:rPr>
              <a:t></a:t>
            </a:r>
            <a:r>
              <a:rPr kumimoji="0" lang="es-MX" sz="2400" b="0" i="0" u="none" strike="noStrike" kern="0" cap="none" spc="0" normalizeH="0" baseline="0" noProof="0" dirty="0">
                <a:ln>
                  <a:noFill/>
                </a:ln>
                <a:solidFill>
                  <a:srgbClr val="FFFFFF"/>
                </a:solidFill>
                <a:effectLst/>
                <a:uLnTx/>
                <a:uFillTx/>
                <a:latin typeface="Arial"/>
                <a:ea typeface="+mn-ea"/>
                <a:cs typeface="+mn-cs"/>
              </a:rPr>
              <a:t> a costo 1, y para todos los otros lados con costo positivo, hago que el nuevo costo sea ½.</a:t>
            </a:r>
          </a:p>
          <a:p>
            <a:pPr marL="742950" marR="0" lvl="1" indent="-285750" algn="l" defTabSz="914400" rtl="0" eaLnBrk="1" fontAlgn="base" latinLnBrk="0" hangingPunct="1">
              <a:lnSpc>
                <a:spcPct val="100000"/>
              </a:lnSpc>
              <a:spcBef>
                <a:spcPct val="20000"/>
              </a:spcBef>
              <a:spcAft>
                <a:spcPct val="0"/>
              </a:spcAft>
              <a:buClrTx/>
              <a:buSzTx/>
              <a:buFont typeface="Wingdings" panose="05000000000000000000" pitchFamily="2" charset="2"/>
              <a:buChar char="§"/>
              <a:tabLst/>
              <a:defRPr/>
            </a:pPr>
            <a:r>
              <a:rPr kumimoji="0" lang="es-MX" sz="2400" b="0" i="0" u="none" strike="noStrike" kern="0" cap="none" spc="0" normalizeH="0" baseline="0" noProof="0" dirty="0">
                <a:ln>
                  <a:noFill/>
                </a:ln>
                <a:solidFill>
                  <a:srgbClr val="FFFFFF"/>
                </a:solidFill>
                <a:effectLst/>
                <a:uLnTx/>
                <a:uFillTx/>
                <a:latin typeface="Arial"/>
              </a:rPr>
              <a:t>Para 1 </a:t>
            </a:r>
            <a:r>
              <a:rPr kumimoji="0" lang="es-MX" sz="2400" b="0" i="0" u="none" strike="noStrike" kern="0" cap="none" spc="0" normalizeH="0" baseline="0" noProof="0" dirty="0">
                <a:ln>
                  <a:noFill/>
                </a:ln>
                <a:solidFill>
                  <a:srgbClr val="FFFFFF"/>
                </a:solidFill>
                <a:effectLst/>
                <a:uLnTx/>
                <a:uFillTx/>
                <a:latin typeface="Arial"/>
                <a:sym typeface="Symbol" panose="05050102010706020507" pitchFamily="18" charset="2"/>
              </a:rPr>
              <a:t></a:t>
            </a:r>
            <a:r>
              <a:rPr kumimoji="0" lang="es-MX" sz="2400" b="0" i="0" u="none" strike="noStrike" kern="0" cap="none" spc="0" normalizeH="0" baseline="0" noProof="0" dirty="0">
                <a:ln>
                  <a:noFill/>
                </a:ln>
                <a:solidFill>
                  <a:srgbClr val="FFFFFF"/>
                </a:solidFill>
                <a:effectLst/>
                <a:uLnTx/>
                <a:uFillTx/>
                <a:latin typeface="Arial"/>
              </a:rPr>
              <a:t> </a:t>
            </a:r>
            <a:r>
              <a:rPr kumimoji="0" lang="es-MX" sz="2400" b="0" i="1" u="none" strike="noStrike" kern="0" cap="none" spc="0" normalizeH="0" baseline="0" noProof="0" dirty="0">
                <a:ln>
                  <a:noFill/>
                </a:ln>
                <a:solidFill>
                  <a:srgbClr val="FFFFFF"/>
                </a:solidFill>
                <a:effectLst/>
                <a:uLnTx/>
                <a:uFillTx/>
                <a:latin typeface="Arial"/>
              </a:rPr>
              <a:t>i</a:t>
            </a:r>
            <a:r>
              <a:rPr kumimoji="0" lang="es-MX" sz="2400" b="0" i="0" u="none" strike="noStrike" kern="0" cap="none" spc="0" normalizeH="0" baseline="0" noProof="0" dirty="0">
                <a:ln>
                  <a:noFill/>
                </a:ln>
                <a:solidFill>
                  <a:srgbClr val="FFFFFF"/>
                </a:solidFill>
                <a:effectLst/>
                <a:uLnTx/>
                <a:uFillTx/>
                <a:latin typeface="Arial"/>
              </a:rPr>
              <a:t> </a:t>
            </a:r>
            <a:r>
              <a:rPr kumimoji="0" lang="es-MX" sz="2400" b="0" i="0" u="none" strike="noStrike" kern="0" cap="none" spc="0" normalizeH="0" baseline="0" noProof="0" dirty="0">
                <a:ln>
                  <a:noFill/>
                </a:ln>
                <a:solidFill>
                  <a:srgbClr val="FFFFFF"/>
                </a:solidFill>
                <a:effectLst/>
                <a:uLnTx/>
                <a:uFillTx/>
                <a:latin typeface="Arial"/>
                <a:sym typeface="Symbol" panose="05050102010706020507" pitchFamily="18" charset="2"/>
              </a:rPr>
              <a:t></a:t>
            </a:r>
            <a:r>
              <a:rPr kumimoji="0" lang="es-MX" sz="2400" b="0" i="0" u="none" strike="noStrike" kern="0" cap="none" spc="0" normalizeH="0" baseline="0" noProof="0" dirty="0">
                <a:ln>
                  <a:noFill/>
                </a:ln>
                <a:solidFill>
                  <a:srgbClr val="FFFFFF"/>
                </a:solidFill>
                <a:effectLst/>
                <a:uLnTx/>
                <a:uFillTx/>
                <a:latin typeface="Arial"/>
              </a:rPr>
              <a:t> </a:t>
            </a:r>
            <a:r>
              <a:rPr kumimoji="0" lang="es-MX" sz="2400" b="0" i="1" u="none" strike="noStrike" kern="0" cap="none" spc="0" normalizeH="0" baseline="0" noProof="0" dirty="0">
                <a:ln>
                  <a:noFill/>
                </a:ln>
                <a:solidFill>
                  <a:srgbClr val="FFFFFF"/>
                </a:solidFill>
                <a:effectLst/>
                <a:uLnTx/>
                <a:uFillTx/>
                <a:latin typeface="Arial"/>
              </a:rPr>
              <a:t>k </a:t>
            </a:r>
            <a:r>
              <a:rPr kumimoji="0" lang="es-MX" sz="2400" b="0" i="0" u="none" strike="noStrike" kern="0" cap="none" spc="0" normalizeH="0" baseline="0" noProof="0" dirty="0">
                <a:ln>
                  <a:noFill/>
                </a:ln>
                <a:solidFill>
                  <a:srgbClr val="FFFFFF"/>
                </a:solidFill>
                <a:effectLst/>
                <a:uLnTx/>
                <a:uFillTx/>
                <a:latin typeface="Arial"/>
              </a:rPr>
              <a:t>hago que el jugador </a:t>
            </a:r>
            <a:r>
              <a:rPr kumimoji="0" lang="es-MX" sz="2400" b="0" i="1" u="none" strike="noStrike" kern="0" cap="none" spc="0" normalizeH="0" baseline="0" noProof="0" dirty="0">
                <a:ln>
                  <a:noFill/>
                </a:ln>
                <a:solidFill>
                  <a:srgbClr val="FFFFFF"/>
                </a:solidFill>
                <a:effectLst/>
                <a:uLnTx/>
                <a:uFillTx/>
                <a:latin typeface="Arial"/>
              </a:rPr>
              <a:t>i </a:t>
            </a:r>
            <a:r>
              <a:rPr kumimoji="0" lang="es-MX" sz="2400" b="0" i="0" u="none" strike="noStrike" kern="0" cap="none" spc="0" normalizeH="0" baseline="0" noProof="0" dirty="0">
                <a:ln>
                  <a:noFill/>
                </a:ln>
                <a:solidFill>
                  <a:srgbClr val="FFFFFF"/>
                </a:solidFill>
                <a:effectLst/>
                <a:uLnTx/>
                <a:uFillTx/>
                <a:latin typeface="Arial"/>
              </a:rPr>
              <a:t>tenga peso </a:t>
            </a:r>
            <a:r>
              <a:rPr kumimoji="0" lang="es-MX" sz="2400" b="0" i="1" u="none" strike="noStrike" kern="0" cap="none" spc="0" normalizeH="0" baseline="0" noProof="0" dirty="0" err="1">
                <a:ln>
                  <a:noFill/>
                </a:ln>
                <a:solidFill>
                  <a:srgbClr val="FFFFFF"/>
                </a:solidFill>
                <a:effectLst/>
                <a:uLnTx/>
                <a:uFillTx/>
                <a:latin typeface="Arial"/>
              </a:rPr>
              <a:t>w</a:t>
            </a:r>
            <a:r>
              <a:rPr kumimoji="0" lang="es-MX" sz="2400" b="0" i="1" u="none" strike="noStrike" kern="0" cap="none" spc="0" normalizeH="0" baseline="-25000" noProof="0" dirty="0" err="1">
                <a:ln>
                  <a:noFill/>
                </a:ln>
                <a:solidFill>
                  <a:srgbClr val="FFFFFF"/>
                </a:solidFill>
                <a:effectLst/>
                <a:uLnTx/>
                <a:uFillTx/>
                <a:latin typeface="Arial"/>
              </a:rPr>
              <a:t>i</a:t>
            </a:r>
            <a:r>
              <a:rPr kumimoji="0" lang="es-MX" sz="2400" b="0" i="0" u="none" strike="noStrike" kern="0" cap="none" spc="0" normalizeH="0" baseline="0" noProof="0" dirty="0">
                <a:ln>
                  <a:noFill/>
                </a:ln>
                <a:solidFill>
                  <a:srgbClr val="FFFFFF"/>
                </a:solidFill>
                <a:effectLst/>
                <a:uLnTx/>
                <a:uFillTx/>
                <a:latin typeface="Arial"/>
              </a:rPr>
              <a:t>=2</a:t>
            </a:r>
            <a:r>
              <a:rPr kumimoji="0" lang="es-MX" sz="2400" b="0" i="1" u="none" strike="noStrike" kern="0" cap="none" spc="0" normalizeH="0" baseline="30000" noProof="0" dirty="0">
                <a:ln>
                  <a:noFill/>
                </a:ln>
                <a:solidFill>
                  <a:srgbClr val="FFFFFF"/>
                </a:solidFill>
                <a:effectLst/>
                <a:uLnTx/>
                <a:uFillTx/>
                <a:latin typeface="Arial"/>
              </a:rPr>
              <a:t>i</a:t>
            </a:r>
            <a:r>
              <a:rPr kumimoji="0" lang="es-MX" sz="2400" b="0" i="0" u="none" strike="noStrike" kern="0" cap="none" spc="0" normalizeH="0" baseline="30000" noProof="0" dirty="0">
                <a:ln>
                  <a:noFill/>
                </a:ln>
                <a:solidFill>
                  <a:srgbClr val="FFFFFF"/>
                </a:solidFill>
                <a:effectLst/>
                <a:uLnTx/>
                <a:uFillTx/>
                <a:latin typeface="Arial"/>
              </a:rPr>
              <a:t>-1</a:t>
            </a:r>
            <a:r>
              <a:rPr kumimoji="0" lang="es-MX" sz="2400" b="0" i="0" u="none" strike="noStrike" kern="0" cap="none" spc="0" normalizeH="0" baseline="0" noProof="0" dirty="0">
                <a:ln>
                  <a:noFill/>
                </a:ln>
                <a:solidFill>
                  <a:srgbClr val="FFFFFF"/>
                </a:solidFill>
                <a:effectLst/>
                <a:uLnTx/>
                <a:uFillTx/>
                <a:latin typeface="Arial"/>
              </a:rPr>
              <a:t>.</a:t>
            </a:r>
          </a:p>
          <a:p>
            <a:endParaRPr lang="es-MX" dirty="0"/>
          </a:p>
        </p:txBody>
      </p:sp>
      <p:sp>
        <p:nvSpPr>
          <p:cNvPr id="3" name="CuadroTexto 2">
            <a:extLst>
              <a:ext uri="{FF2B5EF4-FFF2-40B4-BE49-F238E27FC236}">
                <a16:creationId xmlns:a16="http://schemas.microsoft.com/office/drawing/2014/main" id="{C4945A85-7227-15D2-E7B8-17BD722C9DD2}"/>
              </a:ext>
            </a:extLst>
          </p:cNvPr>
          <p:cNvSpPr txBox="1"/>
          <p:nvPr/>
        </p:nvSpPr>
        <p:spPr>
          <a:xfrm>
            <a:off x="10606754" y="2478919"/>
            <a:ext cx="770247" cy="461665"/>
          </a:xfrm>
          <a:prstGeom prst="rect">
            <a:avLst/>
          </a:prstGeom>
          <a:noFill/>
        </p:spPr>
        <p:txBody>
          <a:bodyPr wrap="square" rtlCol="0">
            <a:spAutoFit/>
          </a:bodyPr>
          <a:lstStyle/>
          <a:p>
            <a:r>
              <a:rPr lang="es-MX" sz="2400" dirty="0">
                <a:sym typeface="Wingdings" panose="05000000000000000000" pitchFamily="2" charset="2"/>
              </a:rPr>
              <a:t>1</a:t>
            </a:r>
            <a:endParaRPr lang="es-MX" sz="2400" i="1" dirty="0"/>
          </a:p>
        </p:txBody>
      </p:sp>
      <p:cxnSp>
        <p:nvCxnSpPr>
          <p:cNvPr id="5" name="Conector recto 4">
            <a:extLst>
              <a:ext uri="{FF2B5EF4-FFF2-40B4-BE49-F238E27FC236}">
                <a16:creationId xmlns:a16="http://schemas.microsoft.com/office/drawing/2014/main" id="{1D806981-15AC-0B50-9504-C99F7A4C14F6}"/>
              </a:ext>
            </a:extLst>
          </p:cNvPr>
          <p:cNvCxnSpPr>
            <a:cxnSpLocks/>
          </p:cNvCxnSpPr>
          <p:nvPr/>
        </p:nvCxnSpPr>
        <p:spPr>
          <a:xfrm>
            <a:off x="10654526" y="1997091"/>
            <a:ext cx="374882" cy="417648"/>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Conector recto 7">
            <a:extLst>
              <a:ext uri="{FF2B5EF4-FFF2-40B4-BE49-F238E27FC236}">
                <a16:creationId xmlns:a16="http://schemas.microsoft.com/office/drawing/2014/main" id="{97F33B0B-5D71-F995-4A3E-6D40675463FE}"/>
              </a:ext>
            </a:extLst>
          </p:cNvPr>
          <p:cNvCxnSpPr>
            <a:cxnSpLocks/>
          </p:cNvCxnSpPr>
          <p:nvPr/>
        </p:nvCxnSpPr>
        <p:spPr>
          <a:xfrm flipH="1">
            <a:off x="10690038" y="1997091"/>
            <a:ext cx="339370" cy="471985"/>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7281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150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150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300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500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grpId="0" nodeType="withEffect">
                                  <p:stCondLst>
                                    <p:cond delay="5000"/>
                                  </p:stCondLst>
                                  <p:childTnLst>
                                    <p:set>
                                      <p:cBhvr>
                                        <p:cTn id="16" dur="1" fill="hold">
                                          <p:stCondLst>
                                            <p:cond delay="0"/>
                                          </p:stCondLst>
                                        </p:cTn>
                                        <p:tgtEl>
                                          <p:spTgt spid="29"/>
                                        </p:tgtEl>
                                        <p:attrNameLst>
                                          <p:attrName>style.visibility</p:attrName>
                                        </p:attrNameLst>
                                      </p:cBhvr>
                                      <p:to>
                                        <p:strVal val="visible"/>
                                      </p:to>
                                    </p:set>
                                  </p:childTnLst>
                                </p:cTn>
                              </p:par>
                              <p:par>
                                <p:cTn id="17" presetID="1" presetClass="entr" presetSubtype="0" fill="hold" grpId="0" nodeType="withEffect">
                                  <p:stCondLst>
                                    <p:cond delay="5000"/>
                                  </p:stCondLst>
                                  <p:childTnLst>
                                    <p:set>
                                      <p:cBhvr>
                                        <p:cTn id="18" dur="1" fill="hold">
                                          <p:stCondLst>
                                            <p:cond delay="0"/>
                                          </p:stCondLst>
                                        </p:cTn>
                                        <p:tgtEl>
                                          <p:spTgt spid="32"/>
                                        </p:tgtEl>
                                        <p:attrNameLst>
                                          <p:attrName>style.visibility</p:attrName>
                                        </p:attrNameLst>
                                      </p:cBhvr>
                                      <p:to>
                                        <p:strVal val="visible"/>
                                      </p:to>
                                    </p:set>
                                  </p:childTnLst>
                                </p:cTn>
                              </p:par>
                              <p:par>
                                <p:cTn id="19" presetID="1" presetClass="entr" presetSubtype="0" fill="hold" grpId="0" nodeType="withEffect">
                                  <p:stCondLst>
                                    <p:cond delay="5000"/>
                                  </p:stCondLst>
                                  <p:childTnLst>
                                    <p:set>
                                      <p:cBhvr>
                                        <p:cTn id="20" dur="1" fill="hold">
                                          <p:stCondLst>
                                            <p:cond delay="0"/>
                                          </p:stCondLst>
                                        </p:cTn>
                                        <p:tgtEl>
                                          <p:spTgt spid="33"/>
                                        </p:tgtEl>
                                        <p:attrNameLst>
                                          <p:attrName>style.visibility</p:attrName>
                                        </p:attrNameLst>
                                      </p:cBhvr>
                                      <p:to>
                                        <p:strVal val="visible"/>
                                      </p:to>
                                    </p:set>
                                  </p:childTnLst>
                                </p:cTn>
                              </p:par>
                              <p:par>
                                <p:cTn id="21" presetID="1" presetClass="entr" presetSubtype="0" fill="hold" grpId="0" nodeType="withEffect">
                                  <p:stCondLst>
                                    <p:cond delay="5000"/>
                                  </p:stCondLst>
                                  <p:childTnLst>
                                    <p:set>
                                      <p:cBhvr>
                                        <p:cTn id="22" dur="1" fill="hold">
                                          <p:stCondLst>
                                            <p:cond delay="0"/>
                                          </p:stCondLst>
                                        </p:cTn>
                                        <p:tgtEl>
                                          <p:spTgt spid="3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 end="1"/>
                                            </p:txEl>
                                          </p:spTgt>
                                        </p:tgtEl>
                                        <p:attrNameLst>
                                          <p:attrName>style.visibility</p:attrName>
                                        </p:attrNameLst>
                                      </p:cBhvr>
                                      <p:to>
                                        <p:strVal val="visible"/>
                                      </p:to>
                                    </p:set>
                                  </p:childTnLst>
                                </p:cTn>
                              </p:par>
                              <p:par>
                                <p:cTn id="27" presetID="1" presetClass="entr" presetSubtype="0" fill="hold" grpId="0" nodeType="withEffect">
                                  <p:stCondLst>
                                    <p:cond delay="2000"/>
                                  </p:stCondLst>
                                  <p:childTnLst>
                                    <p:set>
                                      <p:cBhvr>
                                        <p:cTn id="28" dur="1" fill="hold">
                                          <p:stCondLst>
                                            <p:cond delay="0"/>
                                          </p:stCondLst>
                                        </p:cTn>
                                        <p:tgtEl>
                                          <p:spTgt spid="48"/>
                                        </p:tgtEl>
                                        <p:attrNameLst>
                                          <p:attrName>style.visibility</p:attrName>
                                        </p:attrNameLst>
                                      </p:cBhvr>
                                      <p:to>
                                        <p:strVal val="visible"/>
                                      </p:to>
                                    </p:set>
                                  </p:childTnLst>
                                </p:cTn>
                              </p:par>
                              <p:par>
                                <p:cTn id="29" presetID="1" presetClass="entr" presetSubtype="0" fill="hold" grpId="0" nodeType="withEffect">
                                  <p:stCondLst>
                                    <p:cond delay="2000"/>
                                  </p:stCondLst>
                                  <p:childTnLst>
                                    <p:set>
                                      <p:cBhvr>
                                        <p:cTn id="30" dur="1" fill="hold">
                                          <p:stCondLst>
                                            <p:cond delay="0"/>
                                          </p:stCondLst>
                                        </p:cTn>
                                        <p:tgtEl>
                                          <p:spTgt spid="49"/>
                                        </p:tgtEl>
                                        <p:attrNameLst>
                                          <p:attrName>style.visibility</p:attrName>
                                        </p:attrNameLst>
                                      </p:cBhvr>
                                      <p:to>
                                        <p:strVal val="visible"/>
                                      </p:to>
                                    </p:set>
                                  </p:childTnLst>
                                </p:cTn>
                              </p:par>
                              <p:par>
                                <p:cTn id="31" presetID="1" presetClass="entr" presetSubtype="0" fill="hold" grpId="0" nodeType="withEffect">
                                  <p:stCondLst>
                                    <p:cond delay="2000"/>
                                  </p:stCondLst>
                                  <p:childTnLst>
                                    <p:set>
                                      <p:cBhvr>
                                        <p:cTn id="32" dur="1" fill="hold">
                                          <p:stCondLst>
                                            <p:cond delay="0"/>
                                          </p:stCondLst>
                                        </p:cTn>
                                        <p:tgtEl>
                                          <p:spTgt spid="50"/>
                                        </p:tgtEl>
                                        <p:attrNameLst>
                                          <p:attrName>style.visibility</p:attrName>
                                        </p:attrNameLst>
                                      </p:cBhvr>
                                      <p:to>
                                        <p:strVal val="visible"/>
                                      </p:to>
                                    </p:set>
                                  </p:childTnLst>
                                </p:cTn>
                              </p:par>
                              <p:par>
                                <p:cTn id="33" presetID="1" presetClass="entr" presetSubtype="0" fill="hold" grpId="0" nodeType="withEffect">
                                  <p:stCondLst>
                                    <p:cond delay="2000"/>
                                  </p:stCondLst>
                                  <p:childTnLst>
                                    <p:set>
                                      <p:cBhvr>
                                        <p:cTn id="34" dur="1" fill="hold">
                                          <p:stCondLst>
                                            <p:cond delay="0"/>
                                          </p:stCondLst>
                                        </p:cTn>
                                        <p:tgtEl>
                                          <p:spTgt spid="51"/>
                                        </p:tgtEl>
                                        <p:attrNameLst>
                                          <p:attrName>style.visibility</p:attrName>
                                        </p:attrNameLst>
                                      </p:cBhvr>
                                      <p:to>
                                        <p:strVal val="visible"/>
                                      </p:to>
                                    </p:set>
                                  </p:childTnLst>
                                </p:cTn>
                              </p:par>
                              <p:par>
                                <p:cTn id="35" presetID="1" presetClass="entr" presetSubtype="0" fill="hold" grpId="0" nodeType="withEffect">
                                  <p:stCondLst>
                                    <p:cond delay="2000"/>
                                  </p:stCondLst>
                                  <p:childTnLst>
                                    <p:set>
                                      <p:cBhvr>
                                        <p:cTn id="36" dur="1" fill="hold">
                                          <p:stCondLst>
                                            <p:cond delay="0"/>
                                          </p:stCondLst>
                                        </p:cTn>
                                        <p:tgtEl>
                                          <p:spTgt spid="52"/>
                                        </p:tgtEl>
                                        <p:attrNameLst>
                                          <p:attrName>style.visibility</p:attrName>
                                        </p:attrNameLst>
                                      </p:cBhvr>
                                      <p:to>
                                        <p:strVal val="visible"/>
                                      </p:to>
                                    </p:set>
                                  </p:childTnLst>
                                </p:cTn>
                              </p:par>
                              <p:par>
                                <p:cTn id="37" presetID="1" presetClass="entr" presetSubtype="0" fill="hold" grpId="0" nodeType="withEffect">
                                  <p:stCondLst>
                                    <p:cond delay="2000"/>
                                  </p:stCondLst>
                                  <p:childTnLst>
                                    <p:set>
                                      <p:cBhvr>
                                        <p:cTn id="38" dur="1" fill="hold">
                                          <p:stCondLst>
                                            <p:cond delay="0"/>
                                          </p:stCondLst>
                                        </p:cTn>
                                        <p:tgtEl>
                                          <p:spTgt spid="5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9" grpId="0"/>
      <p:bldP spid="32" grpId="0"/>
      <p:bldP spid="33" grpId="0"/>
      <p:bldP spid="37" grpId="0"/>
      <p:bldP spid="48" grpId="0"/>
      <p:bldP spid="49" grpId="0"/>
      <p:bldP spid="50" grpId="0"/>
      <p:bldP spid="51" grpId="0"/>
      <p:bldP spid="52" grpId="0"/>
      <p:bldP spid="53" grpId="0"/>
      <p:bldP spid="54" grpId="0" build="p"/>
      <p:bldP spid="2" grpId="0"/>
      <p:bldP spid="3"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8" name="Conector recto de flecha 37"/>
          <p:cNvCxnSpPr/>
          <p:nvPr/>
        </p:nvCxnSpPr>
        <p:spPr bwMode="auto">
          <a:xfrm flipH="1" flipV="1">
            <a:off x="6226040" y="2265891"/>
            <a:ext cx="2336162" cy="1147013"/>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 name="Forma libre 39"/>
          <p:cNvSpPr/>
          <p:nvPr/>
        </p:nvSpPr>
        <p:spPr bwMode="auto">
          <a:xfrm>
            <a:off x="3201214" y="2108071"/>
            <a:ext cx="7292730" cy="2931078"/>
          </a:xfrm>
          <a:custGeom>
            <a:avLst/>
            <a:gdLst>
              <a:gd name="connsiteX0" fmla="*/ 0 w 7292730"/>
              <a:gd name="connsiteY0" fmla="*/ 1686732 h 2931078"/>
              <a:gd name="connsiteX1" fmla="*/ 759124 w 7292730"/>
              <a:gd name="connsiteY1" fmla="*/ 2635637 h 2931078"/>
              <a:gd name="connsiteX2" fmla="*/ 2700068 w 7292730"/>
              <a:gd name="connsiteY2" fmla="*/ 2928936 h 2931078"/>
              <a:gd name="connsiteX3" fmla="*/ 5512279 w 7292730"/>
              <a:gd name="connsiteY3" fmla="*/ 2696022 h 2931078"/>
              <a:gd name="connsiteX4" fmla="*/ 7013275 w 7292730"/>
              <a:gd name="connsiteY4" fmla="*/ 1574588 h 2931078"/>
              <a:gd name="connsiteX5" fmla="*/ 6901132 w 7292730"/>
              <a:gd name="connsiteY5" fmla="*/ 177109 h 2931078"/>
              <a:gd name="connsiteX6" fmla="*/ 3096883 w 7292730"/>
              <a:gd name="connsiteY6" fmla="*/ 64966 h 2931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292730" h="2931078">
                <a:moveTo>
                  <a:pt x="0" y="1686732"/>
                </a:moveTo>
                <a:cubicBezTo>
                  <a:pt x="154556" y="2057667"/>
                  <a:pt x="309113" y="2428603"/>
                  <a:pt x="759124" y="2635637"/>
                </a:cubicBezTo>
                <a:cubicBezTo>
                  <a:pt x="1209135" y="2842671"/>
                  <a:pt x="1907876" y="2918872"/>
                  <a:pt x="2700068" y="2928936"/>
                </a:cubicBezTo>
                <a:cubicBezTo>
                  <a:pt x="3492260" y="2939000"/>
                  <a:pt x="4793411" y="2921747"/>
                  <a:pt x="5512279" y="2696022"/>
                </a:cubicBezTo>
                <a:cubicBezTo>
                  <a:pt x="6231147" y="2470297"/>
                  <a:pt x="6781800" y="1994407"/>
                  <a:pt x="7013275" y="1574588"/>
                </a:cubicBezTo>
                <a:cubicBezTo>
                  <a:pt x="7244750" y="1154769"/>
                  <a:pt x="7553864" y="428713"/>
                  <a:pt x="6901132" y="177109"/>
                </a:cubicBezTo>
                <a:cubicBezTo>
                  <a:pt x="6248400" y="-74495"/>
                  <a:pt x="4672641" y="-4765"/>
                  <a:pt x="3096883" y="64966"/>
                </a:cubicBezTo>
              </a:path>
            </a:pathLst>
          </a:custGeom>
          <a:noFill/>
          <a:ln w="15875" cap="flat" cmpd="sng" algn="ctr">
            <a:solidFill>
              <a:schemeClr val="tx1"/>
            </a:solidFill>
            <a:prstDash val="solid"/>
            <a:round/>
            <a:headEnd type="none" w="med" len="med"/>
            <a:tailEnd type="arrow"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6" name="Elipse 5"/>
          <p:cNvSpPr/>
          <p:nvPr/>
        </p:nvSpPr>
        <p:spPr bwMode="auto">
          <a:xfrm>
            <a:off x="5987297" y="2086822"/>
            <a:ext cx="326572" cy="334735"/>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7" name="Elipse 6"/>
          <p:cNvSpPr/>
          <p:nvPr/>
        </p:nvSpPr>
        <p:spPr bwMode="auto">
          <a:xfrm>
            <a:off x="2973831" y="3337833"/>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dirty="0"/>
              <a:t>1</a:t>
            </a:r>
            <a:endParaRPr lang="es-MX" sz="1600" dirty="0"/>
          </a:p>
        </p:txBody>
      </p:sp>
      <p:sp>
        <p:nvSpPr>
          <p:cNvPr id="13" name="Elipse 12"/>
          <p:cNvSpPr/>
          <p:nvPr/>
        </p:nvSpPr>
        <p:spPr bwMode="auto">
          <a:xfrm>
            <a:off x="4096557" y="3337833"/>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dirty="0"/>
              <a:t>2</a:t>
            </a:r>
            <a:endParaRPr lang="es-MX" sz="1600" dirty="0"/>
          </a:p>
        </p:txBody>
      </p:sp>
      <p:sp>
        <p:nvSpPr>
          <p:cNvPr id="14" name="Elipse 13"/>
          <p:cNvSpPr/>
          <p:nvPr/>
        </p:nvSpPr>
        <p:spPr bwMode="auto">
          <a:xfrm>
            <a:off x="5219283" y="3337833"/>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dirty="0"/>
              <a:t>3</a:t>
            </a:r>
            <a:endParaRPr lang="es-MX" sz="1600" dirty="0"/>
          </a:p>
        </p:txBody>
      </p:sp>
      <p:sp>
        <p:nvSpPr>
          <p:cNvPr id="15" name="Elipse 14"/>
          <p:cNvSpPr/>
          <p:nvPr/>
        </p:nvSpPr>
        <p:spPr bwMode="auto">
          <a:xfrm>
            <a:off x="6342009" y="3337833"/>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dirty="0"/>
              <a:t>4</a:t>
            </a:r>
            <a:endParaRPr lang="es-MX" sz="1600" dirty="0"/>
          </a:p>
        </p:txBody>
      </p:sp>
      <p:sp>
        <p:nvSpPr>
          <p:cNvPr id="16" name="Elipse 15"/>
          <p:cNvSpPr/>
          <p:nvPr/>
        </p:nvSpPr>
        <p:spPr bwMode="auto">
          <a:xfrm>
            <a:off x="8587460" y="3337833"/>
            <a:ext cx="427265" cy="432708"/>
          </a:xfrm>
          <a:prstGeom prst="ellips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r>
              <a:rPr lang="es-MX" sz="2000" i="1" dirty="0"/>
              <a:t>k</a:t>
            </a:r>
            <a:endParaRPr lang="es-MX" sz="1600" i="1" dirty="0"/>
          </a:p>
        </p:txBody>
      </p:sp>
      <p:sp>
        <p:nvSpPr>
          <p:cNvPr id="18" name="CuadroTexto 17"/>
          <p:cNvSpPr txBox="1"/>
          <p:nvPr/>
        </p:nvSpPr>
        <p:spPr>
          <a:xfrm>
            <a:off x="7336964" y="3237404"/>
            <a:ext cx="693964" cy="461665"/>
          </a:xfrm>
          <a:prstGeom prst="rect">
            <a:avLst/>
          </a:prstGeom>
          <a:noFill/>
        </p:spPr>
        <p:txBody>
          <a:bodyPr wrap="square" rtlCol="0">
            <a:spAutoFit/>
          </a:bodyPr>
          <a:lstStyle/>
          <a:p>
            <a:r>
              <a:rPr lang="es-MX" sz="2400" dirty="0"/>
              <a:t>…</a:t>
            </a:r>
            <a:endParaRPr lang="es-MX" u="none" dirty="0"/>
          </a:p>
        </p:txBody>
      </p:sp>
      <p:cxnSp>
        <p:nvCxnSpPr>
          <p:cNvPr id="20" name="Conector recto de flecha 19"/>
          <p:cNvCxnSpPr/>
          <p:nvPr/>
        </p:nvCxnSpPr>
        <p:spPr bwMode="auto">
          <a:xfrm flipV="1">
            <a:off x="3266459" y="2278527"/>
            <a:ext cx="2648774" cy="1147013"/>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Conector recto de flecha 21"/>
          <p:cNvCxnSpPr/>
          <p:nvPr/>
        </p:nvCxnSpPr>
        <p:spPr bwMode="auto">
          <a:xfrm flipV="1">
            <a:off x="4437701" y="2362554"/>
            <a:ext cx="1573873" cy="1028667"/>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Conector recto de flecha 26"/>
          <p:cNvCxnSpPr>
            <a:stCxn id="14" idx="0"/>
            <a:endCxn id="6" idx="4"/>
          </p:cNvCxnSpPr>
          <p:nvPr/>
        </p:nvCxnSpPr>
        <p:spPr bwMode="auto">
          <a:xfrm flipV="1">
            <a:off x="5432915" y="2421557"/>
            <a:ext cx="717668" cy="916277"/>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CuadroTexto 38"/>
          <p:cNvSpPr txBox="1"/>
          <p:nvPr/>
        </p:nvSpPr>
        <p:spPr>
          <a:xfrm>
            <a:off x="6266044" y="1770543"/>
            <a:ext cx="581126" cy="461665"/>
          </a:xfrm>
          <a:prstGeom prst="rect">
            <a:avLst/>
          </a:prstGeom>
          <a:noFill/>
        </p:spPr>
        <p:txBody>
          <a:bodyPr wrap="square" rtlCol="0">
            <a:spAutoFit/>
          </a:bodyPr>
          <a:lstStyle/>
          <a:p>
            <a:r>
              <a:rPr lang="es-MX" sz="2400" dirty="0"/>
              <a:t>s</a:t>
            </a:r>
            <a:endParaRPr lang="es-MX" sz="2000" dirty="0"/>
          </a:p>
        </p:txBody>
      </p:sp>
      <p:sp>
        <p:nvSpPr>
          <p:cNvPr id="41" name="Forma libre 40"/>
          <p:cNvSpPr/>
          <p:nvPr/>
        </p:nvSpPr>
        <p:spPr bwMode="auto">
          <a:xfrm>
            <a:off x="4274186" y="3755154"/>
            <a:ext cx="740981" cy="1235320"/>
          </a:xfrm>
          <a:custGeom>
            <a:avLst/>
            <a:gdLst>
              <a:gd name="connsiteX0" fmla="*/ 11220 w 740981"/>
              <a:gd name="connsiteY0" fmla="*/ 0 h 1235320"/>
              <a:gd name="connsiteX1" fmla="*/ 55181 w 740981"/>
              <a:gd name="connsiteY1" fmla="*/ 597877 h 1235320"/>
              <a:gd name="connsiteX2" fmla="*/ 442043 w 740981"/>
              <a:gd name="connsiteY2" fmla="*/ 1112227 h 1235320"/>
              <a:gd name="connsiteX3" fmla="*/ 740981 w 740981"/>
              <a:gd name="connsiteY3" fmla="*/ 1235320 h 1235320"/>
            </a:gdLst>
            <a:ahLst/>
            <a:cxnLst>
              <a:cxn ang="0">
                <a:pos x="connsiteX0" y="connsiteY0"/>
              </a:cxn>
              <a:cxn ang="0">
                <a:pos x="connsiteX1" y="connsiteY1"/>
              </a:cxn>
              <a:cxn ang="0">
                <a:pos x="connsiteX2" y="connsiteY2"/>
              </a:cxn>
              <a:cxn ang="0">
                <a:pos x="connsiteX3" y="connsiteY3"/>
              </a:cxn>
            </a:cxnLst>
            <a:rect l="l" t="t" r="r" b="b"/>
            <a:pathLst>
              <a:path w="740981" h="1235320">
                <a:moveTo>
                  <a:pt x="11220" y="0"/>
                </a:moveTo>
                <a:cubicBezTo>
                  <a:pt x="-2702" y="206253"/>
                  <a:pt x="-16623" y="412506"/>
                  <a:pt x="55181" y="597877"/>
                </a:cubicBezTo>
                <a:cubicBezTo>
                  <a:pt x="126985" y="783248"/>
                  <a:pt x="327743" y="1005987"/>
                  <a:pt x="442043" y="1112227"/>
                </a:cubicBezTo>
                <a:cubicBezTo>
                  <a:pt x="556343" y="1218467"/>
                  <a:pt x="648662" y="1226893"/>
                  <a:pt x="740981" y="1235320"/>
                </a:cubicBezTo>
              </a:path>
            </a:pathLst>
          </a:custGeom>
          <a:no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2" name="Forma libre 41"/>
          <p:cNvSpPr/>
          <p:nvPr/>
        </p:nvSpPr>
        <p:spPr bwMode="auto">
          <a:xfrm>
            <a:off x="5372491" y="3781531"/>
            <a:ext cx="1097803" cy="1257300"/>
          </a:xfrm>
          <a:custGeom>
            <a:avLst/>
            <a:gdLst>
              <a:gd name="connsiteX0" fmla="*/ 16350 w 1097803"/>
              <a:gd name="connsiteY0" fmla="*/ 0 h 1257300"/>
              <a:gd name="connsiteX1" fmla="*/ 33934 w 1097803"/>
              <a:gd name="connsiteY1" fmla="*/ 378070 h 1257300"/>
              <a:gd name="connsiteX2" fmla="*/ 319684 w 1097803"/>
              <a:gd name="connsiteY2" fmla="*/ 866043 h 1257300"/>
              <a:gd name="connsiteX3" fmla="*/ 697753 w 1097803"/>
              <a:gd name="connsiteY3" fmla="*/ 1129812 h 1257300"/>
              <a:gd name="connsiteX4" fmla="*/ 1097803 w 1097803"/>
              <a:gd name="connsiteY4" fmla="*/ 1257300 h 1257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7803" h="1257300">
                <a:moveTo>
                  <a:pt x="16350" y="0"/>
                </a:moveTo>
                <a:cubicBezTo>
                  <a:pt x="-136" y="116865"/>
                  <a:pt x="-16622" y="233730"/>
                  <a:pt x="33934" y="378070"/>
                </a:cubicBezTo>
                <a:cubicBezTo>
                  <a:pt x="84490" y="522411"/>
                  <a:pt x="209048" y="740753"/>
                  <a:pt x="319684" y="866043"/>
                </a:cubicBezTo>
                <a:cubicBezTo>
                  <a:pt x="430320" y="991333"/>
                  <a:pt x="568067" y="1064603"/>
                  <a:pt x="697753" y="1129812"/>
                </a:cubicBezTo>
                <a:cubicBezTo>
                  <a:pt x="827439" y="1195021"/>
                  <a:pt x="962621" y="1226160"/>
                  <a:pt x="1097803" y="1257300"/>
                </a:cubicBezTo>
              </a:path>
            </a:pathLst>
          </a:custGeom>
          <a:no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3" name="Forma libre 42"/>
          <p:cNvSpPr/>
          <p:nvPr/>
        </p:nvSpPr>
        <p:spPr bwMode="auto">
          <a:xfrm>
            <a:off x="6580153" y="3772739"/>
            <a:ext cx="1754110" cy="1129760"/>
          </a:xfrm>
          <a:custGeom>
            <a:avLst/>
            <a:gdLst>
              <a:gd name="connsiteX0" fmla="*/ 44 w 1754110"/>
              <a:gd name="connsiteY0" fmla="*/ 0 h 1129760"/>
              <a:gd name="connsiteX1" fmla="*/ 96760 w 1754110"/>
              <a:gd name="connsiteY1" fmla="*/ 448408 h 1129760"/>
              <a:gd name="connsiteX2" fmla="*/ 584733 w 1754110"/>
              <a:gd name="connsiteY2" fmla="*/ 800100 h 1129760"/>
              <a:gd name="connsiteX3" fmla="*/ 918840 w 1754110"/>
              <a:gd name="connsiteY3" fmla="*/ 984739 h 1129760"/>
              <a:gd name="connsiteX4" fmla="*/ 1340871 w 1754110"/>
              <a:gd name="connsiteY4" fmla="*/ 1112227 h 1129760"/>
              <a:gd name="connsiteX5" fmla="*/ 1754110 w 1754110"/>
              <a:gd name="connsiteY5" fmla="*/ 1125415 h 1129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4110" h="1129760">
                <a:moveTo>
                  <a:pt x="44" y="0"/>
                </a:moveTo>
                <a:cubicBezTo>
                  <a:pt x="-322" y="157529"/>
                  <a:pt x="-688" y="315058"/>
                  <a:pt x="96760" y="448408"/>
                </a:cubicBezTo>
                <a:cubicBezTo>
                  <a:pt x="194208" y="581758"/>
                  <a:pt x="447720" y="710712"/>
                  <a:pt x="584733" y="800100"/>
                </a:cubicBezTo>
                <a:cubicBezTo>
                  <a:pt x="721746" y="889488"/>
                  <a:pt x="792817" y="932718"/>
                  <a:pt x="918840" y="984739"/>
                </a:cubicBezTo>
                <a:cubicBezTo>
                  <a:pt x="1044863" y="1036760"/>
                  <a:pt x="1201659" y="1088781"/>
                  <a:pt x="1340871" y="1112227"/>
                </a:cubicBezTo>
                <a:cubicBezTo>
                  <a:pt x="1480083" y="1135673"/>
                  <a:pt x="1617096" y="1130544"/>
                  <a:pt x="1754110" y="1125415"/>
                </a:cubicBezTo>
              </a:path>
            </a:pathLst>
          </a:custGeom>
          <a:no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45" name="Forma libre 44"/>
          <p:cNvSpPr/>
          <p:nvPr/>
        </p:nvSpPr>
        <p:spPr bwMode="auto">
          <a:xfrm>
            <a:off x="8984894" y="3478197"/>
            <a:ext cx="1332035" cy="318628"/>
          </a:xfrm>
          <a:custGeom>
            <a:avLst/>
            <a:gdLst>
              <a:gd name="connsiteX0" fmla="*/ 0 w 1332035"/>
              <a:gd name="connsiteY0" fmla="*/ 167054 h 318628"/>
              <a:gd name="connsiteX1" fmla="*/ 457200 w 1332035"/>
              <a:gd name="connsiteY1" fmla="*/ 298938 h 318628"/>
              <a:gd name="connsiteX2" fmla="*/ 962758 w 1332035"/>
              <a:gd name="connsiteY2" fmla="*/ 303334 h 318628"/>
              <a:gd name="connsiteX3" fmla="*/ 1186962 w 1332035"/>
              <a:gd name="connsiteY3" fmla="*/ 158261 h 318628"/>
              <a:gd name="connsiteX4" fmla="*/ 1332035 w 1332035"/>
              <a:gd name="connsiteY4" fmla="*/ 0 h 318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2035" h="318628">
                <a:moveTo>
                  <a:pt x="0" y="167054"/>
                </a:moveTo>
                <a:cubicBezTo>
                  <a:pt x="148370" y="221639"/>
                  <a:pt x="296740" y="276225"/>
                  <a:pt x="457200" y="298938"/>
                </a:cubicBezTo>
                <a:cubicBezTo>
                  <a:pt x="617660" y="321651"/>
                  <a:pt x="841131" y="326780"/>
                  <a:pt x="962758" y="303334"/>
                </a:cubicBezTo>
                <a:cubicBezTo>
                  <a:pt x="1084385" y="279888"/>
                  <a:pt x="1125416" y="208817"/>
                  <a:pt x="1186962" y="158261"/>
                </a:cubicBezTo>
                <a:cubicBezTo>
                  <a:pt x="1248508" y="107705"/>
                  <a:pt x="1290271" y="53852"/>
                  <a:pt x="1332035" y="0"/>
                </a:cubicBezTo>
              </a:path>
            </a:pathLst>
          </a:custGeom>
          <a:no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54" name="Marcador de contenido 2"/>
          <p:cNvSpPr>
            <a:spLocks noGrp="1"/>
          </p:cNvSpPr>
          <p:nvPr>
            <p:ph idx="1"/>
          </p:nvPr>
        </p:nvSpPr>
        <p:spPr>
          <a:xfrm>
            <a:off x="593272" y="272825"/>
            <a:ext cx="11065328" cy="920727"/>
          </a:xfrm>
        </p:spPr>
        <p:txBody>
          <a:bodyPr/>
          <a:lstStyle/>
          <a:p>
            <a:r>
              <a:rPr lang="es-MX" sz="2400" dirty="0"/>
              <a:t>Supongo que la red comienza con la solución óptima global donde todos usan la arista de peso 1.</a:t>
            </a:r>
          </a:p>
        </p:txBody>
      </p:sp>
      <p:sp>
        <p:nvSpPr>
          <p:cNvPr id="34" name="Marcador de contenido 2"/>
          <p:cNvSpPr txBox="1">
            <a:spLocks/>
          </p:cNvSpPr>
          <p:nvPr/>
        </p:nvSpPr>
        <p:spPr bwMode="auto">
          <a:xfrm>
            <a:off x="554245" y="1205287"/>
            <a:ext cx="11244055" cy="920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sz="2400" dirty="0"/>
              <a:t>El jugador </a:t>
            </a:r>
            <a:r>
              <a:rPr lang="es-MX" sz="2400" i="1" dirty="0"/>
              <a:t>k</a:t>
            </a:r>
            <a:r>
              <a:rPr lang="es-MX" sz="2400" dirty="0"/>
              <a:t> la abandonará, pues está pagando (2</a:t>
            </a:r>
            <a:r>
              <a:rPr lang="es-MX" sz="2400" i="1" baseline="30000" dirty="0"/>
              <a:t>k</a:t>
            </a:r>
            <a:r>
              <a:rPr lang="es-MX" sz="2400" baseline="30000" dirty="0"/>
              <a:t>-1</a:t>
            </a:r>
            <a:r>
              <a:rPr lang="es-MX" sz="2400" dirty="0"/>
              <a:t>)/(2</a:t>
            </a:r>
            <a:r>
              <a:rPr lang="es-MX" sz="2400" i="1" baseline="30000" dirty="0"/>
              <a:t>k</a:t>
            </a:r>
            <a:r>
              <a:rPr lang="es-MX" sz="2400" baseline="30000" dirty="0"/>
              <a:t>-1</a:t>
            </a:r>
            <a:r>
              <a:rPr lang="es-MX" sz="2400" dirty="0"/>
              <a:t> -1) &gt;1/2, y escogerá la arista ½ suya.</a:t>
            </a:r>
          </a:p>
        </p:txBody>
      </p:sp>
      <p:sp>
        <p:nvSpPr>
          <p:cNvPr id="36" name="Marcador de contenido 2"/>
          <p:cNvSpPr txBox="1">
            <a:spLocks/>
          </p:cNvSpPr>
          <p:nvPr/>
        </p:nvSpPr>
        <p:spPr bwMode="auto">
          <a:xfrm>
            <a:off x="593272" y="5205298"/>
            <a:ext cx="9300028" cy="599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sz="2400" dirty="0"/>
              <a:t>Lo mismo hará en jugador </a:t>
            </a:r>
            <a:r>
              <a:rPr lang="es-MX" sz="2400" i="1" dirty="0"/>
              <a:t>k-</a:t>
            </a:r>
            <a:r>
              <a:rPr lang="es-MX" sz="2400" dirty="0"/>
              <a:t>1, y poco a poco todos los demás.</a:t>
            </a:r>
          </a:p>
        </p:txBody>
      </p:sp>
      <p:sp>
        <p:nvSpPr>
          <p:cNvPr id="2" name="Forma libre 1"/>
          <p:cNvSpPr/>
          <p:nvPr/>
        </p:nvSpPr>
        <p:spPr bwMode="auto">
          <a:xfrm>
            <a:off x="9005843" y="3508049"/>
            <a:ext cx="1286142" cy="289303"/>
          </a:xfrm>
          <a:custGeom>
            <a:avLst/>
            <a:gdLst>
              <a:gd name="connsiteX0" fmla="*/ 0 w 1286142"/>
              <a:gd name="connsiteY0" fmla="*/ 123914 h 289303"/>
              <a:gd name="connsiteX1" fmla="*/ 205099 w 1286142"/>
              <a:gd name="connsiteY1" fmla="*/ 209372 h 289303"/>
              <a:gd name="connsiteX2" fmla="*/ 534112 w 1286142"/>
              <a:gd name="connsiteY2" fmla="*/ 282012 h 289303"/>
              <a:gd name="connsiteX3" fmla="*/ 794759 w 1286142"/>
              <a:gd name="connsiteY3" fmla="*/ 286285 h 289303"/>
              <a:gd name="connsiteX4" fmla="*/ 905854 w 1286142"/>
              <a:gd name="connsiteY4" fmla="*/ 277739 h 289303"/>
              <a:gd name="connsiteX5" fmla="*/ 1008404 w 1286142"/>
              <a:gd name="connsiteY5" fmla="*/ 260647 h 289303"/>
              <a:gd name="connsiteX6" fmla="*/ 1110953 w 1286142"/>
              <a:gd name="connsiteY6" fmla="*/ 170916 h 289303"/>
              <a:gd name="connsiteX7" fmla="*/ 1286142 w 1286142"/>
              <a:gd name="connsiteY7" fmla="*/ 0 h 289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86142" h="289303">
                <a:moveTo>
                  <a:pt x="0" y="123914"/>
                </a:moveTo>
                <a:cubicBezTo>
                  <a:pt x="58040" y="153468"/>
                  <a:pt x="116080" y="183022"/>
                  <a:pt x="205099" y="209372"/>
                </a:cubicBezTo>
                <a:cubicBezTo>
                  <a:pt x="294118" y="235722"/>
                  <a:pt x="435835" y="269193"/>
                  <a:pt x="534112" y="282012"/>
                </a:cubicBezTo>
                <a:cubicBezTo>
                  <a:pt x="632389" y="294831"/>
                  <a:pt x="732802" y="286997"/>
                  <a:pt x="794759" y="286285"/>
                </a:cubicBezTo>
                <a:cubicBezTo>
                  <a:pt x="856716" y="285573"/>
                  <a:pt x="870247" y="282012"/>
                  <a:pt x="905854" y="277739"/>
                </a:cubicBezTo>
                <a:cubicBezTo>
                  <a:pt x="941461" y="273466"/>
                  <a:pt x="974221" y="278451"/>
                  <a:pt x="1008404" y="260647"/>
                </a:cubicBezTo>
                <a:cubicBezTo>
                  <a:pt x="1042587" y="242843"/>
                  <a:pt x="1064663" y="214357"/>
                  <a:pt x="1110953" y="170916"/>
                </a:cubicBezTo>
                <a:cubicBezTo>
                  <a:pt x="1157243" y="127475"/>
                  <a:pt x="1221692" y="63737"/>
                  <a:pt x="1286142" y="0"/>
                </a:cubicBezTo>
              </a:path>
            </a:pathLst>
          </a:custGeom>
          <a:noFill/>
          <a:ln w="34925" cap="flat" cmpd="sng" algn="ctr">
            <a:solidFill>
              <a:schemeClr val="bg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sp>
        <p:nvSpPr>
          <p:cNvPr id="3" name="Forma libre 2"/>
          <p:cNvSpPr/>
          <p:nvPr/>
        </p:nvSpPr>
        <p:spPr bwMode="auto">
          <a:xfrm>
            <a:off x="6574564" y="3764422"/>
            <a:ext cx="1683522" cy="1136958"/>
          </a:xfrm>
          <a:custGeom>
            <a:avLst/>
            <a:gdLst>
              <a:gd name="connsiteX0" fmla="*/ 0 w 1683522"/>
              <a:gd name="connsiteY0" fmla="*/ 0 h 1136958"/>
              <a:gd name="connsiteX1" fmla="*/ 4273 w 1683522"/>
              <a:gd name="connsiteY1" fmla="*/ 183735 h 1136958"/>
              <a:gd name="connsiteX2" fmla="*/ 25638 w 1683522"/>
              <a:gd name="connsiteY2" fmla="*/ 286285 h 1136958"/>
              <a:gd name="connsiteX3" fmla="*/ 94004 w 1683522"/>
              <a:gd name="connsiteY3" fmla="*/ 427290 h 1136958"/>
              <a:gd name="connsiteX4" fmla="*/ 205100 w 1683522"/>
              <a:gd name="connsiteY4" fmla="*/ 555477 h 1136958"/>
              <a:gd name="connsiteX5" fmla="*/ 461473 w 1683522"/>
              <a:gd name="connsiteY5" fmla="*/ 730666 h 1136958"/>
              <a:gd name="connsiteX6" fmla="*/ 700756 w 1683522"/>
              <a:gd name="connsiteY6" fmla="*/ 880217 h 1136958"/>
              <a:gd name="connsiteX7" fmla="*/ 880217 w 1683522"/>
              <a:gd name="connsiteY7" fmla="*/ 982767 h 1136958"/>
              <a:gd name="connsiteX8" fmla="*/ 1175047 w 1683522"/>
              <a:gd name="connsiteY8" fmla="*/ 1076771 h 1136958"/>
              <a:gd name="connsiteX9" fmla="*/ 1410057 w 1683522"/>
              <a:gd name="connsiteY9" fmla="*/ 1128045 h 1136958"/>
              <a:gd name="connsiteX10" fmla="*/ 1683522 w 1683522"/>
              <a:gd name="connsiteY10" fmla="*/ 1136591 h 1136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83522" h="1136958">
                <a:moveTo>
                  <a:pt x="0" y="0"/>
                </a:moveTo>
                <a:cubicBezTo>
                  <a:pt x="0" y="68010"/>
                  <a:pt x="0" y="136021"/>
                  <a:pt x="4273" y="183735"/>
                </a:cubicBezTo>
                <a:cubicBezTo>
                  <a:pt x="8546" y="231449"/>
                  <a:pt x="10683" y="245693"/>
                  <a:pt x="25638" y="286285"/>
                </a:cubicBezTo>
                <a:cubicBezTo>
                  <a:pt x="40593" y="326877"/>
                  <a:pt x="64094" y="382425"/>
                  <a:pt x="94004" y="427290"/>
                </a:cubicBezTo>
                <a:cubicBezTo>
                  <a:pt x="123914" y="472155"/>
                  <a:pt x="143855" y="504914"/>
                  <a:pt x="205100" y="555477"/>
                </a:cubicBezTo>
                <a:cubicBezTo>
                  <a:pt x="266345" y="606040"/>
                  <a:pt x="378864" y="676543"/>
                  <a:pt x="461473" y="730666"/>
                </a:cubicBezTo>
                <a:cubicBezTo>
                  <a:pt x="544082" y="784789"/>
                  <a:pt x="630965" y="838200"/>
                  <a:pt x="700756" y="880217"/>
                </a:cubicBezTo>
                <a:cubicBezTo>
                  <a:pt x="770547" y="922234"/>
                  <a:pt x="801169" y="950008"/>
                  <a:pt x="880217" y="982767"/>
                </a:cubicBezTo>
                <a:cubicBezTo>
                  <a:pt x="959265" y="1015526"/>
                  <a:pt x="1086740" y="1052558"/>
                  <a:pt x="1175047" y="1076771"/>
                </a:cubicBezTo>
                <a:cubicBezTo>
                  <a:pt x="1263354" y="1100984"/>
                  <a:pt x="1325311" y="1118075"/>
                  <a:pt x="1410057" y="1128045"/>
                </a:cubicBezTo>
                <a:cubicBezTo>
                  <a:pt x="1494803" y="1138015"/>
                  <a:pt x="1589162" y="1137303"/>
                  <a:pt x="1683522" y="1136591"/>
                </a:cubicBezTo>
              </a:path>
            </a:pathLst>
          </a:custGeom>
          <a:noFill/>
          <a:ln w="31750" cap="flat" cmpd="sng" algn="ctr">
            <a:solidFill>
              <a:schemeClr val="bg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endParaRPr lang="es-MX" u="sng"/>
          </a:p>
        </p:txBody>
      </p:sp>
      <p:cxnSp>
        <p:nvCxnSpPr>
          <p:cNvPr id="47" name="Conector recto de flecha 46"/>
          <p:cNvCxnSpPr/>
          <p:nvPr/>
        </p:nvCxnSpPr>
        <p:spPr bwMode="auto">
          <a:xfrm flipH="1" flipV="1">
            <a:off x="6264265" y="2382605"/>
            <a:ext cx="289597" cy="965298"/>
          </a:xfrm>
          <a:prstGeom prst="straightConnector1">
            <a:avLst/>
          </a:prstGeom>
          <a:solidFill>
            <a:schemeClr val="accent1"/>
          </a:solidFill>
          <a:ln w="158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6"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92</a:t>
            </a:fld>
            <a:endParaRPr lang="es-MX" dirty="0"/>
          </a:p>
        </p:txBody>
      </p:sp>
      <p:sp>
        <p:nvSpPr>
          <p:cNvPr id="4" name="CuadroTexto 3">
            <a:extLst>
              <a:ext uri="{FF2B5EF4-FFF2-40B4-BE49-F238E27FC236}">
                <a16:creationId xmlns:a16="http://schemas.microsoft.com/office/drawing/2014/main" id="{FC4DD5FB-2EED-4C72-EA2B-CDF21E68ED07}"/>
              </a:ext>
            </a:extLst>
          </p:cNvPr>
          <p:cNvSpPr txBox="1"/>
          <p:nvPr/>
        </p:nvSpPr>
        <p:spPr>
          <a:xfrm>
            <a:off x="4772683" y="2675421"/>
            <a:ext cx="717667" cy="461665"/>
          </a:xfrm>
          <a:prstGeom prst="rect">
            <a:avLst/>
          </a:prstGeom>
          <a:noFill/>
        </p:spPr>
        <p:txBody>
          <a:bodyPr wrap="square" rtlCol="0">
            <a:spAutoFit/>
          </a:bodyPr>
          <a:lstStyle/>
          <a:p>
            <a:r>
              <a:rPr lang="es-MX" sz="2400" dirty="0"/>
              <a:t>1/2</a:t>
            </a:r>
          </a:p>
        </p:txBody>
      </p:sp>
      <p:sp>
        <p:nvSpPr>
          <p:cNvPr id="5" name="CuadroTexto 4">
            <a:extLst>
              <a:ext uri="{FF2B5EF4-FFF2-40B4-BE49-F238E27FC236}">
                <a16:creationId xmlns:a16="http://schemas.microsoft.com/office/drawing/2014/main" id="{055C6106-AFEB-697F-0908-E1C8E2B393FB}"/>
              </a:ext>
            </a:extLst>
          </p:cNvPr>
          <p:cNvSpPr txBox="1"/>
          <p:nvPr/>
        </p:nvSpPr>
        <p:spPr>
          <a:xfrm>
            <a:off x="3388584" y="2675421"/>
            <a:ext cx="701387" cy="461665"/>
          </a:xfrm>
          <a:prstGeom prst="rect">
            <a:avLst/>
          </a:prstGeom>
          <a:noFill/>
        </p:spPr>
        <p:txBody>
          <a:bodyPr wrap="square" rtlCol="0">
            <a:spAutoFit/>
          </a:bodyPr>
          <a:lstStyle/>
          <a:p>
            <a:r>
              <a:rPr lang="es-MX" sz="2400" dirty="0"/>
              <a:t>1/2</a:t>
            </a:r>
          </a:p>
        </p:txBody>
      </p:sp>
      <p:sp>
        <p:nvSpPr>
          <p:cNvPr id="8" name="CuadroTexto 7">
            <a:extLst>
              <a:ext uri="{FF2B5EF4-FFF2-40B4-BE49-F238E27FC236}">
                <a16:creationId xmlns:a16="http://schemas.microsoft.com/office/drawing/2014/main" id="{4FA6D55E-3EB0-436D-1C86-C7823E828E23}"/>
              </a:ext>
            </a:extLst>
          </p:cNvPr>
          <p:cNvSpPr txBox="1"/>
          <p:nvPr/>
        </p:nvSpPr>
        <p:spPr>
          <a:xfrm>
            <a:off x="5627358" y="2675421"/>
            <a:ext cx="649451" cy="461665"/>
          </a:xfrm>
          <a:prstGeom prst="rect">
            <a:avLst/>
          </a:prstGeom>
          <a:noFill/>
        </p:spPr>
        <p:txBody>
          <a:bodyPr wrap="square" rtlCol="0">
            <a:spAutoFit/>
          </a:bodyPr>
          <a:lstStyle/>
          <a:p>
            <a:r>
              <a:rPr lang="es-MX" sz="2400" dirty="0"/>
              <a:t>1/2</a:t>
            </a:r>
          </a:p>
        </p:txBody>
      </p:sp>
      <p:sp>
        <p:nvSpPr>
          <p:cNvPr id="9" name="CuadroTexto 8">
            <a:extLst>
              <a:ext uri="{FF2B5EF4-FFF2-40B4-BE49-F238E27FC236}">
                <a16:creationId xmlns:a16="http://schemas.microsoft.com/office/drawing/2014/main" id="{1BB1CBEC-88B4-2C44-EF48-E041F651506E}"/>
              </a:ext>
            </a:extLst>
          </p:cNvPr>
          <p:cNvSpPr txBox="1"/>
          <p:nvPr/>
        </p:nvSpPr>
        <p:spPr>
          <a:xfrm>
            <a:off x="6364724" y="2675421"/>
            <a:ext cx="609835" cy="461665"/>
          </a:xfrm>
          <a:prstGeom prst="rect">
            <a:avLst/>
          </a:prstGeom>
          <a:noFill/>
        </p:spPr>
        <p:txBody>
          <a:bodyPr wrap="square" rtlCol="0">
            <a:spAutoFit/>
          </a:bodyPr>
          <a:lstStyle/>
          <a:p>
            <a:r>
              <a:rPr lang="es-MX" sz="2400" dirty="0"/>
              <a:t>1/2</a:t>
            </a:r>
          </a:p>
        </p:txBody>
      </p:sp>
      <p:sp>
        <p:nvSpPr>
          <p:cNvPr id="10" name="CuadroTexto 9">
            <a:extLst>
              <a:ext uri="{FF2B5EF4-FFF2-40B4-BE49-F238E27FC236}">
                <a16:creationId xmlns:a16="http://schemas.microsoft.com/office/drawing/2014/main" id="{7779A1DB-D8C4-96A6-F9C2-AD447741FAE2}"/>
              </a:ext>
            </a:extLst>
          </p:cNvPr>
          <p:cNvSpPr txBox="1"/>
          <p:nvPr/>
        </p:nvSpPr>
        <p:spPr>
          <a:xfrm>
            <a:off x="7930455" y="2675421"/>
            <a:ext cx="643798" cy="461665"/>
          </a:xfrm>
          <a:prstGeom prst="rect">
            <a:avLst/>
          </a:prstGeom>
          <a:noFill/>
        </p:spPr>
        <p:txBody>
          <a:bodyPr wrap="square" rtlCol="0">
            <a:spAutoFit/>
          </a:bodyPr>
          <a:lstStyle/>
          <a:p>
            <a:r>
              <a:rPr lang="es-MX" sz="2400" dirty="0"/>
              <a:t>1/2</a:t>
            </a:r>
          </a:p>
        </p:txBody>
      </p:sp>
      <p:sp>
        <p:nvSpPr>
          <p:cNvPr id="12" name="CuadroTexto 11">
            <a:extLst>
              <a:ext uri="{FF2B5EF4-FFF2-40B4-BE49-F238E27FC236}">
                <a16:creationId xmlns:a16="http://schemas.microsoft.com/office/drawing/2014/main" id="{B021060A-1107-2664-7883-328567240748}"/>
              </a:ext>
            </a:extLst>
          </p:cNvPr>
          <p:cNvSpPr txBox="1"/>
          <p:nvPr/>
        </p:nvSpPr>
        <p:spPr>
          <a:xfrm>
            <a:off x="1830303" y="3902680"/>
            <a:ext cx="1508219" cy="461665"/>
          </a:xfrm>
          <a:prstGeom prst="rect">
            <a:avLst/>
          </a:prstGeom>
          <a:noFill/>
        </p:spPr>
        <p:txBody>
          <a:bodyPr wrap="square" rtlCol="0">
            <a:spAutoFit/>
          </a:bodyPr>
          <a:lstStyle/>
          <a:p>
            <a:r>
              <a:rPr lang="es-MX" sz="2400" dirty="0">
                <a:solidFill>
                  <a:srgbClr val="FFFF00"/>
                </a:solidFill>
              </a:rPr>
              <a:t>Peso </a:t>
            </a:r>
            <a:r>
              <a:rPr lang="es-MX" sz="2400" i="1" dirty="0" err="1">
                <a:solidFill>
                  <a:srgbClr val="FFFF00"/>
                </a:solidFill>
              </a:rPr>
              <a:t>w</a:t>
            </a:r>
            <a:r>
              <a:rPr lang="es-MX" sz="2400" i="1" baseline="-25000" dirty="0" err="1">
                <a:solidFill>
                  <a:srgbClr val="FFFF00"/>
                </a:solidFill>
              </a:rPr>
              <a:t>i</a:t>
            </a:r>
            <a:r>
              <a:rPr lang="es-MX" sz="2400" dirty="0">
                <a:solidFill>
                  <a:srgbClr val="FFFF00"/>
                </a:solidFill>
              </a:rPr>
              <a:t>=</a:t>
            </a:r>
          </a:p>
        </p:txBody>
      </p:sp>
      <p:sp>
        <p:nvSpPr>
          <p:cNvPr id="17" name="CuadroTexto 16">
            <a:extLst>
              <a:ext uri="{FF2B5EF4-FFF2-40B4-BE49-F238E27FC236}">
                <a16:creationId xmlns:a16="http://schemas.microsoft.com/office/drawing/2014/main" id="{F4024767-3B38-C8AB-AA22-5CE5CD8CC903}"/>
              </a:ext>
            </a:extLst>
          </p:cNvPr>
          <p:cNvSpPr txBox="1"/>
          <p:nvPr/>
        </p:nvSpPr>
        <p:spPr>
          <a:xfrm>
            <a:off x="3313682" y="3933456"/>
            <a:ext cx="581126" cy="461665"/>
          </a:xfrm>
          <a:prstGeom prst="rect">
            <a:avLst/>
          </a:prstGeom>
          <a:noFill/>
        </p:spPr>
        <p:txBody>
          <a:bodyPr wrap="square" rtlCol="0">
            <a:spAutoFit/>
          </a:bodyPr>
          <a:lstStyle/>
          <a:p>
            <a:r>
              <a:rPr lang="es-MX" sz="2400" dirty="0">
                <a:solidFill>
                  <a:srgbClr val="FFFF00"/>
                </a:solidFill>
              </a:rPr>
              <a:t>1</a:t>
            </a:r>
          </a:p>
        </p:txBody>
      </p:sp>
      <p:sp>
        <p:nvSpPr>
          <p:cNvPr id="19" name="CuadroTexto 18">
            <a:extLst>
              <a:ext uri="{FF2B5EF4-FFF2-40B4-BE49-F238E27FC236}">
                <a16:creationId xmlns:a16="http://schemas.microsoft.com/office/drawing/2014/main" id="{6909D4DA-D026-AA48-C3DB-53F1070754DA}"/>
              </a:ext>
            </a:extLst>
          </p:cNvPr>
          <p:cNvSpPr txBox="1"/>
          <p:nvPr/>
        </p:nvSpPr>
        <p:spPr>
          <a:xfrm>
            <a:off x="4293679" y="3933456"/>
            <a:ext cx="581126" cy="461665"/>
          </a:xfrm>
          <a:prstGeom prst="rect">
            <a:avLst/>
          </a:prstGeom>
          <a:noFill/>
        </p:spPr>
        <p:txBody>
          <a:bodyPr wrap="square" rtlCol="0">
            <a:spAutoFit/>
          </a:bodyPr>
          <a:lstStyle/>
          <a:p>
            <a:r>
              <a:rPr lang="es-MX" sz="2400" dirty="0">
                <a:solidFill>
                  <a:srgbClr val="FFFF00"/>
                </a:solidFill>
              </a:rPr>
              <a:t>2</a:t>
            </a:r>
          </a:p>
        </p:txBody>
      </p:sp>
      <p:sp>
        <p:nvSpPr>
          <p:cNvPr id="21" name="CuadroTexto 20">
            <a:extLst>
              <a:ext uri="{FF2B5EF4-FFF2-40B4-BE49-F238E27FC236}">
                <a16:creationId xmlns:a16="http://schemas.microsoft.com/office/drawing/2014/main" id="{71B76C1E-25C7-B982-B897-75955B4225BC}"/>
              </a:ext>
            </a:extLst>
          </p:cNvPr>
          <p:cNvSpPr txBox="1"/>
          <p:nvPr/>
        </p:nvSpPr>
        <p:spPr>
          <a:xfrm>
            <a:off x="5432914" y="3933456"/>
            <a:ext cx="581126" cy="461665"/>
          </a:xfrm>
          <a:prstGeom prst="rect">
            <a:avLst/>
          </a:prstGeom>
          <a:noFill/>
        </p:spPr>
        <p:txBody>
          <a:bodyPr wrap="square" rtlCol="0">
            <a:spAutoFit/>
          </a:bodyPr>
          <a:lstStyle/>
          <a:p>
            <a:r>
              <a:rPr lang="es-MX" sz="2400" dirty="0">
                <a:solidFill>
                  <a:srgbClr val="FFFF00"/>
                </a:solidFill>
              </a:rPr>
              <a:t>4</a:t>
            </a:r>
          </a:p>
        </p:txBody>
      </p:sp>
      <p:sp>
        <p:nvSpPr>
          <p:cNvPr id="23" name="CuadroTexto 22">
            <a:extLst>
              <a:ext uri="{FF2B5EF4-FFF2-40B4-BE49-F238E27FC236}">
                <a16:creationId xmlns:a16="http://schemas.microsoft.com/office/drawing/2014/main" id="{99ECB406-CF3C-1002-6935-501A93F3CE78}"/>
              </a:ext>
            </a:extLst>
          </p:cNvPr>
          <p:cNvSpPr txBox="1"/>
          <p:nvPr/>
        </p:nvSpPr>
        <p:spPr>
          <a:xfrm>
            <a:off x="6708438" y="3933456"/>
            <a:ext cx="581126" cy="461665"/>
          </a:xfrm>
          <a:prstGeom prst="rect">
            <a:avLst/>
          </a:prstGeom>
          <a:noFill/>
        </p:spPr>
        <p:txBody>
          <a:bodyPr wrap="square" rtlCol="0">
            <a:spAutoFit/>
          </a:bodyPr>
          <a:lstStyle/>
          <a:p>
            <a:r>
              <a:rPr lang="es-MX" sz="2400" dirty="0">
                <a:solidFill>
                  <a:srgbClr val="FFFF00"/>
                </a:solidFill>
              </a:rPr>
              <a:t>8</a:t>
            </a:r>
          </a:p>
        </p:txBody>
      </p:sp>
      <p:sp>
        <p:nvSpPr>
          <p:cNvPr id="24" name="CuadroTexto 23">
            <a:extLst>
              <a:ext uri="{FF2B5EF4-FFF2-40B4-BE49-F238E27FC236}">
                <a16:creationId xmlns:a16="http://schemas.microsoft.com/office/drawing/2014/main" id="{51ADFFAA-6B02-95AC-E6F5-F6AB267CAE49}"/>
              </a:ext>
            </a:extLst>
          </p:cNvPr>
          <p:cNvSpPr txBox="1"/>
          <p:nvPr/>
        </p:nvSpPr>
        <p:spPr>
          <a:xfrm>
            <a:off x="8641569" y="3933456"/>
            <a:ext cx="716166" cy="461665"/>
          </a:xfrm>
          <a:prstGeom prst="rect">
            <a:avLst/>
          </a:prstGeom>
          <a:noFill/>
        </p:spPr>
        <p:txBody>
          <a:bodyPr wrap="square" rtlCol="0">
            <a:spAutoFit/>
          </a:bodyPr>
          <a:lstStyle/>
          <a:p>
            <a:r>
              <a:rPr lang="es-MX" sz="2400" dirty="0">
                <a:solidFill>
                  <a:srgbClr val="FFFF00"/>
                </a:solidFill>
              </a:rPr>
              <a:t>2</a:t>
            </a:r>
            <a:r>
              <a:rPr lang="es-MX" sz="2400" i="1" baseline="30000" dirty="0">
                <a:solidFill>
                  <a:srgbClr val="FFFF00"/>
                </a:solidFill>
              </a:rPr>
              <a:t>k</a:t>
            </a:r>
            <a:r>
              <a:rPr lang="es-MX" sz="2400" baseline="30000" dirty="0">
                <a:solidFill>
                  <a:srgbClr val="FFFF00"/>
                </a:solidFill>
              </a:rPr>
              <a:t>-1</a:t>
            </a:r>
          </a:p>
        </p:txBody>
      </p:sp>
      <p:sp>
        <p:nvSpPr>
          <p:cNvPr id="25" name="CuadroTexto 24">
            <a:extLst>
              <a:ext uri="{FF2B5EF4-FFF2-40B4-BE49-F238E27FC236}">
                <a16:creationId xmlns:a16="http://schemas.microsoft.com/office/drawing/2014/main" id="{AF511902-2514-CF73-879C-FE6B18648A22}"/>
              </a:ext>
            </a:extLst>
          </p:cNvPr>
          <p:cNvSpPr txBox="1"/>
          <p:nvPr/>
        </p:nvSpPr>
        <p:spPr>
          <a:xfrm>
            <a:off x="1408842" y="3327468"/>
            <a:ext cx="1650759" cy="461665"/>
          </a:xfrm>
          <a:prstGeom prst="rect">
            <a:avLst/>
          </a:prstGeom>
          <a:noFill/>
        </p:spPr>
        <p:txBody>
          <a:bodyPr wrap="square" rtlCol="0">
            <a:spAutoFit/>
          </a:bodyPr>
          <a:lstStyle/>
          <a:p>
            <a:r>
              <a:rPr lang="es-MX" sz="2400" dirty="0"/>
              <a:t>Jugador #</a:t>
            </a:r>
          </a:p>
        </p:txBody>
      </p:sp>
      <p:sp>
        <p:nvSpPr>
          <p:cNvPr id="28" name="Marcador de contenido 2">
            <a:extLst>
              <a:ext uri="{FF2B5EF4-FFF2-40B4-BE49-F238E27FC236}">
                <a16:creationId xmlns:a16="http://schemas.microsoft.com/office/drawing/2014/main" id="{381F9F21-E609-41B9-FDB3-671A52DCCC54}"/>
              </a:ext>
            </a:extLst>
          </p:cNvPr>
          <p:cNvSpPr txBox="1">
            <a:spLocks/>
          </p:cNvSpPr>
          <p:nvPr/>
        </p:nvSpPr>
        <p:spPr bwMode="auto">
          <a:xfrm>
            <a:off x="582603" y="5941933"/>
            <a:ext cx="11244054" cy="732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2400" dirty="0"/>
              <a:t>El equilibrio Nash es: cada quien usa su arista ½, con un costo total de H(</a:t>
            </a:r>
            <a:r>
              <a:rPr lang="es-ES" sz="2400" i="1" dirty="0"/>
              <a:t>k</a:t>
            </a:r>
            <a:r>
              <a:rPr lang="es-ES" sz="2400" dirty="0"/>
              <a:t>)/2.</a:t>
            </a:r>
          </a:p>
        </p:txBody>
      </p:sp>
      <p:sp>
        <p:nvSpPr>
          <p:cNvPr id="30" name="CuadroTexto 29">
            <a:extLst>
              <a:ext uri="{FF2B5EF4-FFF2-40B4-BE49-F238E27FC236}">
                <a16:creationId xmlns:a16="http://schemas.microsoft.com/office/drawing/2014/main" id="{21995DEB-C22A-D7AA-CB5C-E2CE532F69F5}"/>
              </a:ext>
            </a:extLst>
          </p:cNvPr>
          <p:cNvSpPr txBox="1"/>
          <p:nvPr/>
        </p:nvSpPr>
        <p:spPr>
          <a:xfrm>
            <a:off x="10606754" y="2478919"/>
            <a:ext cx="770247" cy="461665"/>
          </a:xfrm>
          <a:prstGeom prst="rect">
            <a:avLst/>
          </a:prstGeom>
          <a:noFill/>
        </p:spPr>
        <p:txBody>
          <a:bodyPr wrap="square" rtlCol="0">
            <a:spAutoFit/>
          </a:bodyPr>
          <a:lstStyle/>
          <a:p>
            <a:r>
              <a:rPr lang="es-MX" sz="2400" dirty="0">
                <a:sym typeface="Wingdings" panose="05000000000000000000" pitchFamily="2" charset="2"/>
              </a:rPr>
              <a:t>1</a:t>
            </a:r>
            <a:endParaRPr lang="es-MX" sz="2400" i="1" dirty="0"/>
          </a:p>
        </p:txBody>
      </p:sp>
      <p:sp>
        <p:nvSpPr>
          <p:cNvPr id="57" name="Forma libre: forma 56">
            <a:extLst>
              <a:ext uri="{FF2B5EF4-FFF2-40B4-BE49-F238E27FC236}">
                <a16:creationId xmlns:a16="http://schemas.microsoft.com/office/drawing/2014/main" id="{8C7E7426-EC02-D4B5-BF01-F48E6333846F}"/>
              </a:ext>
            </a:extLst>
          </p:cNvPr>
          <p:cNvSpPr/>
          <p:nvPr/>
        </p:nvSpPr>
        <p:spPr>
          <a:xfrm>
            <a:off x="5354790" y="3800104"/>
            <a:ext cx="1037325" cy="1229539"/>
          </a:xfrm>
          <a:custGeom>
            <a:avLst/>
            <a:gdLst>
              <a:gd name="connsiteX0" fmla="*/ 3231 w 1037325"/>
              <a:gd name="connsiteY0" fmla="*/ 0 h 1229539"/>
              <a:gd name="connsiteX1" fmla="*/ 15107 w 1037325"/>
              <a:gd name="connsiteY1" fmla="*/ 225631 h 1229539"/>
              <a:gd name="connsiteX2" fmla="*/ 121985 w 1037325"/>
              <a:gd name="connsiteY2" fmla="*/ 498764 h 1229539"/>
              <a:gd name="connsiteX3" fmla="*/ 205112 w 1037325"/>
              <a:gd name="connsiteY3" fmla="*/ 712519 h 1229539"/>
              <a:gd name="connsiteX4" fmla="*/ 395117 w 1037325"/>
              <a:gd name="connsiteY4" fmla="*/ 878774 h 1229539"/>
              <a:gd name="connsiteX5" fmla="*/ 620748 w 1037325"/>
              <a:gd name="connsiteY5" fmla="*/ 1068779 h 1229539"/>
              <a:gd name="connsiteX6" fmla="*/ 1000759 w 1037325"/>
              <a:gd name="connsiteY6" fmla="*/ 1211283 h 1229539"/>
              <a:gd name="connsiteX7" fmla="*/ 1000759 w 1037325"/>
              <a:gd name="connsiteY7" fmla="*/ 1223158 h 1229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7325" h="1229539">
                <a:moveTo>
                  <a:pt x="3231" y="0"/>
                </a:moveTo>
                <a:cubicBezTo>
                  <a:pt x="-727" y="71252"/>
                  <a:pt x="-4685" y="142504"/>
                  <a:pt x="15107" y="225631"/>
                </a:cubicBezTo>
                <a:cubicBezTo>
                  <a:pt x="34899" y="308758"/>
                  <a:pt x="121985" y="498764"/>
                  <a:pt x="121985" y="498764"/>
                </a:cubicBezTo>
                <a:cubicBezTo>
                  <a:pt x="153652" y="579912"/>
                  <a:pt x="159590" y="649184"/>
                  <a:pt x="205112" y="712519"/>
                </a:cubicBezTo>
                <a:cubicBezTo>
                  <a:pt x="250634" y="775854"/>
                  <a:pt x="325844" y="819397"/>
                  <a:pt x="395117" y="878774"/>
                </a:cubicBezTo>
                <a:cubicBezTo>
                  <a:pt x="464390" y="938151"/>
                  <a:pt x="519808" y="1013361"/>
                  <a:pt x="620748" y="1068779"/>
                </a:cubicBezTo>
                <a:cubicBezTo>
                  <a:pt x="721688" y="1124197"/>
                  <a:pt x="1000759" y="1211283"/>
                  <a:pt x="1000759" y="1211283"/>
                </a:cubicBezTo>
                <a:cubicBezTo>
                  <a:pt x="1064094" y="1237013"/>
                  <a:pt x="1032426" y="1230085"/>
                  <a:pt x="1000759" y="1223158"/>
                </a:cubicBezTo>
              </a:path>
            </a:pathLst>
          </a:custGeom>
          <a:noFill/>
          <a:ln w="571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8" name="Forma libre: forma 57">
            <a:extLst>
              <a:ext uri="{FF2B5EF4-FFF2-40B4-BE49-F238E27FC236}">
                <a16:creationId xmlns:a16="http://schemas.microsoft.com/office/drawing/2014/main" id="{3C85BF81-5F76-FBA4-5ABA-8A5CDF591ECD}"/>
              </a:ext>
            </a:extLst>
          </p:cNvPr>
          <p:cNvSpPr/>
          <p:nvPr/>
        </p:nvSpPr>
        <p:spPr>
          <a:xfrm>
            <a:off x="4268659" y="3782728"/>
            <a:ext cx="572848" cy="1150219"/>
          </a:xfrm>
          <a:custGeom>
            <a:avLst/>
            <a:gdLst>
              <a:gd name="connsiteX0" fmla="*/ 14583 w 572848"/>
              <a:gd name="connsiteY0" fmla="*/ 0 h 1150219"/>
              <a:gd name="connsiteX1" fmla="*/ 145 w 572848"/>
              <a:gd name="connsiteY1" fmla="*/ 235819 h 1150219"/>
              <a:gd name="connsiteX2" fmla="*/ 9770 w 572848"/>
              <a:gd name="connsiteY2" fmla="*/ 351323 h 1150219"/>
              <a:gd name="connsiteX3" fmla="*/ 48271 w 572848"/>
              <a:gd name="connsiteY3" fmla="*/ 486076 h 1150219"/>
              <a:gd name="connsiteX4" fmla="*/ 96397 w 572848"/>
              <a:gd name="connsiteY4" fmla="*/ 644893 h 1150219"/>
              <a:gd name="connsiteX5" fmla="*/ 178212 w 572848"/>
              <a:gd name="connsiteY5" fmla="*/ 803710 h 1150219"/>
              <a:gd name="connsiteX6" fmla="*/ 303341 w 572848"/>
              <a:gd name="connsiteY6" fmla="*/ 914400 h 1150219"/>
              <a:gd name="connsiteX7" fmla="*/ 365905 w 572848"/>
              <a:gd name="connsiteY7" fmla="*/ 986590 h 1150219"/>
              <a:gd name="connsiteX8" fmla="*/ 404406 w 572848"/>
              <a:gd name="connsiteY8" fmla="*/ 1039529 h 1150219"/>
              <a:gd name="connsiteX9" fmla="*/ 572848 w 572848"/>
              <a:gd name="connsiteY9" fmla="*/ 1150219 h 1150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2848" h="1150219">
                <a:moveTo>
                  <a:pt x="14583" y="0"/>
                </a:moveTo>
                <a:cubicBezTo>
                  <a:pt x="7765" y="88632"/>
                  <a:pt x="947" y="177265"/>
                  <a:pt x="145" y="235819"/>
                </a:cubicBezTo>
                <a:cubicBezTo>
                  <a:pt x="-657" y="294373"/>
                  <a:pt x="1749" y="309614"/>
                  <a:pt x="9770" y="351323"/>
                </a:cubicBezTo>
                <a:cubicBezTo>
                  <a:pt x="17791" y="393032"/>
                  <a:pt x="33833" y="437148"/>
                  <a:pt x="48271" y="486076"/>
                </a:cubicBezTo>
                <a:cubicBezTo>
                  <a:pt x="62709" y="535004"/>
                  <a:pt x="74740" y="591954"/>
                  <a:pt x="96397" y="644893"/>
                </a:cubicBezTo>
                <a:cubicBezTo>
                  <a:pt x="118054" y="697832"/>
                  <a:pt x="143721" y="758792"/>
                  <a:pt x="178212" y="803710"/>
                </a:cubicBezTo>
                <a:cubicBezTo>
                  <a:pt x="212703" y="848628"/>
                  <a:pt x="272059" y="883920"/>
                  <a:pt x="303341" y="914400"/>
                </a:cubicBezTo>
                <a:cubicBezTo>
                  <a:pt x="334623" y="944880"/>
                  <a:pt x="349061" y="965735"/>
                  <a:pt x="365905" y="986590"/>
                </a:cubicBezTo>
                <a:cubicBezTo>
                  <a:pt x="382749" y="1007445"/>
                  <a:pt x="369916" y="1012258"/>
                  <a:pt x="404406" y="1039529"/>
                </a:cubicBezTo>
                <a:cubicBezTo>
                  <a:pt x="438897" y="1066801"/>
                  <a:pt x="505872" y="1108510"/>
                  <a:pt x="572848" y="1150219"/>
                </a:cubicBezTo>
              </a:path>
            </a:pathLst>
          </a:custGeom>
          <a:noFill/>
          <a:ln w="508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9" name="Forma libre: forma 58">
            <a:extLst>
              <a:ext uri="{FF2B5EF4-FFF2-40B4-BE49-F238E27FC236}">
                <a16:creationId xmlns:a16="http://schemas.microsoft.com/office/drawing/2014/main" id="{0B0D490A-10FF-B325-68B8-B446EFE7B3DE}"/>
              </a:ext>
            </a:extLst>
          </p:cNvPr>
          <p:cNvSpPr/>
          <p:nvPr/>
        </p:nvSpPr>
        <p:spPr>
          <a:xfrm>
            <a:off x="3209249" y="2102634"/>
            <a:ext cx="7313600" cy="2949703"/>
          </a:xfrm>
          <a:custGeom>
            <a:avLst/>
            <a:gdLst>
              <a:gd name="connsiteX0" fmla="*/ 0 w 7313600"/>
              <a:gd name="connsiteY0" fmla="*/ 1699040 h 2949703"/>
              <a:gd name="connsiteX1" fmla="*/ 112088 w 7313600"/>
              <a:gd name="connsiteY1" fmla="*/ 1952712 h 2949703"/>
              <a:gd name="connsiteX2" fmla="*/ 330364 w 7313600"/>
              <a:gd name="connsiteY2" fmla="*/ 2336170 h 2949703"/>
              <a:gd name="connsiteX3" fmla="*/ 460150 w 7313600"/>
              <a:gd name="connsiteY3" fmla="*/ 2471855 h 2949703"/>
              <a:gd name="connsiteX4" fmla="*/ 648929 w 7313600"/>
              <a:gd name="connsiteY4" fmla="*/ 2619339 h 2949703"/>
              <a:gd name="connsiteX5" fmla="*/ 914400 w 7313600"/>
              <a:gd name="connsiteY5" fmla="*/ 2725528 h 2949703"/>
              <a:gd name="connsiteX6" fmla="*/ 1315556 w 7313600"/>
              <a:gd name="connsiteY6" fmla="*/ 2831716 h 2949703"/>
              <a:gd name="connsiteX7" fmla="*/ 1822901 w 7313600"/>
              <a:gd name="connsiteY7" fmla="*/ 2896609 h 2949703"/>
              <a:gd name="connsiteX8" fmla="*/ 2306648 w 7313600"/>
              <a:gd name="connsiteY8" fmla="*/ 2949703 h 2949703"/>
              <a:gd name="connsiteX9" fmla="*/ 3167954 w 7313600"/>
              <a:gd name="connsiteY9" fmla="*/ 2932005 h 2949703"/>
              <a:gd name="connsiteX10" fmla="*/ 4542503 w 7313600"/>
              <a:gd name="connsiteY10" fmla="*/ 2890709 h 2949703"/>
              <a:gd name="connsiteX11" fmla="*/ 4831572 w 7313600"/>
              <a:gd name="connsiteY11" fmla="*/ 2855313 h 2949703"/>
              <a:gd name="connsiteX12" fmla="*/ 5338916 w 7313600"/>
              <a:gd name="connsiteY12" fmla="*/ 2772722 h 2949703"/>
              <a:gd name="connsiteX13" fmla="*/ 5840361 w 7313600"/>
              <a:gd name="connsiteY13" fmla="*/ 2589842 h 2949703"/>
              <a:gd name="connsiteX14" fmla="*/ 6271014 w 7313600"/>
              <a:gd name="connsiteY14" fmla="*/ 2353868 h 2949703"/>
              <a:gd name="connsiteX15" fmla="*/ 6825554 w 7313600"/>
              <a:gd name="connsiteY15" fmla="*/ 1887819 h 2949703"/>
              <a:gd name="connsiteX16" fmla="*/ 7120521 w 7313600"/>
              <a:gd name="connsiteY16" fmla="*/ 1333280 h 2949703"/>
              <a:gd name="connsiteX17" fmla="*/ 7297502 w 7313600"/>
              <a:gd name="connsiteY17" fmla="*/ 926224 h 2949703"/>
              <a:gd name="connsiteX18" fmla="*/ 7268005 w 7313600"/>
              <a:gd name="connsiteY18" fmla="*/ 566364 h 2949703"/>
              <a:gd name="connsiteX19" fmla="*/ 6967138 w 7313600"/>
              <a:gd name="connsiteY19" fmla="*/ 236000 h 2949703"/>
              <a:gd name="connsiteX20" fmla="*/ 6182524 w 7313600"/>
              <a:gd name="connsiteY20" fmla="*/ 64919 h 2949703"/>
              <a:gd name="connsiteX21" fmla="*/ 5079345 w 7313600"/>
              <a:gd name="connsiteY21" fmla="*/ 26 h 2949703"/>
              <a:gd name="connsiteX22" fmla="*/ 3144356 w 7313600"/>
              <a:gd name="connsiteY22" fmla="*/ 70818 h 2949703"/>
              <a:gd name="connsiteX23" fmla="*/ 3144356 w 7313600"/>
              <a:gd name="connsiteY23" fmla="*/ 70818 h 2949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313600" h="2949703">
                <a:moveTo>
                  <a:pt x="0" y="1699040"/>
                </a:moveTo>
                <a:cubicBezTo>
                  <a:pt x="28513" y="1772782"/>
                  <a:pt x="57027" y="1846524"/>
                  <a:pt x="112088" y="1952712"/>
                </a:cubicBezTo>
                <a:cubicBezTo>
                  <a:pt x="167149" y="2058900"/>
                  <a:pt x="272354" y="2249646"/>
                  <a:pt x="330364" y="2336170"/>
                </a:cubicBezTo>
                <a:cubicBezTo>
                  <a:pt x="388374" y="2422694"/>
                  <a:pt x="407056" y="2424660"/>
                  <a:pt x="460150" y="2471855"/>
                </a:cubicBezTo>
                <a:cubicBezTo>
                  <a:pt x="513244" y="2519050"/>
                  <a:pt x="573221" y="2577060"/>
                  <a:pt x="648929" y="2619339"/>
                </a:cubicBezTo>
                <a:cubicBezTo>
                  <a:pt x="724637" y="2661618"/>
                  <a:pt x="803296" y="2690132"/>
                  <a:pt x="914400" y="2725528"/>
                </a:cubicBezTo>
                <a:cubicBezTo>
                  <a:pt x="1025505" y="2760924"/>
                  <a:pt x="1164139" y="2803203"/>
                  <a:pt x="1315556" y="2831716"/>
                </a:cubicBezTo>
                <a:cubicBezTo>
                  <a:pt x="1466973" y="2860229"/>
                  <a:pt x="1657719" y="2876945"/>
                  <a:pt x="1822901" y="2896609"/>
                </a:cubicBezTo>
                <a:lnTo>
                  <a:pt x="2306648" y="2949703"/>
                </a:lnTo>
                <a:lnTo>
                  <a:pt x="3167954" y="2932005"/>
                </a:lnTo>
                <a:lnTo>
                  <a:pt x="4542503" y="2890709"/>
                </a:lnTo>
                <a:cubicBezTo>
                  <a:pt x="4819773" y="2877927"/>
                  <a:pt x="4698837" y="2874978"/>
                  <a:pt x="4831572" y="2855313"/>
                </a:cubicBezTo>
                <a:cubicBezTo>
                  <a:pt x="4964308" y="2835649"/>
                  <a:pt x="5170785" y="2816967"/>
                  <a:pt x="5338916" y="2772722"/>
                </a:cubicBezTo>
                <a:cubicBezTo>
                  <a:pt x="5507047" y="2728477"/>
                  <a:pt x="5685011" y="2659651"/>
                  <a:pt x="5840361" y="2589842"/>
                </a:cubicBezTo>
                <a:cubicBezTo>
                  <a:pt x="5995711" y="2520033"/>
                  <a:pt x="6106815" y="2470872"/>
                  <a:pt x="6271014" y="2353868"/>
                </a:cubicBezTo>
                <a:cubicBezTo>
                  <a:pt x="6435213" y="2236864"/>
                  <a:pt x="6683970" y="2057917"/>
                  <a:pt x="6825554" y="1887819"/>
                </a:cubicBezTo>
                <a:cubicBezTo>
                  <a:pt x="6967139" y="1717721"/>
                  <a:pt x="7041863" y="1493546"/>
                  <a:pt x="7120521" y="1333280"/>
                </a:cubicBezTo>
                <a:cubicBezTo>
                  <a:pt x="7199179" y="1173014"/>
                  <a:pt x="7272921" y="1054043"/>
                  <a:pt x="7297502" y="926224"/>
                </a:cubicBezTo>
                <a:cubicBezTo>
                  <a:pt x="7322083" y="798405"/>
                  <a:pt x="7323066" y="681401"/>
                  <a:pt x="7268005" y="566364"/>
                </a:cubicBezTo>
                <a:cubicBezTo>
                  <a:pt x="7212944" y="451327"/>
                  <a:pt x="7148051" y="319574"/>
                  <a:pt x="6967138" y="236000"/>
                </a:cubicBezTo>
                <a:cubicBezTo>
                  <a:pt x="6786225" y="152426"/>
                  <a:pt x="6497156" y="104248"/>
                  <a:pt x="6182524" y="64919"/>
                </a:cubicBezTo>
                <a:cubicBezTo>
                  <a:pt x="5867892" y="25590"/>
                  <a:pt x="5585706" y="-957"/>
                  <a:pt x="5079345" y="26"/>
                </a:cubicBezTo>
                <a:cubicBezTo>
                  <a:pt x="4572984" y="1009"/>
                  <a:pt x="3144356" y="70818"/>
                  <a:pt x="3144356" y="70818"/>
                </a:cubicBezTo>
                <a:lnTo>
                  <a:pt x="3144356" y="70818"/>
                </a:lnTo>
              </a:path>
            </a:pathLst>
          </a:custGeom>
          <a:noFill/>
          <a:ln w="635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0" name="Rectángulo 59">
            <a:extLst>
              <a:ext uri="{FF2B5EF4-FFF2-40B4-BE49-F238E27FC236}">
                <a16:creationId xmlns:a16="http://schemas.microsoft.com/office/drawing/2014/main" id="{22D17642-0EC6-CA94-A3C0-683C50D242EA}"/>
              </a:ext>
            </a:extLst>
          </p:cNvPr>
          <p:cNvSpPr/>
          <p:nvPr/>
        </p:nvSpPr>
        <p:spPr>
          <a:xfrm>
            <a:off x="6313869" y="4922328"/>
            <a:ext cx="1246855" cy="252539"/>
          </a:xfrm>
          <a:prstGeom prst="rect">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2" name="Rectángulo 61">
            <a:extLst>
              <a:ext uri="{FF2B5EF4-FFF2-40B4-BE49-F238E27FC236}">
                <a16:creationId xmlns:a16="http://schemas.microsoft.com/office/drawing/2014/main" id="{B7A855A2-D2B9-ED87-896D-5DE17AC60CF2}"/>
              </a:ext>
            </a:extLst>
          </p:cNvPr>
          <p:cNvSpPr/>
          <p:nvPr/>
        </p:nvSpPr>
        <p:spPr>
          <a:xfrm rot="3744443">
            <a:off x="6340871" y="4052671"/>
            <a:ext cx="606846" cy="169086"/>
          </a:xfrm>
          <a:prstGeom prst="rect">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618958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grpId="0" nodeType="withEffect">
                                  <p:stCondLst>
                                    <p:cond delay="250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3500"/>
                                  </p:stCondLst>
                                  <p:childTnLst>
                                    <p:set>
                                      <p:cBhvr>
                                        <p:cTn id="10" dur="1" fill="hold">
                                          <p:stCondLst>
                                            <p:cond delay="0"/>
                                          </p:stCondLst>
                                        </p:cTn>
                                        <p:tgtEl>
                                          <p:spTgt spid="38"/>
                                        </p:tgtEl>
                                        <p:attrNameLst>
                                          <p:attrName>style.visibility</p:attrName>
                                        </p:attrNameLst>
                                      </p:cBhvr>
                                      <p:to>
                                        <p:strVal val="visible"/>
                                      </p:to>
                                    </p:set>
                                  </p:childTnLst>
                                </p:cTn>
                              </p:par>
                              <p:par>
                                <p:cTn id="11" presetID="1" presetClass="entr" presetSubtype="0" fill="hold" grpId="0" nodeType="withEffect">
                                  <p:stCondLst>
                                    <p:cond delay="350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1" presetClass="entr" presetSubtype="0" fill="hold" grpId="0" nodeType="withEffect">
                                  <p:stCondLst>
                                    <p:cond delay="200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grpId="0" nodeType="withEffect">
                                  <p:stCondLst>
                                    <p:cond delay="2000"/>
                                  </p:stCondLst>
                                  <p:childTnLst>
                                    <p:set>
                                      <p:cBhvr>
                                        <p:cTn id="20" dur="1" fill="hold">
                                          <p:stCondLst>
                                            <p:cond delay="0"/>
                                          </p:stCondLst>
                                        </p:cTn>
                                        <p:tgtEl>
                                          <p:spTgt spid="62"/>
                                        </p:tgtEl>
                                        <p:attrNameLst>
                                          <p:attrName>style.visibility</p:attrName>
                                        </p:attrNameLst>
                                      </p:cBhvr>
                                      <p:to>
                                        <p:strVal val="visible"/>
                                      </p:to>
                                    </p:set>
                                  </p:childTnLst>
                                </p:cTn>
                              </p:par>
                              <p:par>
                                <p:cTn id="21" presetID="1" presetClass="entr" presetSubtype="0" fill="hold" nodeType="withEffect">
                                  <p:stCondLst>
                                    <p:cond delay="3000"/>
                                  </p:stCondLst>
                                  <p:childTnLst>
                                    <p:set>
                                      <p:cBhvr>
                                        <p:cTn id="22" dur="1" fill="hold">
                                          <p:stCondLst>
                                            <p:cond delay="0"/>
                                          </p:stCondLst>
                                        </p:cTn>
                                        <p:tgtEl>
                                          <p:spTgt spid="47"/>
                                        </p:tgtEl>
                                        <p:attrNameLst>
                                          <p:attrName>style.visibility</p:attrName>
                                        </p:attrNameLst>
                                      </p:cBhvr>
                                      <p:to>
                                        <p:strVal val="visible"/>
                                      </p:to>
                                    </p:set>
                                  </p:childTnLst>
                                </p:cTn>
                              </p:par>
                              <p:par>
                                <p:cTn id="23" presetID="1" presetClass="entr" presetSubtype="0" fill="hold" grpId="0" nodeType="withEffect">
                                  <p:stCondLst>
                                    <p:cond delay="300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4500"/>
                                  </p:stCondLst>
                                  <p:childTnLst>
                                    <p:set>
                                      <p:cBhvr>
                                        <p:cTn id="26" dur="1" fill="hold">
                                          <p:stCondLst>
                                            <p:cond delay="0"/>
                                          </p:stCondLst>
                                        </p:cTn>
                                        <p:tgtEl>
                                          <p:spTgt spid="57"/>
                                        </p:tgtEl>
                                        <p:attrNameLst>
                                          <p:attrName>style.visibility</p:attrName>
                                        </p:attrNameLst>
                                      </p:cBhvr>
                                      <p:to>
                                        <p:strVal val="visible"/>
                                      </p:to>
                                    </p:set>
                                  </p:childTnLst>
                                </p:cTn>
                              </p:par>
                              <p:par>
                                <p:cTn id="27" presetID="1" presetClass="entr" presetSubtype="0" fill="hold" nodeType="withEffect">
                                  <p:stCondLst>
                                    <p:cond delay="5500"/>
                                  </p:stCondLst>
                                  <p:childTnLst>
                                    <p:set>
                                      <p:cBhvr>
                                        <p:cTn id="28" dur="1" fill="hold">
                                          <p:stCondLst>
                                            <p:cond delay="0"/>
                                          </p:stCondLst>
                                        </p:cTn>
                                        <p:tgtEl>
                                          <p:spTgt spid="27"/>
                                        </p:tgtEl>
                                        <p:attrNameLst>
                                          <p:attrName>style.visibility</p:attrName>
                                        </p:attrNameLst>
                                      </p:cBhvr>
                                      <p:to>
                                        <p:strVal val="visible"/>
                                      </p:to>
                                    </p:set>
                                  </p:childTnLst>
                                </p:cTn>
                              </p:par>
                              <p:par>
                                <p:cTn id="29" presetID="1" presetClass="entr" presetSubtype="0" fill="hold" grpId="0" nodeType="withEffect">
                                  <p:stCondLst>
                                    <p:cond delay="5500"/>
                                  </p:stCondLst>
                                  <p:childTnLst>
                                    <p:set>
                                      <p:cBhvr>
                                        <p:cTn id="30" dur="1" fill="hold">
                                          <p:stCondLst>
                                            <p:cond delay="0"/>
                                          </p:stCondLst>
                                        </p:cTn>
                                        <p:tgtEl>
                                          <p:spTgt spid="8"/>
                                        </p:tgtEl>
                                        <p:attrNameLst>
                                          <p:attrName>style.visibility</p:attrName>
                                        </p:attrNameLst>
                                      </p:cBhvr>
                                      <p:to>
                                        <p:strVal val="visible"/>
                                      </p:to>
                                    </p:set>
                                  </p:childTnLst>
                                </p:cTn>
                              </p:par>
                              <p:par>
                                <p:cTn id="31" presetID="1" presetClass="entr" presetSubtype="0" fill="hold" grpId="0" nodeType="withEffect">
                                  <p:stCondLst>
                                    <p:cond delay="7000"/>
                                  </p:stCondLst>
                                  <p:childTnLst>
                                    <p:set>
                                      <p:cBhvr>
                                        <p:cTn id="32" dur="1" fill="hold">
                                          <p:stCondLst>
                                            <p:cond delay="0"/>
                                          </p:stCondLst>
                                        </p:cTn>
                                        <p:tgtEl>
                                          <p:spTgt spid="58"/>
                                        </p:tgtEl>
                                        <p:attrNameLst>
                                          <p:attrName>style.visibility</p:attrName>
                                        </p:attrNameLst>
                                      </p:cBhvr>
                                      <p:to>
                                        <p:strVal val="visible"/>
                                      </p:to>
                                    </p:set>
                                  </p:childTnLst>
                                </p:cTn>
                              </p:par>
                              <p:par>
                                <p:cTn id="33" presetID="1" presetClass="entr" presetSubtype="0" fill="hold" nodeType="withEffect">
                                  <p:stCondLst>
                                    <p:cond delay="8500"/>
                                  </p:stCondLst>
                                  <p:childTnLst>
                                    <p:set>
                                      <p:cBhvr>
                                        <p:cTn id="34" dur="1" fill="hold">
                                          <p:stCondLst>
                                            <p:cond delay="0"/>
                                          </p:stCondLst>
                                        </p:cTn>
                                        <p:tgtEl>
                                          <p:spTgt spid="22"/>
                                        </p:tgtEl>
                                        <p:attrNameLst>
                                          <p:attrName>style.visibility</p:attrName>
                                        </p:attrNameLst>
                                      </p:cBhvr>
                                      <p:to>
                                        <p:strVal val="visible"/>
                                      </p:to>
                                    </p:set>
                                  </p:childTnLst>
                                </p:cTn>
                              </p:par>
                              <p:par>
                                <p:cTn id="35" presetID="1" presetClass="entr" presetSubtype="0" fill="hold" grpId="0" nodeType="withEffect">
                                  <p:stCondLst>
                                    <p:cond delay="8500"/>
                                  </p:stCondLst>
                                  <p:childTnLst>
                                    <p:set>
                                      <p:cBhvr>
                                        <p:cTn id="36" dur="1" fill="hold">
                                          <p:stCondLst>
                                            <p:cond delay="0"/>
                                          </p:stCondLst>
                                        </p:cTn>
                                        <p:tgtEl>
                                          <p:spTgt spid="4"/>
                                        </p:tgtEl>
                                        <p:attrNameLst>
                                          <p:attrName>style.visibility</p:attrName>
                                        </p:attrNameLst>
                                      </p:cBhvr>
                                      <p:to>
                                        <p:strVal val="visible"/>
                                      </p:to>
                                    </p:set>
                                  </p:childTnLst>
                                </p:cTn>
                              </p:par>
                              <p:par>
                                <p:cTn id="37" presetID="1" presetClass="entr" presetSubtype="0" fill="hold" grpId="0" nodeType="withEffect">
                                  <p:stCondLst>
                                    <p:cond delay="10000"/>
                                  </p:stCondLst>
                                  <p:childTnLst>
                                    <p:set>
                                      <p:cBhvr>
                                        <p:cTn id="38" dur="1" fill="hold">
                                          <p:stCondLst>
                                            <p:cond delay="0"/>
                                          </p:stCondLst>
                                        </p:cTn>
                                        <p:tgtEl>
                                          <p:spTgt spid="59"/>
                                        </p:tgtEl>
                                        <p:attrNameLst>
                                          <p:attrName>style.visibility</p:attrName>
                                        </p:attrNameLst>
                                      </p:cBhvr>
                                      <p:to>
                                        <p:strVal val="visible"/>
                                      </p:to>
                                    </p:set>
                                  </p:childTnLst>
                                </p:cTn>
                              </p:par>
                              <p:par>
                                <p:cTn id="39" presetID="1" presetClass="entr" presetSubtype="0" fill="hold" grpId="0" nodeType="withEffect">
                                  <p:stCondLst>
                                    <p:cond delay="10000"/>
                                  </p:stCondLst>
                                  <p:childTnLst>
                                    <p:set>
                                      <p:cBhvr>
                                        <p:cTn id="40" dur="1" fill="hold">
                                          <p:stCondLst>
                                            <p:cond delay="0"/>
                                          </p:stCondLst>
                                        </p:cTn>
                                        <p:tgtEl>
                                          <p:spTgt spid="60"/>
                                        </p:tgtEl>
                                        <p:attrNameLst>
                                          <p:attrName>style.visibility</p:attrName>
                                        </p:attrNameLst>
                                      </p:cBhvr>
                                      <p:to>
                                        <p:strVal val="visible"/>
                                      </p:to>
                                    </p:set>
                                  </p:childTnLst>
                                </p:cTn>
                              </p:par>
                              <p:par>
                                <p:cTn id="41" presetID="1" presetClass="entr" presetSubtype="0" fill="hold" nodeType="withEffect">
                                  <p:stCondLst>
                                    <p:cond delay="11500"/>
                                  </p:stCondLst>
                                  <p:childTnLst>
                                    <p:set>
                                      <p:cBhvr>
                                        <p:cTn id="42" dur="1" fill="hold">
                                          <p:stCondLst>
                                            <p:cond delay="0"/>
                                          </p:stCondLst>
                                        </p:cTn>
                                        <p:tgtEl>
                                          <p:spTgt spid="20"/>
                                        </p:tgtEl>
                                        <p:attrNameLst>
                                          <p:attrName>style.visibility</p:attrName>
                                        </p:attrNameLst>
                                      </p:cBhvr>
                                      <p:to>
                                        <p:strVal val="visible"/>
                                      </p:to>
                                    </p:set>
                                  </p:childTnLst>
                                </p:cTn>
                              </p:par>
                              <p:par>
                                <p:cTn id="43" presetID="1" presetClass="entr" presetSubtype="0" fill="hold" grpId="0" nodeType="withEffect">
                                  <p:stCondLst>
                                    <p:cond delay="11500"/>
                                  </p:stCondLst>
                                  <p:childTnLst>
                                    <p:set>
                                      <p:cBhvr>
                                        <p:cTn id="44" dur="1" fill="hold">
                                          <p:stCondLst>
                                            <p:cond delay="0"/>
                                          </p:stCondLst>
                                        </p:cTn>
                                        <p:tgtEl>
                                          <p:spTgt spid="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p:bldP spid="2" grpId="0" animBg="1"/>
      <p:bldP spid="3" grpId="0" animBg="1"/>
      <p:bldP spid="4" grpId="0"/>
      <p:bldP spid="5" grpId="0"/>
      <p:bldP spid="8" grpId="0"/>
      <p:bldP spid="9" grpId="0"/>
      <p:bldP spid="10" grpId="0"/>
      <p:bldP spid="28" grpId="0"/>
      <p:bldP spid="57" grpId="0" animBg="1"/>
      <p:bldP spid="58" grpId="0" animBg="1"/>
      <p:bldP spid="59" grpId="0" animBg="1"/>
      <p:bldP spid="60" grpId="0" animBg="1"/>
      <p:bldP spid="62"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28613" y="742950"/>
            <a:ext cx="11226049" cy="5686879"/>
          </a:xfrm>
        </p:spPr>
        <p:txBody>
          <a:bodyPr/>
          <a:lstStyle/>
          <a:p>
            <a:r>
              <a:rPr lang="es-MX" dirty="0">
                <a:effectLst/>
              </a:rPr>
              <a:t>Conclusiones y problemas abiertos. </a:t>
            </a:r>
          </a:p>
          <a:p>
            <a:endParaRPr lang="es-MX" sz="1000" dirty="0">
              <a:effectLst/>
            </a:endParaRPr>
          </a:p>
          <a:p>
            <a:pPr lvl="1">
              <a:buFont typeface="Wingdings" panose="05000000000000000000" pitchFamily="2" charset="2"/>
              <a:buChar char="§"/>
            </a:pPr>
            <a:r>
              <a:rPr lang="es-MX" dirty="0">
                <a:effectLst/>
              </a:rPr>
              <a:t>Para el juego justo de conexiones, demostré que el precio de la estabilidad es siempre cuando más H(</a:t>
            </a:r>
            <a:r>
              <a:rPr lang="es-MX" i="1" dirty="0">
                <a:effectLst/>
              </a:rPr>
              <a:t>k</a:t>
            </a:r>
            <a:r>
              <a:rPr lang="es-MX" dirty="0">
                <a:effectLst/>
              </a:rPr>
              <a:t>), </a:t>
            </a:r>
          </a:p>
          <a:p>
            <a:pPr lvl="1">
              <a:buFont typeface="Wingdings" panose="05000000000000000000" pitchFamily="2" charset="2"/>
              <a:buChar char="§"/>
            </a:pPr>
            <a:endParaRPr lang="es-MX" sz="1000" dirty="0">
              <a:effectLst/>
            </a:endParaRPr>
          </a:p>
          <a:p>
            <a:pPr lvl="2"/>
            <a:r>
              <a:rPr lang="es-MX" dirty="0">
                <a:effectLst/>
              </a:rPr>
              <a:t> y ésta es una cota ajustada para grafos dirigidos.</a:t>
            </a:r>
          </a:p>
          <a:p>
            <a:pPr lvl="2"/>
            <a:endParaRPr lang="es-MX" sz="1000" dirty="0">
              <a:effectLst/>
            </a:endParaRPr>
          </a:p>
          <a:p>
            <a:pPr lvl="1">
              <a:buFont typeface="Wingdings" panose="05000000000000000000" pitchFamily="2" charset="2"/>
              <a:buChar char="§"/>
            </a:pPr>
            <a:r>
              <a:rPr lang="es-MX" dirty="0">
                <a:effectLst/>
              </a:rPr>
              <a:t>El caso de grafos no dirigidos está abierto en su mayoría.</a:t>
            </a:r>
          </a:p>
          <a:p>
            <a:pPr lvl="1">
              <a:buFont typeface="Wingdings" panose="05000000000000000000" pitchFamily="2" charset="2"/>
              <a:buChar char="§"/>
            </a:pPr>
            <a:endParaRPr lang="es-MX" sz="1000" dirty="0">
              <a:effectLst/>
            </a:endParaRPr>
          </a:p>
          <a:p>
            <a:pPr lvl="2"/>
            <a:r>
              <a:rPr lang="es-MX" dirty="0">
                <a:effectLst/>
              </a:rPr>
              <a:t> En la sección 4 demostré que, cuando menos para dos jugadores, el precio de la estabilidad para grafos no dirigidos puede ser estrictamente menor que para dirigidas.</a:t>
            </a:r>
          </a:p>
          <a:p>
            <a:pPr lvl="2"/>
            <a:endParaRPr lang="es-MX" sz="1000" dirty="0">
              <a:effectLst/>
            </a:endParaRPr>
          </a:p>
          <a:p>
            <a:pPr lvl="2"/>
            <a:r>
              <a:rPr lang="es-MX" dirty="0">
                <a:effectLst/>
              </a:rPr>
              <a:t> La mayor cota inferior que conozco para el precio de la estabilidad en redes no dirigidas es 12/7.</a:t>
            </a:r>
          </a:p>
        </p:txBody>
      </p:sp>
      <p:sp>
        <p:nvSpPr>
          <p:cNvPr id="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93</a:t>
            </a:fld>
            <a:endParaRPr lang="es-MX" dirty="0"/>
          </a:p>
        </p:txBody>
      </p:sp>
    </p:spTree>
    <p:extLst>
      <p:ext uri="{BB962C8B-B14F-4D97-AF65-F5344CB8AC3E}">
        <p14:creationId xmlns:p14="http://schemas.microsoft.com/office/powerpoint/2010/main" val="413525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8" end="8"/>
                                            </p:txEl>
                                          </p:spTgt>
                                        </p:tgtEl>
                                        <p:attrNameLst>
                                          <p:attrName>ppt_c</p:attrName>
                                        </p:attrNameLst>
                                      </p:cBhvr>
                                      <p:to>
                                        <a:schemeClr val="accent1"/>
                                      </p:to>
                                    </p:animClr>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00063" y="736230"/>
            <a:ext cx="10872787" cy="5994399"/>
          </a:xfrm>
        </p:spPr>
        <p:txBody>
          <a:bodyPr/>
          <a:lstStyle/>
          <a:p>
            <a:pPr lvl="1">
              <a:buFont typeface="Wingdings" panose="05000000000000000000" pitchFamily="2" charset="2"/>
              <a:buChar char="§"/>
            </a:pPr>
            <a:r>
              <a:rPr lang="es-MX" sz="2400" dirty="0">
                <a:effectLst/>
              </a:rPr>
              <a:t>El peor precio de la estabilidad en grafos no dirigidos puede ser constante, lo que demuestra que compartir justamente trabaja muy bien en tales juegos.</a:t>
            </a:r>
          </a:p>
          <a:p>
            <a:pPr lvl="1">
              <a:buFont typeface="Wingdings" panose="05000000000000000000" pitchFamily="2" charset="2"/>
              <a:buChar char="§"/>
            </a:pPr>
            <a:endParaRPr lang="es-MX" sz="1000" dirty="0">
              <a:effectLst/>
            </a:endParaRPr>
          </a:p>
          <a:p>
            <a:r>
              <a:rPr lang="es-MX" sz="2800" dirty="0">
                <a:effectLst/>
              </a:rPr>
              <a:t>Otra pregunta abierta: ¿Puede un buen equilibrio Nash ser computado en tiempo polinomial para un gran número de jugadores?</a:t>
            </a:r>
          </a:p>
          <a:p>
            <a:endParaRPr lang="es-MX" sz="1000" dirty="0">
              <a:effectLst/>
            </a:endParaRPr>
          </a:p>
          <a:p>
            <a:pPr lvl="1">
              <a:buFont typeface="Wingdings" panose="05000000000000000000" pitchFamily="2" charset="2"/>
              <a:buChar char="§"/>
            </a:pPr>
            <a:r>
              <a:rPr lang="es-MX" sz="2400" dirty="0">
                <a:effectLst/>
              </a:rPr>
              <a:t>Un enfoque sería computar primero una aproximación al óptimo centralizado, y luego simular la dinámica de mejores respuestas para alcanzar un equilibrio Nash con costo cuando mucho </a:t>
            </a:r>
            <a:r>
              <a:rPr lang="es-MX" sz="2400" dirty="0">
                <a:effectLst/>
                <a:latin typeface="Lucida Calligraphy" panose="03010101010101010101" pitchFamily="66" charset="0"/>
              </a:rPr>
              <a:t>O</a:t>
            </a:r>
            <a:r>
              <a:rPr lang="es-MX" sz="2400" dirty="0">
                <a:effectLst/>
              </a:rPr>
              <a:t>(log </a:t>
            </a:r>
            <a:r>
              <a:rPr lang="es-MX" sz="2400" i="1" dirty="0">
                <a:effectLst/>
              </a:rPr>
              <a:t>k</a:t>
            </a:r>
            <a:r>
              <a:rPr lang="es-MX" sz="2400" dirty="0">
                <a:effectLst/>
              </a:rPr>
              <a:t>) veces el costo del estado inicial.</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Desafortunadamente,  el teorema 5.1 dice que las dinámicas de mejor respuesta pueden requerir tiempo exponencial para convergir.</a:t>
            </a:r>
          </a:p>
        </p:txBody>
      </p:sp>
      <p:sp>
        <p:nvSpPr>
          <p:cNvPr id="4" name="CuadroTexto 41">
            <a:extLst>
              <a:ext uri="{FF2B5EF4-FFF2-40B4-BE49-F238E27FC236}">
                <a16:creationId xmlns:a16="http://schemas.microsoft.com/office/drawing/2014/main" id="{BC25679F-A261-F66A-8E11-7D5EDA1119B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94</a:t>
            </a:fld>
            <a:endParaRPr lang="es-MX" dirty="0"/>
          </a:p>
        </p:txBody>
      </p:sp>
    </p:spTree>
    <p:extLst>
      <p:ext uri="{BB962C8B-B14F-4D97-AF65-F5344CB8AC3E}">
        <p14:creationId xmlns:p14="http://schemas.microsoft.com/office/powerpoint/2010/main" val="1600422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00075" y="709044"/>
            <a:ext cx="10710349" cy="5920356"/>
          </a:xfrm>
        </p:spPr>
        <p:txBody>
          <a:bodyPr/>
          <a:lstStyle/>
          <a:p>
            <a:pPr lvl="1">
              <a:buFont typeface="Wingdings" panose="05000000000000000000" pitchFamily="2" charset="2"/>
              <a:buChar char="§"/>
            </a:pPr>
            <a:r>
              <a:rPr lang="es-MX" sz="2400" dirty="0">
                <a:effectLst/>
              </a:rPr>
              <a:t>Por otro lado, es posible que las respuestas mejores puedan siempre calendarizarse de modo que garanticen tiempo de convergencia polinomial.</a:t>
            </a:r>
          </a:p>
          <a:p>
            <a:pPr lvl="1">
              <a:buFont typeface="Wingdings" panose="05000000000000000000" pitchFamily="2" charset="2"/>
              <a:buChar char="§"/>
            </a:pPr>
            <a:endParaRPr lang="es-MX" sz="1000" dirty="0">
              <a:effectLst/>
            </a:endParaRPr>
          </a:p>
          <a:p>
            <a:r>
              <a:rPr lang="es-MX" sz="2800" dirty="0">
                <a:effectLst/>
              </a:rPr>
              <a:t>Definición. Equilibro Nash (1+</a:t>
            </a:r>
            <a:r>
              <a:rPr lang="es-MX" sz="2800" dirty="0">
                <a:effectLst/>
                <a:sym typeface="Symbol" panose="05050102010706020507" pitchFamily="18" charset="2"/>
              </a:rPr>
              <a:t></a:t>
            </a:r>
            <a:r>
              <a:rPr lang="es-MX" sz="2800" dirty="0">
                <a:effectLst/>
              </a:rPr>
              <a:t>) aproximado. Aquél donde ningún jugador puede bajar su costo por más de un factor 1+e.</a:t>
            </a:r>
          </a:p>
          <a:p>
            <a:pPr lvl="1">
              <a:buFont typeface="Wingdings" panose="05000000000000000000" pitchFamily="2" charset="2"/>
              <a:buChar char="§"/>
            </a:pPr>
            <a:endParaRPr lang="es-MX" sz="1000" dirty="0">
              <a:effectLst/>
            </a:endParaRPr>
          </a:p>
          <a:p>
            <a:r>
              <a:rPr lang="es-MX" sz="2800" dirty="0">
                <a:effectLst/>
              </a:rPr>
              <a:t>Una meta menos ambiciosa es mostrar (</a:t>
            </a:r>
            <a:r>
              <a:rPr lang="es-MX" sz="2400" dirty="0">
                <a:effectLst/>
              </a:rPr>
              <a:t>en tiempo polinomial</a:t>
            </a:r>
            <a:r>
              <a:rPr lang="es-MX" sz="2800" dirty="0">
                <a:effectLst/>
              </a:rPr>
              <a:t>) cómo computar un equilibrio Nash (1+</a:t>
            </a:r>
            <a:r>
              <a:rPr lang="es-MX" sz="2800" dirty="0">
                <a:effectLst/>
                <a:sym typeface="Symbol" panose="05050102010706020507" pitchFamily="18" charset="2"/>
              </a:rPr>
              <a:t></a:t>
            </a:r>
            <a:r>
              <a:rPr lang="es-MX" sz="2800" dirty="0">
                <a:effectLst/>
              </a:rPr>
              <a:t>)-aproximado.</a:t>
            </a:r>
          </a:p>
          <a:p>
            <a:endParaRPr lang="es-MX" sz="1000" dirty="0">
              <a:effectLst/>
            </a:endParaRPr>
          </a:p>
          <a:p>
            <a:r>
              <a:rPr lang="es-MX" sz="2800" dirty="0">
                <a:effectLst/>
              </a:rPr>
              <a:t>Para la versión del juego justo de conexión con retrasos en vez de costos de las aristas, el reto principal es proporcionar resultados del precio de la estabilidad para el escenario general, </a:t>
            </a:r>
          </a:p>
          <a:p>
            <a:pPr lvl="1">
              <a:buFont typeface="Wingdings" panose="05000000000000000000" pitchFamily="2" charset="2"/>
              <a:buChar char="§"/>
            </a:pPr>
            <a:r>
              <a:rPr lang="es-MX" sz="2400" dirty="0">
                <a:effectLst/>
              </a:rPr>
              <a:t>en vez de solamente para el caso especial de una sola fuente.</a:t>
            </a:r>
          </a:p>
        </p:txBody>
      </p:sp>
      <p:sp>
        <p:nvSpPr>
          <p:cNvPr id="4" name="CuadroTexto 41">
            <a:extLst>
              <a:ext uri="{FF2B5EF4-FFF2-40B4-BE49-F238E27FC236}">
                <a16:creationId xmlns:a16="http://schemas.microsoft.com/office/drawing/2014/main" id="{BC25679F-A261-F66A-8E11-7D5EDA1119BF}"/>
              </a:ext>
            </a:extLst>
          </p:cNvPr>
          <p:cNvSpPr txBox="1"/>
          <p:nvPr/>
        </p:nvSpPr>
        <p:spPr>
          <a:xfrm>
            <a:off x="11310424" y="6375512"/>
            <a:ext cx="736317"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95</a:t>
            </a:fld>
            <a:endParaRPr lang="es-MX" dirty="0"/>
          </a:p>
        </p:txBody>
      </p:sp>
    </p:spTree>
    <p:extLst>
      <p:ext uri="{BB962C8B-B14F-4D97-AF65-F5344CB8AC3E}">
        <p14:creationId xmlns:p14="http://schemas.microsoft.com/office/powerpoint/2010/main" val="3511076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57213" y="857250"/>
            <a:ext cx="10753211" cy="5804808"/>
          </a:xfrm>
        </p:spPr>
        <p:txBody>
          <a:bodyPr/>
          <a:lstStyle/>
          <a:p>
            <a:r>
              <a:rPr lang="es-MX" sz="2800" dirty="0">
                <a:effectLst/>
              </a:rPr>
              <a:t>Para juegos pesados (</a:t>
            </a:r>
            <a:r>
              <a:rPr lang="es-MX" sz="2400" dirty="0">
                <a:effectLst/>
              </a:rPr>
              <a:t>sección 6</a:t>
            </a:r>
            <a:r>
              <a:rPr lang="es-MX" sz="2800" dirty="0">
                <a:effectLst/>
              </a:rPr>
              <a:t>) he dado solo resultados preliminares.</a:t>
            </a:r>
          </a:p>
          <a:p>
            <a:endParaRPr lang="es-MX" sz="1000" dirty="0">
              <a:effectLst/>
            </a:endParaRPr>
          </a:p>
          <a:p>
            <a:r>
              <a:rPr lang="es-MX" sz="2800" dirty="0">
                <a:effectLst/>
              </a:rPr>
              <a:t>Recientemente, [8] demostró que no necesitan existir equilibrios Nash puros para tales juegos.</a:t>
            </a:r>
          </a:p>
          <a:p>
            <a:endParaRPr lang="es-MX" sz="1000" dirty="0">
              <a:effectLst/>
            </a:endParaRPr>
          </a:p>
          <a:p>
            <a:pPr lvl="1">
              <a:buFont typeface="Wingdings" panose="05000000000000000000" pitchFamily="2" charset="2"/>
              <a:buChar char="§"/>
            </a:pPr>
            <a:r>
              <a:rPr lang="es-MX" dirty="0">
                <a:effectLst/>
              </a:rPr>
              <a:t>También demostró que cada juego pesado tiene un equilibrio Nash aproximado de orden </a:t>
            </a:r>
            <a:r>
              <a:rPr lang="es-MX" dirty="0">
                <a:effectLst/>
                <a:latin typeface="Lucida Calligraphy" panose="03010101010101010101" pitchFamily="66" charset="0"/>
              </a:rPr>
              <a:t>O</a:t>
            </a:r>
            <a:r>
              <a:rPr lang="es-MX" dirty="0">
                <a:effectLst/>
              </a:rPr>
              <a:t>(log </a:t>
            </a:r>
            <a:r>
              <a:rPr lang="es-MX" i="1" dirty="0" err="1">
                <a:effectLst/>
              </a:rPr>
              <a:t>w</a:t>
            </a:r>
            <a:r>
              <a:rPr lang="es-MX" baseline="-25000" dirty="0" err="1">
                <a:effectLst/>
              </a:rPr>
              <a:t>max</a:t>
            </a:r>
            <a:r>
              <a:rPr lang="es-MX" dirty="0">
                <a:effectLst/>
              </a:rPr>
              <a:t>) que cuesta cuando mucho </a:t>
            </a:r>
            <a:r>
              <a:rPr lang="es-MX" dirty="0">
                <a:effectLst/>
                <a:latin typeface="Lucida Calligraphy" panose="03010101010101010101" pitchFamily="66" charset="0"/>
              </a:rPr>
              <a:t>O</a:t>
            </a:r>
            <a:r>
              <a:rPr lang="es-MX" dirty="0">
                <a:effectLst/>
              </a:rPr>
              <a:t>(log W) veces el óptimo centralizado,</a:t>
            </a:r>
          </a:p>
          <a:p>
            <a:pPr lvl="1">
              <a:buFont typeface="Wingdings" panose="05000000000000000000" pitchFamily="2" charset="2"/>
              <a:buChar char="§"/>
            </a:pPr>
            <a:endParaRPr lang="es-MX" sz="1000" dirty="0">
              <a:effectLst/>
            </a:endParaRPr>
          </a:p>
          <a:p>
            <a:pPr lvl="2"/>
            <a:r>
              <a:rPr lang="es-MX" dirty="0">
                <a:effectLst/>
              </a:rPr>
              <a:t> donde </a:t>
            </a:r>
            <a:r>
              <a:rPr lang="es-MX" i="1" dirty="0" err="1">
                <a:effectLst/>
              </a:rPr>
              <a:t>w</a:t>
            </a:r>
            <a:r>
              <a:rPr lang="es-MX" baseline="-25000" dirty="0" err="1">
                <a:effectLst/>
              </a:rPr>
              <a:t>max</a:t>
            </a:r>
            <a:r>
              <a:rPr lang="es-MX" dirty="0">
                <a:effectLst/>
              </a:rPr>
              <a:t> es el peso máximo y W es la suma de los pesos, suponiendo que el peso mínimo es 1.  Estas cotas son casi ajustadas.</a:t>
            </a:r>
          </a:p>
        </p:txBody>
      </p:sp>
      <p:sp>
        <p:nvSpPr>
          <p:cNvPr id="5" name="CuadroTexto 41">
            <a:extLst>
              <a:ext uri="{FF2B5EF4-FFF2-40B4-BE49-F238E27FC236}">
                <a16:creationId xmlns:a16="http://schemas.microsoft.com/office/drawing/2014/main" id="{BC25679F-A261-F66A-8E11-7D5EDA1119BF}"/>
              </a:ext>
            </a:extLst>
          </p:cNvPr>
          <p:cNvSpPr txBox="1"/>
          <p:nvPr/>
        </p:nvSpPr>
        <p:spPr>
          <a:xfrm>
            <a:off x="11310424" y="6375512"/>
            <a:ext cx="736317"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96</a:t>
            </a:fld>
            <a:endParaRPr lang="es-MX" dirty="0"/>
          </a:p>
        </p:txBody>
      </p:sp>
    </p:spTree>
    <p:extLst>
      <p:ext uri="{BB962C8B-B14F-4D97-AF65-F5344CB8AC3E}">
        <p14:creationId xmlns:p14="http://schemas.microsoft.com/office/powerpoint/2010/main" val="570583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250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8978" y="1402327"/>
            <a:ext cx="10902461" cy="2634652"/>
          </a:xfrm>
        </p:spPr>
        <p:txBody>
          <a:bodyPr/>
          <a:lstStyle/>
          <a:p>
            <a:pPr lvl="1">
              <a:buFont typeface="Wingdings" panose="05000000000000000000" pitchFamily="2" charset="2"/>
              <a:buChar char="§"/>
            </a:pPr>
            <a:r>
              <a:rPr lang="es-MX" dirty="0"/>
              <a:t>Otra pregunta que sigue abierta es: ¿Cuál es el precio de la estabilidad de equilibrios Nash aproximados en juegos de conexión justa pesados si todos los jugadores comparten una terminal común (</a:t>
            </a:r>
            <a:r>
              <a:rPr lang="es-MX" sz="2400" dirty="0"/>
              <a:t>se disputan una sola mercancía</a:t>
            </a:r>
            <a:r>
              <a:rPr lang="es-MX" dirty="0"/>
              <a:t>)?</a:t>
            </a:r>
          </a:p>
          <a:p>
            <a:pPr lvl="2"/>
            <a:endParaRPr lang="es-MX" dirty="0"/>
          </a:p>
        </p:txBody>
      </p:sp>
      <p:sp>
        <p:nvSpPr>
          <p:cNvPr id="5" name="CuadroTexto 41">
            <a:extLst>
              <a:ext uri="{FF2B5EF4-FFF2-40B4-BE49-F238E27FC236}">
                <a16:creationId xmlns:a16="http://schemas.microsoft.com/office/drawing/2014/main" id="{BC25679F-A261-F66A-8E11-7D5EDA1119BF}"/>
              </a:ext>
            </a:extLst>
          </p:cNvPr>
          <p:cNvSpPr txBox="1"/>
          <p:nvPr/>
        </p:nvSpPr>
        <p:spPr>
          <a:xfrm>
            <a:off x="11310424" y="6375512"/>
            <a:ext cx="736317"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97</a:t>
            </a:fld>
            <a:endParaRPr lang="es-MX" dirty="0"/>
          </a:p>
        </p:txBody>
      </p:sp>
    </p:spTree>
    <p:extLst>
      <p:ext uri="{BB962C8B-B14F-4D97-AF65-F5344CB8AC3E}">
        <p14:creationId xmlns:p14="http://schemas.microsoft.com/office/powerpoint/2010/main" val="1336933343"/>
      </p:ext>
    </p:extLst>
  </p:cSld>
  <p:clrMapOvr>
    <a:masterClrMapping/>
  </p:clrMapOvr>
</p:sld>
</file>

<file path=ppt/theme/theme1.xml><?xml version="1.0" encoding="utf-8"?>
<a:theme xmlns:a="http://schemas.openxmlformats.org/drawingml/2006/main" name="AzulObscuro">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AzulObscuro" id="{8152B57C-C5A5-465F-A516-7246DF5BC588}" vid="{F8596F17-6285-468F-836A-72CB96E1454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AzulObscuro</Template>
  <TotalTime>23612</TotalTime>
  <Words>12427</Words>
  <Application>Microsoft Office PowerPoint</Application>
  <PresentationFormat>Panorámica</PresentationFormat>
  <Paragraphs>1433</Paragraphs>
  <Slides>97</Slides>
  <Notes>0</Notes>
  <HiddenSlides>0</HiddenSlides>
  <MMClips>0</MMClips>
  <ScaleCrop>false</ScaleCrop>
  <HeadingPairs>
    <vt:vector size="6" baseType="variant">
      <vt:variant>
        <vt:lpstr>Fuentes usadas</vt:lpstr>
      </vt:variant>
      <vt:variant>
        <vt:i4>12</vt:i4>
      </vt:variant>
      <vt:variant>
        <vt:lpstr>Tema</vt:lpstr>
      </vt:variant>
      <vt:variant>
        <vt:i4>1</vt:i4>
      </vt:variant>
      <vt:variant>
        <vt:lpstr>Títulos de diapositiva</vt:lpstr>
      </vt:variant>
      <vt:variant>
        <vt:i4>97</vt:i4>
      </vt:variant>
    </vt:vector>
  </HeadingPairs>
  <TitlesOfParts>
    <vt:vector size="110" baseType="lpstr">
      <vt:lpstr>Aptos</vt:lpstr>
      <vt:lpstr>Arial</vt:lpstr>
      <vt:lpstr>Arial Narrow</vt:lpstr>
      <vt:lpstr>Calibri</vt:lpstr>
      <vt:lpstr>Cambria Math</vt:lpstr>
      <vt:lpstr>French Script MT</vt:lpstr>
      <vt:lpstr>Garamond</vt:lpstr>
      <vt:lpstr>Lucida Calligraphy</vt:lpstr>
      <vt:lpstr>Symbol</vt:lpstr>
      <vt:lpstr>TH SarabunPSK</vt:lpstr>
      <vt:lpstr>Times New Roman</vt:lpstr>
      <vt:lpstr>Wingdings</vt:lpstr>
      <vt:lpstr>AzulObscuro</vt:lpstr>
      <vt:lpstr>Modelos de Teoría de Juegos para explicar el comportamiento de Redes  </vt:lpstr>
      <vt:lpstr>4. Game-theoretic models of behavior in networks  B. Strategic behavior in network cost sharing </vt:lpstr>
      <vt:lpstr>Presentación de PowerPoint</vt:lpstr>
      <vt:lpstr>B. Strategic behavior in network cost sharing</vt:lpstr>
      <vt:lpstr>Notaciones asintóticas</vt:lpstr>
      <vt:lpstr>Presentación de PowerPoint</vt:lpstr>
      <vt:lpstr>Presentación de PowerPoint</vt:lpstr>
      <vt:lpstr>Costo óptimo de la red</vt:lpstr>
      <vt:lpstr>Precio de la estabilidad</vt:lpstr>
      <vt:lpstr>1. Introducción. Juegos de diseño de redes</vt:lpstr>
      <vt:lpstr>1. Introducción. Juegos de diseño de redes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Los resultados que obtendré</vt:lpstr>
      <vt:lpstr>Presentación de PowerPoint</vt:lpstr>
      <vt:lpstr>Extensiones simples</vt:lpstr>
      <vt:lpstr>Extensiones más complejas</vt:lpstr>
      <vt:lpstr>Presentación de PowerPoint</vt:lpstr>
      <vt:lpstr>Presentación de PowerPoint</vt:lpstr>
      <vt:lpstr>Extensiones más complejas</vt:lpstr>
      <vt:lpstr>Velocidad de convergencia</vt:lpstr>
      <vt:lpstr>Cuando cada usuario tiene un peso</vt:lpstr>
      <vt:lpstr>Cuando cada usuario tiene un peso</vt:lpstr>
      <vt:lpstr>2. Equilibrios Nash en diseño de redes con costos de Shapley</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3. Trabajando con retrasos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4. El caso no dirigido</vt:lpstr>
      <vt:lpstr>Presentación de PowerPoint</vt:lpstr>
      <vt:lpstr>5. Convergencia de la mejor respuesta</vt:lpstr>
      <vt:lpstr>6. Jugadores con pesos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trestres</dc:creator>
  <cp:lastModifiedBy>Adolfo Guzman Arenas</cp:lastModifiedBy>
  <cp:revision>1379</cp:revision>
  <cp:lastPrinted>1601-01-01T00:00:00Z</cp:lastPrinted>
  <dcterms:created xsi:type="dcterms:W3CDTF">1601-01-01T00:00:00Z</dcterms:created>
  <dcterms:modified xsi:type="dcterms:W3CDTF">2024-07-16T18:39:56Z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