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69"/>
  </p:notesMasterIdLst>
  <p:sldIdLst>
    <p:sldId id="427" r:id="rId2"/>
    <p:sldId id="428" r:id="rId3"/>
    <p:sldId id="429" r:id="rId4"/>
    <p:sldId id="430" r:id="rId5"/>
    <p:sldId id="431" r:id="rId6"/>
    <p:sldId id="432" r:id="rId7"/>
    <p:sldId id="433" r:id="rId8"/>
    <p:sldId id="434" r:id="rId9"/>
    <p:sldId id="435" r:id="rId10"/>
    <p:sldId id="436" r:id="rId11"/>
    <p:sldId id="437" r:id="rId12"/>
    <p:sldId id="438" r:id="rId13"/>
    <p:sldId id="439" r:id="rId14"/>
    <p:sldId id="440" r:id="rId15"/>
    <p:sldId id="441" r:id="rId16"/>
    <p:sldId id="442" r:id="rId17"/>
    <p:sldId id="443" r:id="rId18"/>
    <p:sldId id="444" r:id="rId19"/>
    <p:sldId id="445" r:id="rId20"/>
    <p:sldId id="446" r:id="rId21"/>
    <p:sldId id="447" r:id="rId22"/>
    <p:sldId id="448" r:id="rId23"/>
    <p:sldId id="449" r:id="rId24"/>
    <p:sldId id="450" r:id="rId25"/>
    <p:sldId id="451" r:id="rId26"/>
    <p:sldId id="452" r:id="rId27"/>
    <p:sldId id="453" r:id="rId28"/>
    <p:sldId id="454" r:id="rId29"/>
    <p:sldId id="455" r:id="rId30"/>
    <p:sldId id="456" r:id="rId31"/>
    <p:sldId id="457" r:id="rId32"/>
    <p:sldId id="458" r:id="rId33"/>
    <p:sldId id="459" r:id="rId34"/>
    <p:sldId id="460" r:id="rId35"/>
    <p:sldId id="461" r:id="rId36"/>
    <p:sldId id="462" r:id="rId37"/>
    <p:sldId id="463" r:id="rId38"/>
    <p:sldId id="464" r:id="rId39"/>
    <p:sldId id="465" r:id="rId40"/>
    <p:sldId id="466" r:id="rId41"/>
    <p:sldId id="467" r:id="rId42"/>
    <p:sldId id="468" r:id="rId43"/>
    <p:sldId id="469" r:id="rId44"/>
    <p:sldId id="470" r:id="rId45"/>
    <p:sldId id="471" r:id="rId46"/>
    <p:sldId id="472" r:id="rId47"/>
    <p:sldId id="473" r:id="rId48"/>
    <p:sldId id="474" r:id="rId49"/>
    <p:sldId id="475" r:id="rId50"/>
    <p:sldId id="476" r:id="rId51"/>
    <p:sldId id="477" r:id="rId52"/>
    <p:sldId id="479" r:id="rId53"/>
    <p:sldId id="481" r:id="rId54"/>
    <p:sldId id="482" r:id="rId55"/>
    <p:sldId id="483" r:id="rId56"/>
    <p:sldId id="484" r:id="rId57"/>
    <p:sldId id="485" r:id="rId58"/>
    <p:sldId id="487" r:id="rId59"/>
    <p:sldId id="488" r:id="rId60"/>
    <p:sldId id="489" r:id="rId61"/>
    <p:sldId id="490" r:id="rId62"/>
    <p:sldId id="491" r:id="rId63"/>
    <p:sldId id="492" r:id="rId64"/>
    <p:sldId id="493" r:id="rId65"/>
    <p:sldId id="494" r:id="rId66"/>
    <p:sldId id="495" r:id="rId67"/>
    <p:sldId id="497" r:id="rId68"/>
  </p:sldIdLst>
  <p:sldSz cx="12192000" cy="6858000"/>
  <p:notesSz cx="6858000" cy="9144000"/>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521415D9-36F7-43E2-AB2F-B90AF26B5E84}">
      <p14:sectionLst xmlns:p14="http://schemas.microsoft.com/office/powerpoint/2010/main">
        <p14:section name="Sección predeterminada" id="{C3E358BD-D5BA-4167-82A1-C71B35BD2D0F}">
          <p14:sldIdLst>
            <p14:sldId id="427"/>
            <p14:sldId id="428"/>
            <p14:sldId id="429"/>
            <p14:sldId id="430"/>
            <p14:sldId id="431"/>
            <p14:sldId id="432"/>
            <p14:sldId id="433"/>
            <p14:sldId id="434"/>
            <p14:sldId id="435"/>
            <p14:sldId id="436"/>
            <p14:sldId id="437"/>
            <p14:sldId id="438"/>
            <p14:sldId id="439"/>
            <p14:sldId id="440"/>
            <p14:sldId id="441"/>
            <p14:sldId id="442"/>
            <p14:sldId id="443"/>
            <p14:sldId id="444"/>
            <p14:sldId id="445"/>
            <p14:sldId id="446"/>
            <p14:sldId id="447"/>
            <p14:sldId id="448"/>
            <p14:sldId id="449"/>
            <p14:sldId id="450"/>
            <p14:sldId id="451"/>
            <p14:sldId id="452"/>
            <p14:sldId id="453"/>
            <p14:sldId id="454"/>
            <p14:sldId id="455"/>
            <p14:sldId id="456"/>
            <p14:sldId id="457"/>
            <p14:sldId id="458"/>
            <p14:sldId id="459"/>
            <p14:sldId id="460"/>
            <p14:sldId id="461"/>
            <p14:sldId id="462"/>
            <p14:sldId id="463"/>
            <p14:sldId id="464"/>
            <p14:sldId id="465"/>
            <p14:sldId id="466"/>
            <p14:sldId id="467"/>
            <p14:sldId id="468"/>
            <p14:sldId id="469"/>
            <p14:sldId id="470"/>
            <p14:sldId id="471"/>
            <p14:sldId id="472"/>
            <p14:sldId id="473"/>
            <p14:sldId id="474"/>
            <p14:sldId id="475"/>
            <p14:sldId id="476"/>
            <p14:sldId id="477"/>
            <p14:sldId id="479"/>
            <p14:sldId id="481"/>
            <p14:sldId id="482"/>
            <p14:sldId id="483"/>
            <p14:sldId id="484"/>
            <p14:sldId id="485"/>
            <p14:sldId id="487"/>
            <p14:sldId id="488"/>
            <p14:sldId id="489"/>
            <p14:sldId id="490"/>
            <p14:sldId id="491"/>
            <p14:sldId id="492"/>
            <p14:sldId id="493"/>
            <p14:sldId id="494"/>
            <p14:sldId id="495"/>
            <p14:sldId id="497"/>
          </p14:sldIdLst>
        </p14:section>
        <p14:section name="Sección sin título" id="{ECEE8336-FD0F-4F33-BC98-3264940DBE80}">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00CC99"/>
    <a:srgbClr val="FFFF66"/>
    <a:srgbClr val="000000"/>
    <a:srgbClr val="33CCFF"/>
    <a:srgbClr val="FF9999"/>
    <a:srgbClr val="006666"/>
    <a:srgbClr val="FF0000"/>
    <a:srgbClr val="003366"/>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697" autoAdjust="0"/>
    <p:restoredTop sz="94660"/>
  </p:normalViewPr>
  <p:slideViewPr>
    <p:cSldViewPr snapToGrid="0">
      <p:cViewPr varScale="1">
        <p:scale>
          <a:sx n="60" d="100"/>
          <a:sy n="60" d="100"/>
        </p:scale>
        <p:origin x="40" y="256"/>
      </p:cViewPr>
      <p:guideLst>
        <p:guide orient="horz" pos="2160"/>
        <p:guide pos="3840"/>
      </p:guideLst>
    </p:cSldViewPr>
  </p:slideViewPr>
  <p:notesTextViewPr>
    <p:cViewPr>
      <p:scale>
        <a:sx n="100" d="100"/>
        <a:sy n="100" d="100"/>
      </p:scale>
      <p:origin x="0" y="0"/>
    </p:cViewPr>
  </p:notesTextViewPr>
  <p:sorterViewPr>
    <p:cViewPr>
      <p:scale>
        <a:sx n="89" d="100"/>
        <a:sy n="89" d="100"/>
      </p:scale>
      <p:origin x="0" y="-255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A6E6DF-95FE-40E2-913E-08B3C215EC94}" type="datetimeFigureOut">
              <a:rPr lang="es-MX" smtClean="0"/>
              <a:t>09/07/2024</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4DF2FC-2B49-4210-BA39-BD13619660CF}" type="slidenum">
              <a:rPr lang="es-MX" smtClean="0"/>
              <a:t>‹Nº›</a:t>
            </a:fld>
            <a:endParaRPr lang="es-MX"/>
          </a:p>
        </p:txBody>
      </p:sp>
    </p:spTree>
    <p:extLst>
      <p:ext uri="{BB962C8B-B14F-4D97-AF65-F5344CB8AC3E}">
        <p14:creationId xmlns:p14="http://schemas.microsoft.com/office/powerpoint/2010/main" val="12062535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A2754EDD-37C7-4B48-9A47-3F1CE70742A9}" type="slidenum">
              <a:rPr lang="es-MX" smtClean="0"/>
              <a:t>22</a:t>
            </a:fld>
            <a:endParaRPr lang="es-MX"/>
          </a:p>
        </p:txBody>
      </p:sp>
    </p:spTree>
    <p:extLst>
      <p:ext uri="{BB962C8B-B14F-4D97-AF65-F5344CB8AC3E}">
        <p14:creationId xmlns:p14="http://schemas.microsoft.com/office/powerpoint/2010/main" val="3531934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1"/>
            <a:ext cx="12192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s-ES" sz="1800">
                <a:latin typeface="Arial" charset="0"/>
              </a:endParaRPr>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s-ES" sz="1800">
                <a:latin typeface="Arial" charset="0"/>
              </a:endParaRPr>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s-ES" sz="1800">
                <a:latin typeface="Arial" charset="0"/>
              </a:endParaRPr>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s-ES" sz="1800">
                <a:latin typeface="Arial" charset="0"/>
              </a:endParaRPr>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s-ES" sz="1800">
                <a:latin typeface="Arial" charset="0"/>
              </a:endParaRPr>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s-ES" sz="1800">
                <a:latin typeface="Arial" charset="0"/>
              </a:endParaRPr>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s-ES" sz="1800">
                <a:latin typeface="Arial" charset="0"/>
              </a:endParaRPr>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s-ES" sz="1800">
                <a:latin typeface="Arial" charset="0"/>
              </a:endParaRPr>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s-ES" sz="1800">
                <a:latin typeface="Arial" charset="0"/>
              </a:endParaRPr>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grpSp>
          <p:nvGrpSpPr>
            <p:cNvPr id="41" name="Group 39"/>
            <p:cNvGrpSpPr>
              <a:grpSpLocks/>
            </p:cNvGrpSpPr>
            <p:nvPr/>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s-ES" sz="1800">
                  <a:latin typeface="Arial" charset="0"/>
                </a:endParaRPr>
              </a:p>
            </p:txBody>
          </p:sp>
        </p:grpSp>
      </p:grpSp>
      <p:sp>
        <p:nvSpPr>
          <p:cNvPr id="64554" name="Rectangle 42"/>
          <p:cNvSpPr>
            <a:spLocks noGrp="1" noChangeArrowheads="1"/>
          </p:cNvSpPr>
          <p:nvPr>
            <p:ph type="ctrTitle" sz="quarter"/>
          </p:nvPr>
        </p:nvSpPr>
        <p:spPr>
          <a:xfrm>
            <a:off x="609600" y="1600200"/>
            <a:ext cx="10972800" cy="1828800"/>
          </a:xfrm>
        </p:spPr>
        <p:txBody>
          <a:bodyPr/>
          <a:lstStyle>
            <a:lvl1pPr>
              <a:defRPr sz="4800"/>
            </a:lvl1pPr>
          </a:lstStyle>
          <a:p>
            <a:r>
              <a:rPr lang="es-ES"/>
              <a:t>Haga clic para modificar el estilo de título del patrón</a:t>
            </a:r>
          </a:p>
        </p:txBody>
      </p:sp>
      <p:sp>
        <p:nvSpPr>
          <p:cNvPr id="64555" name="Rectangle 43"/>
          <p:cNvSpPr>
            <a:spLocks noGrp="1" noChangeArrowheads="1"/>
          </p:cNvSpPr>
          <p:nvPr>
            <p:ph type="subTitle" sz="quarter" idx="1"/>
          </p:nvPr>
        </p:nvSpPr>
        <p:spPr>
          <a:xfrm>
            <a:off x="1828800" y="3886200"/>
            <a:ext cx="8534400" cy="1752600"/>
          </a:xfrm>
        </p:spPr>
        <p:txBody>
          <a:bodyPr/>
          <a:lstStyle>
            <a:lvl1pPr marL="0" indent="0" algn="ctr">
              <a:buFont typeface="Wingdings" pitchFamily="2" charset="2"/>
              <a:buNone/>
              <a:defRPr sz="3600"/>
            </a:lvl1pPr>
          </a:lstStyle>
          <a:p>
            <a:r>
              <a:rPr lang="es-ES"/>
              <a:t>Haga clic para editar el estilo de subtítulo del patrón</a:t>
            </a:r>
          </a:p>
        </p:txBody>
      </p:sp>
      <p:sp>
        <p:nvSpPr>
          <p:cNvPr id="44" name="Rectangle 44"/>
          <p:cNvSpPr>
            <a:spLocks noGrp="1" noChangeArrowheads="1"/>
          </p:cNvSpPr>
          <p:nvPr>
            <p:ph type="dt" sz="quarter" idx="10"/>
          </p:nvPr>
        </p:nvSpPr>
        <p:spPr/>
        <p:txBody>
          <a:bodyPr/>
          <a:lstStyle>
            <a:lvl1pPr>
              <a:defRPr smtClean="0"/>
            </a:lvl1pPr>
          </a:lstStyle>
          <a:p>
            <a:pPr>
              <a:defRPr/>
            </a:pPr>
            <a:endParaRPr lang="es-ES"/>
          </a:p>
        </p:txBody>
      </p:sp>
      <p:sp>
        <p:nvSpPr>
          <p:cNvPr id="45" name="Rectangle 45"/>
          <p:cNvSpPr>
            <a:spLocks noGrp="1" noChangeArrowheads="1"/>
          </p:cNvSpPr>
          <p:nvPr>
            <p:ph type="ftr" sz="quarter" idx="11"/>
          </p:nvPr>
        </p:nvSpPr>
        <p:spPr/>
        <p:txBody>
          <a:bodyPr/>
          <a:lstStyle>
            <a:lvl1pPr>
              <a:defRPr smtClean="0"/>
            </a:lvl1pPr>
          </a:lstStyle>
          <a:p>
            <a:pPr>
              <a:defRPr/>
            </a:pPr>
            <a:endParaRPr lang="es-ES"/>
          </a:p>
        </p:txBody>
      </p:sp>
      <p:sp>
        <p:nvSpPr>
          <p:cNvPr id="46" name="Rectangle 46"/>
          <p:cNvSpPr>
            <a:spLocks noGrp="1" noChangeArrowheads="1"/>
          </p:cNvSpPr>
          <p:nvPr>
            <p:ph type="sldNum" sz="quarter" idx="12"/>
          </p:nvPr>
        </p:nvSpPr>
        <p:spPr/>
        <p:txBody>
          <a:bodyPr/>
          <a:lstStyle>
            <a:lvl1pPr>
              <a:defRPr/>
            </a:lvl1pPr>
          </a:lstStyle>
          <a:p>
            <a:pPr>
              <a:defRPr/>
            </a:pPr>
            <a:fld id="{B33AD56E-E6F0-4EF7-A8BA-36FFC79CB6FC}" type="slidenum">
              <a:rPr lang="es-ES" smtClean="0"/>
              <a:pPr>
                <a:defRPr/>
              </a:pPr>
              <a:t>‹Nº›</a:t>
            </a:fld>
            <a:endParaRPr lang="es-ES"/>
          </a:p>
        </p:txBody>
      </p:sp>
    </p:spTree>
    <p:extLst>
      <p:ext uri="{BB962C8B-B14F-4D97-AF65-F5344CB8AC3E}">
        <p14:creationId xmlns:p14="http://schemas.microsoft.com/office/powerpoint/2010/main" val="2950202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4"/>
          <p:cNvSpPr>
            <a:spLocks noGrp="1" noChangeArrowheads="1"/>
          </p:cNvSpPr>
          <p:nvPr>
            <p:ph type="dt" sz="half" idx="10"/>
          </p:nvPr>
        </p:nvSpPr>
        <p:spPr>
          <a:ln/>
        </p:spPr>
        <p:txBody>
          <a:bodyPr/>
          <a:lstStyle>
            <a:lvl1pPr>
              <a:defRPr/>
            </a:lvl1pPr>
          </a:lstStyle>
          <a:p>
            <a:pPr>
              <a:defRPr/>
            </a:pPr>
            <a:endParaRPr lang="es-ES"/>
          </a:p>
        </p:txBody>
      </p:sp>
      <p:sp>
        <p:nvSpPr>
          <p:cNvPr id="5" name="Rectangle 45"/>
          <p:cNvSpPr>
            <a:spLocks noGrp="1" noChangeArrowheads="1"/>
          </p:cNvSpPr>
          <p:nvPr>
            <p:ph type="ftr" sz="quarter" idx="11"/>
          </p:nvPr>
        </p:nvSpPr>
        <p:spPr>
          <a:ln/>
        </p:spPr>
        <p:txBody>
          <a:bodyPr/>
          <a:lstStyle>
            <a:lvl1pPr>
              <a:defRPr/>
            </a:lvl1pPr>
          </a:lstStyle>
          <a:p>
            <a:pPr>
              <a:defRPr/>
            </a:pPr>
            <a:endParaRPr lang="es-ES"/>
          </a:p>
        </p:txBody>
      </p:sp>
      <p:sp>
        <p:nvSpPr>
          <p:cNvPr id="6" name="Rectangle 46"/>
          <p:cNvSpPr>
            <a:spLocks noGrp="1" noChangeArrowheads="1"/>
          </p:cNvSpPr>
          <p:nvPr>
            <p:ph type="sldNum" sz="quarter" idx="12"/>
          </p:nvPr>
        </p:nvSpPr>
        <p:spPr>
          <a:ln/>
        </p:spPr>
        <p:txBody>
          <a:bodyPr/>
          <a:lstStyle>
            <a:lvl1pPr>
              <a:defRPr/>
            </a:lvl1pPr>
          </a:lstStyle>
          <a:p>
            <a:pPr>
              <a:defRPr/>
            </a:pPr>
            <a:fld id="{A2FA31EB-763C-4BBC-B610-ACDB941514F4}" type="slidenum">
              <a:rPr lang="es-ES" smtClean="0"/>
              <a:pPr>
                <a:defRPr/>
              </a:pPr>
              <a:t>‹Nº›</a:t>
            </a:fld>
            <a:endParaRPr lang="es-ES"/>
          </a:p>
        </p:txBody>
      </p:sp>
    </p:spTree>
    <p:extLst>
      <p:ext uri="{BB962C8B-B14F-4D97-AF65-F5344CB8AC3E}">
        <p14:creationId xmlns:p14="http://schemas.microsoft.com/office/powerpoint/2010/main" val="3218869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7813"/>
            <a:ext cx="2743200" cy="5853112"/>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609600" y="277813"/>
            <a:ext cx="8026400" cy="5853112"/>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4"/>
          <p:cNvSpPr>
            <a:spLocks noGrp="1" noChangeArrowheads="1"/>
          </p:cNvSpPr>
          <p:nvPr>
            <p:ph type="dt" sz="half" idx="10"/>
          </p:nvPr>
        </p:nvSpPr>
        <p:spPr>
          <a:ln/>
        </p:spPr>
        <p:txBody>
          <a:bodyPr/>
          <a:lstStyle>
            <a:lvl1pPr>
              <a:defRPr/>
            </a:lvl1pPr>
          </a:lstStyle>
          <a:p>
            <a:pPr>
              <a:defRPr/>
            </a:pPr>
            <a:endParaRPr lang="es-ES"/>
          </a:p>
        </p:txBody>
      </p:sp>
      <p:sp>
        <p:nvSpPr>
          <p:cNvPr id="5" name="Rectangle 45"/>
          <p:cNvSpPr>
            <a:spLocks noGrp="1" noChangeArrowheads="1"/>
          </p:cNvSpPr>
          <p:nvPr>
            <p:ph type="ftr" sz="quarter" idx="11"/>
          </p:nvPr>
        </p:nvSpPr>
        <p:spPr>
          <a:ln/>
        </p:spPr>
        <p:txBody>
          <a:bodyPr/>
          <a:lstStyle>
            <a:lvl1pPr>
              <a:defRPr/>
            </a:lvl1pPr>
          </a:lstStyle>
          <a:p>
            <a:pPr>
              <a:defRPr/>
            </a:pPr>
            <a:endParaRPr lang="es-ES"/>
          </a:p>
        </p:txBody>
      </p:sp>
      <p:sp>
        <p:nvSpPr>
          <p:cNvPr id="6" name="Rectangle 46"/>
          <p:cNvSpPr>
            <a:spLocks noGrp="1" noChangeArrowheads="1"/>
          </p:cNvSpPr>
          <p:nvPr>
            <p:ph type="sldNum" sz="quarter" idx="12"/>
          </p:nvPr>
        </p:nvSpPr>
        <p:spPr>
          <a:ln/>
        </p:spPr>
        <p:txBody>
          <a:bodyPr/>
          <a:lstStyle>
            <a:lvl1pPr>
              <a:defRPr/>
            </a:lvl1pPr>
          </a:lstStyle>
          <a:p>
            <a:pPr>
              <a:defRPr/>
            </a:pPr>
            <a:fld id="{CC9BF0D9-1DDC-480E-B68C-B3C0CFF50247}" type="slidenum">
              <a:rPr lang="es-ES" smtClean="0"/>
              <a:pPr>
                <a:defRPr/>
              </a:pPr>
              <a:t>‹Nº›</a:t>
            </a:fld>
            <a:endParaRPr lang="es-ES"/>
          </a:p>
        </p:txBody>
      </p:sp>
    </p:spTree>
    <p:extLst>
      <p:ext uri="{BB962C8B-B14F-4D97-AF65-F5344CB8AC3E}">
        <p14:creationId xmlns:p14="http://schemas.microsoft.com/office/powerpoint/2010/main" val="3740536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4"/>
          <p:cNvSpPr>
            <a:spLocks noGrp="1" noChangeArrowheads="1"/>
          </p:cNvSpPr>
          <p:nvPr>
            <p:ph type="dt" sz="half" idx="10"/>
          </p:nvPr>
        </p:nvSpPr>
        <p:spPr>
          <a:ln/>
        </p:spPr>
        <p:txBody>
          <a:bodyPr/>
          <a:lstStyle>
            <a:lvl1pPr>
              <a:defRPr/>
            </a:lvl1pPr>
          </a:lstStyle>
          <a:p>
            <a:pPr>
              <a:defRPr/>
            </a:pPr>
            <a:endParaRPr lang="es-ES"/>
          </a:p>
        </p:txBody>
      </p:sp>
      <p:sp>
        <p:nvSpPr>
          <p:cNvPr id="5" name="Rectangle 45"/>
          <p:cNvSpPr>
            <a:spLocks noGrp="1" noChangeArrowheads="1"/>
          </p:cNvSpPr>
          <p:nvPr>
            <p:ph type="ftr" sz="quarter" idx="11"/>
          </p:nvPr>
        </p:nvSpPr>
        <p:spPr>
          <a:ln/>
        </p:spPr>
        <p:txBody>
          <a:bodyPr/>
          <a:lstStyle>
            <a:lvl1pPr>
              <a:defRPr/>
            </a:lvl1pPr>
          </a:lstStyle>
          <a:p>
            <a:pPr>
              <a:defRPr/>
            </a:pPr>
            <a:endParaRPr lang="es-ES"/>
          </a:p>
        </p:txBody>
      </p:sp>
      <p:sp>
        <p:nvSpPr>
          <p:cNvPr id="6" name="Rectangle 46"/>
          <p:cNvSpPr>
            <a:spLocks noGrp="1" noChangeArrowheads="1"/>
          </p:cNvSpPr>
          <p:nvPr>
            <p:ph type="sldNum" sz="quarter" idx="12"/>
          </p:nvPr>
        </p:nvSpPr>
        <p:spPr>
          <a:ln/>
        </p:spPr>
        <p:txBody>
          <a:bodyPr/>
          <a:lstStyle>
            <a:lvl1pPr>
              <a:defRPr/>
            </a:lvl1pPr>
          </a:lstStyle>
          <a:p>
            <a:pPr>
              <a:defRPr/>
            </a:pPr>
            <a:fld id="{A9B0873A-7A65-494D-A021-C44C03A3CCFB}" type="slidenum">
              <a:rPr lang="es-ES" smtClean="0"/>
              <a:pPr>
                <a:defRPr/>
              </a:pPr>
              <a:t>‹Nº›</a:t>
            </a:fld>
            <a:endParaRPr lang="es-ES"/>
          </a:p>
        </p:txBody>
      </p:sp>
    </p:spTree>
    <p:extLst>
      <p:ext uri="{BB962C8B-B14F-4D97-AF65-F5344CB8AC3E}">
        <p14:creationId xmlns:p14="http://schemas.microsoft.com/office/powerpoint/2010/main" val="312069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Editar el estilo de texto del patrón</a:t>
            </a:r>
          </a:p>
        </p:txBody>
      </p:sp>
      <p:sp>
        <p:nvSpPr>
          <p:cNvPr id="4" name="Rectangle 44"/>
          <p:cNvSpPr>
            <a:spLocks noGrp="1" noChangeArrowheads="1"/>
          </p:cNvSpPr>
          <p:nvPr>
            <p:ph type="dt" sz="half" idx="10"/>
          </p:nvPr>
        </p:nvSpPr>
        <p:spPr>
          <a:ln/>
        </p:spPr>
        <p:txBody>
          <a:bodyPr/>
          <a:lstStyle>
            <a:lvl1pPr>
              <a:defRPr/>
            </a:lvl1pPr>
          </a:lstStyle>
          <a:p>
            <a:pPr>
              <a:defRPr/>
            </a:pPr>
            <a:endParaRPr lang="es-ES"/>
          </a:p>
        </p:txBody>
      </p:sp>
      <p:sp>
        <p:nvSpPr>
          <p:cNvPr id="5" name="Rectangle 45"/>
          <p:cNvSpPr>
            <a:spLocks noGrp="1" noChangeArrowheads="1"/>
          </p:cNvSpPr>
          <p:nvPr>
            <p:ph type="ftr" sz="quarter" idx="11"/>
          </p:nvPr>
        </p:nvSpPr>
        <p:spPr>
          <a:ln/>
        </p:spPr>
        <p:txBody>
          <a:bodyPr/>
          <a:lstStyle>
            <a:lvl1pPr>
              <a:defRPr/>
            </a:lvl1pPr>
          </a:lstStyle>
          <a:p>
            <a:pPr>
              <a:defRPr/>
            </a:pPr>
            <a:endParaRPr lang="es-ES"/>
          </a:p>
        </p:txBody>
      </p:sp>
      <p:sp>
        <p:nvSpPr>
          <p:cNvPr id="6" name="Rectangle 46"/>
          <p:cNvSpPr>
            <a:spLocks noGrp="1" noChangeArrowheads="1"/>
          </p:cNvSpPr>
          <p:nvPr>
            <p:ph type="sldNum" sz="quarter" idx="12"/>
          </p:nvPr>
        </p:nvSpPr>
        <p:spPr>
          <a:ln/>
        </p:spPr>
        <p:txBody>
          <a:bodyPr/>
          <a:lstStyle>
            <a:lvl1pPr>
              <a:defRPr/>
            </a:lvl1pPr>
          </a:lstStyle>
          <a:p>
            <a:pPr>
              <a:defRPr/>
            </a:pPr>
            <a:fld id="{2C19EE23-0D99-422B-96DF-5B8E77CFC73E}" type="slidenum">
              <a:rPr lang="es-ES" smtClean="0"/>
              <a:pPr>
                <a:defRPr/>
              </a:pPr>
              <a:t>‹Nº›</a:t>
            </a:fld>
            <a:endParaRPr lang="es-ES"/>
          </a:p>
        </p:txBody>
      </p:sp>
    </p:spTree>
    <p:extLst>
      <p:ext uri="{BB962C8B-B14F-4D97-AF65-F5344CB8AC3E}">
        <p14:creationId xmlns:p14="http://schemas.microsoft.com/office/powerpoint/2010/main" val="3076500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609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6197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44"/>
          <p:cNvSpPr>
            <a:spLocks noGrp="1" noChangeArrowheads="1"/>
          </p:cNvSpPr>
          <p:nvPr>
            <p:ph type="dt" sz="half" idx="10"/>
          </p:nvPr>
        </p:nvSpPr>
        <p:spPr>
          <a:ln/>
        </p:spPr>
        <p:txBody>
          <a:bodyPr/>
          <a:lstStyle>
            <a:lvl1pPr>
              <a:defRPr/>
            </a:lvl1pPr>
          </a:lstStyle>
          <a:p>
            <a:pPr>
              <a:defRPr/>
            </a:pPr>
            <a:endParaRPr lang="es-ES"/>
          </a:p>
        </p:txBody>
      </p:sp>
      <p:sp>
        <p:nvSpPr>
          <p:cNvPr id="6" name="Rectangle 45"/>
          <p:cNvSpPr>
            <a:spLocks noGrp="1" noChangeArrowheads="1"/>
          </p:cNvSpPr>
          <p:nvPr>
            <p:ph type="ftr" sz="quarter" idx="11"/>
          </p:nvPr>
        </p:nvSpPr>
        <p:spPr>
          <a:ln/>
        </p:spPr>
        <p:txBody>
          <a:bodyPr/>
          <a:lstStyle>
            <a:lvl1pPr>
              <a:defRPr/>
            </a:lvl1pPr>
          </a:lstStyle>
          <a:p>
            <a:pPr>
              <a:defRPr/>
            </a:pPr>
            <a:endParaRPr lang="es-ES"/>
          </a:p>
        </p:txBody>
      </p:sp>
      <p:sp>
        <p:nvSpPr>
          <p:cNvPr id="7" name="Rectangle 46"/>
          <p:cNvSpPr>
            <a:spLocks noGrp="1" noChangeArrowheads="1"/>
          </p:cNvSpPr>
          <p:nvPr>
            <p:ph type="sldNum" sz="quarter" idx="12"/>
          </p:nvPr>
        </p:nvSpPr>
        <p:spPr>
          <a:ln/>
        </p:spPr>
        <p:txBody>
          <a:bodyPr/>
          <a:lstStyle>
            <a:lvl1pPr>
              <a:defRPr/>
            </a:lvl1pPr>
          </a:lstStyle>
          <a:p>
            <a:pPr>
              <a:defRPr/>
            </a:pPr>
            <a:fld id="{D5DB549D-1D21-4E7F-B68F-AC71B57830A3}" type="slidenum">
              <a:rPr lang="es-ES" smtClean="0"/>
              <a:pPr>
                <a:defRPr/>
              </a:pPr>
              <a:t>‹Nº›</a:t>
            </a:fld>
            <a:endParaRPr lang="es-ES"/>
          </a:p>
        </p:txBody>
      </p:sp>
    </p:spTree>
    <p:extLst>
      <p:ext uri="{BB962C8B-B14F-4D97-AF65-F5344CB8AC3E}">
        <p14:creationId xmlns:p14="http://schemas.microsoft.com/office/powerpoint/2010/main" val="2163563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angle 44"/>
          <p:cNvSpPr>
            <a:spLocks noGrp="1" noChangeArrowheads="1"/>
          </p:cNvSpPr>
          <p:nvPr>
            <p:ph type="dt" sz="half" idx="10"/>
          </p:nvPr>
        </p:nvSpPr>
        <p:spPr>
          <a:ln/>
        </p:spPr>
        <p:txBody>
          <a:bodyPr/>
          <a:lstStyle>
            <a:lvl1pPr>
              <a:defRPr/>
            </a:lvl1pPr>
          </a:lstStyle>
          <a:p>
            <a:pPr>
              <a:defRPr/>
            </a:pPr>
            <a:endParaRPr lang="es-ES"/>
          </a:p>
        </p:txBody>
      </p:sp>
      <p:sp>
        <p:nvSpPr>
          <p:cNvPr id="8" name="Rectangle 45"/>
          <p:cNvSpPr>
            <a:spLocks noGrp="1" noChangeArrowheads="1"/>
          </p:cNvSpPr>
          <p:nvPr>
            <p:ph type="ftr" sz="quarter" idx="11"/>
          </p:nvPr>
        </p:nvSpPr>
        <p:spPr>
          <a:ln/>
        </p:spPr>
        <p:txBody>
          <a:bodyPr/>
          <a:lstStyle>
            <a:lvl1pPr>
              <a:defRPr/>
            </a:lvl1pPr>
          </a:lstStyle>
          <a:p>
            <a:pPr>
              <a:defRPr/>
            </a:pPr>
            <a:endParaRPr lang="es-ES"/>
          </a:p>
        </p:txBody>
      </p:sp>
      <p:sp>
        <p:nvSpPr>
          <p:cNvPr id="9" name="Rectangle 46"/>
          <p:cNvSpPr>
            <a:spLocks noGrp="1" noChangeArrowheads="1"/>
          </p:cNvSpPr>
          <p:nvPr>
            <p:ph type="sldNum" sz="quarter" idx="12"/>
          </p:nvPr>
        </p:nvSpPr>
        <p:spPr>
          <a:ln/>
        </p:spPr>
        <p:txBody>
          <a:bodyPr/>
          <a:lstStyle>
            <a:lvl1pPr>
              <a:defRPr/>
            </a:lvl1pPr>
          </a:lstStyle>
          <a:p>
            <a:pPr>
              <a:defRPr/>
            </a:pPr>
            <a:fld id="{A97CB211-15A2-4894-99B8-3632A813ED57}" type="slidenum">
              <a:rPr lang="es-ES" smtClean="0"/>
              <a:pPr>
                <a:defRPr/>
              </a:pPr>
              <a:t>‹Nº›</a:t>
            </a:fld>
            <a:endParaRPr lang="es-ES"/>
          </a:p>
        </p:txBody>
      </p:sp>
    </p:spTree>
    <p:extLst>
      <p:ext uri="{BB962C8B-B14F-4D97-AF65-F5344CB8AC3E}">
        <p14:creationId xmlns:p14="http://schemas.microsoft.com/office/powerpoint/2010/main" val="2014839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Rectangle 44"/>
          <p:cNvSpPr>
            <a:spLocks noGrp="1" noChangeArrowheads="1"/>
          </p:cNvSpPr>
          <p:nvPr>
            <p:ph type="dt" sz="half" idx="10"/>
          </p:nvPr>
        </p:nvSpPr>
        <p:spPr>
          <a:ln/>
        </p:spPr>
        <p:txBody>
          <a:bodyPr/>
          <a:lstStyle>
            <a:lvl1pPr>
              <a:defRPr/>
            </a:lvl1pPr>
          </a:lstStyle>
          <a:p>
            <a:pPr>
              <a:defRPr/>
            </a:pPr>
            <a:endParaRPr lang="es-ES"/>
          </a:p>
        </p:txBody>
      </p:sp>
      <p:sp>
        <p:nvSpPr>
          <p:cNvPr id="4" name="Rectangle 45"/>
          <p:cNvSpPr>
            <a:spLocks noGrp="1" noChangeArrowheads="1"/>
          </p:cNvSpPr>
          <p:nvPr>
            <p:ph type="ftr" sz="quarter" idx="11"/>
          </p:nvPr>
        </p:nvSpPr>
        <p:spPr>
          <a:ln/>
        </p:spPr>
        <p:txBody>
          <a:bodyPr/>
          <a:lstStyle>
            <a:lvl1pPr>
              <a:defRPr/>
            </a:lvl1pPr>
          </a:lstStyle>
          <a:p>
            <a:pPr>
              <a:defRPr/>
            </a:pPr>
            <a:endParaRPr lang="es-ES"/>
          </a:p>
        </p:txBody>
      </p:sp>
      <p:sp>
        <p:nvSpPr>
          <p:cNvPr id="5" name="Rectangle 46"/>
          <p:cNvSpPr>
            <a:spLocks noGrp="1" noChangeArrowheads="1"/>
          </p:cNvSpPr>
          <p:nvPr>
            <p:ph type="sldNum" sz="quarter" idx="12"/>
          </p:nvPr>
        </p:nvSpPr>
        <p:spPr>
          <a:ln/>
        </p:spPr>
        <p:txBody>
          <a:bodyPr/>
          <a:lstStyle>
            <a:lvl1pPr>
              <a:defRPr/>
            </a:lvl1pPr>
          </a:lstStyle>
          <a:p>
            <a:pPr>
              <a:defRPr/>
            </a:pPr>
            <a:fld id="{58522DC7-B397-4626-82BA-21A9C4524E81}" type="slidenum">
              <a:rPr lang="es-ES" smtClean="0"/>
              <a:pPr>
                <a:defRPr/>
              </a:pPr>
              <a:t>‹Nº›</a:t>
            </a:fld>
            <a:endParaRPr lang="es-ES"/>
          </a:p>
        </p:txBody>
      </p:sp>
    </p:spTree>
    <p:extLst>
      <p:ext uri="{BB962C8B-B14F-4D97-AF65-F5344CB8AC3E}">
        <p14:creationId xmlns:p14="http://schemas.microsoft.com/office/powerpoint/2010/main" val="581880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endParaRPr lang="es-ES"/>
          </a:p>
        </p:txBody>
      </p:sp>
      <p:sp>
        <p:nvSpPr>
          <p:cNvPr id="3" name="Rectangle 45"/>
          <p:cNvSpPr>
            <a:spLocks noGrp="1" noChangeArrowheads="1"/>
          </p:cNvSpPr>
          <p:nvPr>
            <p:ph type="ftr" sz="quarter" idx="11"/>
          </p:nvPr>
        </p:nvSpPr>
        <p:spPr>
          <a:ln/>
        </p:spPr>
        <p:txBody>
          <a:bodyPr/>
          <a:lstStyle>
            <a:lvl1pPr>
              <a:defRPr/>
            </a:lvl1pPr>
          </a:lstStyle>
          <a:p>
            <a:pPr>
              <a:defRPr/>
            </a:pPr>
            <a:endParaRPr lang="es-ES"/>
          </a:p>
        </p:txBody>
      </p:sp>
      <p:sp>
        <p:nvSpPr>
          <p:cNvPr id="4" name="Rectangle 46"/>
          <p:cNvSpPr>
            <a:spLocks noGrp="1" noChangeArrowheads="1"/>
          </p:cNvSpPr>
          <p:nvPr>
            <p:ph type="sldNum" sz="quarter" idx="12"/>
          </p:nvPr>
        </p:nvSpPr>
        <p:spPr>
          <a:ln/>
        </p:spPr>
        <p:txBody>
          <a:bodyPr/>
          <a:lstStyle>
            <a:lvl1pPr>
              <a:defRPr/>
            </a:lvl1pPr>
          </a:lstStyle>
          <a:p>
            <a:pPr>
              <a:defRPr/>
            </a:pPr>
            <a:fld id="{1ADFC2DE-0EC7-4DC8-85F8-23FE9E31B31F}" type="slidenum">
              <a:rPr lang="es-ES" smtClean="0"/>
              <a:pPr>
                <a:defRPr/>
              </a:pPr>
              <a:t>‹Nº›</a:t>
            </a:fld>
            <a:endParaRPr lang="es-ES"/>
          </a:p>
        </p:txBody>
      </p:sp>
    </p:spTree>
    <p:extLst>
      <p:ext uri="{BB962C8B-B14F-4D97-AF65-F5344CB8AC3E}">
        <p14:creationId xmlns:p14="http://schemas.microsoft.com/office/powerpoint/2010/main" val="1611725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Rectangle 44"/>
          <p:cNvSpPr>
            <a:spLocks noGrp="1" noChangeArrowheads="1"/>
          </p:cNvSpPr>
          <p:nvPr>
            <p:ph type="dt" sz="half" idx="10"/>
          </p:nvPr>
        </p:nvSpPr>
        <p:spPr>
          <a:ln/>
        </p:spPr>
        <p:txBody>
          <a:bodyPr/>
          <a:lstStyle>
            <a:lvl1pPr>
              <a:defRPr/>
            </a:lvl1pPr>
          </a:lstStyle>
          <a:p>
            <a:pPr>
              <a:defRPr/>
            </a:pPr>
            <a:endParaRPr lang="es-ES"/>
          </a:p>
        </p:txBody>
      </p:sp>
      <p:sp>
        <p:nvSpPr>
          <p:cNvPr id="6" name="Rectangle 45"/>
          <p:cNvSpPr>
            <a:spLocks noGrp="1" noChangeArrowheads="1"/>
          </p:cNvSpPr>
          <p:nvPr>
            <p:ph type="ftr" sz="quarter" idx="11"/>
          </p:nvPr>
        </p:nvSpPr>
        <p:spPr>
          <a:ln/>
        </p:spPr>
        <p:txBody>
          <a:bodyPr/>
          <a:lstStyle>
            <a:lvl1pPr>
              <a:defRPr/>
            </a:lvl1pPr>
          </a:lstStyle>
          <a:p>
            <a:pPr>
              <a:defRPr/>
            </a:pPr>
            <a:endParaRPr lang="es-ES"/>
          </a:p>
        </p:txBody>
      </p:sp>
      <p:sp>
        <p:nvSpPr>
          <p:cNvPr id="7" name="Rectangle 46"/>
          <p:cNvSpPr>
            <a:spLocks noGrp="1" noChangeArrowheads="1"/>
          </p:cNvSpPr>
          <p:nvPr>
            <p:ph type="sldNum" sz="quarter" idx="12"/>
          </p:nvPr>
        </p:nvSpPr>
        <p:spPr>
          <a:ln/>
        </p:spPr>
        <p:txBody>
          <a:bodyPr/>
          <a:lstStyle>
            <a:lvl1pPr>
              <a:defRPr/>
            </a:lvl1pPr>
          </a:lstStyle>
          <a:p>
            <a:pPr>
              <a:defRPr/>
            </a:pPr>
            <a:fld id="{B4FB0C79-A388-4194-A162-6ABD4108AD17}" type="slidenum">
              <a:rPr lang="es-ES" smtClean="0"/>
              <a:pPr>
                <a:defRPr/>
              </a:pPr>
              <a:t>‹Nº›</a:t>
            </a:fld>
            <a:endParaRPr lang="es-ES"/>
          </a:p>
        </p:txBody>
      </p:sp>
    </p:spTree>
    <p:extLst>
      <p:ext uri="{BB962C8B-B14F-4D97-AF65-F5344CB8AC3E}">
        <p14:creationId xmlns:p14="http://schemas.microsoft.com/office/powerpoint/2010/main" val="1413057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a:t>Haga clic en el icono para agregar una imagen</a:t>
            </a:r>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Rectangle 44"/>
          <p:cNvSpPr>
            <a:spLocks noGrp="1" noChangeArrowheads="1"/>
          </p:cNvSpPr>
          <p:nvPr>
            <p:ph type="dt" sz="half" idx="10"/>
          </p:nvPr>
        </p:nvSpPr>
        <p:spPr>
          <a:ln/>
        </p:spPr>
        <p:txBody>
          <a:bodyPr/>
          <a:lstStyle>
            <a:lvl1pPr>
              <a:defRPr/>
            </a:lvl1pPr>
          </a:lstStyle>
          <a:p>
            <a:pPr>
              <a:defRPr/>
            </a:pPr>
            <a:endParaRPr lang="es-ES"/>
          </a:p>
        </p:txBody>
      </p:sp>
      <p:sp>
        <p:nvSpPr>
          <p:cNvPr id="6" name="Rectangle 45"/>
          <p:cNvSpPr>
            <a:spLocks noGrp="1" noChangeArrowheads="1"/>
          </p:cNvSpPr>
          <p:nvPr>
            <p:ph type="ftr" sz="quarter" idx="11"/>
          </p:nvPr>
        </p:nvSpPr>
        <p:spPr>
          <a:ln/>
        </p:spPr>
        <p:txBody>
          <a:bodyPr/>
          <a:lstStyle>
            <a:lvl1pPr>
              <a:defRPr/>
            </a:lvl1pPr>
          </a:lstStyle>
          <a:p>
            <a:pPr>
              <a:defRPr/>
            </a:pPr>
            <a:endParaRPr lang="es-ES"/>
          </a:p>
        </p:txBody>
      </p:sp>
      <p:sp>
        <p:nvSpPr>
          <p:cNvPr id="7" name="Rectangle 46"/>
          <p:cNvSpPr>
            <a:spLocks noGrp="1" noChangeArrowheads="1"/>
          </p:cNvSpPr>
          <p:nvPr>
            <p:ph type="sldNum" sz="quarter" idx="12"/>
          </p:nvPr>
        </p:nvSpPr>
        <p:spPr>
          <a:ln/>
        </p:spPr>
        <p:txBody>
          <a:bodyPr/>
          <a:lstStyle>
            <a:lvl1pPr>
              <a:defRPr/>
            </a:lvl1pPr>
          </a:lstStyle>
          <a:p>
            <a:pPr>
              <a:defRPr/>
            </a:pPr>
            <a:fld id="{36158DBD-F8C3-4962-B910-3B3414B2398D}" type="slidenum">
              <a:rPr lang="es-ES" smtClean="0"/>
              <a:pPr>
                <a:defRPr/>
              </a:pPr>
              <a:t>‹Nº›</a:t>
            </a:fld>
            <a:endParaRPr lang="es-ES"/>
          </a:p>
        </p:txBody>
      </p:sp>
    </p:spTree>
    <p:extLst>
      <p:ext uri="{BB962C8B-B14F-4D97-AF65-F5344CB8AC3E}">
        <p14:creationId xmlns:p14="http://schemas.microsoft.com/office/powerpoint/2010/main" val="2246352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
            <a:ext cx="12192000" cy="6856413"/>
            <a:chOff x="0" y="0"/>
            <a:chExt cx="5760" cy="4319"/>
          </a:xfrm>
        </p:grpSpPr>
        <p:sp>
          <p:nvSpPr>
            <p:cNvPr id="63491"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63492"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493"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63494"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63495"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s-ES" sz="1800">
                <a:latin typeface="Arial" charset="0"/>
              </a:endParaRPr>
            </a:p>
          </p:txBody>
        </p:sp>
        <p:sp>
          <p:nvSpPr>
            <p:cNvPr id="63496"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63497"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63498"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63499"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63500"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s-ES" sz="1800">
                <a:latin typeface="Arial" charset="0"/>
              </a:endParaRPr>
            </a:p>
          </p:txBody>
        </p:sp>
        <p:sp>
          <p:nvSpPr>
            <p:cNvPr id="63501"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63502"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03"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63504"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63505"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06"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s-ES" sz="1800">
                <a:latin typeface="Arial" charset="0"/>
              </a:endParaRPr>
            </a:p>
          </p:txBody>
        </p:sp>
        <p:sp>
          <p:nvSpPr>
            <p:cNvPr id="63507"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63508"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09"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s-ES" sz="1800">
                <a:latin typeface="Arial" charset="0"/>
              </a:endParaRPr>
            </a:p>
          </p:txBody>
        </p:sp>
        <p:sp>
          <p:nvSpPr>
            <p:cNvPr id="63510"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11"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s-ES" sz="1800">
                <a:latin typeface="Arial" charset="0"/>
              </a:endParaRPr>
            </a:p>
          </p:txBody>
        </p:sp>
        <p:sp>
          <p:nvSpPr>
            <p:cNvPr id="63512"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s-ES" sz="1800">
                <a:latin typeface="Arial" charset="0"/>
              </a:endParaRPr>
            </a:p>
          </p:txBody>
        </p:sp>
        <p:sp>
          <p:nvSpPr>
            <p:cNvPr id="63513"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s-ES" sz="1800">
                <a:latin typeface="Arial" charset="0"/>
              </a:endParaRPr>
            </a:p>
          </p:txBody>
        </p:sp>
        <p:sp>
          <p:nvSpPr>
            <p:cNvPr id="63514"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63515"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63516"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s-ES" sz="1800">
                <a:latin typeface="Arial" charset="0"/>
              </a:endParaRPr>
            </a:p>
          </p:txBody>
        </p:sp>
        <p:sp>
          <p:nvSpPr>
            <p:cNvPr id="63517"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18"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s-ES" sz="1800">
                <a:latin typeface="Arial" charset="0"/>
              </a:endParaRPr>
            </a:p>
          </p:txBody>
        </p:sp>
        <p:sp>
          <p:nvSpPr>
            <p:cNvPr id="63519"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20"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63521"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22"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23"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63524"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25"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26"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grpSp>
          <p:nvGrpSpPr>
            <p:cNvPr id="1068" name="Group 39"/>
            <p:cNvGrpSpPr>
              <a:grpSpLocks/>
            </p:cNvGrpSpPr>
            <p:nvPr/>
          </p:nvGrpSpPr>
          <p:grpSpPr bwMode="auto">
            <a:xfrm>
              <a:off x="0" y="1632"/>
              <a:ext cx="5758" cy="1858"/>
              <a:chOff x="0" y="1632"/>
              <a:chExt cx="5758" cy="1858"/>
            </a:xfrm>
          </p:grpSpPr>
          <p:sp>
            <p:nvSpPr>
              <p:cNvPr id="63528"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63529"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s-ES" sz="1800">
                  <a:latin typeface="Arial" charset="0"/>
                </a:endParaRPr>
              </a:p>
            </p:txBody>
          </p:sp>
        </p:grpSp>
      </p:grpSp>
      <p:sp>
        <p:nvSpPr>
          <p:cNvPr id="63530" name="Rectangle 42"/>
          <p:cNvSpPr>
            <a:spLocks noGrp="1" noChangeArrowheads="1"/>
          </p:cNvSpPr>
          <p:nvPr>
            <p:ph type="title"/>
          </p:nvPr>
        </p:nvSpPr>
        <p:spPr bwMode="auto">
          <a:xfrm>
            <a:off x="609600" y="277813"/>
            <a:ext cx="10972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a:t>Haga clic para cambiar el estilo de título	</a:t>
            </a:r>
          </a:p>
        </p:txBody>
      </p:sp>
      <p:sp>
        <p:nvSpPr>
          <p:cNvPr id="63531" name="Rectangle 43"/>
          <p:cNvSpPr>
            <a:spLocks noGrp="1" noChangeArrowheads="1"/>
          </p:cNvSpPr>
          <p:nvPr>
            <p:ph type="body" idx="1"/>
          </p:nvPr>
        </p:nvSpPr>
        <p:spPr bwMode="auto">
          <a:xfrm>
            <a:off x="609600" y="1600201"/>
            <a:ext cx="109728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3532" name="Rectangle 44"/>
          <p:cNvSpPr>
            <a:spLocks noGrp="1" noChangeArrowheads="1"/>
          </p:cNvSpPr>
          <p:nvPr>
            <p:ph type="dt" sz="half" idx="2"/>
          </p:nvPr>
        </p:nvSpPr>
        <p:spPr bwMode="auto">
          <a:xfrm>
            <a:off x="609600" y="6243638"/>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effectLst>
                  <a:outerShdw blurRad="38100" dist="38100" dir="2700000" algn="tl">
                    <a:srgbClr val="000000"/>
                  </a:outerShdw>
                </a:effectLst>
                <a:latin typeface="Arial" charset="0"/>
              </a:defRPr>
            </a:lvl1pPr>
          </a:lstStyle>
          <a:p>
            <a:pPr>
              <a:defRPr/>
            </a:pPr>
            <a:endParaRPr lang="es-ES"/>
          </a:p>
        </p:txBody>
      </p:sp>
      <p:sp>
        <p:nvSpPr>
          <p:cNvPr id="63533" name="Rectangle 4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smtClean="0">
                <a:effectLst>
                  <a:outerShdw blurRad="38100" dist="38100" dir="2700000" algn="tl">
                    <a:srgbClr val="000000"/>
                  </a:outerShdw>
                </a:effectLst>
                <a:latin typeface="Arial" charset="0"/>
              </a:defRPr>
            </a:lvl1pPr>
          </a:lstStyle>
          <a:p>
            <a:pPr>
              <a:defRPr/>
            </a:pPr>
            <a:endParaRPr lang="es-ES"/>
          </a:p>
        </p:txBody>
      </p:sp>
      <p:sp>
        <p:nvSpPr>
          <p:cNvPr id="63534" name="Rectangle 46"/>
          <p:cNvSpPr>
            <a:spLocks noGrp="1" noChangeArrowheads="1"/>
          </p:cNvSpPr>
          <p:nvPr>
            <p:ph type="sldNum" sz="quarter" idx="4"/>
          </p:nvPr>
        </p:nvSpPr>
        <p:spPr bwMode="auto">
          <a:xfrm>
            <a:off x="8737600" y="6243638"/>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pPr>
              <a:defRPr/>
            </a:pPr>
            <a:fld id="{58522DC7-B397-4626-82BA-21A9C4524E81}" type="slidenum">
              <a:rPr lang="es-ES" smtClean="0"/>
              <a:pPr>
                <a:defRPr/>
              </a:pPr>
              <a:t>‹Nº›</a:t>
            </a:fld>
            <a:endParaRPr lang="es-ES"/>
          </a:p>
        </p:txBody>
      </p:sp>
    </p:spTree>
    <p:extLst>
      <p:ext uri="{BB962C8B-B14F-4D97-AF65-F5344CB8AC3E}">
        <p14:creationId xmlns:p14="http://schemas.microsoft.com/office/powerpoint/2010/main" val="3050402536"/>
      </p:ext>
    </p:extLst>
  </p:cSld>
  <p:clrMap bg1="dk2" tx1="lt1" bg2="dk1" tx2="lt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1" fontAlgn="base" hangingPunct="1">
        <a:spcBef>
          <a:spcPct val="20000"/>
        </a:spcBef>
        <a:spcAft>
          <a:spcPct val="0"/>
        </a:spcAft>
        <a:buClr>
          <a:schemeClr val="hlink"/>
        </a:buClr>
        <a:buSzPct val="90000"/>
        <a:buFont typeface="Wingdings" panose="05000000000000000000"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accent2"/>
        </a:buClr>
        <a:buSzPct val="90000"/>
        <a:buFont typeface="Wingdings" panose="05000000000000000000"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folHlink"/>
        </a:buClr>
        <a:buSzPct val="90000"/>
        <a:buFont typeface="Wingdings" panose="05000000000000000000"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cs.cornell.edu/home/kleinber/networks-book/"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239317" y="861956"/>
            <a:ext cx="11475720" cy="3805767"/>
          </a:xfrm>
        </p:spPr>
        <p:txBody>
          <a:bodyPr/>
          <a:lstStyle/>
          <a:p>
            <a:pPr marL="360000">
              <a:defRPr/>
            </a:pPr>
            <a:r>
              <a:rPr lang="es-ES" sz="5400" dirty="0"/>
              <a:t>Modelos de Teoría de Juegos para explicar el comportamiento de redes</a:t>
            </a:r>
            <a:br>
              <a:rPr lang="es-MX" sz="5400" dirty="0"/>
            </a:br>
            <a:br>
              <a:rPr lang="es-MX" sz="1600" dirty="0"/>
            </a:br>
            <a:endParaRPr lang="es-ES" sz="4400" dirty="0">
              <a:solidFill>
                <a:srgbClr val="00FF99"/>
              </a:solidFill>
            </a:endParaRPr>
          </a:p>
        </p:txBody>
      </p:sp>
      <p:sp>
        <p:nvSpPr>
          <p:cNvPr id="4" name="Rectangle 3">
            <a:extLst>
              <a:ext uri="{FF2B5EF4-FFF2-40B4-BE49-F238E27FC236}">
                <a16:creationId xmlns:a16="http://schemas.microsoft.com/office/drawing/2014/main" id="{C94EE5C5-F4E2-E70D-5482-DF315455B55C}"/>
              </a:ext>
            </a:extLst>
          </p:cNvPr>
          <p:cNvSpPr>
            <a:spLocks noGrp="1" noChangeArrowheads="1"/>
          </p:cNvSpPr>
          <p:nvPr>
            <p:ph type="subTitle" sz="quarter" idx="1"/>
          </p:nvPr>
        </p:nvSpPr>
        <p:spPr>
          <a:xfrm>
            <a:off x="1899344" y="4120427"/>
            <a:ext cx="8353672" cy="2647696"/>
          </a:xfrm>
        </p:spPr>
        <p:txBody>
          <a:bodyPr/>
          <a:lstStyle/>
          <a:p>
            <a:pPr eaLnBrk="1" hangingPunct="1"/>
            <a:r>
              <a:rPr lang="es-MX" dirty="0">
                <a:latin typeface="Times New Roman" panose="02020603050405020304" pitchFamily="18" charset="0"/>
                <a:cs typeface="Times New Roman" panose="02020603050405020304" pitchFamily="18" charset="0"/>
              </a:rPr>
              <a:t>Adolfo Guzmán Arenas</a:t>
            </a:r>
          </a:p>
          <a:p>
            <a:pPr eaLnBrk="1" hangingPunct="1"/>
            <a:endParaRPr lang="es-MX" sz="1000" dirty="0">
              <a:latin typeface="Times New Roman" panose="02020603050405020304" pitchFamily="18" charset="0"/>
              <a:cs typeface="Times New Roman" panose="02020603050405020304" pitchFamily="18" charset="0"/>
            </a:endParaRPr>
          </a:p>
          <a:p>
            <a:pPr eaLnBrk="1" hangingPunct="1"/>
            <a:r>
              <a:rPr lang="es-MX" sz="2800" i="1" dirty="0">
                <a:solidFill>
                  <a:srgbClr val="FFFF00"/>
                </a:solidFill>
                <a:latin typeface="Times New Roman" panose="02020603050405020304" pitchFamily="18" charset="0"/>
                <a:cs typeface="Times New Roman" panose="02020603050405020304" pitchFamily="18" charset="0"/>
              </a:rPr>
              <a:t>Centro de Investigación en Computación, IPN</a:t>
            </a:r>
          </a:p>
          <a:p>
            <a:pPr eaLnBrk="1" hangingPunct="1"/>
            <a:endParaRPr lang="es-MX" sz="1000" dirty="0">
              <a:latin typeface="Times New Roman" panose="02020603050405020304" pitchFamily="18" charset="0"/>
              <a:cs typeface="Times New Roman" panose="02020603050405020304" pitchFamily="18" charset="0"/>
            </a:endParaRPr>
          </a:p>
          <a:p>
            <a:pPr eaLnBrk="1" hangingPunct="1"/>
            <a:r>
              <a:rPr lang="es-MX" sz="3200" dirty="0">
                <a:latin typeface="Times New Roman" panose="02020603050405020304" pitchFamily="18" charset="0"/>
                <a:cs typeface="Times New Roman" panose="02020603050405020304" pitchFamily="18" charset="0"/>
              </a:rPr>
              <a:t>aguzman@ieee</a:t>
            </a:r>
            <a:r>
              <a:rPr lang="es-MX" sz="3200" b="1" dirty="0">
                <a:latin typeface="Times New Roman" panose="02020603050405020304" pitchFamily="18" charset="0"/>
                <a:cs typeface="Times New Roman" panose="02020603050405020304" pitchFamily="18" charset="0"/>
              </a:rPr>
              <a:t>.</a:t>
            </a:r>
            <a:r>
              <a:rPr lang="es-MX" sz="3200" dirty="0">
                <a:latin typeface="Times New Roman" panose="02020603050405020304" pitchFamily="18" charset="0"/>
                <a:cs typeface="Times New Roman" panose="02020603050405020304" pitchFamily="18" charset="0"/>
              </a:rPr>
              <a:t>org</a:t>
            </a:r>
          </a:p>
        </p:txBody>
      </p:sp>
      <p:pic>
        <p:nvPicPr>
          <p:cNvPr id="5" name="Imagen 4">
            <a:extLst>
              <a:ext uri="{FF2B5EF4-FFF2-40B4-BE49-F238E27FC236}">
                <a16:creationId xmlns:a16="http://schemas.microsoft.com/office/drawing/2014/main" id="{F8750D8D-8F1E-C868-E689-752309718A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317" y="5954835"/>
            <a:ext cx="1066800" cy="742950"/>
          </a:xfrm>
          <a:prstGeom prst="rect">
            <a:avLst/>
          </a:prstGeom>
        </p:spPr>
      </p:pic>
      <p:pic>
        <p:nvPicPr>
          <p:cNvPr id="6" name="Picture 8" descr="Resultado de imagen para logo ipn vector">
            <a:extLst>
              <a:ext uri="{FF2B5EF4-FFF2-40B4-BE49-F238E27FC236}">
                <a16:creationId xmlns:a16="http://schemas.microsoft.com/office/drawing/2014/main" id="{D0CB8136-C748-350E-9A6B-7CC88B25D0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42482" y="5590695"/>
            <a:ext cx="820132" cy="110709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17422" y="884388"/>
            <a:ext cx="10642265" cy="5832389"/>
          </a:xfrm>
        </p:spPr>
        <p:txBody>
          <a:bodyPr/>
          <a:lstStyle/>
          <a:p>
            <a:pPr lvl="1">
              <a:buFont typeface="Wingdings" panose="05000000000000000000" pitchFamily="2" charset="2"/>
              <a:buChar char="§"/>
            </a:pPr>
            <a:r>
              <a:rPr lang="es-MX" sz="2400" dirty="0">
                <a:effectLst/>
              </a:rPr>
              <a:t>Suposición 1: los anunciantes conocen los porcentajes de clics de cada posición.</a:t>
            </a:r>
          </a:p>
          <a:p>
            <a:pPr lvl="1"/>
            <a:endParaRPr lang="es-MX" dirty="0">
              <a:effectLst/>
              <a:latin typeface="Calibri" panose="020F0502020204030204" pitchFamily="34" charset="0"/>
            </a:endParaRPr>
          </a:p>
          <a:p>
            <a:pPr lvl="1">
              <a:buFont typeface="Wingdings" panose="05000000000000000000" pitchFamily="2" charset="2"/>
              <a:buChar char="§"/>
            </a:pPr>
            <a:r>
              <a:rPr lang="es-MX" sz="2400" dirty="0">
                <a:effectLst/>
              </a:rPr>
              <a:t>Suposición 2. El porcentaje de clics depende solo de la ranura, y no del anuncio que ahí está.</a:t>
            </a:r>
          </a:p>
          <a:p>
            <a:pPr lvl="1"/>
            <a:endParaRPr lang="es-MX" dirty="0">
              <a:effectLst/>
              <a:latin typeface="Calibri" panose="020F0502020204030204" pitchFamily="34" charset="0"/>
            </a:endParaRPr>
          </a:p>
          <a:p>
            <a:pPr lvl="1"/>
            <a:endParaRPr lang="es-MX" dirty="0">
              <a:effectLst/>
              <a:latin typeface="Calibri" panose="020F0502020204030204" pitchFamily="34" charset="0"/>
            </a:endParaRPr>
          </a:p>
          <a:p>
            <a:pPr lvl="1"/>
            <a:endParaRPr lang="es-MX" sz="2400" dirty="0">
              <a:effectLst/>
              <a:latin typeface="Calibri" panose="020F0502020204030204" pitchFamily="34" charset="0"/>
            </a:endParaRPr>
          </a:p>
          <a:p>
            <a:pPr lvl="1"/>
            <a:endParaRPr lang="es-MX" sz="2400" dirty="0">
              <a:effectLst/>
              <a:latin typeface="Calibri" panose="020F0502020204030204" pitchFamily="34" charset="0"/>
            </a:endParaRPr>
          </a:p>
          <a:p>
            <a:pPr lvl="1">
              <a:buFont typeface="Wingdings" panose="05000000000000000000" pitchFamily="2" charset="2"/>
              <a:buChar char="§"/>
            </a:pPr>
            <a:r>
              <a:rPr lang="es-MX" sz="2400" dirty="0">
                <a:effectLst/>
              </a:rPr>
              <a:t>Suposición 3: El porcentaje de clics no depende de los anuncios en las </a:t>
            </a:r>
            <a:r>
              <a:rPr lang="es-MX" sz="2400" i="1" dirty="0">
                <a:effectLst/>
              </a:rPr>
              <a:t>otras </a:t>
            </a:r>
            <a:r>
              <a:rPr lang="es-MX" sz="2400" dirty="0">
                <a:effectLst/>
              </a:rPr>
              <a:t>ranuras.</a:t>
            </a:r>
          </a:p>
        </p:txBody>
      </p:sp>
      <p:sp>
        <p:nvSpPr>
          <p:cNvPr id="4" name="Text Box 9"/>
          <p:cNvSpPr txBox="1">
            <a:spLocks noChangeArrowheads="1"/>
          </p:cNvSpPr>
          <p:nvPr/>
        </p:nvSpPr>
        <p:spPr bwMode="auto">
          <a:xfrm>
            <a:off x="115799" y="85819"/>
            <a:ext cx="9170356"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sym typeface="Symbol" panose="05050102010706020507" pitchFamily="18" charset="2"/>
              </a:rPr>
              <a:t>15.2 Publicidad como un mercado de correspondencias</a:t>
            </a:r>
            <a:endParaRPr lang="es-MX" sz="3200" i="1" u="none" dirty="0">
              <a:latin typeface="Times New Roman" panose="02020603050405020304" pitchFamily="18" charset="0"/>
              <a:sym typeface="Symbol" panose="05050102010706020507" pitchFamily="18" charset="2"/>
            </a:endParaRPr>
          </a:p>
        </p:txBody>
      </p:sp>
      <p:sp>
        <p:nvSpPr>
          <p:cNvPr id="6" name="Text Box 9"/>
          <p:cNvSpPr txBox="1">
            <a:spLocks noChangeArrowheads="1"/>
          </p:cNvSpPr>
          <p:nvPr/>
        </p:nvSpPr>
        <p:spPr bwMode="auto">
          <a:xfrm>
            <a:off x="2477414" y="1700960"/>
            <a:ext cx="4683041"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00"/>
                </a:solidFill>
                <a:latin typeface="Times New Roman" panose="02020603050405020304" pitchFamily="18" charset="0"/>
                <a:sym typeface="Symbol" panose="05050102010706020507" pitchFamily="18" charset="2"/>
              </a:rPr>
              <a:t>Fácil de atender por los anunciantes.</a:t>
            </a:r>
            <a:endParaRPr lang="es-MX" sz="2400" i="1" u="none" dirty="0">
              <a:solidFill>
                <a:srgbClr val="FFFF00"/>
              </a:solidFill>
              <a:latin typeface="Times New Roman" panose="02020603050405020304" pitchFamily="18" charset="0"/>
              <a:sym typeface="Symbol" panose="05050102010706020507" pitchFamily="18" charset="2"/>
            </a:endParaRPr>
          </a:p>
        </p:txBody>
      </p:sp>
      <p:sp>
        <p:nvSpPr>
          <p:cNvPr id="7" name="Text Box 9"/>
          <p:cNvSpPr txBox="1">
            <a:spLocks noChangeArrowheads="1"/>
          </p:cNvSpPr>
          <p:nvPr/>
        </p:nvSpPr>
        <p:spPr bwMode="auto">
          <a:xfrm>
            <a:off x="2477415" y="3043727"/>
            <a:ext cx="7746521" cy="83099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00"/>
                </a:solidFill>
                <a:latin typeface="Times New Roman" panose="02020603050405020304" pitchFamily="18" charset="0"/>
                <a:sym typeface="Symbol" panose="05050102010706020507" pitchFamily="18" charset="2"/>
              </a:rPr>
              <a:t>Suposición mala. Un anuncio relevante, de alta calidad en una ranura alta recibirá más clics que un tema no relacionado. </a:t>
            </a:r>
            <a:endParaRPr lang="es-MX" sz="2400" i="1" u="none" dirty="0">
              <a:solidFill>
                <a:srgbClr val="FFFF00"/>
              </a:solidFill>
              <a:latin typeface="Times New Roman" panose="02020603050405020304" pitchFamily="18" charset="0"/>
              <a:sym typeface="Symbol" panose="05050102010706020507" pitchFamily="18" charset="2"/>
            </a:endParaRPr>
          </a:p>
        </p:txBody>
      </p:sp>
      <p:sp>
        <p:nvSpPr>
          <p:cNvPr id="8" name="Text Box 9"/>
          <p:cNvSpPr txBox="1">
            <a:spLocks noChangeArrowheads="1"/>
          </p:cNvSpPr>
          <p:nvPr/>
        </p:nvSpPr>
        <p:spPr bwMode="auto">
          <a:xfrm>
            <a:off x="2477415" y="3945904"/>
            <a:ext cx="8298438" cy="83099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00"/>
                </a:solidFill>
                <a:latin typeface="Times New Roman" panose="02020603050405020304" pitchFamily="18" charset="0"/>
                <a:sym typeface="Symbol" panose="05050102010706020507" pitchFamily="18" charset="2"/>
              </a:rPr>
              <a:t>Extenderé el modelo básico para tomar en cuenta la relevancia del anuncio y su calidad.</a:t>
            </a:r>
            <a:endParaRPr lang="es-MX" sz="2400" i="1" u="none" dirty="0">
              <a:solidFill>
                <a:srgbClr val="FFFF00"/>
              </a:solidFill>
              <a:latin typeface="Times New Roman" panose="02020603050405020304" pitchFamily="18" charset="0"/>
              <a:sym typeface="Symbol" panose="05050102010706020507" pitchFamily="18" charset="2"/>
            </a:endParaRPr>
          </a:p>
        </p:txBody>
      </p:sp>
      <p:sp>
        <p:nvSpPr>
          <p:cNvPr id="9" name="Text Box 9"/>
          <p:cNvSpPr txBox="1">
            <a:spLocks noChangeArrowheads="1"/>
          </p:cNvSpPr>
          <p:nvPr/>
        </p:nvSpPr>
        <p:spPr bwMode="auto">
          <a:xfrm>
            <a:off x="2514484" y="5753977"/>
            <a:ext cx="8261369" cy="83099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00"/>
                </a:solidFill>
                <a:latin typeface="Times New Roman" panose="02020603050405020304" pitchFamily="18" charset="0"/>
                <a:sym typeface="Symbol" panose="05050102010706020507" pitchFamily="18" charset="2"/>
              </a:rPr>
              <a:t>Problema no resuelto. No se entiende bien aún por la industria de la búsqueda.</a:t>
            </a:r>
            <a:endParaRPr lang="es-MX" sz="2400" i="1" u="none" dirty="0">
              <a:solidFill>
                <a:srgbClr val="FFFF00"/>
              </a:solidFill>
              <a:latin typeface="Times New Roman" panose="02020603050405020304" pitchFamily="18" charset="0"/>
              <a:sym typeface="Symbol" panose="05050102010706020507" pitchFamily="18" charset="2"/>
            </a:endParaRPr>
          </a:p>
        </p:txBody>
      </p:sp>
      <p:sp>
        <p:nvSpPr>
          <p:cNvPr id="10"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10</a:t>
            </a:fld>
            <a:endParaRPr lang="es-MX" dirty="0"/>
          </a:p>
        </p:txBody>
      </p:sp>
    </p:spTree>
    <p:extLst>
      <p:ext uri="{BB962C8B-B14F-4D97-AF65-F5344CB8AC3E}">
        <p14:creationId xmlns:p14="http://schemas.microsoft.com/office/powerpoint/2010/main" val="3450695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2000"/>
                                  </p:stCondLst>
                                  <p:childTnLst>
                                    <p:set>
                                      <p:cBhvr>
                                        <p:cTn id="8" dur="1" fill="hold">
                                          <p:stCondLst>
                                            <p:cond delay="0"/>
                                          </p:stCondLst>
                                        </p:cTn>
                                        <p:tgtEl>
                                          <p:spTgt spid="6"/>
                                        </p:tgtEl>
                                        <p:attrNameLst>
                                          <p:attrName>style.visibility</p:attrName>
                                        </p:attrNameLst>
                                      </p:cBhvr>
                                      <p:to>
                                        <p:strVal val="visible"/>
                                      </p:to>
                                    </p:set>
                                  </p:childTnLst>
                                  <p:subTnLst>
                                    <p:animClr clrSpc="rgb" dir="cw">
                                      <p:cBhvr override="childStyle">
                                        <p:cTn dur="1" fill="hold" display="0" masterRel="nextClick" afterEffect="1"/>
                                        <p:tgtEl>
                                          <p:spTgt spid="6"/>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3" presetID="1" presetClass="entr" presetSubtype="0" fill="hold" grpId="0" nodeType="withEffect">
                                  <p:stCondLst>
                                    <p:cond delay="2500"/>
                                  </p:stCondLst>
                                  <p:childTnLst>
                                    <p:set>
                                      <p:cBhvr>
                                        <p:cTn id="14" dur="1" fill="hold">
                                          <p:stCondLst>
                                            <p:cond delay="0"/>
                                          </p:stCondLst>
                                        </p:cTn>
                                        <p:tgtEl>
                                          <p:spTgt spid="7"/>
                                        </p:tgtEl>
                                        <p:attrNameLst>
                                          <p:attrName>style.visibility</p:attrName>
                                        </p:attrNameLst>
                                      </p:cBhvr>
                                      <p:to>
                                        <p:strVal val="visible"/>
                                      </p:to>
                                    </p:set>
                                  </p:childTnLst>
                                  <p:subTnLst>
                                    <p:animClr clrSpc="rgb" dir="cw">
                                      <p:cBhvr override="childStyle">
                                        <p:cTn dur="1" fill="hold" display="0" masterRel="nextClick" afterEffect="1"/>
                                        <p:tgtEl>
                                          <p:spTgt spid="7"/>
                                        </p:tgtEl>
                                        <p:attrNameLst>
                                          <p:attrName>ppt_c</p:attrName>
                                        </p:attrNameLst>
                                      </p:cBhvr>
                                      <p:to>
                                        <a:schemeClr val="accent1"/>
                                      </p:to>
                                    </p:animClr>
                                  </p:subTnLst>
                                </p:cTn>
                              </p:par>
                              <p:par>
                                <p:cTn id="15" presetID="1" presetClass="entr" presetSubtype="0" fill="hold" grpId="0" nodeType="withEffect">
                                  <p:stCondLst>
                                    <p:cond delay="5000"/>
                                  </p:stCondLst>
                                  <p:childTnLst>
                                    <p:set>
                                      <p:cBhvr>
                                        <p:cTn id="16" dur="1" fill="hold">
                                          <p:stCondLst>
                                            <p:cond delay="0"/>
                                          </p:stCondLst>
                                        </p:cTn>
                                        <p:tgtEl>
                                          <p:spTgt spid="8"/>
                                        </p:tgtEl>
                                        <p:attrNameLst>
                                          <p:attrName>style.visibility</p:attrName>
                                        </p:attrNameLst>
                                      </p:cBhvr>
                                      <p:to>
                                        <p:strVal val="visible"/>
                                      </p:to>
                                    </p:set>
                                  </p:childTnLst>
                                  <p:subTnLst>
                                    <p:animClr clrSpc="rgb" dir="cw">
                                      <p:cBhvr override="childStyle">
                                        <p:cTn dur="1" fill="hold" display="0" masterRel="nextClick" afterEffect="1"/>
                                        <p:tgtEl>
                                          <p:spTgt spid="8"/>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300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86887" y="1140031"/>
            <a:ext cx="10960925" cy="5446121"/>
          </a:xfrm>
        </p:spPr>
        <p:txBody>
          <a:bodyPr/>
          <a:lstStyle/>
          <a:p>
            <a:r>
              <a:rPr lang="es-MX" sz="2800" dirty="0">
                <a:effectLst/>
              </a:rPr>
              <a:t>Visión desde la empresa de búsqueda: </a:t>
            </a:r>
            <a:r>
              <a:rPr lang="es-MX" sz="2400" dirty="0">
                <a:effectLst/>
              </a:rPr>
              <a:t>El inventario son las ranuras que trato de vender.</a:t>
            </a:r>
          </a:p>
          <a:p>
            <a:r>
              <a:rPr lang="es-MX" sz="2800" dirty="0">
                <a:effectLst/>
              </a:rPr>
              <a:t>Visión desde el anunciante: </a:t>
            </a:r>
            <a:r>
              <a:rPr lang="es-MX" sz="2400" dirty="0">
                <a:effectLst/>
              </a:rPr>
              <a:t>cada anunciante tiene un ingreso por clic: el valor esperado de ingresos que recibe de un usuario que pulsa el anuncio.</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Supongo que este valor es intrínseco al anunciante. No depende de lo que se muestre en la página donde aparece el anuncio pulsado.</a:t>
            </a:r>
          </a:p>
          <a:p>
            <a:r>
              <a:rPr lang="es-MX" sz="2400" dirty="0">
                <a:effectLst/>
              </a:rPr>
              <a:t>Es todo lo que necesito saber para entender el mercado de una palabra clave particular: el porcentaje de clics para cada ranura, y las ganancias por clic de los anunciantes.</a:t>
            </a:r>
            <a:endParaRPr lang="es-MX" dirty="0">
              <a:effectLst/>
            </a:endParaRPr>
          </a:p>
        </p:txBody>
      </p:sp>
      <p:sp>
        <p:nvSpPr>
          <p:cNvPr id="5" name="Text Box 9"/>
          <p:cNvSpPr txBox="1">
            <a:spLocks noChangeArrowheads="1"/>
          </p:cNvSpPr>
          <p:nvPr/>
        </p:nvSpPr>
        <p:spPr bwMode="auto">
          <a:xfrm>
            <a:off x="115799" y="85819"/>
            <a:ext cx="9170356"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sym typeface="Symbol" panose="05050102010706020507" pitchFamily="18" charset="2"/>
              </a:rPr>
              <a:t>15.2 Publicidad como un mercado de correspondencias</a:t>
            </a:r>
            <a:endParaRPr lang="es-MX" sz="3200" i="1" u="none" dirty="0">
              <a:latin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11</a:t>
            </a:fld>
            <a:endParaRPr lang="es-MX" dirty="0"/>
          </a:p>
        </p:txBody>
      </p:sp>
    </p:spTree>
    <p:extLst>
      <p:ext uri="{BB962C8B-B14F-4D97-AF65-F5344CB8AC3E}">
        <p14:creationId xmlns:p14="http://schemas.microsoft.com/office/powerpoint/2010/main" val="1567929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87712" y="809368"/>
            <a:ext cx="10358219" cy="5733535"/>
          </a:xfrm>
        </p:spPr>
        <p:txBody>
          <a:bodyPr/>
          <a:lstStyle/>
          <a:p>
            <a:r>
              <a:rPr lang="es-MX" sz="2400" dirty="0">
                <a:effectLst/>
              </a:rPr>
              <a:t>Ejemplo (Fig. 15.2). Tres ranuras y tres anunciantes.</a:t>
            </a:r>
          </a:p>
          <a:p>
            <a:r>
              <a:rPr lang="es-MX" sz="2400" dirty="0">
                <a:effectLst/>
              </a:rPr>
              <a:t>Las ranuras tienen porcentajes de clics de 10, 5 y 2, respectivamente.</a:t>
            </a:r>
          </a:p>
          <a:p>
            <a:r>
              <a:rPr lang="es-MX" sz="2400" dirty="0">
                <a:effectLst/>
              </a:rPr>
              <a:t>Los anunciantes tienen ingresos (esperados) por clic de 3, 2 y 1, respectivamente. </a:t>
            </a:r>
            <a:endParaRPr lang="es-MX" sz="2800" dirty="0">
              <a:effectLst/>
            </a:endParaRPr>
          </a:p>
        </p:txBody>
      </p:sp>
      <p:sp>
        <p:nvSpPr>
          <p:cNvPr id="2" name="Rectángulo redondeado 1"/>
          <p:cNvSpPr/>
          <p:nvPr/>
        </p:nvSpPr>
        <p:spPr bwMode="auto">
          <a:xfrm>
            <a:off x="1962749" y="3558746"/>
            <a:ext cx="1408671" cy="23477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 name="Rectángulo redondeado 4"/>
          <p:cNvSpPr/>
          <p:nvPr/>
        </p:nvSpPr>
        <p:spPr bwMode="auto">
          <a:xfrm>
            <a:off x="1962749" y="4504038"/>
            <a:ext cx="1408671" cy="23477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Rectángulo redondeado 5"/>
          <p:cNvSpPr/>
          <p:nvPr/>
        </p:nvSpPr>
        <p:spPr bwMode="auto">
          <a:xfrm>
            <a:off x="1999819" y="5449329"/>
            <a:ext cx="1408671" cy="23477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7" name="Text Box 9"/>
          <p:cNvSpPr txBox="1">
            <a:spLocks noChangeArrowheads="1"/>
          </p:cNvSpPr>
          <p:nvPr/>
        </p:nvSpPr>
        <p:spPr bwMode="auto">
          <a:xfrm>
            <a:off x="1324330" y="336395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10</a:t>
            </a:r>
            <a:endParaRPr lang="es-MX" sz="2800" i="1" u="none" dirty="0">
              <a:latin typeface="Times New Roman" panose="02020603050405020304" pitchFamily="18" charset="0"/>
              <a:sym typeface="Symbol" panose="05050102010706020507" pitchFamily="18" charset="2"/>
            </a:endParaRPr>
          </a:p>
        </p:txBody>
      </p:sp>
      <p:sp>
        <p:nvSpPr>
          <p:cNvPr id="8" name="Text Box 9"/>
          <p:cNvSpPr txBox="1">
            <a:spLocks noChangeArrowheads="1"/>
          </p:cNvSpPr>
          <p:nvPr/>
        </p:nvSpPr>
        <p:spPr bwMode="auto">
          <a:xfrm>
            <a:off x="1324330" y="4359817"/>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5</a:t>
            </a:r>
            <a:endParaRPr lang="es-MX" sz="2800" i="1" u="none" dirty="0">
              <a:latin typeface="Times New Roman" panose="02020603050405020304" pitchFamily="18" charset="0"/>
              <a:sym typeface="Symbol" panose="05050102010706020507" pitchFamily="18" charset="2"/>
            </a:endParaRPr>
          </a:p>
        </p:txBody>
      </p:sp>
      <p:sp>
        <p:nvSpPr>
          <p:cNvPr id="9" name="Text Box 9"/>
          <p:cNvSpPr txBox="1">
            <a:spLocks noChangeArrowheads="1"/>
          </p:cNvSpPr>
          <p:nvPr/>
        </p:nvSpPr>
        <p:spPr bwMode="auto">
          <a:xfrm>
            <a:off x="1361400" y="528348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2</a:t>
            </a:r>
            <a:endParaRPr lang="es-MX" sz="2800" i="1" u="none" dirty="0">
              <a:latin typeface="Times New Roman" panose="02020603050405020304" pitchFamily="18" charset="0"/>
              <a:sym typeface="Symbol" panose="05050102010706020507" pitchFamily="18" charset="2"/>
            </a:endParaRPr>
          </a:p>
        </p:txBody>
      </p:sp>
      <p:sp>
        <p:nvSpPr>
          <p:cNvPr id="10" name="Text Box 9"/>
          <p:cNvSpPr txBox="1">
            <a:spLocks noChangeArrowheads="1"/>
          </p:cNvSpPr>
          <p:nvPr/>
        </p:nvSpPr>
        <p:spPr bwMode="auto">
          <a:xfrm>
            <a:off x="1134867" y="6219906"/>
            <a:ext cx="3356905"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Empresa de búsqueda</a:t>
            </a:r>
          </a:p>
        </p:txBody>
      </p:sp>
      <p:sp>
        <p:nvSpPr>
          <p:cNvPr id="11" name="Triángulo isósceles 10"/>
          <p:cNvSpPr/>
          <p:nvPr/>
        </p:nvSpPr>
        <p:spPr bwMode="auto">
          <a:xfrm>
            <a:off x="5982834" y="2857642"/>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 name="Text Box 9"/>
          <p:cNvSpPr txBox="1">
            <a:spLocks noChangeArrowheads="1"/>
          </p:cNvSpPr>
          <p:nvPr/>
        </p:nvSpPr>
        <p:spPr bwMode="auto">
          <a:xfrm>
            <a:off x="6864297" y="2914031"/>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3</a:t>
            </a:r>
            <a:endParaRPr lang="es-MX" sz="2200" i="1" u="none" dirty="0">
              <a:solidFill>
                <a:srgbClr val="FF0000"/>
              </a:solidFill>
              <a:latin typeface="+mn-lt"/>
              <a:sym typeface="Symbol" panose="05050102010706020507" pitchFamily="18" charset="2"/>
            </a:endParaRPr>
          </a:p>
        </p:txBody>
      </p:sp>
      <p:sp>
        <p:nvSpPr>
          <p:cNvPr id="13" name="Triángulo isósceles 12"/>
          <p:cNvSpPr/>
          <p:nvPr/>
        </p:nvSpPr>
        <p:spPr bwMode="auto">
          <a:xfrm>
            <a:off x="5982834" y="4684843"/>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4" name="Text Box 9"/>
          <p:cNvSpPr txBox="1">
            <a:spLocks noChangeArrowheads="1"/>
          </p:cNvSpPr>
          <p:nvPr/>
        </p:nvSpPr>
        <p:spPr bwMode="auto">
          <a:xfrm>
            <a:off x="6864297" y="4750091"/>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2</a:t>
            </a:r>
            <a:endParaRPr lang="es-MX" sz="2200" i="1" u="none" dirty="0">
              <a:solidFill>
                <a:srgbClr val="FF0000"/>
              </a:solidFill>
              <a:latin typeface="+mn-lt"/>
              <a:sym typeface="Symbol" panose="05050102010706020507" pitchFamily="18" charset="2"/>
            </a:endParaRPr>
          </a:p>
        </p:txBody>
      </p:sp>
      <p:sp>
        <p:nvSpPr>
          <p:cNvPr id="15" name="Triángulo isósceles 14"/>
          <p:cNvSpPr/>
          <p:nvPr/>
        </p:nvSpPr>
        <p:spPr bwMode="auto">
          <a:xfrm>
            <a:off x="6147607" y="6164079"/>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6" name="Text Box 9"/>
          <p:cNvSpPr txBox="1">
            <a:spLocks noChangeArrowheads="1"/>
          </p:cNvSpPr>
          <p:nvPr/>
        </p:nvSpPr>
        <p:spPr bwMode="auto">
          <a:xfrm>
            <a:off x="7029070" y="6229327"/>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7" name="Text Box 9"/>
          <p:cNvSpPr txBox="1">
            <a:spLocks noChangeArrowheads="1"/>
          </p:cNvSpPr>
          <p:nvPr/>
        </p:nvSpPr>
        <p:spPr bwMode="auto">
          <a:xfrm>
            <a:off x="7473866" y="4390595"/>
            <a:ext cx="1940011"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0000"/>
                </a:solidFill>
                <a:latin typeface="+mn-lt"/>
                <a:sym typeface="Symbol" panose="05050102010706020507" pitchFamily="18" charset="2"/>
              </a:rPr>
              <a:t>Anunciantes</a:t>
            </a:r>
          </a:p>
        </p:txBody>
      </p:sp>
      <p:sp>
        <p:nvSpPr>
          <p:cNvPr id="18" name="Text Box 9"/>
          <p:cNvSpPr txBox="1">
            <a:spLocks noChangeArrowheads="1"/>
          </p:cNvSpPr>
          <p:nvPr/>
        </p:nvSpPr>
        <p:spPr bwMode="auto">
          <a:xfrm>
            <a:off x="7824006" y="6245597"/>
            <a:ext cx="1589871"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15.2</a:t>
            </a:r>
            <a:endParaRPr lang="es-MX" sz="2400" i="1" u="none" dirty="0">
              <a:latin typeface="Times New Roman" panose="02020603050405020304" pitchFamily="18" charset="0"/>
              <a:sym typeface="Symbol" panose="05050102010706020507" pitchFamily="18" charset="2"/>
            </a:endParaRPr>
          </a:p>
        </p:txBody>
      </p:sp>
      <p:sp>
        <p:nvSpPr>
          <p:cNvPr id="19" name="Text Box 9"/>
          <p:cNvSpPr txBox="1">
            <a:spLocks noChangeArrowheads="1"/>
          </p:cNvSpPr>
          <p:nvPr/>
        </p:nvSpPr>
        <p:spPr bwMode="auto">
          <a:xfrm>
            <a:off x="115799" y="85819"/>
            <a:ext cx="9170356"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sym typeface="Symbol" panose="05050102010706020507" pitchFamily="18" charset="2"/>
              </a:rPr>
              <a:t>15.2 Publicidad como un mercado de correspondencias</a:t>
            </a:r>
            <a:endParaRPr lang="es-MX" sz="3200" i="1" u="none" dirty="0">
              <a:latin typeface="Times New Roman" panose="02020603050405020304" pitchFamily="18" charset="0"/>
              <a:sym typeface="Symbol" panose="05050102010706020507" pitchFamily="18" charset="2"/>
            </a:endParaRPr>
          </a:p>
        </p:txBody>
      </p:sp>
      <p:sp>
        <p:nvSpPr>
          <p:cNvPr id="20"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12</a:t>
            </a:fld>
            <a:endParaRPr lang="es-MX" dirty="0"/>
          </a:p>
        </p:txBody>
      </p:sp>
    </p:spTree>
    <p:extLst>
      <p:ext uri="{BB962C8B-B14F-4D97-AF65-F5344CB8AC3E}">
        <p14:creationId xmlns:p14="http://schemas.microsoft.com/office/powerpoint/2010/main" val="3790823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animBg="1"/>
      <p:bldP spid="5" grpId="0" animBg="1"/>
      <p:bldP spid="6" grpId="0" animBg="1"/>
      <p:bldP spid="7" grpId="0"/>
      <p:bldP spid="8" grpId="0"/>
      <p:bldP spid="9" grpId="0"/>
      <p:bldP spid="10" grpId="0" animBg="1"/>
      <p:bldP spid="11" grpId="0" animBg="1"/>
      <p:bldP spid="12" grpId="0"/>
      <p:bldP spid="13" grpId="0" animBg="1"/>
      <p:bldP spid="14" grpId="0"/>
      <p:bldP spid="15" grpId="0" animBg="1"/>
      <p:bldP spid="16" grpId="0"/>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12519" y="809368"/>
            <a:ext cx="10664041" cy="5733535"/>
          </a:xfrm>
        </p:spPr>
        <p:txBody>
          <a:bodyPr/>
          <a:lstStyle/>
          <a:p>
            <a:r>
              <a:rPr lang="es-MX" sz="2800" dirty="0">
                <a:effectLst/>
              </a:rPr>
              <a:t>Construyendo un mercado de correspondencias</a:t>
            </a:r>
            <a:r>
              <a:rPr lang="es-MX" sz="2400" dirty="0">
                <a:effectLst/>
              </a:rPr>
              <a:t>. El mercado para una cierta palabra clave se representa como un mercado de correspondencias (</a:t>
            </a:r>
            <a:r>
              <a:rPr lang="es-MX" sz="2200" dirty="0">
                <a:effectLst/>
              </a:rPr>
              <a:t>estudiado en el Cap. 10</a:t>
            </a:r>
            <a:r>
              <a:rPr lang="es-MX" sz="2400" dirty="0">
                <a:effectLst/>
              </a:rPr>
              <a:t>).  </a:t>
            </a:r>
          </a:p>
          <a:p>
            <a:pPr algn="ctr"/>
            <a:endParaRPr lang="es-MX" sz="2400" dirty="0">
              <a:effectLst/>
            </a:endParaRPr>
          </a:p>
          <a:p>
            <a:pPr marL="0" indent="0" algn="ctr">
              <a:buNone/>
            </a:pPr>
            <a:r>
              <a:rPr lang="es-MX" sz="2400" dirty="0">
                <a:effectLst/>
              </a:rPr>
              <a:t>      </a:t>
            </a:r>
            <a:r>
              <a:rPr lang="es-MX" sz="2800" i="1" dirty="0">
                <a:effectLst/>
              </a:rPr>
              <a:t>Ingredientes de un mercado de correspondencias</a:t>
            </a:r>
          </a:p>
          <a:p>
            <a:pPr marL="0" indent="0" algn="ctr">
              <a:buNone/>
            </a:pPr>
            <a:endParaRPr lang="es-MX" sz="2000" i="1" dirty="0">
              <a:effectLst/>
            </a:endParaRPr>
          </a:p>
          <a:p>
            <a:r>
              <a:rPr lang="es-MX" sz="2400" dirty="0">
                <a:effectLst/>
              </a:rPr>
              <a:t>Los participantes son dos conjuntos: compradores, vendedores.</a:t>
            </a:r>
          </a:p>
          <a:p>
            <a:r>
              <a:rPr lang="es-MX" sz="2400" dirty="0">
                <a:effectLst/>
              </a:rPr>
              <a:t>Cada comprador </a:t>
            </a:r>
            <a:r>
              <a:rPr lang="es-MX" sz="2400" i="1" dirty="0">
                <a:effectLst/>
              </a:rPr>
              <a:t>j</a:t>
            </a:r>
            <a:r>
              <a:rPr lang="es-MX" sz="2400" dirty="0">
                <a:effectLst/>
              </a:rPr>
              <a:t> tiene una </a:t>
            </a:r>
            <a:r>
              <a:rPr lang="es-MX" sz="2400" i="1" dirty="0">
                <a:effectLst/>
              </a:rPr>
              <a:t>valoración </a:t>
            </a:r>
            <a:r>
              <a:rPr lang="es-MX" sz="2400" dirty="0">
                <a:effectLst/>
              </a:rPr>
              <a:t>para el ítem ofrecido por el vendedor </a:t>
            </a:r>
            <a:r>
              <a:rPr lang="es-MX" sz="2400" i="1" dirty="0">
                <a:effectLst/>
              </a:rPr>
              <a:t>i</a:t>
            </a:r>
            <a:r>
              <a:rPr lang="es-MX" sz="2400" dirty="0">
                <a:effectLst/>
              </a:rPr>
              <a:t>. Esta valoración puede depender de comprador y de vendedor, y la denoto </a:t>
            </a:r>
            <a:r>
              <a:rPr lang="es-MX" sz="2400" i="1" dirty="0" err="1">
                <a:effectLst/>
              </a:rPr>
              <a:t>v</a:t>
            </a:r>
            <a:r>
              <a:rPr lang="es-MX" sz="2400" i="1" baseline="-25000" dirty="0" err="1">
                <a:effectLst/>
              </a:rPr>
              <a:t>ij</a:t>
            </a:r>
            <a:r>
              <a:rPr lang="es-MX" sz="2400" dirty="0">
                <a:effectLst/>
              </a:rPr>
              <a:t>.</a:t>
            </a:r>
          </a:p>
          <a:p>
            <a:r>
              <a:rPr lang="es-MX" sz="2400" dirty="0">
                <a:effectLst/>
              </a:rPr>
              <a:t>La meta es casar (</a:t>
            </a:r>
            <a:r>
              <a:rPr lang="es-MX" sz="2200" dirty="0">
                <a:effectLst/>
              </a:rPr>
              <a:t>aparear, poner en correspondencia</a:t>
            </a:r>
            <a:r>
              <a:rPr lang="es-MX" sz="2400" dirty="0">
                <a:effectLst/>
              </a:rPr>
              <a:t>) compradores con vendedores, de tal forma de ningún comprador compre dos ítems distintos, y que el mismo ítem no sea vendido a dos compradores diferentes.</a:t>
            </a:r>
            <a:endParaRPr lang="es-MX" sz="2800" dirty="0">
              <a:effectLst/>
            </a:endParaRPr>
          </a:p>
        </p:txBody>
      </p:sp>
      <p:sp>
        <p:nvSpPr>
          <p:cNvPr id="5" name="Text Box 9"/>
          <p:cNvSpPr txBox="1">
            <a:spLocks noChangeArrowheads="1"/>
          </p:cNvSpPr>
          <p:nvPr/>
        </p:nvSpPr>
        <p:spPr bwMode="auto">
          <a:xfrm>
            <a:off x="115799" y="85819"/>
            <a:ext cx="9170356"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sym typeface="Symbol" panose="05050102010706020507" pitchFamily="18" charset="2"/>
              </a:rPr>
              <a:t>15.2 Publicidad como un mercado de correspondencias</a:t>
            </a:r>
            <a:endParaRPr lang="es-MX" sz="3200" i="1" u="none" dirty="0">
              <a:latin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13</a:t>
            </a:fld>
            <a:endParaRPr lang="es-MX" dirty="0"/>
          </a:p>
        </p:txBody>
      </p:sp>
    </p:spTree>
    <p:extLst>
      <p:ext uri="{BB962C8B-B14F-4D97-AF65-F5344CB8AC3E}">
        <p14:creationId xmlns:p14="http://schemas.microsoft.com/office/powerpoint/2010/main" val="3108234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6894" y="1258784"/>
            <a:ext cx="10675916" cy="5284119"/>
          </a:xfrm>
        </p:spPr>
        <p:txBody>
          <a:bodyPr/>
          <a:lstStyle/>
          <a:p>
            <a:pPr marL="0" indent="0">
              <a:buNone/>
            </a:pPr>
            <a:r>
              <a:rPr lang="es-MX" sz="2400" i="1" dirty="0" err="1">
                <a:effectLst/>
              </a:rPr>
              <a:t>r</a:t>
            </a:r>
            <a:r>
              <a:rPr lang="es-MX" sz="2400" i="1" baseline="-25000" dirty="0" err="1">
                <a:effectLst/>
              </a:rPr>
              <a:t>i</a:t>
            </a:r>
            <a:r>
              <a:rPr lang="es-MX" sz="2400" i="1" dirty="0">
                <a:effectLst/>
              </a:rPr>
              <a:t> </a:t>
            </a:r>
            <a:r>
              <a:rPr lang="es-MX" sz="2400" dirty="0">
                <a:effectLst/>
              </a:rPr>
              <a:t>denota el porcentaje de clics de la ranura </a:t>
            </a:r>
            <a:r>
              <a:rPr lang="es-MX" sz="2400" i="1" dirty="0">
                <a:effectLst/>
              </a:rPr>
              <a:t>i</a:t>
            </a:r>
            <a:r>
              <a:rPr lang="es-MX" sz="2400" dirty="0">
                <a:effectLst/>
              </a:rPr>
              <a:t>,</a:t>
            </a:r>
          </a:p>
          <a:p>
            <a:pPr marL="0" indent="0">
              <a:buNone/>
            </a:pPr>
            <a:r>
              <a:rPr lang="es-MX" sz="2400" i="1" dirty="0" err="1">
                <a:effectLst/>
              </a:rPr>
              <a:t>v</a:t>
            </a:r>
            <a:r>
              <a:rPr lang="es-MX" sz="2400" i="1" baseline="-25000" dirty="0" err="1">
                <a:effectLst/>
              </a:rPr>
              <a:t>j</a:t>
            </a:r>
            <a:r>
              <a:rPr lang="es-MX" sz="2400" i="1" dirty="0">
                <a:effectLst/>
              </a:rPr>
              <a:t> </a:t>
            </a:r>
            <a:r>
              <a:rPr lang="es-MX" sz="2400" dirty="0">
                <a:effectLst/>
              </a:rPr>
              <a:t>representa el ingreso por clic del anunciante </a:t>
            </a:r>
            <a:r>
              <a:rPr lang="es-MX" sz="2400" i="1" dirty="0">
                <a:effectLst/>
              </a:rPr>
              <a:t>j</a:t>
            </a:r>
            <a:r>
              <a:rPr lang="es-MX" sz="2400" dirty="0">
                <a:effectLst/>
              </a:rPr>
              <a:t>.</a:t>
            </a:r>
          </a:p>
          <a:p>
            <a:pPr marL="0" indent="0">
              <a:buNone/>
            </a:pPr>
            <a:r>
              <a:rPr lang="es-MX" sz="2400" dirty="0">
                <a:effectLst/>
              </a:rPr>
              <a:t>El beneficio que el anunciante recibe si está anunciado en la ranura </a:t>
            </a:r>
            <a:r>
              <a:rPr lang="es-MX" sz="2400" i="1" dirty="0">
                <a:effectLst/>
              </a:rPr>
              <a:t>i </a:t>
            </a:r>
            <a:r>
              <a:rPr lang="es-MX" sz="2400" dirty="0">
                <a:effectLst/>
              </a:rPr>
              <a:t>es simplemente </a:t>
            </a:r>
            <a:r>
              <a:rPr lang="es-MX" sz="2400" i="1" dirty="0" err="1">
                <a:effectLst/>
              </a:rPr>
              <a:t>r</a:t>
            </a:r>
            <a:r>
              <a:rPr lang="es-MX" sz="2400" i="1" baseline="-25000" dirty="0" err="1">
                <a:effectLst/>
              </a:rPr>
              <a:t>i</a:t>
            </a:r>
            <a:r>
              <a:rPr lang="es-MX" sz="2400" i="1" dirty="0" err="1">
                <a:effectLst/>
              </a:rPr>
              <a:t>v</a:t>
            </a:r>
            <a:r>
              <a:rPr lang="es-MX" sz="2400" i="1" baseline="-25000" dirty="0" err="1">
                <a:effectLst/>
              </a:rPr>
              <a:t>j</a:t>
            </a:r>
            <a:r>
              <a:rPr lang="es-MX" sz="2400" dirty="0">
                <a:effectLst/>
              </a:rPr>
              <a:t>.</a:t>
            </a:r>
          </a:p>
          <a:p>
            <a:pPr marL="0" indent="0">
              <a:buNone/>
            </a:pPr>
            <a:endParaRPr lang="es-MX" sz="1000" dirty="0">
              <a:effectLst/>
            </a:endParaRPr>
          </a:p>
          <a:p>
            <a:r>
              <a:rPr lang="es-MX" sz="2400" dirty="0">
                <a:effectLst/>
              </a:rPr>
              <a:t>En el lenguaje de mercado de correspondencias, </a:t>
            </a:r>
            <a:r>
              <a:rPr lang="es-MX" sz="2400" i="1" dirty="0" err="1">
                <a:effectLst/>
              </a:rPr>
              <a:t>r</a:t>
            </a:r>
            <a:r>
              <a:rPr lang="es-MX" sz="2400" i="1" baseline="-25000" dirty="0" err="1">
                <a:effectLst/>
              </a:rPr>
              <a:t>i</a:t>
            </a:r>
            <a:r>
              <a:rPr lang="es-MX" sz="2400" i="1" dirty="0" err="1">
                <a:effectLst/>
              </a:rPr>
              <a:t>v</a:t>
            </a:r>
            <a:r>
              <a:rPr lang="es-MX" sz="2400" i="1" baseline="-25000" dirty="0" err="1">
                <a:effectLst/>
              </a:rPr>
              <a:t>j</a:t>
            </a:r>
            <a:r>
              <a:rPr lang="es-MX" sz="2400" i="1" dirty="0">
                <a:effectLst/>
              </a:rPr>
              <a:t> </a:t>
            </a:r>
            <a:r>
              <a:rPr lang="es-MX" sz="2400" dirty="0">
                <a:effectLst/>
              </a:rPr>
              <a:t>es la valoración </a:t>
            </a:r>
            <a:r>
              <a:rPr lang="es-MX" sz="2400" i="1" dirty="0" err="1">
                <a:effectLst/>
              </a:rPr>
              <a:t>v</a:t>
            </a:r>
            <a:r>
              <a:rPr lang="es-MX" sz="2400" i="1" baseline="-25000" dirty="0" err="1">
                <a:effectLst/>
              </a:rPr>
              <a:t>ij</a:t>
            </a:r>
            <a:r>
              <a:rPr lang="es-MX" sz="2400" i="1" dirty="0">
                <a:effectLst/>
              </a:rPr>
              <a:t> </a:t>
            </a:r>
            <a:r>
              <a:rPr lang="es-MX" sz="2400" dirty="0">
                <a:effectLst/>
              </a:rPr>
              <a:t>de la ranura </a:t>
            </a:r>
            <a:r>
              <a:rPr lang="es-MX" sz="2400" i="1" dirty="0">
                <a:effectLst/>
              </a:rPr>
              <a:t>i </a:t>
            </a:r>
            <a:r>
              <a:rPr lang="es-MX" sz="2400" dirty="0">
                <a:effectLst/>
              </a:rPr>
              <a:t>(o sea, el valor que recibe si adquiere la ranura </a:t>
            </a:r>
            <a:r>
              <a:rPr lang="es-MX" sz="2400" i="1" dirty="0">
                <a:effectLst/>
              </a:rPr>
              <a:t>i</a:t>
            </a:r>
            <a:r>
              <a:rPr lang="es-MX" sz="2400" dirty="0">
                <a:effectLst/>
              </a:rPr>
              <a:t>). </a:t>
            </a:r>
            <a:r>
              <a:rPr lang="es-MX" sz="2400" i="1" dirty="0" err="1">
                <a:effectLst/>
              </a:rPr>
              <a:t>v</a:t>
            </a:r>
            <a:r>
              <a:rPr lang="es-MX" sz="2400" i="1" baseline="-25000" dirty="0" err="1">
                <a:effectLst/>
              </a:rPr>
              <a:t>ij</a:t>
            </a:r>
            <a:r>
              <a:rPr lang="es-MX" sz="2400" dirty="0">
                <a:effectLst/>
              </a:rPr>
              <a:t> = </a:t>
            </a:r>
            <a:r>
              <a:rPr lang="es-MX" sz="2400" i="1" dirty="0" err="1">
                <a:effectLst/>
              </a:rPr>
              <a:t>r</a:t>
            </a:r>
            <a:r>
              <a:rPr lang="es-MX" sz="2400" i="1" baseline="-25000" dirty="0" err="1">
                <a:effectLst/>
              </a:rPr>
              <a:t>i</a:t>
            </a:r>
            <a:r>
              <a:rPr lang="es-MX" sz="2400" i="1" dirty="0" err="1">
                <a:effectLst/>
              </a:rPr>
              <a:t>v</a:t>
            </a:r>
            <a:r>
              <a:rPr lang="es-MX" sz="2400" i="1" baseline="-25000" dirty="0" err="1">
                <a:effectLst/>
              </a:rPr>
              <a:t>j</a:t>
            </a:r>
            <a:r>
              <a:rPr lang="es-MX" sz="2400" dirty="0">
                <a:effectLst/>
              </a:rPr>
              <a:t>.</a:t>
            </a:r>
          </a:p>
          <a:p>
            <a:endParaRPr lang="es-MX" sz="1000" dirty="0">
              <a:effectLst/>
            </a:endParaRPr>
          </a:p>
          <a:p>
            <a:r>
              <a:rPr lang="es-MX" sz="2400" dirty="0">
                <a:effectLst/>
              </a:rPr>
              <a:t>Si pienso que las ranuras son los vendedores, los anunciantes son los compradores, y la valoración de los compradores son </a:t>
            </a:r>
            <a:r>
              <a:rPr lang="es-MX" sz="2400" i="1" dirty="0" err="1">
                <a:effectLst/>
              </a:rPr>
              <a:t>v</a:t>
            </a:r>
            <a:r>
              <a:rPr lang="es-MX" sz="2400" i="1" baseline="-25000" dirty="0" err="1">
                <a:effectLst/>
              </a:rPr>
              <a:t>ij</a:t>
            </a:r>
            <a:r>
              <a:rPr lang="es-MX" sz="2400" dirty="0">
                <a:effectLst/>
              </a:rPr>
              <a:t> = </a:t>
            </a:r>
            <a:r>
              <a:rPr lang="es-MX" sz="2400" i="1" dirty="0" err="1">
                <a:effectLst/>
              </a:rPr>
              <a:t>r</a:t>
            </a:r>
            <a:r>
              <a:rPr lang="es-MX" sz="2400" i="1" baseline="-25000" dirty="0" err="1">
                <a:effectLst/>
              </a:rPr>
              <a:t>i</a:t>
            </a:r>
            <a:r>
              <a:rPr lang="es-MX" sz="2400" i="1" dirty="0" err="1">
                <a:effectLst/>
              </a:rPr>
              <a:t>v</a:t>
            </a:r>
            <a:r>
              <a:rPr lang="es-MX" sz="2400" i="1" baseline="-25000" dirty="0" err="1">
                <a:effectLst/>
              </a:rPr>
              <a:t>j</a:t>
            </a:r>
            <a:r>
              <a:rPr lang="es-MX" sz="2400" dirty="0">
                <a:effectLst/>
              </a:rPr>
              <a:t>, el problema se reduce a asignar vendedores a compradores en un mercado de correspondencias.</a:t>
            </a:r>
          </a:p>
          <a:p>
            <a:endParaRPr lang="es-MX" sz="2400" dirty="0">
              <a:effectLst/>
            </a:endParaRPr>
          </a:p>
        </p:txBody>
      </p:sp>
      <p:sp>
        <p:nvSpPr>
          <p:cNvPr id="5" name="Text Box 9"/>
          <p:cNvSpPr txBox="1">
            <a:spLocks noChangeArrowheads="1"/>
          </p:cNvSpPr>
          <p:nvPr/>
        </p:nvSpPr>
        <p:spPr bwMode="auto">
          <a:xfrm>
            <a:off x="115799" y="85819"/>
            <a:ext cx="9170356"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sym typeface="Symbol" panose="05050102010706020507" pitchFamily="18" charset="2"/>
              </a:rPr>
              <a:t>15.2 Publicidad como un mercado de correspondencias</a:t>
            </a:r>
            <a:endParaRPr lang="es-MX" sz="3200" i="1" u="none" dirty="0">
              <a:latin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14</a:t>
            </a:fld>
            <a:endParaRPr lang="es-MX" dirty="0"/>
          </a:p>
        </p:txBody>
      </p:sp>
    </p:spTree>
    <p:extLst>
      <p:ext uri="{BB962C8B-B14F-4D97-AF65-F5344CB8AC3E}">
        <p14:creationId xmlns:p14="http://schemas.microsoft.com/office/powerpoint/2010/main" val="4046150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59940" y="809368"/>
            <a:ext cx="8699141" cy="5733535"/>
          </a:xfrm>
        </p:spPr>
        <p:txBody>
          <a:bodyPr/>
          <a:lstStyle/>
          <a:p>
            <a:r>
              <a:rPr lang="es-MX" sz="2400" dirty="0">
                <a:effectLst/>
              </a:rPr>
              <a:t>La fig.15.2 se convierte ahora en fig. 15.3.a.</a:t>
            </a:r>
            <a:endParaRPr lang="es-MX" sz="2400" dirty="0">
              <a:effectLst/>
              <a:latin typeface="Calibri" panose="020F0502020204030204" pitchFamily="34" charset="0"/>
            </a:endParaRPr>
          </a:p>
          <a:p>
            <a:endParaRPr lang="es-MX" sz="2400" dirty="0">
              <a:effectLst/>
            </a:endParaRPr>
          </a:p>
        </p:txBody>
      </p:sp>
      <p:sp>
        <p:nvSpPr>
          <p:cNvPr id="5" name="Rectángulo redondeado 4"/>
          <p:cNvSpPr/>
          <p:nvPr/>
        </p:nvSpPr>
        <p:spPr bwMode="auto">
          <a:xfrm>
            <a:off x="2240682" y="2669060"/>
            <a:ext cx="1408671" cy="23477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Rectángulo redondeado 5"/>
          <p:cNvSpPr/>
          <p:nvPr/>
        </p:nvSpPr>
        <p:spPr bwMode="auto">
          <a:xfrm>
            <a:off x="2240682" y="3614352"/>
            <a:ext cx="1408671" cy="23477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7" name="Rectángulo redondeado 6"/>
          <p:cNvSpPr/>
          <p:nvPr/>
        </p:nvSpPr>
        <p:spPr bwMode="auto">
          <a:xfrm>
            <a:off x="2277752" y="4559643"/>
            <a:ext cx="1408671" cy="23477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8" name="Text Box 9"/>
          <p:cNvSpPr txBox="1">
            <a:spLocks noChangeArrowheads="1"/>
          </p:cNvSpPr>
          <p:nvPr/>
        </p:nvSpPr>
        <p:spPr bwMode="auto">
          <a:xfrm>
            <a:off x="1602263" y="2474265"/>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10</a:t>
            </a:r>
            <a:endParaRPr lang="es-MX" sz="2800" i="1" u="none" dirty="0">
              <a:latin typeface="Times New Roman" panose="02020603050405020304" pitchFamily="18" charset="0"/>
              <a:sym typeface="Symbol" panose="05050102010706020507" pitchFamily="18" charset="2"/>
            </a:endParaRPr>
          </a:p>
        </p:txBody>
      </p:sp>
      <p:sp>
        <p:nvSpPr>
          <p:cNvPr id="9" name="Text Box 9"/>
          <p:cNvSpPr txBox="1">
            <a:spLocks noChangeArrowheads="1"/>
          </p:cNvSpPr>
          <p:nvPr/>
        </p:nvSpPr>
        <p:spPr bwMode="auto">
          <a:xfrm>
            <a:off x="1602263" y="347013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5</a:t>
            </a:r>
            <a:endParaRPr lang="es-MX" sz="2800" i="1" u="none" dirty="0">
              <a:latin typeface="Times New Roman" panose="02020603050405020304" pitchFamily="18" charset="0"/>
              <a:sym typeface="Symbol" panose="05050102010706020507" pitchFamily="18" charset="2"/>
            </a:endParaRPr>
          </a:p>
        </p:txBody>
      </p:sp>
      <p:sp>
        <p:nvSpPr>
          <p:cNvPr id="10" name="Text Box 9"/>
          <p:cNvSpPr txBox="1">
            <a:spLocks noChangeArrowheads="1"/>
          </p:cNvSpPr>
          <p:nvPr/>
        </p:nvSpPr>
        <p:spPr bwMode="auto">
          <a:xfrm>
            <a:off x="1639333" y="4393798"/>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2</a:t>
            </a:r>
            <a:endParaRPr lang="es-MX" sz="2800" i="1" u="none" dirty="0">
              <a:latin typeface="Times New Roman" panose="02020603050405020304" pitchFamily="18" charset="0"/>
              <a:sym typeface="Symbol" panose="05050102010706020507" pitchFamily="18" charset="2"/>
            </a:endParaRPr>
          </a:p>
        </p:txBody>
      </p:sp>
      <p:sp>
        <p:nvSpPr>
          <p:cNvPr id="11" name="Text Box 9"/>
          <p:cNvSpPr txBox="1">
            <a:spLocks noChangeArrowheads="1"/>
          </p:cNvSpPr>
          <p:nvPr/>
        </p:nvSpPr>
        <p:spPr bwMode="auto">
          <a:xfrm>
            <a:off x="2117135" y="5300627"/>
            <a:ext cx="198942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vendedores</a:t>
            </a:r>
          </a:p>
        </p:txBody>
      </p:sp>
      <p:sp>
        <p:nvSpPr>
          <p:cNvPr id="12" name="Triángulo isósceles 11"/>
          <p:cNvSpPr/>
          <p:nvPr/>
        </p:nvSpPr>
        <p:spPr bwMode="auto">
          <a:xfrm>
            <a:off x="5439046" y="1967956"/>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3" name="Text Box 9"/>
          <p:cNvSpPr txBox="1">
            <a:spLocks noChangeArrowheads="1"/>
          </p:cNvSpPr>
          <p:nvPr/>
        </p:nvSpPr>
        <p:spPr bwMode="auto">
          <a:xfrm>
            <a:off x="6320509" y="2024345"/>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3</a:t>
            </a:r>
            <a:endParaRPr lang="es-MX" sz="2200" i="1" u="none" dirty="0">
              <a:solidFill>
                <a:srgbClr val="FF0000"/>
              </a:solidFill>
              <a:latin typeface="+mn-lt"/>
              <a:sym typeface="Symbol" panose="05050102010706020507" pitchFamily="18" charset="2"/>
            </a:endParaRPr>
          </a:p>
        </p:txBody>
      </p:sp>
      <p:sp>
        <p:nvSpPr>
          <p:cNvPr id="14" name="Triángulo isósceles 13"/>
          <p:cNvSpPr/>
          <p:nvPr/>
        </p:nvSpPr>
        <p:spPr bwMode="auto">
          <a:xfrm>
            <a:off x="5439046" y="379515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 name="Text Box 9"/>
          <p:cNvSpPr txBox="1">
            <a:spLocks noChangeArrowheads="1"/>
          </p:cNvSpPr>
          <p:nvPr/>
        </p:nvSpPr>
        <p:spPr bwMode="auto">
          <a:xfrm>
            <a:off x="6320509" y="3860405"/>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2</a:t>
            </a:r>
            <a:endParaRPr lang="es-MX" sz="2200" i="1" u="none" dirty="0">
              <a:solidFill>
                <a:srgbClr val="FF0000"/>
              </a:solidFill>
              <a:latin typeface="+mn-lt"/>
              <a:sym typeface="Symbol" panose="05050102010706020507" pitchFamily="18" charset="2"/>
            </a:endParaRPr>
          </a:p>
        </p:txBody>
      </p:sp>
      <p:sp>
        <p:nvSpPr>
          <p:cNvPr id="16" name="Triángulo isósceles 15"/>
          <p:cNvSpPr/>
          <p:nvPr/>
        </p:nvSpPr>
        <p:spPr bwMode="auto">
          <a:xfrm>
            <a:off x="5603819" y="5274393"/>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7" name="Text Box 9"/>
          <p:cNvSpPr txBox="1">
            <a:spLocks noChangeArrowheads="1"/>
          </p:cNvSpPr>
          <p:nvPr/>
        </p:nvSpPr>
        <p:spPr bwMode="auto">
          <a:xfrm>
            <a:off x="6485282" y="5339641"/>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8" name="Text Box 9"/>
          <p:cNvSpPr txBox="1">
            <a:spLocks noChangeArrowheads="1"/>
          </p:cNvSpPr>
          <p:nvPr/>
        </p:nvSpPr>
        <p:spPr bwMode="auto">
          <a:xfrm>
            <a:off x="5134259" y="6100744"/>
            <a:ext cx="2154163"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0000"/>
                </a:solidFill>
                <a:latin typeface="+mn-lt"/>
                <a:sym typeface="Symbol" panose="05050102010706020507" pitchFamily="18" charset="2"/>
              </a:rPr>
              <a:t>Compradores</a:t>
            </a:r>
          </a:p>
        </p:txBody>
      </p:sp>
      <p:sp>
        <p:nvSpPr>
          <p:cNvPr id="19" name="Text Box 9"/>
          <p:cNvSpPr txBox="1">
            <a:spLocks noChangeArrowheads="1"/>
          </p:cNvSpPr>
          <p:nvPr/>
        </p:nvSpPr>
        <p:spPr bwMode="auto">
          <a:xfrm>
            <a:off x="7816676" y="5902292"/>
            <a:ext cx="2600080" cy="830997"/>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mn-lt"/>
                <a:sym typeface="Symbol" panose="05050102010706020507" pitchFamily="18" charset="2"/>
              </a:rPr>
              <a:t>Valoraciones de los compradores</a:t>
            </a:r>
          </a:p>
        </p:txBody>
      </p:sp>
      <p:sp>
        <p:nvSpPr>
          <p:cNvPr id="20" name="Text Box 9"/>
          <p:cNvSpPr txBox="1">
            <a:spLocks noChangeArrowheads="1"/>
          </p:cNvSpPr>
          <p:nvPr/>
        </p:nvSpPr>
        <p:spPr bwMode="auto">
          <a:xfrm>
            <a:off x="7816676" y="2004581"/>
            <a:ext cx="153742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30, 15, 6</a:t>
            </a:r>
          </a:p>
        </p:txBody>
      </p:sp>
      <p:sp>
        <p:nvSpPr>
          <p:cNvPr id="21" name="Text Box 9"/>
          <p:cNvSpPr txBox="1">
            <a:spLocks noChangeArrowheads="1"/>
          </p:cNvSpPr>
          <p:nvPr/>
        </p:nvSpPr>
        <p:spPr bwMode="auto">
          <a:xfrm>
            <a:off x="7816676" y="3826127"/>
            <a:ext cx="153742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20, 10, 4</a:t>
            </a:r>
          </a:p>
        </p:txBody>
      </p:sp>
      <p:sp>
        <p:nvSpPr>
          <p:cNvPr id="22" name="Text Box 9"/>
          <p:cNvSpPr txBox="1">
            <a:spLocks noChangeArrowheads="1"/>
          </p:cNvSpPr>
          <p:nvPr/>
        </p:nvSpPr>
        <p:spPr bwMode="auto">
          <a:xfrm>
            <a:off x="7816676" y="5304797"/>
            <a:ext cx="153742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10, 5, 2</a:t>
            </a:r>
          </a:p>
        </p:txBody>
      </p:sp>
      <p:sp>
        <p:nvSpPr>
          <p:cNvPr id="23" name="Text Box 9"/>
          <p:cNvSpPr txBox="1">
            <a:spLocks noChangeArrowheads="1"/>
          </p:cNvSpPr>
          <p:nvPr/>
        </p:nvSpPr>
        <p:spPr bwMode="auto">
          <a:xfrm>
            <a:off x="1612279" y="6317790"/>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15.3.a</a:t>
            </a:r>
            <a:endParaRPr lang="es-MX" sz="2400" i="1" u="none" dirty="0">
              <a:latin typeface="Times New Roman" panose="02020603050405020304" pitchFamily="18" charset="0"/>
              <a:sym typeface="Symbol" panose="05050102010706020507" pitchFamily="18" charset="2"/>
            </a:endParaRPr>
          </a:p>
        </p:txBody>
      </p:sp>
      <p:sp>
        <p:nvSpPr>
          <p:cNvPr id="24" name="Llamada con línea 1 (sin borde) 23"/>
          <p:cNvSpPr/>
          <p:nvPr/>
        </p:nvSpPr>
        <p:spPr bwMode="auto">
          <a:xfrm>
            <a:off x="5485335" y="1284711"/>
            <a:ext cx="2099317" cy="425784"/>
          </a:xfrm>
          <a:prstGeom prst="callout1">
            <a:avLst>
              <a:gd name="adj1" fmla="val 7305"/>
              <a:gd name="adj2" fmla="val 15996"/>
              <a:gd name="adj3" fmla="val 3652"/>
              <a:gd name="adj4" fmla="val 12510"/>
            </a:avLst>
          </a:prstGeom>
          <a:noFill/>
          <a:ln w="19050" cap="flat" cmpd="sng" algn="ctr">
            <a:no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r>
              <a:rPr lang="es-MX" sz="2400" dirty="0">
                <a:latin typeface="Times New Roman" panose="02020603050405020304" pitchFamily="18" charset="0"/>
                <a:cs typeface="Times New Roman" panose="02020603050405020304" pitchFamily="18" charset="0"/>
              </a:rPr>
              <a:t>ingreso por clic</a:t>
            </a:r>
          </a:p>
        </p:txBody>
      </p:sp>
      <p:sp>
        <p:nvSpPr>
          <p:cNvPr id="25" name="Text Box 9"/>
          <p:cNvSpPr txBox="1">
            <a:spLocks noChangeArrowheads="1"/>
          </p:cNvSpPr>
          <p:nvPr/>
        </p:nvSpPr>
        <p:spPr bwMode="auto">
          <a:xfrm>
            <a:off x="115799" y="85819"/>
            <a:ext cx="9170356"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sym typeface="Symbol" panose="05050102010706020507" pitchFamily="18" charset="2"/>
              </a:rPr>
              <a:t>15.2 Publicidad como un mercado de correspondencias</a:t>
            </a:r>
            <a:endParaRPr lang="es-MX" sz="3200" i="1" u="none" dirty="0">
              <a:latin typeface="Times New Roman" panose="02020603050405020304" pitchFamily="18" charset="0"/>
              <a:sym typeface="Symbol" panose="05050102010706020507" pitchFamily="18" charset="2"/>
            </a:endParaRPr>
          </a:p>
        </p:txBody>
      </p:sp>
      <p:sp>
        <p:nvSpPr>
          <p:cNvPr id="2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15</a:t>
            </a:fld>
            <a:endParaRPr lang="es-MX" dirty="0"/>
          </a:p>
        </p:txBody>
      </p:sp>
      <p:cxnSp>
        <p:nvCxnSpPr>
          <p:cNvPr id="27" name="Conector recto de flecha 26"/>
          <p:cNvCxnSpPr/>
          <p:nvPr/>
        </p:nvCxnSpPr>
        <p:spPr>
          <a:xfrm>
            <a:off x="6176344" y="1768029"/>
            <a:ext cx="245027" cy="272682"/>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8" name="Llamada con línea 1 (sin borde) 27"/>
          <p:cNvSpPr/>
          <p:nvPr/>
        </p:nvSpPr>
        <p:spPr bwMode="auto">
          <a:xfrm>
            <a:off x="265815" y="1284711"/>
            <a:ext cx="5156040" cy="425784"/>
          </a:xfrm>
          <a:prstGeom prst="callout1">
            <a:avLst>
              <a:gd name="adj1" fmla="val 7305"/>
              <a:gd name="adj2" fmla="val 15996"/>
              <a:gd name="adj3" fmla="val 3652"/>
              <a:gd name="adj4" fmla="val 12510"/>
            </a:avLst>
          </a:prstGeom>
          <a:noFill/>
          <a:ln w="19050" cap="flat" cmpd="sng" algn="ctr">
            <a:no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r>
              <a:rPr lang="es-MX" sz="2400" dirty="0">
                <a:latin typeface="Times New Roman" panose="02020603050405020304" pitchFamily="18" charset="0"/>
                <a:cs typeface="Times New Roman" panose="02020603050405020304" pitchFamily="18" charset="0"/>
              </a:rPr>
              <a:t>porcentaje de clics («</a:t>
            </a:r>
            <a:r>
              <a:rPr lang="es-MX" sz="2400" dirty="0" err="1">
                <a:latin typeface="Times New Roman" panose="02020603050405020304" pitchFamily="18" charset="0"/>
                <a:cs typeface="Times New Roman" panose="02020603050405020304" pitchFamily="18" charset="0"/>
              </a:rPr>
              <a:t>clickthrough</a:t>
            </a:r>
            <a:r>
              <a:rPr lang="es-MX" sz="2400" dirty="0">
                <a:latin typeface="Times New Roman" panose="02020603050405020304" pitchFamily="18" charset="0"/>
                <a:cs typeface="Times New Roman" panose="02020603050405020304" pitchFamily="18" charset="0"/>
              </a:rPr>
              <a:t> </a:t>
            </a:r>
            <a:r>
              <a:rPr lang="es-MX" sz="2400" dirty="0" err="1">
                <a:latin typeface="Times New Roman" panose="02020603050405020304" pitchFamily="18" charset="0"/>
                <a:cs typeface="Times New Roman" panose="02020603050405020304" pitchFamily="18" charset="0"/>
              </a:rPr>
              <a:t>rate</a:t>
            </a:r>
            <a:r>
              <a:rPr lang="es-MX" sz="2400" dirty="0">
                <a:latin typeface="Times New Roman" panose="02020603050405020304" pitchFamily="18" charset="0"/>
                <a:cs typeface="Times New Roman" panose="02020603050405020304" pitchFamily="18" charset="0"/>
              </a:rPr>
              <a:t>»)</a:t>
            </a:r>
          </a:p>
        </p:txBody>
      </p:sp>
      <p:cxnSp>
        <p:nvCxnSpPr>
          <p:cNvPr id="29" name="Conector recto de flecha 28"/>
          <p:cNvCxnSpPr>
            <a:cxnSpLocks/>
            <a:endCxn id="8" idx="0"/>
          </p:cNvCxnSpPr>
          <p:nvPr/>
        </p:nvCxnSpPr>
        <p:spPr>
          <a:xfrm>
            <a:off x="1639333" y="1710495"/>
            <a:ext cx="282139" cy="763770"/>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0775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9" grpId="0" animBg="1"/>
      <p:bldP spid="20" grpId="0"/>
      <p:bldP spid="21" grpId="0"/>
      <p:bldP spid="22" grpId="0"/>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07522" y="1223889"/>
            <a:ext cx="10295907" cy="5260958"/>
          </a:xfrm>
        </p:spPr>
        <p:txBody>
          <a:bodyPr/>
          <a:lstStyle/>
          <a:p>
            <a:r>
              <a:rPr lang="es-MX" sz="2800" dirty="0">
                <a:effectLst/>
              </a:rPr>
              <a:t>En el cap. 10 el número de compradores y vendedores era el mismo. Misma suposición haré aquí.</a:t>
            </a:r>
          </a:p>
          <a:p>
            <a:pPr lvl="1">
              <a:buFont typeface="Wingdings" panose="05000000000000000000" pitchFamily="2" charset="2"/>
              <a:buChar char="§"/>
            </a:pPr>
            <a:r>
              <a:rPr lang="es-MX" sz="2400" dirty="0">
                <a:effectLst/>
              </a:rPr>
              <a:t>No es esencial: para igualarlos, puedo agregar ranuras ficticias (con porcentaje de clics cero) o anunciantes (compradores) ficticios con valoración 0 para todas las ranuras.</a:t>
            </a:r>
          </a:p>
        </p:txBody>
      </p:sp>
      <p:sp>
        <p:nvSpPr>
          <p:cNvPr id="5" name="Text Box 9"/>
          <p:cNvSpPr txBox="1">
            <a:spLocks noChangeArrowheads="1"/>
          </p:cNvSpPr>
          <p:nvPr/>
        </p:nvSpPr>
        <p:spPr bwMode="auto">
          <a:xfrm>
            <a:off x="115799" y="85819"/>
            <a:ext cx="9170356"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sym typeface="Symbol" panose="05050102010706020507" pitchFamily="18" charset="2"/>
              </a:rPr>
              <a:t>15.2 Publicidad como un mercado de correspondencias</a:t>
            </a:r>
            <a:endParaRPr lang="es-MX" sz="3200" i="1" u="none" dirty="0">
              <a:latin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16</a:t>
            </a:fld>
            <a:endParaRPr lang="es-MX" dirty="0"/>
          </a:p>
        </p:txBody>
      </p:sp>
    </p:spTree>
    <p:extLst>
      <p:ext uri="{BB962C8B-B14F-4D97-AF65-F5344CB8AC3E}">
        <p14:creationId xmlns:p14="http://schemas.microsoft.com/office/powerpoint/2010/main" val="39565623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08135" y="1046734"/>
            <a:ext cx="10533413" cy="5725447"/>
          </a:xfrm>
        </p:spPr>
        <p:txBody>
          <a:bodyPr/>
          <a:lstStyle/>
          <a:p>
            <a:r>
              <a:rPr lang="es-MX" sz="2800" dirty="0">
                <a:effectLst/>
              </a:rPr>
              <a:t>Construyendo precios de equilibrio</a:t>
            </a:r>
            <a:r>
              <a:rPr lang="es-MX" sz="2400" dirty="0">
                <a:effectLst/>
              </a:rPr>
              <a:t>. Se aplica el Cap.10 [</a:t>
            </a:r>
            <a:r>
              <a:rPr lang="es-MX" sz="2200" dirty="0">
                <a:effectLst/>
              </a:rPr>
              <a:t>un precio de equilibrio («</a:t>
            </a:r>
            <a:r>
              <a:rPr lang="es-MX" sz="2200" dirty="0" err="1">
                <a:effectLst/>
              </a:rPr>
              <a:t>market-clearing</a:t>
            </a:r>
            <a:r>
              <a:rPr lang="es-MX" sz="2200" dirty="0">
                <a:effectLst/>
              </a:rPr>
              <a:t> </a:t>
            </a:r>
            <a:r>
              <a:rPr lang="es-MX" sz="2200" dirty="0" err="1">
                <a:effectLst/>
              </a:rPr>
              <a:t>price</a:t>
            </a:r>
            <a:r>
              <a:rPr lang="es-MX" sz="2200" dirty="0">
                <a:effectLst/>
              </a:rPr>
              <a:t>») es el precio de un bien con el cual la oferta es igual a la demanda</a:t>
            </a:r>
            <a:r>
              <a:rPr lang="es-MX" sz="2400" dirty="0">
                <a:effectLst/>
              </a:rPr>
              <a:t>]. Reviso algunas ideas de ese capítulo.</a:t>
            </a:r>
          </a:p>
          <a:p>
            <a:endParaRPr lang="es-MX" sz="1000" dirty="0">
              <a:effectLst/>
            </a:endParaRPr>
          </a:p>
          <a:p>
            <a:r>
              <a:rPr lang="es-MX" sz="2400" dirty="0">
                <a:effectLst/>
              </a:rPr>
              <a:t>Un conjunto de precios es de equilibrio si, con estos precios, cada comprador prefiere una ranura distinta a la preferida por otro comprador (</a:t>
            </a:r>
            <a:r>
              <a:rPr lang="es-MX" sz="2200" dirty="0">
                <a:effectLst/>
              </a:rPr>
              <a:t>no hay dos vendedores que prefieran la misma ranura</a:t>
            </a:r>
            <a:r>
              <a:rPr lang="es-MX" sz="2400" dirty="0">
                <a:effectLst/>
              </a:rPr>
              <a:t>). Procedimiento:</a:t>
            </a:r>
          </a:p>
          <a:p>
            <a:endParaRPr lang="es-MX" sz="1000" dirty="0">
              <a:effectLst/>
            </a:endParaRPr>
          </a:p>
          <a:p>
            <a:pPr>
              <a:buClr>
                <a:schemeClr val="tx1"/>
              </a:buClr>
              <a:buFont typeface="Arial" panose="020B0604020202020204" pitchFamily="34" charset="0"/>
              <a:buChar char="•"/>
            </a:pPr>
            <a:r>
              <a:rPr lang="es-MX" sz="2400" dirty="0">
                <a:effectLst/>
              </a:rPr>
              <a:t>Cada vendedor </a:t>
            </a:r>
            <a:r>
              <a:rPr lang="es-MX" sz="2400" i="1" dirty="0">
                <a:effectLst/>
              </a:rPr>
              <a:t>i</a:t>
            </a:r>
            <a:r>
              <a:rPr lang="es-MX" sz="2400" dirty="0">
                <a:effectLst/>
              </a:rPr>
              <a:t> anuncia un precio </a:t>
            </a:r>
            <a:r>
              <a:rPr lang="es-MX" sz="2400" i="1" dirty="0">
                <a:effectLst/>
              </a:rPr>
              <a:t>p</a:t>
            </a:r>
            <a:r>
              <a:rPr lang="es-MX" sz="2400" i="1" baseline="-25000" dirty="0">
                <a:effectLst/>
              </a:rPr>
              <a:t>i</a:t>
            </a:r>
            <a:r>
              <a:rPr lang="es-MX" sz="2400" i="1" dirty="0">
                <a:effectLst/>
              </a:rPr>
              <a:t> </a:t>
            </a:r>
            <a:r>
              <a:rPr lang="es-MX" sz="2400" dirty="0">
                <a:effectLst/>
              </a:rPr>
              <a:t>por su bien (su ranura) [</a:t>
            </a:r>
            <a:r>
              <a:rPr lang="es-MX" sz="2200" dirty="0">
                <a:solidFill>
                  <a:srgbClr val="92D050"/>
                </a:solidFill>
                <a:effectLst/>
              </a:rPr>
              <a:t>en verde en la fig. 15.3b, lámina siguiente</a:t>
            </a:r>
            <a:r>
              <a:rPr lang="es-MX" sz="2400" dirty="0">
                <a:effectLst/>
              </a:rPr>
              <a:t>]</a:t>
            </a:r>
          </a:p>
          <a:p>
            <a:pPr>
              <a:buClr>
                <a:schemeClr val="tx1"/>
              </a:buClr>
              <a:buFont typeface="Arial" panose="020B0604020202020204" pitchFamily="34" charset="0"/>
              <a:buChar char="•"/>
            </a:pPr>
            <a:r>
              <a:rPr lang="es-MX" sz="2400" dirty="0">
                <a:effectLst/>
              </a:rPr>
              <a:t>Cada comprador </a:t>
            </a:r>
            <a:r>
              <a:rPr lang="es-MX" sz="2400" i="1" dirty="0">
                <a:effectLst/>
              </a:rPr>
              <a:t>j</a:t>
            </a:r>
            <a:r>
              <a:rPr lang="es-MX" sz="2400" dirty="0">
                <a:effectLst/>
              </a:rPr>
              <a:t> evalúa su recompensa si escogiera un vendedor particular </a:t>
            </a:r>
            <a:r>
              <a:rPr lang="es-MX" sz="2400" i="1" dirty="0">
                <a:effectLst/>
              </a:rPr>
              <a:t>i</a:t>
            </a:r>
            <a:r>
              <a:rPr lang="es-MX" sz="2400" dirty="0">
                <a:effectLst/>
              </a:rPr>
              <a:t>: es igual a su valoración menos el precio dado por </a:t>
            </a:r>
            <a:r>
              <a:rPr lang="es-MX" sz="2400" i="1" dirty="0">
                <a:effectLst/>
              </a:rPr>
              <a:t>i</a:t>
            </a:r>
            <a:r>
              <a:rPr lang="es-MX" sz="2400" dirty="0">
                <a:effectLst/>
              </a:rPr>
              <a:t>: </a:t>
            </a:r>
            <a:r>
              <a:rPr lang="es-MX" sz="2400" i="1" dirty="0" err="1">
                <a:effectLst/>
              </a:rPr>
              <a:t>v</a:t>
            </a:r>
            <a:r>
              <a:rPr lang="es-MX" sz="2400" i="1" baseline="-25000" dirty="0" err="1">
                <a:effectLst/>
              </a:rPr>
              <a:t>ij</a:t>
            </a:r>
            <a:r>
              <a:rPr lang="es-MX" sz="2400" dirty="0">
                <a:effectLst/>
              </a:rPr>
              <a:t> – </a:t>
            </a:r>
            <a:r>
              <a:rPr lang="es-MX" sz="2400" i="1" dirty="0">
                <a:effectLst/>
              </a:rPr>
              <a:t>p</a:t>
            </a:r>
            <a:r>
              <a:rPr lang="es-MX" sz="2400" i="1" baseline="-25000" dirty="0">
                <a:effectLst/>
              </a:rPr>
              <a:t>i</a:t>
            </a:r>
            <a:r>
              <a:rPr lang="es-MX" sz="2400" i="1" dirty="0">
                <a:effectLst/>
              </a:rPr>
              <a:t>. </a:t>
            </a:r>
          </a:p>
          <a:p>
            <a:pPr>
              <a:buClr>
                <a:schemeClr val="tx1"/>
              </a:buClr>
              <a:buFont typeface="Arial" panose="020B0604020202020204" pitchFamily="34" charset="0"/>
              <a:buChar char="•"/>
            </a:pPr>
            <a:endParaRPr lang="es-MX" sz="1000" i="1" dirty="0">
              <a:effectLst/>
            </a:endParaRPr>
          </a:p>
          <a:p>
            <a:pPr>
              <a:buClr>
                <a:schemeClr val="tx1"/>
              </a:buClr>
              <a:buFont typeface="Arial" panose="020B0604020202020204" pitchFamily="34" charset="0"/>
              <a:buChar char="•"/>
            </a:pPr>
            <a:r>
              <a:rPr lang="es-MX" sz="2400" dirty="0">
                <a:effectLst/>
              </a:rPr>
              <a:t>Construyo una gráfica de vendedor preferido (fig. 15.3b) ligando cada comprador al vendedor o vendedores de los que obtiene la más alta recompensa.</a:t>
            </a:r>
          </a:p>
          <a:p>
            <a:endParaRPr lang="es-MX" sz="2400" dirty="0">
              <a:effectLst/>
            </a:endParaRPr>
          </a:p>
        </p:txBody>
      </p:sp>
      <p:sp>
        <p:nvSpPr>
          <p:cNvPr id="5" name="Text Box 9"/>
          <p:cNvSpPr txBox="1">
            <a:spLocks noChangeArrowheads="1"/>
          </p:cNvSpPr>
          <p:nvPr/>
        </p:nvSpPr>
        <p:spPr bwMode="auto">
          <a:xfrm>
            <a:off x="115799" y="85819"/>
            <a:ext cx="9170356"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sym typeface="Symbol" panose="05050102010706020507" pitchFamily="18" charset="2"/>
              </a:rPr>
              <a:t>15.2 Publicidad como un mercado de correspondencias</a:t>
            </a:r>
            <a:endParaRPr lang="es-MX" sz="3200" i="1" u="none" dirty="0">
              <a:latin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17</a:t>
            </a:fld>
            <a:endParaRPr lang="es-MX" dirty="0"/>
          </a:p>
        </p:txBody>
      </p:sp>
    </p:spTree>
    <p:extLst>
      <p:ext uri="{BB962C8B-B14F-4D97-AF65-F5344CB8AC3E}">
        <p14:creationId xmlns:p14="http://schemas.microsoft.com/office/powerpoint/2010/main" val="1866387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18827" y="168609"/>
            <a:ext cx="10622108" cy="1483682"/>
          </a:xfrm>
        </p:spPr>
        <p:txBody>
          <a:bodyPr/>
          <a:lstStyle/>
          <a:p>
            <a:r>
              <a:rPr lang="es-MX" sz="2400" dirty="0">
                <a:effectLst/>
              </a:rPr>
              <a:t>Los precios son de equilibrio </a:t>
            </a:r>
            <a:r>
              <a:rPr lang="es-MX" sz="2200" dirty="0">
                <a:effectLst/>
              </a:rPr>
              <a:t>(«</a:t>
            </a:r>
            <a:r>
              <a:rPr lang="es-MX" sz="2200" dirty="0" err="1">
                <a:effectLst/>
              </a:rPr>
              <a:t>market-clearing</a:t>
            </a:r>
            <a:r>
              <a:rPr lang="es-MX" sz="2200" dirty="0">
                <a:effectLst/>
              </a:rPr>
              <a:t> </a:t>
            </a:r>
            <a:r>
              <a:rPr lang="es-MX" sz="2200" dirty="0" err="1">
                <a:effectLst/>
              </a:rPr>
              <a:t>prices</a:t>
            </a:r>
            <a:r>
              <a:rPr lang="es-MX" sz="2200" dirty="0">
                <a:effectLst/>
              </a:rPr>
              <a:t>»</a:t>
            </a:r>
            <a:r>
              <a:rPr lang="es-MX" sz="2400" dirty="0">
                <a:effectLst/>
              </a:rPr>
              <a:t>) si la gráfica tiene un careo perfecto (</a:t>
            </a:r>
            <a:r>
              <a:rPr lang="es-MX" sz="2200" dirty="0">
                <a:solidFill>
                  <a:srgbClr val="FFFF00"/>
                </a:solidFill>
                <a:effectLst/>
              </a:rPr>
              <a:t>líneas gruesas</a:t>
            </a:r>
            <a:r>
              <a:rPr lang="es-MX" sz="2400" dirty="0">
                <a:effectLst/>
              </a:rPr>
              <a:t>). </a:t>
            </a:r>
          </a:p>
        </p:txBody>
      </p:sp>
      <p:sp>
        <p:nvSpPr>
          <p:cNvPr id="5" name="Rectángulo redondeado 4"/>
          <p:cNvSpPr/>
          <p:nvPr/>
        </p:nvSpPr>
        <p:spPr bwMode="auto">
          <a:xfrm>
            <a:off x="2790514" y="2669060"/>
            <a:ext cx="1408671" cy="23477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Rectángulo redondeado 5"/>
          <p:cNvSpPr/>
          <p:nvPr/>
        </p:nvSpPr>
        <p:spPr bwMode="auto">
          <a:xfrm>
            <a:off x="2790514" y="3614352"/>
            <a:ext cx="1408671" cy="23477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7" name="Rectángulo redondeado 6"/>
          <p:cNvSpPr/>
          <p:nvPr/>
        </p:nvSpPr>
        <p:spPr bwMode="auto">
          <a:xfrm>
            <a:off x="2827584" y="4559643"/>
            <a:ext cx="1408671" cy="23477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8" name="Text Box 9"/>
          <p:cNvSpPr txBox="1">
            <a:spLocks noChangeArrowheads="1"/>
          </p:cNvSpPr>
          <p:nvPr/>
        </p:nvSpPr>
        <p:spPr bwMode="auto">
          <a:xfrm>
            <a:off x="2243536" y="2474265"/>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10</a:t>
            </a:r>
            <a:endParaRPr lang="es-MX" sz="2800" i="1" u="none" dirty="0">
              <a:latin typeface="Times New Roman" panose="02020603050405020304" pitchFamily="18" charset="0"/>
              <a:sym typeface="Symbol" panose="05050102010706020507" pitchFamily="18" charset="2"/>
            </a:endParaRPr>
          </a:p>
        </p:txBody>
      </p:sp>
      <p:sp>
        <p:nvSpPr>
          <p:cNvPr id="9" name="Text Box 9"/>
          <p:cNvSpPr txBox="1">
            <a:spLocks noChangeArrowheads="1"/>
          </p:cNvSpPr>
          <p:nvPr/>
        </p:nvSpPr>
        <p:spPr bwMode="auto">
          <a:xfrm>
            <a:off x="2243536" y="347013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5</a:t>
            </a:r>
            <a:endParaRPr lang="es-MX" sz="2800" i="1" u="none" dirty="0">
              <a:latin typeface="Times New Roman" panose="02020603050405020304" pitchFamily="18" charset="0"/>
              <a:sym typeface="Symbol" panose="05050102010706020507" pitchFamily="18" charset="2"/>
            </a:endParaRPr>
          </a:p>
        </p:txBody>
      </p:sp>
      <p:sp>
        <p:nvSpPr>
          <p:cNvPr id="10" name="Text Box 9"/>
          <p:cNvSpPr txBox="1">
            <a:spLocks noChangeArrowheads="1"/>
          </p:cNvSpPr>
          <p:nvPr/>
        </p:nvSpPr>
        <p:spPr bwMode="auto">
          <a:xfrm>
            <a:off x="2280606" y="4393798"/>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2</a:t>
            </a:r>
            <a:endParaRPr lang="es-MX" sz="2800" i="1" u="none" dirty="0">
              <a:latin typeface="Times New Roman" panose="02020603050405020304" pitchFamily="18" charset="0"/>
              <a:sym typeface="Symbol" panose="05050102010706020507" pitchFamily="18" charset="2"/>
            </a:endParaRPr>
          </a:p>
        </p:txBody>
      </p:sp>
      <p:sp>
        <p:nvSpPr>
          <p:cNvPr id="11" name="Text Box 9"/>
          <p:cNvSpPr txBox="1">
            <a:spLocks noChangeArrowheads="1"/>
          </p:cNvSpPr>
          <p:nvPr/>
        </p:nvSpPr>
        <p:spPr bwMode="auto">
          <a:xfrm>
            <a:off x="2666967" y="5300627"/>
            <a:ext cx="198942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vendedores</a:t>
            </a:r>
          </a:p>
        </p:txBody>
      </p:sp>
      <p:sp>
        <p:nvSpPr>
          <p:cNvPr id="12" name="Triángulo isósceles 11"/>
          <p:cNvSpPr/>
          <p:nvPr/>
        </p:nvSpPr>
        <p:spPr bwMode="auto">
          <a:xfrm>
            <a:off x="5701492" y="1967956"/>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3" name="Text Box 9"/>
          <p:cNvSpPr txBox="1">
            <a:spLocks noChangeArrowheads="1"/>
          </p:cNvSpPr>
          <p:nvPr/>
        </p:nvSpPr>
        <p:spPr bwMode="auto">
          <a:xfrm>
            <a:off x="6582955" y="2024345"/>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3</a:t>
            </a:r>
            <a:endParaRPr lang="es-MX" sz="2200" i="1" u="none" dirty="0">
              <a:solidFill>
                <a:srgbClr val="FF0000"/>
              </a:solidFill>
              <a:latin typeface="+mn-lt"/>
              <a:sym typeface="Symbol" panose="05050102010706020507" pitchFamily="18" charset="2"/>
            </a:endParaRPr>
          </a:p>
        </p:txBody>
      </p:sp>
      <p:sp>
        <p:nvSpPr>
          <p:cNvPr id="14" name="Triángulo isósceles 13"/>
          <p:cNvSpPr/>
          <p:nvPr/>
        </p:nvSpPr>
        <p:spPr bwMode="auto">
          <a:xfrm>
            <a:off x="5701492" y="379515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 name="Text Box 9"/>
          <p:cNvSpPr txBox="1">
            <a:spLocks noChangeArrowheads="1"/>
          </p:cNvSpPr>
          <p:nvPr/>
        </p:nvSpPr>
        <p:spPr bwMode="auto">
          <a:xfrm>
            <a:off x="6582955" y="3860405"/>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2</a:t>
            </a:r>
            <a:endParaRPr lang="es-MX" sz="2200" i="1" u="none" dirty="0">
              <a:solidFill>
                <a:srgbClr val="FF0000"/>
              </a:solidFill>
              <a:latin typeface="+mn-lt"/>
              <a:sym typeface="Symbol" panose="05050102010706020507" pitchFamily="18" charset="2"/>
            </a:endParaRPr>
          </a:p>
        </p:txBody>
      </p:sp>
      <p:sp>
        <p:nvSpPr>
          <p:cNvPr id="16" name="Triángulo isósceles 15"/>
          <p:cNvSpPr/>
          <p:nvPr/>
        </p:nvSpPr>
        <p:spPr bwMode="auto">
          <a:xfrm>
            <a:off x="5866265" y="5274393"/>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7" name="Text Box 9"/>
          <p:cNvSpPr txBox="1">
            <a:spLocks noChangeArrowheads="1"/>
          </p:cNvSpPr>
          <p:nvPr/>
        </p:nvSpPr>
        <p:spPr bwMode="auto">
          <a:xfrm>
            <a:off x="6747728" y="5339641"/>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8" name="Text Box 9"/>
          <p:cNvSpPr txBox="1">
            <a:spLocks noChangeArrowheads="1"/>
          </p:cNvSpPr>
          <p:nvPr/>
        </p:nvSpPr>
        <p:spPr bwMode="auto">
          <a:xfrm>
            <a:off x="5070130" y="6100744"/>
            <a:ext cx="2154163"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0000"/>
                </a:solidFill>
                <a:latin typeface="+mn-lt"/>
                <a:sym typeface="Symbol" panose="05050102010706020507" pitchFamily="18" charset="2"/>
              </a:rPr>
              <a:t>Compradores</a:t>
            </a:r>
          </a:p>
        </p:txBody>
      </p:sp>
      <p:sp>
        <p:nvSpPr>
          <p:cNvPr id="19" name="Text Box 9"/>
          <p:cNvSpPr txBox="1">
            <a:spLocks noChangeArrowheads="1"/>
          </p:cNvSpPr>
          <p:nvPr/>
        </p:nvSpPr>
        <p:spPr bwMode="auto">
          <a:xfrm>
            <a:off x="7420237" y="6033241"/>
            <a:ext cx="2224306" cy="70788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Valoraciones de los compradores</a:t>
            </a:r>
          </a:p>
        </p:txBody>
      </p:sp>
      <p:sp>
        <p:nvSpPr>
          <p:cNvPr id="20" name="Text Box 9"/>
          <p:cNvSpPr txBox="1">
            <a:spLocks noChangeArrowheads="1"/>
          </p:cNvSpPr>
          <p:nvPr/>
        </p:nvSpPr>
        <p:spPr bwMode="auto">
          <a:xfrm>
            <a:off x="8079122" y="2004581"/>
            <a:ext cx="153742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30, 15, 6</a:t>
            </a:r>
          </a:p>
        </p:txBody>
      </p:sp>
      <p:sp>
        <p:nvSpPr>
          <p:cNvPr id="21" name="Text Box 9"/>
          <p:cNvSpPr txBox="1">
            <a:spLocks noChangeArrowheads="1"/>
          </p:cNvSpPr>
          <p:nvPr/>
        </p:nvSpPr>
        <p:spPr bwMode="auto">
          <a:xfrm>
            <a:off x="8079122" y="3826127"/>
            <a:ext cx="153742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20, 10, 4</a:t>
            </a:r>
          </a:p>
        </p:txBody>
      </p:sp>
      <p:sp>
        <p:nvSpPr>
          <p:cNvPr id="22" name="Text Box 9"/>
          <p:cNvSpPr txBox="1">
            <a:spLocks noChangeArrowheads="1"/>
          </p:cNvSpPr>
          <p:nvPr/>
        </p:nvSpPr>
        <p:spPr bwMode="auto">
          <a:xfrm>
            <a:off x="8079122" y="5304797"/>
            <a:ext cx="153742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10, 5, 2</a:t>
            </a:r>
          </a:p>
        </p:txBody>
      </p:sp>
      <p:sp>
        <p:nvSpPr>
          <p:cNvPr id="23" name="Text Box 9"/>
          <p:cNvSpPr txBox="1">
            <a:spLocks noChangeArrowheads="1"/>
          </p:cNvSpPr>
          <p:nvPr/>
        </p:nvSpPr>
        <p:spPr bwMode="auto">
          <a:xfrm>
            <a:off x="718827" y="6254014"/>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15.3.b</a:t>
            </a:r>
            <a:endParaRPr lang="es-MX" sz="2400" i="1" u="none" dirty="0">
              <a:latin typeface="Times New Roman" panose="02020603050405020304" pitchFamily="18" charset="0"/>
              <a:sym typeface="Symbol" panose="05050102010706020507" pitchFamily="18" charset="2"/>
            </a:endParaRPr>
          </a:p>
        </p:txBody>
      </p:sp>
      <p:cxnSp>
        <p:nvCxnSpPr>
          <p:cNvPr id="24" name="Conector recto 23"/>
          <p:cNvCxnSpPr>
            <a:stCxn id="5" idx="3"/>
            <a:endCxn id="12" idx="2"/>
          </p:cNvCxnSpPr>
          <p:nvPr/>
        </p:nvCxnSpPr>
        <p:spPr bwMode="auto">
          <a:xfrm flipV="1">
            <a:off x="4199185" y="2472951"/>
            <a:ext cx="1502307" cy="313499"/>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Conector recto 25"/>
          <p:cNvCxnSpPr>
            <a:stCxn id="5" idx="3"/>
            <a:endCxn id="14" idx="1"/>
          </p:cNvCxnSpPr>
          <p:nvPr/>
        </p:nvCxnSpPr>
        <p:spPr bwMode="auto">
          <a:xfrm>
            <a:off x="4199184" y="2786450"/>
            <a:ext cx="1681480" cy="1261205"/>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Conector recto 28"/>
          <p:cNvCxnSpPr>
            <a:stCxn id="6" idx="3"/>
            <a:endCxn id="14" idx="1"/>
          </p:cNvCxnSpPr>
          <p:nvPr/>
        </p:nvCxnSpPr>
        <p:spPr bwMode="auto">
          <a:xfrm>
            <a:off x="4199184" y="3731742"/>
            <a:ext cx="1681480" cy="315913"/>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Conector recto 30"/>
          <p:cNvCxnSpPr>
            <a:stCxn id="6" idx="3"/>
            <a:endCxn id="16" idx="1"/>
          </p:cNvCxnSpPr>
          <p:nvPr/>
        </p:nvCxnSpPr>
        <p:spPr bwMode="auto">
          <a:xfrm>
            <a:off x="4199185" y="3731742"/>
            <a:ext cx="1846253" cy="1795149"/>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Conector recto 33"/>
          <p:cNvCxnSpPr>
            <a:stCxn id="7" idx="3"/>
            <a:endCxn id="16" idx="1"/>
          </p:cNvCxnSpPr>
          <p:nvPr/>
        </p:nvCxnSpPr>
        <p:spPr bwMode="auto">
          <a:xfrm>
            <a:off x="4236255" y="4677032"/>
            <a:ext cx="1809183" cy="849858"/>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Text Box 9"/>
          <p:cNvSpPr txBox="1">
            <a:spLocks noChangeArrowheads="1"/>
          </p:cNvSpPr>
          <p:nvPr/>
        </p:nvSpPr>
        <p:spPr bwMode="auto">
          <a:xfrm>
            <a:off x="1186380" y="2507484"/>
            <a:ext cx="638418" cy="58477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solidFill>
                  <a:srgbClr val="92D050"/>
                </a:solidFill>
                <a:latin typeface="Times New Roman" panose="02020603050405020304" pitchFamily="18" charset="0"/>
                <a:sym typeface="Symbol" panose="05050102010706020507" pitchFamily="18" charset="2"/>
              </a:rPr>
              <a:t>13</a:t>
            </a:r>
            <a:endParaRPr lang="es-MX" sz="3200" i="1" u="none" dirty="0">
              <a:solidFill>
                <a:srgbClr val="92D050"/>
              </a:solidFill>
              <a:latin typeface="Times New Roman" panose="02020603050405020304" pitchFamily="18" charset="0"/>
              <a:sym typeface="Symbol" panose="05050102010706020507" pitchFamily="18" charset="2"/>
            </a:endParaRPr>
          </a:p>
        </p:txBody>
      </p:sp>
      <p:sp>
        <p:nvSpPr>
          <p:cNvPr id="40" name="Text Box 9"/>
          <p:cNvSpPr txBox="1">
            <a:spLocks noChangeArrowheads="1"/>
          </p:cNvSpPr>
          <p:nvPr/>
        </p:nvSpPr>
        <p:spPr bwMode="auto">
          <a:xfrm>
            <a:off x="1395388" y="3470132"/>
            <a:ext cx="638418" cy="58477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solidFill>
                  <a:srgbClr val="92D050"/>
                </a:solidFill>
                <a:latin typeface="Times New Roman" panose="02020603050405020304" pitchFamily="18" charset="0"/>
                <a:sym typeface="Symbol" panose="05050102010706020507" pitchFamily="18" charset="2"/>
              </a:rPr>
              <a:t>3</a:t>
            </a:r>
            <a:endParaRPr lang="es-MX" sz="3200" i="1" u="none" dirty="0">
              <a:solidFill>
                <a:srgbClr val="92D050"/>
              </a:solidFill>
              <a:latin typeface="Times New Roman" panose="02020603050405020304" pitchFamily="18" charset="0"/>
              <a:sym typeface="Symbol" panose="05050102010706020507" pitchFamily="18" charset="2"/>
            </a:endParaRPr>
          </a:p>
        </p:txBody>
      </p:sp>
      <p:sp>
        <p:nvSpPr>
          <p:cNvPr id="41" name="Text Box 9"/>
          <p:cNvSpPr txBox="1">
            <a:spLocks noChangeArrowheads="1"/>
          </p:cNvSpPr>
          <p:nvPr/>
        </p:nvSpPr>
        <p:spPr bwMode="auto">
          <a:xfrm>
            <a:off x="1434577" y="4422365"/>
            <a:ext cx="638418" cy="58477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solidFill>
                  <a:srgbClr val="92D050"/>
                </a:solidFill>
                <a:latin typeface="Times New Roman" panose="02020603050405020304" pitchFamily="18" charset="0"/>
                <a:sym typeface="Symbol" panose="05050102010706020507" pitchFamily="18" charset="2"/>
              </a:rPr>
              <a:t>0</a:t>
            </a:r>
            <a:endParaRPr lang="es-MX" sz="3200" i="1" u="none" dirty="0">
              <a:solidFill>
                <a:srgbClr val="92D050"/>
              </a:solidFill>
              <a:latin typeface="Times New Roman" panose="02020603050405020304" pitchFamily="18" charset="0"/>
              <a:sym typeface="Symbol" panose="05050102010706020507" pitchFamily="18" charset="2"/>
            </a:endParaRPr>
          </a:p>
        </p:txBody>
      </p:sp>
      <p:sp>
        <p:nvSpPr>
          <p:cNvPr id="42" name="Text Box 9"/>
          <p:cNvSpPr txBox="1">
            <a:spLocks noChangeArrowheads="1"/>
          </p:cNvSpPr>
          <p:nvPr/>
        </p:nvSpPr>
        <p:spPr bwMode="auto">
          <a:xfrm>
            <a:off x="5602029" y="781754"/>
            <a:ext cx="4619951"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00B0F0"/>
                </a:solidFill>
                <a:latin typeface="Times New Roman" panose="02020603050405020304" pitchFamily="18" charset="0"/>
                <a:sym typeface="Symbol" panose="05050102010706020507" pitchFamily="18" charset="2"/>
              </a:rPr>
              <a:t>Recompensa</a:t>
            </a:r>
            <a:r>
              <a:rPr lang="es-MX" sz="2400" u="none" dirty="0">
                <a:latin typeface="Times New Roman" panose="02020603050405020304" pitchFamily="18" charset="0"/>
                <a:sym typeface="Symbol" panose="05050102010706020507" pitchFamily="18" charset="2"/>
              </a:rPr>
              <a:t> = </a:t>
            </a:r>
            <a:r>
              <a:rPr lang="es-MX" sz="2400" i="1" u="none" dirty="0" err="1">
                <a:latin typeface="Times New Roman" panose="02020603050405020304" pitchFamily="18" charset="0"/>
                <a:sym typeface="Symbol" panose="05050102010706020507" pitchFamily="18" charset="2"/>
              </a:rPr>
              <a:t>v</a:t>
            </a:r>
            <a:r>
              <a:rPr lang="es-MX" sz="2400" i="1" u="none" baseline="-25000" dirty="0" err="1">
                <a:latin typeface="Times New Roman" panose="02020603050405020304" pitchFamily="18" charset="0"/>
                <a:sym typeface="Symbol" panose="05050102010706020507" pitchFamily="18" charset="2"/>
              </a:rPr>
              <a:t>ij</a:t>
            </a:r>
            <a:r>
              <a:rPr lang="es-MX" sz="2400" i="1" u="none" dirty="0">
                <a:latin typeface="Times New Roman" panose="02020603050405020304" pitchFamily="18" charset="0"/>
                <a:sym typeface="Symbol" panose="05050102010706020507" pitchFamily="18" charset="2"/>
              </a:rPr>
              <a:t> –p</a:t>
            </a:r>
            <a:r>
              <a:rPr lang="es-MX" sz="2400" i="1" u="none" baseline="-25000" dirty="0">
                <a:latin typeface="Times New Roman" panose="02020603050405020304" pitchFamily="18" charset="0"/>
                <a:sym typeface="Symbol" panose="05050102010706020507" pitchFamily="18" charset="2"/>
              </a:rPr>
              <a:t>i</a:t>
            </a:r>
            <a:r>
              <a:rPr lang="es-MX" sz="2400" i="1" u="none" dirty="0">
                <a:latin typeface="Times New Roman" panose="02020603050405020304" pitchFamily="18" charset="0"/>
                <a:sym typeface="Symbol" panose="05050102010706020507" pitchFamily="18" charset="2"/>
              </a:rPr>
              <a:t> = </a:t>
            </a:r>
            <a:r>
              <a:rPr lang="es-MX" sz="2400" u="none" dirty="0">
                <a:latin typeface="Times New Roman" panose="02020603050405020304" pitchFamily="18" charset="0"/>
                <a:sym typeface="Symbol" panose="05050102010706020507" pitchFamily="18" charset="2"/>
              </a:rPr>
              <a:t>30-13 = </a:t>
            </a:r>
            <a:r>
              <a:rPr lang="es-MX" sz="2400" u="none" dirty="0">
                <a:solidFill>
                  <a:srgbClr val="00B0F0"/>
                </a:solidFill>
                <a:latin typeface="Times New Roman" panose="02020603050405020304" pitchFamily="18" charset="0"/>
                <a:sym typeface="Symbol" panose="05050102010706020507" pitchFamily="18" charset="2"/>
              </a:rPr>
              <a:t>17</a:t>
            </a:r>
          </a:p>
        </p:txBody>
      </p:sp>
      <p:cxnSp>
        <p:nvCxnSpPr>
          <p:cNvPr id="44" name="Conector recto de flecha 43"/>
          <p:cNvCxnSpPr/>
          <p:nvPr/>
        </p:nvCxnSpPr>
        <p:spPr bwMode="auto">
          <a:xfrm flipH="1">
            <a:off x="5421854" y="1243419"/>
            <a:ext cx="407868" cy="839478"/>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5" name="Text Box 9"/>
          <p:cNvSpPr txBox="1">
            <a:spLocks noChangeArrowheads="1"/>
          </p:cNvSpPr>
          <p:nvPr/>
        </p:nvSpPr>
        <p:spPr bwMode="auto">
          <a:xfrm rot="1980000">
            <a:off x="4408193" y="2999099"/>
            <a:ext cx="1418621"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20 - </a:t>
            </a:r>
            <a:r>
              <a:rPr lang="es-MX" sz="2200" u="none" dirty="0">
                <a:solidFill>
                  <a:srgbClr val="92D050"/>
                </a:solidFill>
                <a:latin typeface="Times New Roman" panose="02020603050405020304" pitchFamily="18" charset="0"/>
                <a:sym typeface="Symbol" panose="05050102010706020507" pitchFamily="18" charset="2"/>
              </a:rPr>
              <a:t>13</a:t>
            </a:r>
            <a:r>
              <a:rPr lang="es-MX" sz="2200" u="none" dirty="0">
                <a:latin typeface="Times New Roman" panose="02020603050405020304" pitchFamily="18" charset="0"/>
                <a:sym typeface="Symbol" panose="05050102010706020507" pitchFamily="18" charset="2"/>
              </a:rPr>
              <a:t>= </a:t>
            </a:r>
            <a:r>
              <a:rPr lang="es-MX" sz="2200" u="none" dirty="0">
                <a:solidFill>
                  <a:srgbClr val="00B0F0"/>
                </a:solidFill>
                <a:latin typeface="Times New Roman" panose="02020603050405020304" pitchFamily="18" charset="0"/>
                <a:sym typeface="Symbol" panose="05050102010706020507" pitchFamily="18" charset="2"/>
              </a:rPr>
              <a:t>7</a:t>
            </a:r>
          </a:p>
        </p:txBody>
      </p:sp>
      <p:sp>
        <p:nvSpPr>
          <p:cNvPr id="46" name="Text Box 9"/>
          <p:cNvSpPr txBox="1">
            <a:spLocks noChangeArrowheads="1"/>
          </p:cNvSpPr>
          <p:nvPr/>
        </p:nvSpPr>
        <p:spPr bwMode="auto">
          <a:xfrm rot="660000">
            <a:off x="4293217" y="3438900"/>
            <a:ext cx="1279457"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10-</a:t>
            </a:r>
            <a:r>
              <a:rPr lang="es-MX" sz="2200" u="none" dirty="0">
                <a:solidFill>
                  <a:srgbClr val="92D050"/>
                </a:solidFill>
                <a:latin typeface="Times New Roman" panose="02020603050405020304" pitchFamily="18" charset="0"/>
                <a:sym typeface="Symbol" panose="05050102010706020507" pitchFamily="18" charset="2"/>
              </a:rPr>
              <a:t>3</a:t>
            </a:r>
            <a:r>
              <a:rPr lang="es-MX" sz="2200" u="none" dirty="0">
                <a:latin typeface="Times New Roman" panose="02020603050405020304" pitchFamily="18" charset="0"/>
                <a:sym typeface="Symbol" panose="05050102010706020507" pitchFamily="18" charset="2"/>
              </a:rPr>
              <a:t> = </a:t>
            </a:r>
            <a:r>
              <a:rPr lang="es-MX" sz="2200" u="none" dirty="0">
                <a:solidFill>
                  <a:srgbClr val="00B0F0"/>
                </a:solidFill>
                <a:latin typeface="Times New Roman" panose="02020603050405020304" pitchFamily="18" charset="0"/>
                <a:sym typeface="Symbol" panose="05050102010706020507" pitchFamily="18" charset="2"/>
              </a:rPr>
              <a:t>7</a:t>
            </a:r>
          </a:p>
        </p:txBody>
      </p:sp>
      <p:sp>
        <p:nvSpPr>
          <p:cNvPr id="47" name="Text Box 9"/>
          <p:cNvSpPr txBox="1">
            <a:spLocks noChangeArrowheads="1"/>
          </p:cNvSpPr>
          <p:nvPr/>
        </p:nvSpPr>
        <p:spPr bwMode="auto">
          <a:xfrm rot="2400000">
            <a:off x="4809358" y="4373794"/>
            <a:ext cx="1046929"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5-</a:t>
            </a:r>
            <a:r>
              <a:rPr lang="es-MX" sz="2200" u="none" dirty="0">
                <a:solidFill>
                  <a:srgbClr val="92D050"/>
                </a:solidFill>
                <a:latin typeface="Times New Roman" panose="02020603050405020304" pitchFamily="18" charset="0"/>
                <a:sym typeface="Symbol" panose="05050102010706020507" pitchFamily="18" charset="2"/>
              </a:rPr>
              <a:t>3</a:t>
            </a:r>
            <a:r>
              <a:rPr lang="es-MX" sz="2200" u="none" dirty="0">
                <a:latin typeface="Times New Roman" panose="02020603050405020304" pitchFamily="18" charset="0"/>
                <a:sym typeface="Symbol" panose="05050102010706020507" pitchFamily="18" charset="2"/>
              </a:rPr>
              <a:t> = </a:t>
            </a:r>
            <a:r>
              <a:rPr lang="es-MX" sz="2200" u="none" dirty="0">
                <a:solidFill>
                  <a:srgbClr val="00B0F0"/>
                </a:solidFill>
                <a:latin typeface="Times New Roman" panose="02020603050405020304" pitchFamily="18" charset="0"/>
                <a:sym typeface="Symbol" panose="05050102010706020507" pitchFamily="18" charset="2"/>
              </a:rPr>
              <a:t>2</a:t>
            </a:r>
          </a:p>
        </p:txBody>
      </p:sp>
      <p:sp>
        <p:nvSpPr>
          <p:cNvPr id="48" name="Text Box 9"/>
          <p:cNvSpPr txBox="1">
            <a:spLocks noChangeArrowheads="1"/>
          </p:cNvSpPr>
          <p:nvPr/>
        </p:nvSpPr>
        <p:spPr bwMode="auto">
          <a:xfrm rot="1380000">
            <a:off x="4370098" y="4989850"/>
            <a:ext cx="1055653"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2-</a:t>
            </a:r>
            <a:r>
              <a:rPr lang="es-MX" sz="2200" u="none" dirty="0">
                <a:solidFill>
                  <a:srgbClr val="92D050"/>
                </a:solidFill>
                <a:latin typeface="Times New Roman" panose="02020603050405020304" pitchFamily="18" charset="0"/>
                <a:sym typeface="Symbol" panose="05050102010706020507" pitchFamily="18" charset="2"/>
              </a:rPr>
              <a:t>0</a:t>
            </a:r>
            <a:r>
              <a:rPr lang="es-MX" sz="2200" u="none" dirty="0">
                <a:latin typeface="Times New Roman" panose="02020603050405020304" pitchFamily="18" charset="0"/>
                <a:sym typeface="Symbol" panose="05050102010706020507" pitchFamily="18" charset="2"/>
              </a:rPr>
              <a:t> = </a:t>
            </a:r>
            <a:r>
              <a:rPr lang="es-MX" sz="2200" u="none" dirty="0">
                <a:solidFill>
                  <a:srgbClr val="00B0F0"/>
                </a:solidFill>
                <a:latin typeface="Times New Roman" panose="02020603050405020304" pitchFamily="18" charset="0"/>
                <a:sym typeface="Symbol" panose="05050102010706020507" pitchFamily="18" charset="2"/>
              </a:rPr>
              <a:t>2</a:t>
            </a:r>
          </a:p>
        </p:txBody>
      </p:sp>
      <p:sp>
        <p:nvSpPr>
          <p:cNvPr id="49" name="Text Box 9"/>
          <p:cNvSpPr txBox="1">
            <a:spLocks noChangeArrowheads="1"/>
          </p:cNvSpPr>
          <p:nvPr/>
        </p:nvSpPr>
        <p:spPr bwMode="auto">
          <a:xfrm rot="-660000">
            <a:off x="4144833" y="2134870"/>
            <a:ext cx="1521112"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30-</a:t>
            </a:r>
            <a:r>
              <a:rPr lang="es-MX" sz="2200" u="none" dirty="0">
                <a:solidFill>
                  <a:srgbClr val="92D050"/>
                </a:solidFill>
                <a:latin typeface="Times New Roman" panose="02020603050405020304" pitchFamily="18" charset="0"/>
                <a:sym typeface="Symbol" panose="05050102010706020507" pitchFamily="18" charset="2"/>
              </a:rPr>
              <a:t>13</a:t>
            </a:r>
            <a:r>
              <a:rPr lang="es-MX" sz="2200" u="none" dirty="0">
                <a:latin typeface="Times New Roman" panose="02020603050405020304" pitchFamily="18" charset="0"/>
                <a:sym typeface="Symbol" panose="05050102010706020507" pitchFamily="18" charset="2"/>
              </a:rPr>
              <a:t> = </a:t>
            </a:r>
            <a:r>
              <a:rPr lang="es-MX" sz="2200" u="none" dirty="0">
                <a:solidFill>
                  <a:srgbClr val="00B0F0"/>
                </a:solidFill>
                <a:latin typeface="Times New Roman" panose="02020603050405020304" pitchFamily="18" charset="0"/>
                <a:sym typeface="Symbol" panose="05050102010706020507" pitchFamily="18" charset="2"/>
              </a:rPr>
              <a:t>17</a:t>
            </a:r>
          </a:p>
        </p:txBody>
      </p:sp>
      <p:cxnSp>
        <p:nvCxnSpPr>
          <p:cNvPr id="57" name="Conector recto 56"/>
          <p:cNvCxnSpPr/>
          <p:nvPr/>
        </p:nvCxnSpPr>
        <p:spPr bwMode="auto">
          <a:xfrm flipV="1">
            <a:off x="4207595" y="2486981"/>
            <a:ext cx="1502307" cy="259090"/>
          </a:xfrm>
          <a:prstGeom prst="line">
            <a:avLst/>
          </a:prstGeom>
          <a:solidFill>
            <a:schemeClr val="accent1"/>
          </a:solidFill>
          <a:ln w="38100" cap="flat" cmpd="sng" algn="ctr">
            <a:solidFill>
              <a:srgbClr val="FFFF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Conector recto 57"/>
          <p:cNvCxnSpPr/>
          <p:nvPr/>
        </p:nvCxnSpPr>
        <p:spPr bwMode="auto">
          <a:xfrm>
            <a:off x="4199184" y="3728862"/>
            <a:ext cx="1681480" cy="315913"/>
          </a:xfrm>
          <a:prstGeom prst="line">
            <a:avLst/>
          </a:prstGeom>
          <a:solidFill>
            <a:schemeClr val="accent1"/>
          </a:solidFill>
          <a:ln w="38100" cap="flat" cmpd="sng" algn="ctr">
            <a:solidFill>
              <a:srgbClr val="FFFF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Conector recto 58"/>
          <p:cNvCxnSpPr/>
          <p:nvPr/>
        </p:nvCxnSpPr>
        <p:spPr bwMode="auto">
          <a:xfrm>
            <a:off x="4236255" y="4665278"/>
            <a:ext cx="1809183" cy="849858"/>
          </a:xfrm>
          <a:prstGeom prst="line">
            <a:avLst/>
          </a:prstGeom>
          <a:solidFill>
            <a:schemeClr val="accent1"/>
          </a:solidFill>
          <a:ln w="38100" cap="flat" cmpd="sng" algn="ctr">
            <a:solidFill>
              <a:srgbClr val="FFFF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Text Box 9"/>
          <p:cNvSpPr txBox="1">
            <a:spLocks noChangeArrowheads="1"/>
          </p:cNvSpPr>
          <p:nvPr/>
        </p:nvSpPr>
        <p:spPr bwMode="auto">
          <a:xfrm>
            <a:off x="897257" y="2105712"/>
            <a:ext cx="1216664"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92D050"/>
                </a:solidFill>
                <a:latin typeface="Times New Roman" panose="02020603050405020304" pitchFamily="18" charset="0"/>
                <a:sym typeface="Symbol" panose="05050102010706020507" pitchFamily="18" charset="2"/>
              </a:rPr>
              <a:t>precios</a:t>
            </a:r>
          </a:p>
        </p:txBody>
      </p:sp>
      <p:sp>
        <p:nvSpPr>
          <p:cNvPr id="52"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18</a:t>
            </a:fld>
            <a:endParaRPr lang="es-MX" dirty="0"/>
          </a:p>
        </p:txBody>
      </p:sp>
      <p:sp>
        <p:nvSpPr>
          <p:cNvPr id="53" name="Llamada con línea 1 (sin borde) 52"/>
          <p:cNvSpPr/>
          <p:nvPr/>
        </p:nvSpPr>
        <p:spPr bwMode="auto">
          <a:xfrm>
            <a:off x="5724491" y="1284711"/>
            <a:ext cx="2099317" cy="425784"/>
          </a:xfrm>
          <a:prstGeom prst="callout1">
            <a:avLst>
              <a:gd name="adj1" fmla="val 7305"/>
              <a:gd name="adj2" fmla="val 15996"/>
              <a:gd name="adj3" fmla="val 3652"/>
              <a:gd name="adj4" fmla="val 12510"/>
            </a:avLst>
          </a:prstGeom>
          <a:noFill/>
          <a:ln w="19050" cap="flat" cmpd="sng" algn="ctr">
            <a:no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r>
              <a:rPr lang="es-MX" sz="2400" dirty="0">
                <a:latin typeface="Times New Roman" panose="02020603050405020304" pitchFamily="18" charset="0"/>
                <a:cs typeface="Times New Roman" panose="02020603050405020304" pitchFamily="18" charset="0"/>
              </a:rPr>
              <a:t>ingreso por clic</a:t>
            </a:r>
          </a:p>
        </p:txBody>
      </p:sp>
      <p:cxnSp>
        <p:nvCxnSpPr>
          <p:cNvPr id="54" name="Conector recto de flecha 53"/>
          <p:cNvCxnSpPr/>
          <p:nvPr/>
        </p:nvCxnSpPr>
        <p:spPr>
          <a:xfrm>
            <a:off x="6415500" y="1768029"/>
            <a:ext cx="245027" cy="272682"/>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6" name="Conector recto de flecha 55"/>
          <p:cNvCxnSpPr/>
          <p:nvPr/>
        </p:nvCxnSpPr>
        <p:spPr>
          <a:xfrm>
            <a:off x="2253531" y="1916582"/>
            <a:ext cx="261532" cy="597559"/>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 name="Llamada con línea 1 (sin borde) 27">
            <a:extLst>
              <a:ext uri="{FF2B5EF4-FFF2-40B4-BE49-F238E27FC236}">
                <a16:creationId xmlns:a16="http://schemas.microsoft.com/office/drawing/2014/main" id="{94230A17-C1BE-89A9-0572-A5080638EDA4}"/>
              </a:ext>
            </a:extLst>
          </p:cNvPr>
          <p:cNvSpPr/>
          <p:nvPr/>
        </p:nvSpPr>
        <p:spPr bwMode="auto">
          <a:xfrm>
            <a:off x="308345" y="1450922"/>
            <a:ext cx="5113510" cy="425784"/>
          </a:xfrm>
          <a:prstGeom prst="callout1">
            <a:avLst>
              <a:gd name="adj1" fmla="val 7305"/>
              <a:gd name="adj2" fmla="val 15996"/>
              <a:gd name="adj3" fmla="val 3652"/>
              <a:gd name="adj4" fmla="val 12510"/>
            </a:avLst>
          </a:prstGeom>
          <a:noFill/>
          <a:ln w="19050" cap="flat" cmpd="sng" algn="ctr">
            <a:no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r>
              <a:rPr lang="es-MX" sz="2400" dirty="0">
                <a:latin typeface="Times New Roman" panose="02020603050405020304" pitchFamily="18" charset="0"/>
                <a:cs typeface="Times New Roman" panose="02020603050405020304" pitchFamily="18" charset="0"/>
              </a:rPr>
              <a:t>porcentaje de clics («</a:t>
            </a:r>
            <a:r>
              <a:rPr lang="es-MX" sz="2400" dirty="0" err="1">
                <a:latin typeface="Times New Roman" panose="02020603050405020304" pitchFamily="18" charset="0"/>
                <a:cs typeface="Times New Roman" panose="02020603050405020304" pitchFamily="18" charset="0"/>
              </a:rPr>
              <a:t>clickthrough</a:t>
            </a:r>
            <a:r>
              <a:rPr lang="es-MX" sz="2400" dirty="0">
                <a:latin typeface="Times New Roman" panose="02020603050405020304" pitchFamily="18" charset="0"/>
                <a:cs typeface="Times New Roman" panose="02020603050405020304" pitchFamily="18" charset="0"/>
              </a:rPr>
              <a:t> </a:t>
            </a:r>
            <a:r>
              <a:rPr lang="es-MX" sz="2400" dirty="0" err="1">
                <a:latin typeface="Times New Roman" panose="02020603050405020304" pitchFamily="18" charset="0"/>
                <a:cs typeface="Times New Roman" panose="02020603050405020304" pitchFamily="18" charset="0"/>
              </a:rPr>
              <a:t>rate</a:t>
            </a:r>
            <a:r>
              <a:rPr lang="es-MX" sz="24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1003185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par>
                                <p:cTn id="7" presetID="1" presetClass="entr" presetSubtype="0" fill="hold" nodeType="withEffect">
                                  <p:stCondLst>
                                    <p:cond delay="0"/>
                                  </p:stCondLst>
                                  <p:childTnLst>
                                    <p:set>
                                      <p:cBhvr>
                                        <p:cTn id="8" dur="1" fill="hold">
                                          <p:stCondLst>
                                            <p:cond delay="0"/>
                                          </p:stCondLst>
                                        </p:cTn>
                                        <p:tgtEl>
                                          <p:spTgt spid="56"/>
                                        </p:tgtEl>
                                        <p:attrNameLst>
                                          <p:attrName>style.visibility</p:attrName>
                                        </p:attrNameLst>
                                      </p:cBhvr>
                                      <p:to>
                                        <p:strVal val="visible"/>
                                      </p:to>
                                    </p:set>
                                  </p:childTnLst>
                                  <p:subTnLst>
                                    <p:set>
                                      <p:cBhvr override="childStyle">
                                        <p:cTn dur="1" fill="hold" display="0" masterRel="nextClick" afterEffect="1"/>
                                        <p:tgtEl>
                                          <p:spTgt spid="56"/>
                                        </p:tgtEl>
                                        <p:attrNameLst>
                                          <p:attrName>style.visibility</p:attrName>
                                        </p:attrNameLst>
                                      </p:cBhvr>
                                      <p:to>
                                        <p:strVal val="hidden"/>
                                      </p:to>
                                    </p:set>
                                  </p:subTnLst>
                                </p:cTn>
                              </p:par>
                              <p:par>
                                <p:cTn id="9" presetID="1" presetClass="entr" presetSubtype="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childTnLst>
                                  <p:subTnLst>
                                    <p:set>
                                      <p:cBhvr override="childStyle">
                                        <p:cTn dur="1" fill="hold" display="0" masterRel="nextClick" afterEffect="1"/>
                                        <p:tgtEl>
                                          <p:spTgt spid="53"/>
                                        </p:tgtEl>
                                        <p:attrNameLst>
                                          <p:attrName>style.visibility</p:attrName>
                                        </p:attrNameLst>
                                      </p:cBhvr>
                                      <p:to>
                                        <p:strVal val="hidden"/>
                                      </p:to>
                                    </p:set>
                                  </p:subTnLst>
                                </p:cTn>
                              </p:par>
                              <p:par>
                                <p:cTn id="11" presetID="1" presetClass="entr" presetSubtype="0" fill="hold" nodeType="withEffect">
                                  <p:stCondLst>
                                    <p:cond delay="0"/>
                                  </p:stCondLst>
                                  <p:childTnLst>
                                    <p:set>
                                      <p:cBhvr>
                                        <p:cTn id="12" dur="1" fill="hold">
                                          <p:stCondLst>
                                            <p:cond delay="0"/>
                                          </p:stCondLst>
                                        </p:cTn>
                                        <p:tgtEl>
                                          <p:spTgt spid="54"/>
                                        </p:tgtEl>
                                        <p:attrNameLst>
                                          <p:attrName>style.visibility</p:attrName>
                                        </p:attrNameLst>
                                      </p:cBhvr>
                                      <p:to>
                                        <p:strVal val="visible"/>
                                      </p:to>
                                    </p:set>
                                  </p:childTnLst>
                                  <p:subTnLst>
                                    <p:set>
                                      <p:cBhvr override="childStyle">
                                        <p:cTn dur="1" fill="hold" display="0" masterRel="nextClick" afterEffect="1"/>
                                        <p:tgtEl>
                                          <p:spTgt spid="54"/>
                                        </p:tgtEl>
                                        <p:attrNameLst>
                                          <p:attrName>style.visibility</p:attrName>
                                        </p:attrNameLst>
                                      </p:cBhvr>
                                      <p:to>
                                        <p:strVal val="hidden"/>
                                      </p:to>
                                    </p:set>
                                  </p:subTnLst>
                                </p:cTn>
                              </p:par>
                              <p:par>
                                <p:cTn id="13" presetID="1" presetClass="entr" presetSubtype="0"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childTnLst>
                                  <p:subTnLst>
                                    <p:set>
                                      <p:cBhvr override="childStyle">
                                        <p:cTn dur="1" fill="hold" display="0" masterRel="nextClick" afterEffect="1"/>
                                        <p:tgtEl>
                                          <p:spTgt spid="43"/>
                                        </p:tgtEl>
                                        <p:attrNameLst>
                                          <p:attrName>style.visibility</p:attrName>
                                        </p:attrNameLst>
                                      </p:cBhvr>
                                      <p:to>
                                        <p:strVal val="hidden"/>
                                      </p:to>
                                    </p:set>
                                  </p:subTnLst>
                                </p:cTn>
                              </p:par>
                              <p:par>
                                <p:cTn id="15" presetID="1" presetClass="entr" presetSubtype="0"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subTnLst>
                                    <p:set>
                                      <p:cBhvr override="childStyle">
                                        <p:cTn dur="1" fill="hold" display="0" masterRel="nextClick" afterEffect="1"/>
                                        <p:tgtEl>
                                          <p:spTgt spid="42"/>
                                        </p:tgtEl>
                                        <p:attrNameLst>
                                          <p:attrName>style.visibility</p:attrName>
                                        </p:attrNameLst>
                                      </p:cBhvr>
                                      <p:to>
                                        <p:strVal val="hidden"/>
                                      </p:to>
                                    </p:set>
                                  </p:subTnLst>
                                </p:cTn>
                              </p:par>
                              <p:par>
                                <p:cTn id="17" presetID="1" presetClass="entr" presetSubtype="0"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childTnLst>
                                  <p:subTnLst>
                                    <p:set>
                                      <p:cBhvr override="childStyle">
                                        <p:cTn dur="1" fill="hold" display="0" masterRel="nextClick" afterEffect="1"/>
                                        <p:tgtEl>
                                          <p:spTgt spid="44"/>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childTnLst>
                                </p:cTn>
                              </p:par>
                              <p:par>
                                <p:cTn id="23" presetID="1" presetClass="entr" presetSubtype="0" fill="hold" nodeType="withEffect">
                                  <p:stCondLst>
                                    <p:cond delay="2000"/>
                                  </p:stCondLst>
                                  <p:childTnLst>
                                    <p:set>
                                      <p:cBhvr>
                                        <p:cTn id="24" dur="1" fill="hold">
                                          <p:stCondLst>
                                            <p:cond delay="0"/>
                                          </p:stCondLst>
                                        </p:cTn>
                                        <p:tgtEl>
                                          <p:spTgt spid="57"/>
                                        </p:tgtEl>
                                        <p:attrNameLst>
                                          <p:attrName>style.visibility</p:attrName>
                                        </p:attrNameLst>
                                      </p:cBhvr>
                                      <p:to>
                                        <p:strVal val="visible"/>
                                      </p:to>
                                    </p:set>
                                  </p:childTnLst>
                                </p:cTn>
                              </p:par>
                              <p:par>
                                <p:cTn id="25" presetID="1" presetClass="entr" presetSubtype="0" fill="hold" nodeType="withEffect">
                                  <p:stCondLst>
                                    <p:cond delay="3500"/>
                                  </p:stCondLst>
                                  <p:childTnLst>
                                    <p:set>
                                      <p:cBhvr>
                                        <p:cTn id="26" dur="1" fill="hold">
                                          <p:stCondLst>
                                            <p:cond delay="0"/>
                                          </p:stCondLst>
                                        </p:cTn>
                                        <p:tgtEl>
                                          <p:spTgt spid="58"/>
                                        </p:tgtEl>
                                        <p:attrNameLst>
                                          <p:attrName>style.visibility</p:attrName>
                                        </p:attrNameLst>
                                      </p:cBhvr>
                                      <p:to>
                                        <p:strVal val="visible"/>
                                      </p:to>
                                    </p:set>
                                  </p:childTnLst>
                                </p:cTn>
                              </p:par>
                              <p:par>
                                <p:cTn id="27" presetID="1" presetClass="entr" presetSubtype="0" fill="hold" nodeType="withEffect">
                                  <p:stCondLst>
                                    <p:cond delay="4500"/>
                                  </p:stCondLst>
                                  <p:childTnLst>
                                    <p:set>
                                      <p:cBhvr>
                                        <p:cTn id="28"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2" grpId="0"/>
      <p:bldP spid="43" grpId="0" animBg="1"/>
      <p:bldP spid="53" grpId="0"/>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redondeado 4"/>
          <p:cNvSpPr/>
          <p:nvPr/>
        </p:nvSpPr>
        <p:spPr bwMode="auto">
          <a:xfrm>
            <a:off x="2814276" y="2669060"/>
            <a:ext cx="1408671" cy="23477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Rectángulo redondeado 5"/>
          <p:cNvSpPr/>
          <p:nvPr/>
        </p:nvSpPr>
        <p:spPr bwMode="auto">
          <a:xfrm>
            <a:off x="2814276" y="3614352"/>
            <a:ext cx="1408671" cy="23477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7" name="Rectángulo redondeado 6"/>
          <p:cNvSpPr/>
          <p:nvPr/>
        </p:nvSpPr>
        <p:spPr bwMode="auto">
          <a:xfrm>
            <a:off x="2851346" y="4559643"/>
            <a:ext cx="1408671" cy="234778"/>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8" name="Text Box 9"/>
          <p:cNvSpPr txBox="1">
            <a:spLocks noChangeArrowheads="1"/>
          </p:cNvSpPr>
          <p:nvPr/>
        </p:nvSpPr>
        <p:spPr bwMode="auto">
          <a:xfrm>
            <a:off x="2267298" y="2474265"/>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10</a:t>
            </a:r>
            <a:endParaRPr lang="es-MX" sz="2800" i="1" u="none" dirty="0">
              <a:latin typeface="Times New Roman" panose="02020603050405020304" pitchFamily="18" charset="0"/>
              <a:sym typeface="Symbol" panose="05050102010706020507" pitchFamily="18" charset="2"/>
            </a:endParaRPr>
          </a:p>
        </p:txBody>
      </p:sp>
      <p:sp>
        <p:nvSpPr>
          <p:cNvPr id="9" name="Text Box 9"/>
          <p:cNvSpPr txBox="1">
            <a:spLocks noChangeArrowheads="1"/>
          </p:cNvSpPr>
          <p:nvPr/>
        </p:nvSpPr>
        <p:spPr bwMode="auto">
          <a:xfrm>
            <a:off x="2267298" y="347013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5</a:t>
            </a:r>
            <a:endParaRPr lang="es-MX" sz="2800" i="1" u="none" dirty="0">
              <a:latin typeface="Times New Roman" panose="02020603050405020304" pitchFamily="18" charset="0"/>
              <a:sym typeface="Symbol" panose="05050102010706020507" pitchFamily="18" charset="2"/>
            </a:endParaRPr>
          </a:p>
        </p:txBody>
      </p:sp>
      <p:sp>
        <p:nvSpPr>
          <p:cNvPr id="10" name="Text Box 9"/>
          <p:cNvSpPr txBox="1">
            <a:spLocks noChangeArrowheads="1"/>
          </p:cNvSpPr>
          <p:nvPr/>
        </p:nvSpPr>
        <p:spPr bwMode="auto">
          <a:xfrm>
            <a:off x="2304368" y="4393798"/>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2</a:t>
            </a:r>
            <a:endParaRPr lang="es-MX" sz="2800" i="1" u="none" dirty="0">
              <a:latin typeface="Times New Roman" panose="02020603050405020304" pitchFamily="18" charset="0"/>
              <a:sym typeface="Symbol" panose="05050102010706020507" pitchFamily="18" charset="2"/>
            </a:endParaRPr>
          </a:p>
        </p:txBody>
      </p:sp>
      <p:sp>
        <p:nvSpPr>
          <p:cNvPr id="11" name="Text Box 9"/>
          <p:cNvSpPr txBox="1">
            <a:spLocks noChangeArrowheads="1"/>
          </p:cNvSpPr>
          <p:nvPr/>
        </p:nvSpPr>
        <p:spPr bwMode="auto">
          <a:xfrm>
            <a:off x="2690729" y="5300627"/>
            <a:ext cx="198942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vendedores</a:t>
            </a:r>
          </a:p>
        </p:txBody>
      </p:sp>
      <p:sp>
        <p:nvSpPr>
          <p:cNvPr id="12" name="Triángulo isósceles 11"/>
          <p:cNvSpPr/>
          <p:nvPr/>
        </p:nvSpPr>
        <p:spPr bwMode="auto">
          <a:xfrm>
            <a:off x="5725254" y="1967956"/>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3" name="Text Box 9"/>
          <p:cNvSpPr txBox="1">
            <a:spLocks noChangeArrowheads="1"/>
          </p:cNvSpPr>
          <p:nvPr/>
        </p:nvSpPr>
        <p:spPr bwMode="auto">
          <a:xfrm>
            <a:off x="6606717" y="2024345"/>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3</a:t>
            </a:r>
            <a:endParaRPr lang="es-MX" sz="2200" i="1" u="none" dirty="0">
              <a:solidFill>
                <a:srgbClr val="FF0000"/>
              </a:solidFill>
              <a:latin typeface="+mn-lt"/>
              <a:sym typeface="Symbol" panose="05050102010706020507" pitchFamily="18" charset="2"/>
            </a:endParaRPr>
          </a:p>
        </p:txBody>
      </p:sp>
      <p:sp>
        <p:nvSpPr>
          <p:cNvPr id="14" name="Triángulo isósceles 13"/>
          <p:cNvSpPr/>
          <p:nvPr/>
        </p:nvSpPr>
        <p:spPr bwMode="auto">
          <a:xfrm>
            <a:off x="5725254" y="379515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 name="Text Box 9"/>
          <p:cNvSpPr txBox="1">
            <a:spLocks noChangeArrowheads="1"/>
          </p:cNvSpPr>
          <p:nvPr/>
        </p:nvSpPr>
        <p:spPr bwMode="auto">
          <a:xfrm>
            <a:off x="6606717" y="3860405"/>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2</a:t>
            </a:r>
            <a:endParaRPr lang="es-MX" sz="2200" i="1" u="none" dirty="0">
              <a:solidFill>
                <a:srgbClr val="FF0000"/>
              </a:solidFill>
              <a:latin typeface="+mn-lt"/>
              <a:sym typeface="Symbol" panose="05050102010706020507" pitchFamily="18" charset="2"/>
            </a:endParaRPr>
          </a:p>
        </p:txBody>
      </p:sp>
      <p:sp>
        <p:nvSpPr>
          <p:cNvPr id="16" name="Triángulo isósceles 15"/>
          <p:cNvSpPr/>
          <p:nvPr/>
        </p:nvSpPr>
        <p:spPr bwMode="auto">
          <a:xfrm>
            <a:off x="5890027" y="5274393"/>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7" name="Text Box 9"/>
          <p:cNvSpPr txBox="1">
            <a:spLocks noChangeArrowheads="1"/>
          </p:cNvSpPr>
          <p:nvPr/>
        </p:nvSpPr>
        <p:spPr bwMode="auto">
          <a:xfrm>
            <a:off x="6771490" y="5339641"/>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8" name="Text Box 9"/>
          <p:cNvSpPr txBox="1">
            <a:spLocks noChangeArrowheads="1"/>
          </p:cNvSpPr>
          <p:nvPr/>
        </p:nvSpPr>
        <p:spPr bwMode="auto">
          <a:xfrm>
            <a:off x="5093892" y="6100744"/>
            <a:ext cx="2154163"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0000"/>
                </a:solidFill>
                <a:latin typeface="+mn-lt"/>
                <a:sym typeface="Symbol" panose="05050102010706020507" pitchFamily="18" charset="2"/>
              </a:rPr>
              <a:t>Compradores</a:t>
            </a:r>
          </a:p>
        </p:txBody>
      </p:sp>
      <p:sp>
        <p:nvSpPr>
          <p:cNvPr id="19" name="Text Box 9"/>
          <p:cNvSpPr txBox="1">
            <a:spLocks noChangeArrowheads="1"/>
          </p:cNvSpPr>
          <p:nvPr/>
        </p:nvSpPr>
        <p:spPr bwMode="auto">
          <a:xfrm>
            <a:off x="7443999" y="6033241"/>
            <a:ext cx="2224306" cy="70788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Valoraciones de los compradores</a:t>
            </a:r>
          </a:p>
        </p:txBody>
      </p:sp>
      <p:sp>
        <p:nvSpPr>
          <p:cNvPr id="20" name="Text Box 9"/>
          <p:cNvSpPr txBox="1">
            <a:spLocks noChangeArrowheads="1"/>
          </p:cNvSpPr>
          <p:nvPr/>
        </p:nvSpPr>
        <p:spPr bwMode="auto">
          <a:xfrm>
            <a:off x="8102884" y="2004581"/>
            <a:ext cx="153742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30, 15, 6</a:t>
            </a:r>
          </a:p>
        </p:txBody>
      </p:sp>
      <p:sp>
        <p:nvSpPr>
          <p:cNvPr id="21" name="Text Box 9"/>
          <p:cNvSpPr txBox="1">
            <a:spLocks noChangeArrowheads="1"/>
          </p:cNvSpPr>
          <p:nvPr/>
        </p:nvSpPr>
        <p:spPr bwMode="auto">
          <a:xfrm>
            <a:off x="8102884" y="3826127"/>
            <a:ext cx="153742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20, 10, 4</a:t>
            </a:r>
          </a:p>
        </p:txBody>
      </p:sp>
      <p:sp>
        <p:nvSpPr>
          <p:cNvPr id="22" name="Text Box 9"/>
          <p:cNvSpPr txBox="1">
            <a:spLocks noChangeArrowheads="1"/>
          </p:cNvSpPr>
          <p:nvPr/>
        </p:nvSpPr>
        <p:spPr bwMode="auto">
          <a:xfrm>
            <a:off x="8102884" y="5304797"/>
            <a:ext cx="153742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10, 5, 2</a:t>
            </a:r>
          </a:p>
        </p:txBody>
      </p:sp>
      <p:sp>
        <p:nvSpPr>
          <p:cNvPr id="23" name="Text Box 9"/>
          <p:cNvSpPr txBox="1">
            <a:spLocks noChangeArrowheads="1"/>
          </p:cNvSpPr>
          <p:nvPr/>
        </p:nvSpPr>
        <p:spPr bwMode="auto">
          <a:xfrm>
            <a:off x="742589" y="6254014"/>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15.3.b</a:t>
            </a:r>
            <a:endParaRPr lang="es-MX" sz="2400" i="1" u="none" dirty="0">
              <a:latin typeface="Times New Roman" panose="02020603050405020304" pitchFamily="18" charset="0"/>
              <a:sym typeface="Symbol" panose="05050102010706020507" pitchFamily="18" charset="2"/>
            </a:endParaRPr>
          </a:p>
        </p:txBody>
      </p:sp>
      <p:cxnSp>
        <p:nvCxnSpPr>
          <p:cNvPr id="24" name="Conector recto 23"/>
          <p:cNvCxnSpPr>
            <a:stCxn id="5" idx="3"/>
            <a:endCxn id="12" idx="2"/>
          </p:cNvCxnSpPr>
          <p:nvPr/>
        </p:nvCxnSpPr>
        <p:spPr bwMode="auto">
          <a:xfrm flipV="1">
            <a:off x="4222947" y="2472951"/>
            <a:ext cx="1502307" cy="313499"/>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Conector recto 25"/>
          <p:cNvCxnSpPr>
            <a:stCxn id="5" idx="3"/>
            <a:endCxn id="14" idx="1"/>
          </p:cNvCxnSpPr>
          <p:nvPr/>
        </p:nvCxnSpPr>
        <p:spPr bwMode="auto">
          <a:xfrm>
            <a:off x="4222946" y="2786450"/>
            <a:ext cx="1681480" cy="1261205"/>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Conector recto 28"/>
          <p:cNvCxnSpPr>
            <a:stCxn id="6" idx="3"/>
            <a:endCxn id="14" idx="1"/>
          </p:cNvCxnSpPr>
          <p:nvPr/>
        </p:nvCxnSpPr>
        <p:spPr bwMode="auto">
          <a:xfrm>
            <a:off x="4222946" y="3731742"/>
            <a:ext cx="1681480" cy="315913"/>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Conector recto 30"/>
          <p:cNvCxnSpPr>
            <a:stCxn id="6" idx="3"/>
            <a:endCxn id="16" idx="1"/>
          </p:cNvCxnSpPr>
          <p:nvPr/>
        </p:nvCxnSpPr>
        <p:spPr bwMode="auto">
          <a:xfrm>
            <a:off x="4222947" y="3731742"/>
            <a:ext cx="1846253" cy="1795149"/>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Conector recto 33"/>
          <p:cNvCxnSpPr>
            <a:stCxn id="7" idx="3"/>
            <a:endCxn id="16" idx="1"/>
          </p:cNvCxnSpPr>
          <p:nvPr/>
        </p:nvCxnSpPr>
        <p:spPr bwMode="auto">
          <a:xfrm>
            <a:off x="4260017" y="4677032"/>
            <a:ext cx="1809183" cy="849858"/>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Text Box 9"/>
          <p:cNvSpPr txBox="1">
            <a:spLocks noChangeArrowheads="1"/>
          </p:cNvSpPr>
          <p:nvPr/>
        </p:nvSpPr>
        <p:spPr bwMode="auto">
          <a:xfrm>
            <a:off x="1210142" y="2507484"/>
            <a:ext cx="638418" cy="58477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solidFill>
                  <a:srgbClr val="92D050"/>
                </a:solidFill>
                <a:latin typeface="Times New Roman" panose="02020603050405020304" pitchFamily="18" charset="0"/>
                <a:sym typeface="Symbol" panose="05050102010706020507" pitchFamily="18" charset="2"/>
              </a:rPr>
              <a:t>13</a:t>
            </a:r>
            <a:endParaRPr lang="es-MX" sz="3200" i="1" u="none" dirty="0">
              <a:solidFill>
                <a:srgbClr val="92D050"/>
              </a:solidFill>
              <a:latin typeface="Times New Roman" panose="02020603050405020304" pitchFamily="18" charset="0"/>
              <a:sym typeface="Symbol" panose="05050102010706020507" pitchFamily="18" charset="2"/>
            </a:endParaRPr>
          </a:p>
        </p:txBody>
      </p:sp>
      <p:sp>
        <p:nvSpPr>
          <p:cNvPr id="40" name="Text Box 9"/>
          <p:cNvSpPr txBox="1">
            <a:spLocks noChangeArrowheads="1"/>
          </p:cNvSpPr>
          <p:nvPr/>
        </p:nvSpPr>
        <p:spPr bwMode="auto">
          <a:xfrm>
            <a:off x="1419150" y="3470132"/>
            <a:ext cx="638418" cy="58477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solidFill>
                  <a:srgbClr val="92D050"/>
                </a:solidFill>
                <a:latin typeface="Times New Roman" panose="02020603050405020304" pitchFamily="18" charset="0"/>
                <a:sym typeface="Symbol" panose="05050102010706020507" pitchFamily="18" charset="2"/>
              </a:rPr>
              <a:t>3</a:t>
            </a:r>
            <a:endParaRPr lang="es-MX" sz="3200" i="1" u="none" dirty="0">
              <a:solidFill>
                <a:srgbClr val="92D050"/>
              </a:solidFill>
              <a:latin typeface="Times New Roman" panose="02020603050405020304" pitchFamily="18" charset="0"/>
              <a:sym typeface="Symbol" panose="05050102010706020507" pitchFamily="18" charset="2"/>
            </a:endParaRPr>
          </a:p>
        </p:txBody>
      </p:sp>
      <p:sp>
        <p:nvSpPr>
          <p:cNvPr id="41" name="Text Box 9"/>
          <p:cNvSpPr txBox="1">
            <a:spLocks noChangeArrowheads="1"/>
          </p:cNvSpPr>
          <p:nvPr/>
        </p:nvSpPr>
        <p:spPr bwMode="auto">
          <a:xfrm>
            <a:off x="1458339" y="4422365"/>
            <a:ext cx="638418" cy="58477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solidFill>
                  <a:srgbClr val="92D050"/>
                </a:solidFill>
                <a:latin typeface="Times New Roman" panose="02020603050405020304" pitchFamily="18" charset="0"/>
                <a:sym typeface="Symbol" panose="05050102010706020507" pitchFamily="18" charset="2"/>
              </a:rPr>
              <a:t>0</a:t>
            </a:r>
            <a:endParaRPr lang="es-MX" sz="3200" i="1" u="none" dirty="0">
              <a:solidFill>
                <a:srgbClr val="92D050"/>
              </a:solidFill>
              <a:latin typeface="Times New Roman" panose="02020603050405020304" pitchFamily="18" charset="0"/>
              <a:sym typeface="Symbol" panose="05050102010706020507" pitchFamily="18" charset="2"/>
            </a:endParaRPr>
          </a:p>
        </p:txBody>
      </p:sp>
      <p:sp>
        <p:nvSpPr>
          <p:cNvPr id="45" name="Text Box 9"/>
          <p:cNvSpPr txBox="1">
            <a:spLocks noChangeArrowheads="1"/>
          </p:cNvSpPr>
          <p:nvPr/>
        </p:nvSpPr>
        <p:spPr bwMode="auto">
          <a:xfrm rot="1980000">
            <a:off x="4431955" y="2999099"/>
            <a:ext cx="1418621"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20 - </a:t>
            </a:r>
            <a:r>
              <a:rPr lang="es-MX" sz="2200" u="none" dirty="0">
                <a:solidFill>
                  <a:srgbClr val="92D050"/>
                </a:solidFill>
                <a:latin typeface="Times New Roman" panose="02020603050405020304" pitchFamily="18" charset="0"/>
                <a:sym typeface="Symbol" panose="05050102010706020507" pitchFamily="18" charset="2"/>
              </a:rPr>
              <a:t>13</a:t>
            </a:r>
            <a:r>
              <a:rPr lang="es-MX" sz="2200" u="none" dirty="0">
                <a:latin typeface="Times New Roman" panose="02020603050405020304" pitchFamily="18" charset="0"/>
                <a:sym typeface="Symbol" panose="05050102010706020507" pitchFamily="18" charset="2"/>
              </a:rPr>
              <a:t>= </a:t>
            </a:r>
            <a:r>
              <a:rPr lang="es-MX" sz="2200" u="none" dirty="0">
                <a:solidFill>
                  <a:srgbClr val="00B0F0"/>
                </a:solidFill>
                <a:latin typeface="Times New Roman" panose="02020603050405020304" pitchFamily="18" charset="0"/>
                <a:sym typeface="Symbol" panose="05050102010706020507" pitchFamily="18" charset="2"/>
              </a:rPr>
              <a:t>7</a:t>
            </a:r>
          </a:p>
        </p:txBody>
      </p:sp>
      <p:sp>
        <p:nvSpPr>
          <p:cNvPr id="46" name="Text Box 9"/>
          <p:cNvSpPr txBox="1">
            <a:spLocks noChangeArrowheads="1"/>
          </p:cNvSpPr>
          <p:nvPr/>
        </p:nvSpPr>
        <p:spPr bwMode="auto">
          <a:xfrm rot="660000">
            <a:off x="4316979" y="3438900"/>
            <a:ext cx="1279457"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10-</a:t>
            </a:r>
            <a:r>
              <a:rPr lang="es-MX" sz="2200" u="none" dirty="0">
                <a:solidFill>
                  <a:srgbClr val="92D050"/>
                </a:solidFill>
                <a:latin typeface="Times New Roman" panose="02020603050405020304" pitchFamily="18" charset="0"/>
                <a:sym typeface="Symbol" panose="05050102010706020507" pitchFamily="18" charset="2"/>
              </a:rPr>
              <a:t>3</a:t>
            </a:r>
            <a:r>
              <a:rPr lang="es-MX" sz="2200" u="none" dirty="0">
                <a:latin typeface="Times New Roman" panose="02020603050405020304" pitchFamily="18" charset="0"/>
                <a:sym typeface="Symbol" panose="05050102010706020507" pitchFamily="18" charset="2"/>
              </a:rPr>
              <a:t> = </a:t>
            </a:r>
            <a:r>
              <a:rPr lang="es-MX" sz="2200" u="none" dirty="0">
                <a:solidFill>
                  <a:srgbClr val="00B0F0"/>
                </a:solidFill>
                <a:latin typeface="Times New Roman" panose="02020603050405020304" pitchFamily="18" charset="0"/>
                <a:sym typeface="Symbol" panose="05050102010706020507" pitchFamily="18" charset="2"/>
              </a:rPr>
              <a:t>7</a:t>
            </a:r>
          </a:p>
        </p:txBody>
      </p:sp>
      <p:sp>
        <p:nvSpPr>
          <p:cNvPr id="47" name="Text Box 9"/>
          <p:cNvSpPr txBox="1">
            <a:spLocks noChangeArrowheads="1"/>
          </p:cNvSpPr>
          <p:nvPr/>
        </p:nvSpPr>
        <p:spPr bwMode="auto">
          <a:xfrm rot="2400000">
            <a:off x="4833120" y="4373794"/>
            <a:ext cx="1046929"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5-</a:t>
            </a:r>
            <a:r>
              <a:rPr lang="es-MX" sz="2200" u="none" dirty="0">
                <a:solidFill>
                  <a:srgbClr val="92D050"/>
                </a:solidFill>
                <a:latin typeface="Times New Roman" panose="02020603050405020304" pitchFamily="18" charset="0"/>
                <a:sym typeface="Symbol" panose="05050102010706020507" pitchFamily="18" charset="2"/>
              </a:rPr>
              <a:t>3</a:t>
            </a:r>
            <a:r>
              <a:rPr lang="es-MX" sz="2200" u="none" dirty="0">
                <a:latin typeface="Times New Roman" panose="02020603050405020304" pitchFamily="18" charset="0"/>
                <a:sym typeface="Symbol" panose="05050102010706020507" pitchFamily="18" charset="2"/>
              </a:rPr>
              <a:t> = </a:t>
            </a:r>
            <a:r>
              <a:rPr lang="es-MX" sz="2200" u="none" dirty="0">
                <a:solidFill>
                  <a:srgbClr val="00B0F0"/>
                </a:solidFill>
                <a:latin typeface="Times New Roman" panose="02020603050405020304" pitchFamily="18" charset="0"/>
                <a:sym typeface="Symbol" panose="05050102010706020507" pitchFamily="18" charset="2"/>
              </a:rPr>
              <a:t>2</a:t>
            </a:r>
          </a:p>
        </p:txBody>
      </p:sp>
      <p:sp>
        <p:nvSpPr>
          <p:cNvPr id="48" name="Text Box 9"/>
          <p:cNvSpPr txBox="1">
            <a:spLocks noChangeArrowheads="1"/>
          </p:cNvSpPr>
          <p:nvPr/>
        </p:nvSpPr>
        <p:spPr bwMode="auto">
          <a:xfrm rot="1380000">
            <a:off x="4393860" y="4989850"/>
            <a:ext cx="1055653"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2-</a:t>
            </a:r>
            <a:r>
              <a:rPr lang="es-MX" sz="2200" u="none" dirty="0">
                <a:solidFill>
                  <a:srgbClr val="92D050"/>
                </a:solidFill>
                <a:latin typeface="Times New Roman" panose="02020603050405020304" pitchFamily="18" charset="0"/>
                <a:sym typeface="Symbol" panose="05050102010706020507" pitchFamily="18" charset="2"/>
              </a:rPr>
              <a:t>0</a:t>
            </a:r>
            <a:r>
              <a:rPr lang="es-MX" sz="2200" u="none" dirty="0">
                <a:latin typeface="Times New Roman" panose="02020603050405020304" pitchFamily="18" charset="0"/>
                <a:sym typeface="Symbol" panose="05050102010706020507" pitchFamily="18" charset="2"/>
              </a:rPr>
              <a:t> = </a:t>
            </a:r>
            <a:r>
              <a:rPr lang="es-MX" sz="2200" u="none" dirty="0">
                <a:solidFill>
                  <a:srgbClr val="00B0F0"/>
                </a:solidFill>
                <a:latin typeface="Times New Roman" panose="02020603050405020304" pitchFamily="18" charset="0"/>
                <a:sym typeface="Symbol" panose="05050102010706020507" pitchFamily="18" charset="2"/>
              </a:rPr>
              <a:t>2</a:t>
            </a:r>
          </a:p>
        </p:txBody>
      </p:sp>
      <p:sp>
        <p:nvSpPr>
          <p:cNvPr id="49" name="Text Box 9"/>
          <p:cNvSpPr txBox="1">
            <a:spLocks noChangeArrowheads="1"/>
          </p:cNvSpPr>
          <p:nvPr/>
        </p:nvSpPr>
        <p:spPr bwMode="auto">
          <a:xfrm rot="-660000">
            <a:off x="4168595" y="2134870"/>
            <a:ext cx="1521112"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30-</a:t>
            </a:r>
            <a:r>
              <a:rPr lang="es-MX" sz="2200" u="none" dirty="0">
                <a:solidFill>
                  <a:srgbClr val="92D050"/>
                </a:solidFill>
                <a:latin typeface="Times New Roman" panose="02020603050405020304" pitchFamily="18" charset="0"/>
                <a:sym typeface="Symbol" panose="05050102010706020507" pitchFamily="18" charset="2"/>
              </a:rPr>
              <a:t>13</a:t>
            </a:r>
            <a:r>
              <a:rPr lang="es-MX" sz="2200" u="none" dirty="0">
                <a:latin typeface="Times New Roman" panose="02020603050405020304" pitchFamily="18" charset="0"/>
                <a:sym typeface="Symbol" panose="05050102010706020507" pitchFamily="18" charset="2"/>
              </a:rPr>
              <a:t> = </a:t>
            </a:r>
            <a:r>
              <a:rPr lang="es-MX" sz="2200" u="none" dirty="0">
                <a:solidFill>
                  <a:srgbClr val="00B0F0"/>
                </a:solidFill>
                <a:latin typeface="Times New Roman" panose="02020603050405020304" pitchFamily="18" charset="0"/>
                <a:sym typeface="Symbol" panose="05050102010706020507" pitchFamily="18" charset="2"/>
              </a:rPr>
              <a:t>17</a:t>
            </a:r>
          </a:p>
        </p:txBody>
      </p:sp>
      <p:sp>
        <p:nvSpPr>
          <p:cNvPr id="43" name="Marcador de contenido 2"/>
          <p:cNvSpPr>
            <a:spLocks noGrp="1"/>
          </p:cNvSpPr>
          <p:nvPr>
            <p:ph idx="1"/>
          </p:nvPr>
        </p:nvSpPr>
        <p:spPr>
          <a:xfrm>
            <a:off x="742589" y="168608"/>
            <a:ext cx="10812073" cy="2038234"/>
          </a:xfrm>
        </p:spPr>
        <p:txBody>
          <a:bodyPr/>
          <a:lstStyle/>
          <a:p>
            <a:r>
              <a:rPr lang="es-MX" sz="2400" dirty="0">
                <a:solidFill>
                  <a:schemeClr val="accent5">
                    <a:lumMod val="75000"/>
                  </a:schemeClr>
                </a:solidFill>
                <a:effectLst/>
              </a:rPr>
              <a:t>Los precios son de equilibrio </a:t>
            </a:r>
            <a:r>
              <a:rPr lang="es-MX" sz="2200" dirty="0">
                <a:solidFill>
                  <a:schemeClr val="accent5">
                    <a:lumMod val="75000"/>
                  </a:schemeClr>
                </a:solidFill>
                <a:effectLst/>
              </a:rPr>
              <a:t>(«</a:t>
            </a:r>
            <a:r>
              <a:rPr lang="es-MX" sz="2200" dirty="0" err="1">
                <a:solidFill>
                  <a:schemeClr val="accent5">
                    <a:lumMod val="75000"/>
                  </a:schemeClr>
                </a:solidFill>
                <a:effectLst/>
              </a:rPr>
              <a:t>market-clearing</a:t>
            </a:r>
            <a:r>
              <a:rPr lang="es-MX" sz="2200" dirty="0">
                <a:solidFill>
                  <a:schemeClr val="accent5">
                    <a:lumMod val="75000"/>
                  </a:schemeClr>
                </a:solidFill>
                <a:effectLst/>
              </a:rPr>
              <a:t> </a:t>
            </a:r>
            <a:r>
              <a:rPr lang="es-MX" sz="2200" dirty="0" err="1">
                <a:solidFill>
                  <a:schemeClr val="accent5">
                    <a:lumMod val="75000"/>
                  </a:schemeClr>
                </a:solidFill>
                <a:effectLst/>
              </a:rPr>
              <a:t>prices</a:t>
            </a:r>
            <a:r>
              <a:rPr lang="es-MX" sz="2200" dirty="0">
                <a:solidFill>
                  <a:schemeClr val="accent5">
                    <a:lumMod val="75000"/>
                  </a:schemeClr>
                </a:solidFill>
                <a:effectLst/>
              </a:rPr>
              <a:t>»</a:t>
            </a:r>
            <a:r>
              <a:rPr lang="es-MX" sz="2400" dirty="0">
                <a:solidFill>
                  <a:schemeClr val="accent5">
                    <a:lumMod val="75000"/>
                  </a:schemeClr>
                </a:solidFill>
                <a:effectLst/>
              </a:rPr>
              <a:t>) si la gráfica tiene un careo perfecto (</a:t>
            </a:r>
            <a:r>
              <a:rPr lang="es-MX" sz="2200" dirty="0">
                <a:solidFill>
                  <a:schemeClr val="accent5">
                    <a:lumMod val="75000"/>
                  </a:schemeClr>
                </a:solidFill>
                <a:effectLst/>
              </a:rPr>
              <a:t>líneas gruesas</a:t>
            </a:r>
            <a:r>
              <a:rPr lang="es-MX" sz="2400" dirty="0">
                <a:solidFill>
                  <a:schemeClr val="accent5">
                    <a:lumMod val="75000"/>
                  </a:schemeClr>
                </a:solidFill>
                <a:effectLst/>
              </a:rPr>
              <a:t>). </a:t>
            </a:r>
          </a:p>
          <a:p>
            <a:r>
              <a:rPr lang="es-MX" sz="2400" dirty="0">
                <a:effectLst/>
                <a:latin typeface="Calibri" panose="020F0502020204030204" pitchFamily="34" charset="0"/>
              </a:rPr>
              <a:t>En este caso, se puede asignar un ítem distinto a todos los compradores de modo tal que cada comprador obtiene un ítem que maximiza su recompensa.</a:t>
            </a:r>
          </a:p>
        </p:txBody>
      </p:sp>
      <p:sp>
        <p:nvSpPr>
          <p:cNvPr id="4" name="Elipse 3"/>
          <p:cNvSpPr/>
          <p:nvPr/>
        </p:nvSpPr>
        <p:spPr bwMode="auto">
          <a:xfrm>
            <a:off x="5093892" y="2022890"/>
            <a:ext cx="503133" cy="479244"/>
          </a:xfrm>
          <a:prstGeom prst="ellipse">
            <a:avLst/>
          </a:prstGeom>
          <a:noFill/>
          <a:ln w="2540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50" name="Elipse 49"/>
          <p:cNvSpPr/>
          <p:nvPr/>
        </p:nvSpPr>
        <p:spPr bwMode="auto">
          <a:xfrm>
            <a:off x="5047949" y="3508650"/>
            <a:ext cx="503133" cy="479244"/>
          </a:xfrm>
          <a:prstGeom prst="ellipse">
            <a:avLst/>
          </a:prstGeom>
          <a:noFill/>
          <a:ln w="2540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51" name="Elipse 50"/>
          <p:cNvSpPr/>
          <p:nvPr/>
        </p:nvSpPr>
        <p:spPr bwMode="auto">
          <a:xfrm>
            <a:off x="4956707" y="5100018"/>
            <a:ext cx="503133" cy="479244"/>
          </a:xfrm>
          <a:prstGeom prst="ellipse">
            <a:avLst/>
          </a:prstGeom>
          <a:noFill/>
          <a:ln w="2540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38"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19</a:t>
            </a:fld>
            <a:endParaRPr lang="es-MX" dirty="0"/>
          </a:p>
        </p:txBody>
      </p:sp>
    </p:spTree>
    <p:extLst>
      <p:ext uri="{BB962C8B-B14F-4D97-AF65-F5344CB8AC3E}">
        <p14:creationId xmlns:p14="http://schemas.microsoft.com/office/powerpoint/2010/main" val="323704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341913" y="415471"/>
            <a:ext cx="9310254" cy="4876800"/>
          </a:xfrm>
        </p:spPr>
        <p:txBody>
          <a:bodyPr/>
          <a:lstStyle/>
          <a:p>
            <a:pPr marL="360000">
              <a:defRPr/>
            </a:pPr>
            <a:r>
              <a:rPr lang="es-MX" sz="5400" dirty="0"/>
              <a:t>4. </a:t>
            </a:r>
            <a:r>
              <a:rPr lang="es-MX" sz="5400" dirty="0" err="1"/>
              <a:t>Game-theoretic</a:t>
            </a:r>
            <a:r>
              <a:rPr lang="es-MX" sz="5400" dirty="0"/>
              <a:t> </a:t>
            </a:r>
            <a:r>
              <a:rPr lang="es-MX" sz="5400" dirty="0" err="1"/>
              <a:t>models</a:t>
            </a:r>
            <a:r>
              <a:rPr lang="es-MX" sz="5400" dirty="0"/>
              <a:t> of </a:t>
            </a:r>
            <a:r>
              <a:rPr lang="es-MX" sz="5400" dirty="0" err="1"/>
              <a:t>behavior</a:t>
            </a:r>
            <a:r>
              <a:rPr lang="es-MX" sz="5400" dirty="0"/>
              <a:t> in </a:t>
            </a:r>
            <a:r>
              <a:rPr lang="es-MX" sz="5400" dirty="0" err="1"/>
              <a:t>networks</a:t>
            </a:r>
            <a:br>
              <a:rPr lang="es-MX" sz="5400" dirty="0"/>
            </a:br>
            <a:br>
              <a:rPr lang="es-MX" dirty="0"/>
            </a:br>
            <a:r>
              <a:rPr lang="es-MX" sz="4000" dirty="0">
                <a:solidFill>
                  <a:srgbClr val="00B050"/>
                </a:solidFill>
              </a:rPr>
              <a:t>D. </a:t>
            </a:r>
            <a:r>
              <a:rPr lang="es-MX" sz="4000" dirty="0" err="1">
                <a:solidFill>
                  <a:srgbClr val="00B050"/>
                </a:solidFill>
              </a:rPr>
              <a:t>Sponsored</a:t>
            </a:r>
            <a:r>
              <a:rPr lang="es-MX" sz="4000" dirty="0">
                <a:solidFill>
                  <a:srgbClr val="00B050"/>
                </a:solidFill>
              </a:rPr>
              <a:t> </a:t>
            </a:r>
            <a:r>
              <a:rPr lang="es-MX" sz="4000" dirty="0" err="1">
                <a:solidFill>
                  <a:srgbClr val="00B050"/>
                </a:solidFill>
              </a:rPr>
              <a:t>search</a:t>
            </a:r>
            <a:r>
              <a:rPr lang="es-MX" sz="4000" dirty="0">
                <a:solidFill>
                  <a:srgbClr val="00B050"/>
                </a:solidFill>
              </a:rPr>
              <a:t> </a:t>
            </a:r>
            <a:r>
              <a:rPr lang="es-MX" sz="4000" dirty="0" err="1">
                <a:solidFill>
                  <a:srgbClr val="00B050"/>
                </a:solidFill>
              </a:rPr>
              <a:t>markets</a:t>
            </a:r>
            <a:r>
              <a:rPr lang="es-MX" sz="4000" dirty="0">
                <a:solidFill>
                  <a:srgbClr val="00B050"/>
                </a:solidFill>
              </a:rPr>
              <a:t> </a:t>
            </a:r>
            <a:endParaRPr lang="es-ES" sz="4400" dirty="0">
              <a:solidFill>
                <a:srgbClr val="00B050"/>
              </a:solidFill>
            </a:endParaRPr>
          </a:p>
        </p:txBody>
      </p:sp>
      <p:sp>
        <p:nvSpPr>
          <p:cNvPr id="5" name="Rectangle 3">
            <a:extLst>
              <a:ext uri="{FF2B5EF4-FFF2-40B4-BE49-F238E27FC236}">
                <a16:creationId xmlns:a16="http://schemas.microsoft.com/office/drawing/2014/main" id="{C94EE5C5-F4E2-E70D-5482-DF315455B55C}"/>
              </a:ext>
            </a:extLst>
          </p:cNvPr>
          <p:cNvSpPr>
            <a:spLocks noGrp="1" noChangeArrowheads="1"/>
          </p:cNvSpPr>
          <p:nvPr>
            <p:ph type="subTitle" sz="quarter" idx="1"/>
          </p:nvPr>
        </p:nvSpPr>
        <p:spPr>
          <a:xfrm>
            <a:off x="1899344" y="5292271"/>
            <a:ext cx="8353672" cy="1417287"/>
          </a:xfrm>
        </p:spPr>
        <p:txBody>
          <a:bodyPr/>
          <a:lstStyle/>
          <a:p>
            <a:pPr eaLnBrk="1" hangingPunct="1"/>
            <a:r>
              <a:rPr lang="es-MX" dirty="0">
                <a:latin typeface="Times New Roman" panose="02020603050405020304" pitchFamily="18" charset="0"/>
                <a:cs typeface="Times New Roman" panose="02020603050405020304" pitchFamily="18" charset="0"/>
              </a:rPr>
              <a:t>Adolfo Guzmán Arenas</a:t>
            </a:r>
          </a:p>
          <a:p>
            <a:pPr eaLnBrk="1" hangingPunct="1"/>
            <a:endParaRPr lang="es-MX" sz="1000" dirty="0">
              <a:latin typeface="Times New Roman" panose="02020603050405020304" pitchFamily="18" charset="0"/>
              <a:cs typeface="Times New Roman" panose="02020603050405020304" pitchFamily="18" charset="0"/>
            </a:endParaRPr>
          </a:p>
          <a:p>
            <a:pPr eaLnBrk="1" hangingPunct="1"/>
            <a:r>
              <a:rPr lang="es-MX" sz="3200" dirty="0">
                <a:latin typeface="Times New Roman" panose="02020603050405020304" pitchFamily="18" charset="0"/>
                <a:cs typeface="Times New Roman" panose="02020603050405020304" pitchFamily="18" charset="0"/>
              </a:rPr>
              <a:t>aguzman@ieee</a:t>
            </a:r>
            <a:r>
              <a:rPr lang="es-MX" sz="3200" b="1" dirty="0">
                <a:latin typeface="Times New Roman" panose="02020603050405020304" pitchFamily="18" charset="0"/>
                <a:cs typeface="Times New Roman" panose="02020603050405020304" pitchFamily="18" charset="0"/>
              </a:rPr>
              <a:t>.</a:t>
            </a:r>
            <a:r>
              <a:rPr lang="es-MX" sz="3200" dirty="0">
                <a:latin typeface="Times New Roman" panose="02020603050405020304" pitchFamily="18" charset="0"/>
                <a:cs typeface="Times New Roman" panose="02020603050405020304" pitchFamily="18" charset="0"/>
              </a:rPr>
              <a:t>org</a:t>
            </a:r>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a:t>
            </a:fld>
            <a:endParaRPr lang="es-MX" dirty="0"/>
          </a:p>
        </p:txBody>
      </p:sp>
    </p:spTree>
    <p:extLst>
      <p:ext uri="{BB962C8B-B14F-4D97-AF65-F5344CB8AC3E}">
        <p14:creationId xmlns:p14="http://schemas.microsoft.com/office/powerpoint/2010/main" val="2127196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4390" y="1356360"/>
            <a:ext cx="10782794" cy="5334000"/>
          </a:xfrm>
        </p:spPr>
        <p:txBody>
          <a:bodyPr/>
          <a:lstStyle/>
          <a:p>
            <a:r>
              <a:rPr lang="es-MX" sz="2400" dirty="0">
                <a:effectLst/>
              </a:rPr>
              <a:t>En el cap. 10 (presentación C “</a:t>
            </a:r>
            <a:r>
              <a:rPr lang="es-MX" sz="2400" dirty="0">
                <a:solidFill>
                  <a:srgbClr val="92D050"/>
                </a:solidFill>
                <a:effectLst/>
              </a:rPr>
              <a:t>A </a:t>
            </a:r>
            <a:r>
              <a:rPr lang="es-MX" sz="2400" dirty="0" err="1">
                <a:solidFill>
                  <a:srgbClr val="92D050"/>
                </a:solidFill>
                <a:effectLst/>
              </a:rPr>
              <a:t>theory</a:t>
            </a:r>
            <a:r>
              <a:rPr lang="es-MX" sz="2400" dirty="0">
                <a:solidFill>
                  <a:srgbClr val="92D050"/>
                </a:solidFill>
                <a:effectLst/>
              </a:rPr>
              <a:t> </a:t>
            </a:r>
            <a:r>
              <a:rPr lang="es-MX" sz="2400" dirty="0" err="1">
                <a:solidFill>
                  <a:srgbClr val="92D050"/>
                </a:solidFill>
                <a:effectLst/>
              </a:rPr>
              <a:t>of</a:t>
            </a:r>
            <a:r>
              <a:rPr lang="es-MX" sz="2400" dirty="0">
                <a:solidFill>
                  <a:srgbClr val="92D050"/>
                </a:solidFill>
                <a:effectLst/>
              </a:rPr>
              <a:t> </a:t>
            </a:r>
            <a:r>
              <a:rPr lang="es-MX" sz="2400" dirty="0" err="1">
                <a:solidFill>
                  <a:srgbClr val="92D050"/>
                </a:solidFill>
                <a:effectLst/>
              </a:rPr>
              <a:t>buyer-seller</a:t>
            </a:r>
            <a:r>
              <a:rPr lang="es-MX" sz="2400" dirty="0">
                <a:solidFill>
                  <a:srgbClr val="92D050"/>
                </a:solidFill>
                <a:effectLst/>
              </a:rPr>
              <a:t> </a:t>
            </a:r>
            <a:r>
              <a:rPr lang="es-MX" sz="2400" dirty="0" err="1">
                <a:solidFill>
                  <a:srgbClr val="92D050"/>
                </a:solidFill>
                <a:effectLst/>
              </a:rPr>
              <a:t>networks</a:t>
            </a:r>
            <a:r>
              <a:rPr lang="es-MX" sz="2400" dirty="0">
                <a:effectLst/>
              </a:rPr>
              <a:t>”) demostré que existen precios de equilibrio para todo mercado de correspondencia, y di un procedimiento de cómo hallarlos. </a:t>
            </a:r>
          </a:p>
          <a:p>
            <a:endParaRPr lang="es-MX" sz="1000" dirty="0">
              <a:effectLst/>
            </a:endParaRPr>
          </a:p>
          <a:p>
            <a:r>
              <a:rPr lang="es-MX" sz="2400" dirty="0">
                <a:effectLst/>
              </a:rPr>
              <a:t>También demostré que la asignación de compradores a vendedores lograda por los precios de equilibrio siempre maximiza la valoración total de los compradores por los ítems que obtienen.</a:t>
            </a:r>
          </a:p>
          <a:p>
            <a:endParaRPr lang="es-MX" sz="1000" dirty="0">
              <a:effectLst/>
            </a:endParaRPr>
          </a:p>
          <a:p>
            <a:r>
              <a:rPr lang="es-MX" sz="2400" dirty="0">
                <a:effectLst/>
                <a:latin typeface="Calibri Light" panose="020F0302020204030204" pitchFamily="34" charset="0"/>
              </a:rPr>
              <a:t>Regresando al contexto de mercados de publicidad, los precios de equilibrio para las ranuras tienen la propiedad deseable que los anunciantes prefieren ranuras distintas, y la asignación resultante de anunciantes a ranuras maximiza las valoraciones totales de cada anunciante por lo que obtienen (ver figura 15.3b, lámina anterior). </a:t>
            </a:r>
          </a:p>
        </p:txBody>
      </p:sp>
      <p:sp>
        <p:nvSpPr>
          <p:cNvPr id="5" name="Text Box 9"/>
          <p:cNvSpPr txBox="1">
            <a:spLocks noChangeArrowheads="1"/>
          </p:cNvSpPr>
          <p:nvPr/>
        </p:nvSpPr>
        <p:spPr bwMode="auto">
          <a:xfrm>
            <a:off x="115799" y="85819"/>
            <a:ext cx="9170356"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sym typeface="Symbol" panose="05050102010706020507" pitchFamily="18" charset="2"/>
              </a:rPr>
              <a:t>15.2 Publicidad como un mercado de correspondencias</a:t>
            </a:r>
            <a:endParaRPr lang="es-MX" sz="3200" i="1" u="none" dirty="0">
              <a:latin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20</a:t>
            </a:fld>
            <a:endParaRPr lang="es-MX" dirty="0"/>
          </a:p>
        </p:txBody>
      </p:sp>
    </p:spTree>
    <p:extLst>
      <p:ext uri="{BB962C8B-B14F-4D97-AF65-F5344CB8AC3E}">
        <p14:creationId xmlns:p14="http://schemas.microsoft.com/office/powerpoint/2010/main" val="1386859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14400" y="1211282"/>
            <a:ext cx="10509662" cy="5273563"/>
          </a:xfrm>
        </p:spPr>
        <p:txBody>
          <a:bodyPr/>
          <a:lstStyle/>
          <a:p>
            <a:r>
              <a:rPr lang="es-MX" sz="2400" dirty="0">
                <a:effectLst/>
              </a:rPr>
              <a:t>No es difícil ver que cuando las valoraciones tienen la forma especial que veo en los mercados de publicidad –</a:t>
            </a:r>
            <a:r>
              <a:rPr lang="es-MX" sz="2400" dirty="0">
                <a:effectLst/>
                <a:latin typeface="Calibri Light" panose="020F0302020204030204" pitchFamily="34" charset="0"/>
              </a:rPr>
              <a:t>cada uno consiste de un porcentaje de clics por un ingreso por clic</a:t>
            </a:r>
            <a:r>
              <a:rPr lang="es-MX" sz="2400" dirty="0">
                <a:effectLst/>
              </a:rPr>
              <a:t>- entonces la valoración máxima siempre se obtiene </a:t>
            </a:r>
          </a:p>
          <a:p>
            <a:pPr lvl="1">
              <a:buFont typeface="Wingdings" panose="05000000000000000000" pitchFamily="2" charset="2"/>
              <a:buChar char="§"/>
            </a:pPr>
            <a:r>
              <a:rPr lang="es-MX" sz="2400" dirty="0">
                <a:effectLst/>
                <a:latin typeface="Calibri" panose="020F0502020204030204" pitchFamily="34" charset="0"/>
              </a:rPr>
              <a:t>dando la ranura con el mayor porcentaje de clics al anunciante con el máximo ingreso por clic, la ranura con el segundo mayor porcentaje al anunciante con el segundo mayor ingreso por clic, y así sucesivamente.</a:t>
            </a:r>
          </a:p>
          <a:p>
            <a:pPr lvl="1">
              <a:buFont typeface="Wingdings" panose="05000000000000000000" pitchFamily="2" charset="2"/>
              <a:buChar char="§"/>
            </a:pPr>
            <a:endParaRPr lang="es-MX" sz="1000" dirty="0">
              <a:effectLst/>
              <a:latin typeface="Calibri" panose="020F0502020204030204" pitchFamily="34" charset="0"/>
            </a:endParaRPr>
          </a:p>
          <a:p>
            <a:r>
              <a:rPr lang="es-MX" sz="2400" dirty="0">
                <a:effectLst/>
              </a:rPr>
              <a:t>De hecho, por la conexión con los mercados de correspondencia, puedo pensar en los precios de los anuncios de modo más general, donde diferentes anunciantes pueden tener valoraciones arbitrarias para las ranuras (</a:t>
            </a:r>
            <a:r>
              <a:rPr lang="es-MX" sz="2200" dirty="0">
                <a:effectLst/>
              </a:rPr>
              <a:t>no necesitan ser el producto de un porcentaje de clics y un ingreso por clic</a:t>
            </a:r>
            <a:r>
              <a:rPr lang="es-MX" sz="2400" dirty="0">
                <a:effectLst/>
              </a:rPr>
              <a:t>).</a:t>
            </a:r>
          </a:p>
        </p:txBody>
      </p:sp>
      <p:sp>
        <p:nvSpPr>
          <p:cNvPr id="5" name="Text Box 9"/>
          <p:cNvSpPr txBox="1">
            <a:spLocks noChangeArrowheads="1"/>
          </p:cNvSpPr>
          <p:nvPr/>
        </p:nvSpPr>
        <p:spPr bwMode="auto">
          <a:xfrm>
            <a:off x="115799" y="85819"/>
            <a:ext cx="9170356"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sym typeface="Symbol" panose="05050102010706020507" pitchFamily="18" charset="2"/>
              </a:rPr>
              <a:t>15.2 Publicidad como un mercado de correspondencias</a:t>
            </a:r>
            <a:endParaRPr lang="es-MX" sz="3200" i="1" u="none" dirty="0">
              <a:latin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21</a:t>
            </a:fld>
            <a:endParaRPr lang="es-MX" dirty="0"/>
          </a:p>
        </p:txBody>
      </p:sp>
      <p:sp>
        <p:nvSpPr>
          <p:cNvPr id="2" name="Llamada con línea 1 1"/>
          <p:cNvSpPr/>
          <p:nvPr/>
        </p:nvSpPr>
        <p:spPr>
          <a:xfrm>
            <a:off x="10775852" y="2461846"/>
            <a:ext cx="1270890" cy="506438"/>
          </a:xfrm>
          <a:prstGeom prst="borderCallout1">
            <a:avLst>
              <a:gd name="adj1" fmla="val 105695"/>
              <a:gd name="adj2" fmla="val 48120"/>
              <a:gd name="adj3" fmla="val 162222"/>
              <a:gd name="adj4" fmla="val -11767"/>
            </a:avLst>
          </a:prstGeom>
          <a:solidFill>
            <a:schemeClr val="accent6">
              <a:lumMod val="75000"/>
            </a:schemeClr>
          </a:solidFill>
          <a:ln>
            <a:solidFill>
              <a:srgbClr val="FF0000"/>
            </a:solidFill>
            <a:prstDash val="sysDash"/>
            <a:tailEnd type="arrow"/>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dirty="0">
                <a:latin typeface="Times New Roman" panose="02020603050405020304" pitchFamily="18" charset="0"/>
                <a:cs typeface="Times New Roman" panose="02020603050405020304" pitchFamily="18" charset="0"/>
              </a:rPr>
              <a:t>solución</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54462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800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7518" y="1163782"/>
            <a:ext cx="10735292" cy="5321064"/>
          </a:xfrm>
        </p:spPr>
        <p:txBody>
          <a:bodyPr/>
          <a:lstStyle/>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Esto permite a los anunciantes, por ejemplo, expresarse sobre cómo se sienten acerca de los usuarios que llegan a través de un anuncio en la tercera ranura, comparado con los que llegan a través de un anuncio en la primera ranura.</a:t>
            </a:r>
          </a:p>
          <a:p>
            <a:pPr lvl="2">
              <a:buClrTx/>
              <a:buFont typeface="Wingdings" panose="05000000000000000000" pitchFamily="2" charset="2"/>
              <a:buChar char="§"/>
            </a:pPr>
            <a:r>
              <a:rPr lang="es-MX" dirty="0">
                <a:effectLst/>
                <a:latin typeface="Times New Roman" panose="02020603050405020304" pitchFamily="18" charset="0"/>
                <a:cs typeface="Times New Roman" panose="02020603050405020304" pitchFamily="18" charset="0"/>
              </a:rPr>
              <a:t>De hecho, es razonable suponer que estos dos conjuntos de usuarios tengan diferentes características de comportamiento.</a:t>
            </a:r>
          </a:p>
          <a:p>
            <a:pPr lvl="1">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r>
              <a:rPr lang="es-MX" sz="2400" dirty="0">
                <a:effectLst/>
              </a:rPr>
              <a:t>Sin embargo, al final de esto, la construcción de los precios puede solamente llevarse a cabo por la empresa de búsqueda si conoce las valoraciones de los anunciantes.</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En la próxima sección veré cómo se pueden fijar los precios cuando la empresa de búsqueda no conoce las valoraciones –debe confiar en lo que le digan los anunciantes, sin saber si estos dichos son ciertos.</a:t>
            </a:r>
          </a:p>
        </p:txBody>
      </p:sp>
      <p:sp>
        <p:nvSpPr>
          <p:cNvPr id="5" name="Text Box 9"/>
          <p:cNvSpPr txBox="1">
            <a:spLocks noChangeArrowheads="1"/>
          </p:cNvSpPr>
          <p:nvPr/>
        </p:nvSpPr>
        <p:spPr bwMode="auto">
          <a:xfrm>
            <a:off x="115799" y="85819"/>
            <a:ext cx="9170356"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sym typeface="Symbol" panose="05050102010706020507" pitchFamily="18" charset="2"/>
              </a:rPr>
              <a:t>15.2 Publicidad como un mercado de correspondencias</a:t>
            </a:r>
            <a:endParaRPr lang="es-MX" sz="3200" i="1" u="none" dirty="0">
              <a:latin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22</a:t>
            </a:fld>
            <a:endParaRPr lang="es-MX" dirty="0"/>
          </a:p>
        </p:txBody>
      </p:sp>
    </p:spTree>
    <p:extLst>
      <p:ext uri="{BB962C8B-B14F-4D97-AF65-F5344CB8AC3E}">
        <p14:creationId xmlns:p14="http://schemas.microsoft.com/office/powerpoint/2010/main" val="3046094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400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450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effectLst/>
              </a:rPr>
              <a:t>15.3 El principio VCG. Pujas honestas</a:t>
            </a:r>
          </a:p>
        </p:txBody>
      </p:sp>
      <p:sp>
        <p:nvSpPr>
          <p:cNvPr id="3" name="Marcador de contenido 2"/>
          <p:cNvSpPr>
            <a:spLocks noGrp="1"/>
          </p:cNvSpPr>
          <p:nvPr>
            <p:ph idx="1"/>
          </p:nvPr>
        </p:nvSpPr>
        <p:spPr>
          <a:xfrm>
            <a:off x="609600" y="1844040"/>
            <a:ext cx="10493829" cy="4779784"/>
          </a:xfrm>
        </p:spPr>
        <p:txBody>
          <a:bodyPr/>
          <a:lstStyle/>
          <a:p>
            <a:r>
              <a:rPr lang="es-MX" sz="2800" dirty="0">
                <a:effectLst/>
              </a:rPr>
              <a:t>¿Cuál será un buen procedimiento para fijar precios, cuando la empresa de búsqueda no conoce las valoraciones de los anunciantes?</a:t>
            </a:r>
          </a:p>
          <a:p>
            <a:pPr lvl="1">
              <a:buFont typeface="Wingdings" panose="05000000000000000000" pitchFamily="2" charset="2"/>
              <a:buChar char="§"/>
            </a:pPr>
            <a:r>
              <a:rPr lang="es-MX" sz="2200" dirty="0">
                <a:effectLst/>
              </a:rPr>
              <a:t>Al comienzo de la </a:t>
            </a:r>
            <a:r>
              <a:rPr lang="es-MX" sz="2400" dirty="0">
                <a:effectLst/>
              </a:rPr>
              <a:t>industria de la búsqueda, se usaron variaciones de la subasta del primer precio (el precio más alto): a los anunciantes se les pedía reportar sus ingresos por clic en la forma de pujas, y se les asignaban las ranuras en orden decreciente de estas pujas.</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Como vi en el Cap. 9, cuando </a:t>
            </a:r>
            <a:r>
              <a:rPr lang="es-MX" sz="2200" dirty="0">
                <a:effectLst/>
              </a:rPr>
              <a:t>se les pide a los pujadores que simplemente reporten sus valores, generalmente reportarán a la baja, y esto es lo que sucedía aquí.</a:t>
            </a:r>
          </a:p>
        </p:txBody>
      </p:sp>
      <p:sp>
        <p:nvSpPr>
          <p:cNvPr id="4"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23</a:t>
            </a:fld>
            <a:endParaRPr lang="es-MX" dirty="0"/>
          </a:p>
        </p:txBody>
      </p:sp>
    </p:spTree>
    <p:extLst>
      <p:ext uri="{BB962C8B-B14F-4D97-AF65-F5344CB8AC3E}">
        <p14:creationId xmlns:p14="http://schemas.microsoft.com/office/powerpoint/2010/main" val="828352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48145" y="1286540"/>
            <a:ext cx="10165277" cy="5088972"/>
          </a:xfrm>
        </p:spPr>
        <p:txBody>
          <a:bodyPr/>
          <a:lstStyle/>
          <a:p>
            <a:pPr lvl="1">
              <a:buFont typeface="Wingdings" panose="05000000000000000000" pitchFamily="2" charset="2"/>
              <a:buChar char="§"/>
            </a:pPr>
            <a:r>
              <a:rPr lang="es-MX" sz="2400" dirty="0">
                <a:effectLst/>
              </a:rPr>
              <a:t>Las pujas estaban sesgadas a la baja, debajo de su valor real. Más aún, puesto que las subastas se corrían constantemente a través del tiempo, los anunciantes constantemente ajustaban sus pujas con pequeños incrementos para experimentar con el resultado y para escoger competidores con precios ligeramente distintos.</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Consecuencia: mercado altamente turbulento:</a:t>
            </a:r>
          </a:p>
          <a:p>
            <a:pPr lvl="2">
              <a:buClrTx/>
              <a:buFont typeface="Wingdings" panose="05000000000000000000" pitchFamily="2" charset="2"/>
              <a:buChar char="§"/>
            </a:pPr>
            <a:r>
              <a:rPr lang="es-MX" dirty="0">
                <a:effectLst/>
                <a:latin typeface="Times New Roman" panose="02020603050405020304" pitchFamily="18" charset="0"/>
                <a:cs typeface="Times New Roman" panose="02020603050405020304" pitchFamily="18" charset="0"/>
              </a:rPr>
              <a:t>gran gasto de recursos por los anunciantes y la empresa de búsqueda;</a:t>
            </a:r>
          </a:p>
          <a:p>
            <a:pPr lvl="2">
              <a:buClrTx/>
              <a:buFont typeface="Wingdings" panose="05000000000000000000" pitchFamily="2" charset="2"/>
              <a:buChar char="§"/>
            </a:pPr>
            <a:r>
              <a:rPr lang="es-MX" dirty="0">
                <a:effectLst/>
                <a:latin typeface="Times New Roman" panose="02020603050405020304" pitchFamily="18" charset="0"/>
                <a:cs typeface="Times New Roman" panose="02020603050405020304" pitchFamily="18" charset="0"/>
              </a:rPr>
              <a:t>la experimentación constante de precios significaba que las búsquedas se actualizaban todo el tiempo.</a:t>
            </a:r>
          </a:p>
        </p:txBody>
      </p:sp>
      <p:sp>
        <p:nvSpPr>
          <p:cNvPr id="4" name="Text Box 9"/>
          <p:cNvSpPr txBox="1">
            <a:spLocks noChangeArrowheads="1"/>
          </p:cNvSpPr>
          <p:nvPr/>
        </p:nvSpPr>
        <p:spPr bwMode="auto">
          <a:xfrm>
            <a:off x="114703" y="106875"/>
            <a:ext cx="647610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15.3 El principio VCG. Pujas honestas</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24</a:t>
            </a:fld>
            <a:endParaRPr lang="es-MX" dirty="0"/>
          </a:p>
        </p:txBody>
      </p:sp>
    </p:spTree>
    <p:extLst>
      <p:ext uri="{BB962C8B-B14F-4D97-AF65-F5344CB8AC3E}">
        <p14:creationId xmlns:p14="http://schemas.microsoft.com/office/powerpoint/2010/main" val="3992223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1269" y="961900"/>
            <a:ext cx="10842171" cy="5782943"/>
          </a:xfrm>
        </p:spPr>
        <p:txBody>
          <a:bodyPr/>
          <a:lstStyle/>
          <a:p>
            <a:pPr lvl="1">
              <a:buFont typeface="Wingdings" panose="05000000000000000000" pitchFamily="2" charset="2"/>
              <a:buChar char="§"/>
            </a:pPr>
            <a:r>
              <a:rPr lang="es-MX" sz="2400" dirty="0">
                <a:effectLst/>
              </a:rPr>
              <a:t>En el caso de subastas de un solo bien, el Cap. 9 (presentación “</a:t>
            </a:r>
            <a:r>
              <a:rPr lang="en-US" sz="2400" dirty="0">
                <a:solidFill>
                  <a:srgbClr val="00B050"/>
                </a:solidFill>
                <a:effectLst/>
              </a:rPr>
              <a:t>C. A theory of buyer-seller networks</a:t>
            </a:r>
            <a:r>
              <a:rPr lang="es-MX" sz="2400" dirty="0">
                <a:effectLst/>
              </a:rPr>
              <a:t>”) lo resuelve con una subasta con el segundo precio.</a:t>
            </a:r>
          </a:p>
          <a:p>
            <a:pPr lvl="2"/>
            <a:r>
              <a:rPr lang="es-MX" dirty="0">
                <a:effectLst/>
                <a:latin typeface="Calibri" panose="020F0502020204030204" pitchFamily="34" charset="0"/>
                <a:ea typeface="Calibri" panose="020F0502020204030204" pitchFamily="34" charset="0"/>
                <a:cs typeface="Calibri" panose="020F0502020204030204" pitchFamily="34" charset="0"/>
              </a:rPr>
              <a:t> El bien se otorga al pujador más elevado (con mayor precio) a un precio igual al segundo precio más elevado.</a:t>
            </a:r>
          </a:p>
          <a:p>
            <a:pPr lvl="2"/>
            <a:r>
              <a:rPr lang="es-MX" dirty="0">
                <a:effectLst/>
                <a:latin typeface="Calibri" panose="020F0502020204030204" pitchFamily="34" charset="0"/>
                <a:ea typeface="Calibri" panose="020F0502020204030204" pitchFamily="34" charset="0"/>
                <a:cs typeface="Calibri" panose="020F0502020204030204" pitchFamily="34" charset="0"/>
              </a:rPr>
              <a:t> Pujar honestamente es una estrategia dominante para estas subastas (es decir, es cuando menos tan buena como alguna otra estrategia, independientemente de lo que los otros participantes hagan). Así se evitan problemas asociados con subastas más complejas.</a:t>
            </a:r>
          </a:p>
          <a:p>
            <a:pPr lvl="2"/>
            <a:endParaRPr lang="es-MX" sz="1000" dirty="0">
              <a:effectLst/>
            </a:endParaRPr>
          </a:p>
          <a:p>
            <a:pPr lvl="1">
              <a:buFont typeface="Wingdings" panose="05000000000000000000" pitchFamily="2" charset="2"/>
              <a:buChar char="§"/>
            </a:pPr>
            <a:r>
              <a:rPr lang="es-MX" sz="2400" dirty="0">
                <a:effectLst/>
              </a:rPr>
              <a:t>¿Cuál es el análogo para mercados de publicidad con ranuras múltiples?</a:t>
            </a:r>
          </a:p>
          <a:p>
            <a:pPr lvl="1">
              <a:buFont typeface="Wingdings" panose="05000000000000000000" pitchFamily="2" charset="2"/>
              <a:buChar char="§"/>
            </a:pPr>
            <a:r>
              <a:rPr lang="es-MX" sz="2400" dirty="0">
                <a:effectLst/>
              </a:rPr>
              <a:t>¿Cómo defino un procedimiento para fijar precios para mercados de correspondencias, de tal suerte que reportar honestamente las valoraciones sea una estrategia dominante para los compradores?</a:t>
            </a:r>
          </a:p>
          <a:p>
            <a:pPr lvl="1">
              <a:buFont typeface="Wingdings" panose="05000000000000000000" pitchFamily="2" charset="2"/>
              <a:buChar char="§"/>
            </a:pPr>
            <a:r>
              <a:rPr lang="es-MX" sz="2400" dirty="0">
                <a:effectLst/>
              </a:rPr>
              <a:t>¿Cómo generalizo a esta situación la subasta de un solo bien?</a:t>
            </a: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25</a:t>
            </a:fld>
            <a:endParaRPr lang="es-MX" dirty="0"/>
          </a:p>
        </p:txBody>
      </p:sp>
      <p:sp>
        <p:nvSpPr>
          <p:cNvPr id="6" name="Text Box 9"/>
          <p:cNvSpPr txBox="1">
            <a:spLocks noChangeArrowheads="1"/>
          </p:cNvSpPr>
          <p:nvPr/>
        </p:nvSpPr>
        <p:spPr bwMode="auto">
          <a:xfrm>
            <a:off x="114703" y="106875"/>
            <a:ext cx="647610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15.3 El principio VCG. Pujas honestas</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3610397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250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600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200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650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3766" y="770159"/>
            <a:ext cx="10628415" cy="5974685"/>
          </a:xfrm>
        </p:spPr>
        <p:txBody>
          <a:bodyPr/>
          <a:lstStyle/>
          <a:p>
            <a:r>
              <a:rPr lang="es-MX" sz="2400" dirty="0">
                <a:effectLst/>
              </a:rPr>
              <a:t>Generalizo así: En la subasta con el segundo precio, la asignación maximiza el bien social. </a:t>
            </a:r>
          </a:p>
          <a:p>
            <a:pPr lvl="1">
              <a:buFont typeface="Wingdings" panose="05000000000000000000" pitchFamily="2" charset="2"/>
              <a:buChar char="§"/>
            </a:pPr>
            <a:r>
              <a:rPr lang="es-MX" sz="2400" dirty="0">
                <a:effectLst/>
                <a:latin typeface="+mj-lt"/>
              </a:rPr>
              <a:t>El pujador que valora más el bien lo obtiene.</a:t>
            </a:r>
          </a:p>
          <a:p>
            <a:pPr lvl="1">
              <a:buFont typeface="Wingdings" panose="05000000000000000000" pitchFamily="2" charset="2"/>
              <a:buChar char="§"/>
            </a:pPr>
            <a:r>
              <a:rPr lang="es-MX" sz="2400" dirty="0">
                <a:effectLst/>
                <a:latin typeface="+mj-lt"/>
              </a:rPr>
              <a:t>El ganador de la subasta paga una cantidad igual al “daño” que causa a los otros pujadores por recibir el bien.</a:t>
            </a:r>
          </a:p>
          <a:p>
            <a:pPr lvl="2">
              <a:buClrTx/>
              <a:buFont typeface="Wingdings" panose="05000000000000000000" pitchFamily="2" charset="2"/>
              <a:buChar char="§"/>
            </a:pPr>
            <a:r>
              <a:rPr lang="es-MX" dirty="0">
                <a:effectLst/>
                <a:latin typeface="+mj-lt"/>
              </a:rPr>
              <a:t>Porque, suponga que los valores de los pujadores son </a:t>
            </a:r>
            <a:r>
              <a:rPr lang="es-MX" i="1" dirty="0">
                <a:effectLst/>
                <a:latin typeface="+mj-lt"/>
              </a:rPr>
              <a:t>v</a:t>
            </a:r>
            <a:r>
              <a:rPr lang="es-MX" baseline="-25000" dirty="0">
                <a:effectLst/>
                <a:latin typeface="+mj-lt"/>
              </a:rPr>
              <a:t>1</a:t>
            </a:r>
            <a:r>
              <a:rPr lang="es-MX" dirty="0">
                <a:effectLst/>
                <a:latin typeface="+mj-lt"/>
              </a:rPr>
              <a:t>, </a:t>
            </a:r>
            <a:r>
              <a:rPr lang="es-MX" i="1" dirty="0">
                <a:effectLst/>
                <a:latin typeface="+mj-lt"/>
              </a:rPr>
              <a:t>v</a:t>
            </a:r>
            <a:r>
              <a:rPr lang="es-MX" baseline="-25000" dirty="0">
                <a:effectLst/>
                <a:latin typeface="+mj-lt"/>
              </a:rPr>
              <a:t>2</a:t>
            </a:r>
            <a:r>
              <a:rPr lang="es-MX" dirty="0">
                <a:effectLst/>
                <a:latin typeface="+mj-lt"/>
              </a:rPr>
              <a:t>, </a:t>
            </a:r>
            <a:r>
              <a:rPr lang="es-MX" i="1" dirty="0">
                <a:effectLst/>
                <a:latin typeface="+mj-lt"/>
              </a:rPr>
              <a:t>v</a:t>
            </a:r>
            <a:r>
              <a:rPr lang="es-MX" baseline="-25000" dirty="0">
                <a:effectLst/>
                <a:latin typeface="+mj-lt"/>
              </a:rPr>
              <a:t>3</a:t>
            </a:r>
            <a:r>
              <a:rPr lang="es-MX" dirty="0">
                <a:effectLst/>
                <a:latin typeface="+mj-lt"/>
              </a:rPr>
              <a:t>,…, </a:t>
            </a:r>
            <a:r>
              <a:rPr lang="es-MX" i="1" dirty="0" err="1">
                <a:effectLst/>
                <a:latin typeface="+mj-lt"/>
              </a:rPr>
              <a:t>v</a:t>
            </a:r>
            <a:r>
              <a:rPr lang="es-MX" i="1" baseline="-25000" dirty="0" err="1">
                <a:effectLst/>
                <a:latin typeface="+mj-lt"/>
              </a:rPr>
              <a:t>n</a:t>
            </a:r>
            <a:r>
              <a:rPr lang="es-MX" dirty="0">
                <a:effectLst/>
                <a:latin typeface="+mj-lt"/>
              </a:rPr>
              <a:t> en orden decreciente. Si el pujador 1 no estuviera presente, el bien iría al pujador 2, que lo valora en </a:t>
            </a:r>
            <a:r>
              <a:rPr lang="es-MX" i="1" dirty="0">
                <a:effectLst/>
                <a:latin typeface="+mj-lt"/>
              </a:rPr>
              <a:t>v</a:t>
            </a:r>
            <a:r>
              <a:rPr lang="es-MX" baseline="-25000" dirty="0">
                <a:effectLst/>
                <a:latin typeface="+mj-lt"/>
              </a:rPr>
              <a:t>2</a:t>
            </a:r>
            <a:r>
              <a:rPr lang="es-MX" dirty="0">
                <a:effectLst/>
                <a:latin typeface="+mj-lt"/>
              </a:rPr>
              <a:t>. Los otros pujadores no obtendrían el bien, aún si el pujador 1 no estuviera ahí. </a:t>
            </a:r>
          </a:p>
          <a:p>
            <a:pPr lvl="1">
              <a:buFont typeface="Wingdings" panose="05000000000000000000" pitchFamily="2" charset="2"/>
              <a:buChar char="§"/>
            </a:pPr>
            <a:r>
              <a:rPr lang="es-MX" sz="2400" dirty="0">
                <a:effectLst/>
                <a:latin typeface="+mj-lt"/>
              </a:rPr>
              <a:t>De modo que los pujadores 2 a </a:t>
            </a:r>
            <a:r>
              <a:rPr lang="es-MX" sz="2400" i="1" dirty="0">
                <a:effectLst/>
                <a:latin typeface="+mj-lt"/>
              </a:rPr>
              <a:t>n </a:t>
            </a:r>
            <a:r>
              <a:rPr lang="es-MX" sz="2400" dirty="0">
                <a:effectLst/>
                <a:latin typeface="+mj-lt"/>
              </a:rPr>
              <a:t>colectivamente experimentan un daño de </a:t>
            </a:r>
            <a:r>
              <a:rPr lang="es-MX" sz="2400" i="1" dirty="0">
                <a:effectLst/>
                <a:latin typeface="+mj-lt"/>
              </a:rPr>
              <a:t>v</a:t>
            </a:r>
            <a:r>
              <a:rPr lang="es-MX" sz="2400" baseline="-25000" dirty="0">
                <a:effectLst/>
                <a:latin typeface="+mj-lt"/>
              </a:rPr>
              <a:t>2</a:t>
            </a:r>
            <a:r>
              <a:rPr lang="es-MX" sz="2400" dirty="0">
                <a:effectLst/>
                <a:latin typeface="+mj-lt"/>
              </a:rPr>
              <a:t> causado por la presencia del pujador 1 (puesto que el pujador 2 pierde </a:t>
            </a:r>
            <a:r>
              <a:rPr lang="es-MX" sz="2400" i="1" dirty="0">
                <a:effectLst/>
                <a:latin typeface="+mj-lt"/>
              </a:rPr>
              <a:t>v</a:t>
            </a:r>
            <a:r>
              <a:rPr lang="es-MX" sz="2400" baseline="-25000" dirty="0">
                <a:effectLst/>
                <a:latin typeface="+mj-lt"/>
              </a:rPr>
              <a:t>2</a:t>
            </a:r>
            <a:r>
              <a:rPr lang="es-MX" sz="2400" dirty="0">
                <a:effectLst/>
                <a:latin typeface="+mj-lt"/>
              </a:rPr>
              <a:t>, y los pujadores 3 a </a:t>
            </a:r>
            <a:r>
              <a:rPr lang="es-MX" sz="2400" i="1" dirty="0">
                <a:effectLst/>
                <a:latin typeface="+mj-lt"/>
              </a:rPr>
              <a:t>n</a:t>
            </a:r>
            <a:r>
              <a:rPr lang="es-MX" sz="2400" dirty="0">
                <a:effectLst/>
                <a:latin typeface="+mj-lt"/>
              </a:rPr>
              <a:t> no son afectados). </a:t>
            </a:r>
          </a:p>
          <a:p>
            <a:pPr lvl="2">
              <a:buClrTx/>
              <a:buFont typeface="Wingdings" panose="05000000000000000000" pitchFamily="2" charset="2"/>
              <a:buChar char="§"/>
            </a:pPr>
            <a:r>
              <a:rPr lang="es-MX" dirty="0">
                <a:effectLst/>
                <a:latin typeface="+mj-lt"/>
              </a:rPr>
              <a:t>Este daño de </a:t>
            </a:r>
            <a:r>
              <a:rPr lang="es-MX" i="1" dirty="0">
                <a:effectLst/>
                <a:latin typeface="+mj-lt"/>
              </a:rPr>
              <a:t>v</a:t>
            </a:r>
            <a:r>
              <a:rPr lang="es-MX" baseline="-25000" dirty="0">
                <a:effectLst/>
                <a:latin typeface="+mj-lt"/>
              </a:rPr>
              <a:t>2</a:t>
            </a:r>
            <a:r>
              <a:rPr lang="es-MX" dirty="0">
                <a:effectLst/>
                <a:latin typeface="+mj-lt"/>
              </a:rPr>
              <a:t> es exactamente lo que se le cobra al pujador 1.</a:t>
            </a:r>
          </a:p>
          <a:p>
            <a:pPr lvl="1">
              <a:buFont typeface="Wingdings" panose="05000000000000000000" pitchFamily="2" charset="2"/>
              <a:buChar char="§"/>
            </a:pPr>
            <a:r>
              <a:rPr lang="es-MX" sz="2400" dirty="0">
                <a:effectLst/>
                <a:latin typeface="+mj-lt"/>
              </a:rPr>
              <a:t>De hecho, a los otros pujadores también se les cobra una cantidad igual al daño que causaron a los otros (cero en este caso).</a:t>
            </a: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26</a:t>
            </a:fld>
            <a:endParaRPr lang="es-MX" dirty="0"/>
          </a:p>
        </p:txBody>
      </p:sp>
      <p:sp>
        <p:nvSpPr>
          <p:cNvPr id="6" name="Text Box 9"/>
          <p:cNvSpPr txBox="1">
            <a:spLocks noChangeArrowheads="1"/>
          </p:cNvSpPr>
          <p:nvPr/>
        </p:nvSpPr>
        <p:spPr bwMode="auto">
          <a:xfrm>
            <a:off x="114703" y="106875"/>
            <a:ext cx="647610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15.3 El principio VCG. Pujas honestas</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075797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200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9" presetID="1" presetClass="entr" presetSubtype="0" fill="hold" grpId="0" nodeType="withEffect">
                                  <p:stCondLst>
                                    <p:cond delay="5000"/>
                                  </p:stCondLst>
                                  <p:childTnLst>
                                    <p:set>
                                      <p:cBhvr>
                                        <p:cTn id="20"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6895" y="1235034"/>
            <a:ext cx="10307780" cy="5388790"/>
          </a:xfrm>
        </p:spPr>
        <p:txBody>
          <a:bodyPr/>
          <a:lstStyle/>
          <a:p>
            <a:r>
              <a:rPr lang="es-MX" sz="2800" dirty="0">
                <a:effectLst/>
              </a:rPr>
              <a:t>Ésa es la generalización: a cada individuo se le cobra un precio igual a la cantidad total de mejora de todos los demás si ese individuo no estuviese ahí.</a:t>
            </a:r>
          </a:p>
          <a:p>
            <a:endParaRPr lang="es-MX" sz="1000" dirty="0">
              <a:effectLst/>
            </a:endParaRPr>
          </a:p>
          <a:p>
            <a:r>
              <a:rPr lang="es-MX" sz="2800" dirty="0">
                <a:effectLst/>
              </a:rPr>
              <a:t>Ése es el principio VCG (</a:t>
            </a:r>
            <a:r>
              <a:rPr lang="es-MX" sz="2400" dirty="0" err="1">
                <a:effectLst/>
              </a:rPr>
              <a:t>Vickrey</a:t>
            </a:r>
            <a:r>
              <a:rPr lang="es-MX" sz="2400" dirty="0">
                <a:effectLst/>
              </a:rPr>
              <a:t>-Clarke-</a:t>
            </a:r>
            <a:r>
              <a:rPr lang="es-MX" sz="2400" dirty="0" err="1">
                <a:effectLst/>
              </a:rPr>
              <a:t>Groves</a:t>
            </a:r>
            <a:r>
              <a:rPr lang="es-MX" sz="2800" dirty="0">
                <a:effectLst/>
              </a:rPr>
              <a:t>), que generalizaron la idea de la subasta con el segundo (mejor) precio.</a:t>
            </a: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27</a:t>
            </a:fld>
            <a:endParaRPr lang="es-MX" dirty="0"/>
          </a:p>
        </p:txBody>
      </p:sp>
      <p:sp>
        <p:nvSpPr>
          <p:cNvPr id="6" name="Text Box 9"/>
          <p:cNvSpPr txBox="1">
            <a:spLocks noChangeArrowheads="1"/>
          </p:cNvSpPr>
          <p:nvPr/>
        </p:nvSpPr>
        <p:spPr bwMode="auto">
          <a:xfrm>
            <a:off x="114703" y="106875"/>
            <a:ext cx="647610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15.3 El principio VCG. Pujas honestas</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634666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65018" y="1068779"/>
            <a:ext cx="10669289" cy="5704162"/>
          </a:xfrm>
        </p:spPr>
        <p:txBody>
          <a:bodyPr/>
          <a:lstStyle/>
          <a:p>
            <a:r>
              <a:rPr lang="es-MX" sz="2800" dirty="0">
                <a:effectLst/>
              </a:rPr>
              <a:t>Aplicando el principio VCG a mercados de correspondencias</a:t>
            </a:r>
            <a:r>
              <a:rPr lang="es-MX" sz="2400" dirty="0">
                <a:effectLst/>
              </a:rPr>
              <a:t>. En un mercado de correspondencias, tengo un conjunto de compradores y el mismo número de vendedores. </a:t>
            </a:r>
          </a:p>
          <a:p>
            <a:pPr lvl="1">
              <a:buFont typeface="Wingdings" panose="05000000000000000000" pitchFamily="2" charset="2"/>
              <a:buChar char="§"/>
            </a:pPr>
            <a:r>
              <a:rPr lang="es-MX" sz="2400" dirty="0">
                <a:effectLst/>
                <a:latin typeface="Calibri" panose="020F0502020204030204" pitchFamily="34" charset="0"/>
              </a:rPr>
              <a:t>El comprador </a:t>
            </a:r>
            <a:r>
              <a:rPr lang="es-MX" sz="2400" i="1" dirty="0">
                <a:effectLst/>
                <a:latin typeface="Calibri" panose="020F0502020204030204" pitchFamily="34" charset="0"/>
              </a:rPr>
              <a:t>j</a:t>
            </a:r>
            <a:r>
              <a:rPr lang="es-MX" sz="2400" dirty="0">
                <a:effectLst/>
                <a:latin typeface="Calibri" panose="020F0502020204030204" pitchFamily="34" charset="0"/>
              </a:rPr>
              <a:t> tiene una valoración de </a:t>
            </a:r>
            <a:r>
              <a:rPr lang="es-MX" sz="2400" i="1" dirty="0" err="1">
                <a:effectLst/>
                <a:latin typeface="Calibri" panose="020F0502020204030204" pitchFamily="34" charset="0"/>
              </a:rPr>
              <a:t>v</a:t>
            </a:r>
            <a:r>
              <a:rPr lang="es-MX" sz="2400" i="1" baseline="-25000" dirty="0" err="1">
                <a:effectLst/>
                <a:latin typeface="Calibri" panose="020F0502020204030204" pitchFamily="34" charset="0"/>
              </a:rPr>
              <a:t>ij</a:t>
            </a:r>
            <a:r>
              <a:rPr lang="es-MX" sz="2400" dirty="0">
                <a:effectLst/>
                <a:latin typeface="Calibri" panose="020F0502020204030204" pitchFamily="34" charset="0"/>
              </a:rPr>
              <a:t> para el bien que vende el vendedor </a:t>
            </a:r>
            <a:r>
              <a:rPr lang="es-MX" sz="2400" i="1" dirty="0">
                <a:effectLst/>
                <a:latin typeface="Calibri" panose="020F0502020204030204" pitchFamily="34" charset="0"/>
              </a:rPr>
              <a:t>i</a:t>
            </a:r>
            <a:r>
              <a:rPr lang="es-MX" sz="2400" dirty="0">
                <a:effectLst/>
                <a:latin typeface="Calibri" panose="020F0502020204030204" pitchFamily="34" charset="0"/>
              </a:rPr>
              <a:t>. </a:t>
            </a:r>
          </a:p>
          <a:p>
            <a:pPr lvl="1">
              <a:buFont typeface="Wingdings" panose="05000000000000000000" pitchFamily="2" charset="2"/>
              <a:buChar char="§"/>
            </a:pPr>
            <a:r>
              <a:rPr lang="es-MX" sz="2400" dirty="0">
                <a:effectLst/>
                <a:latin typeface="Calibri" panose="020F0502020204030204" pitchFamily="34" charset="0"/>
              </a:rPr>
              <a:t>Cada comprador se preocupa de cuál bien recibe, y no de cómo los demás bienes se asignan a los demás compradores. En el lenguaje de subastas, los compradores tienen </a:t>
            </a:r>
            <a:r>
              <a:rPr lang="es-MX" sz="2400" i="1" dirty="0">
                <a:effectLst/>
                <a:latin typeface="Calibri" panose="020F0502020204030204" pitchFamily="34" charset="0"/>
              </a:rPr>
              <a:t>valores privados, independientes</a:t>
            </a:r>
            <a:r>
              <a:rPr lang="es-MX" sz="2400" dirty="0">
                <a:effectLst/>
                <a:latin typeface="Calibri" panose="020F0502020204030204" pitchFamily="34" charset="0"/>
              </a:rPr>
              <a:t>.</a:t>
            </a:r>
          </a:p>
          <a:p>
            <a:pPr lvl="1">
              <a:buFont typeface="Wingdings" panose="05000000000000000000" pitchFamily="2" charset="2"/>
              <a:buChar char="§"/>
            </a:pPr>
            <a:r>
              <a:rPr lang="es-MX" sz="2400" dirty="0">
                <a:effectLst/>
                <a:latin typeface="Calibri" panose="020F0502020204030204" pitchFamily="34" charset="0"/>
              </a:rPr>
              <a:t>Bajo el principio VCG, asigno primero bienes a los compradores de modo que maximizo la valoración total. </a:t>
            </a:r>
          </a:p>
          <a:p>
            <a:pPr lvl="1">
              <a:buFont typeface="Wingdings" panose="05000000000000000000" pitchFamily="2" charset="2"/>
              <a:buChar char="§"/>
            </a:pPr>
            <a:r>
              <a:rPr lang="es-MX" sz="2400" dirty="0">
                <a:effectLst/>
                <a:latin typeface="Calibri" panose="020F0502020204030204" pitchFamily="34" charset="0"/>
              </a:rPr>
              <a:t>O sea, el precio que el comprador </a:t>
            </a:r>
            <a:r>
              <a:rPr lang="es-MX" sz="2400" i="1" dirty="0">
                <a:effectLst/>
                <a:latin typeface="Calibri" panose="020F0502020204030204" pitchFamily="34" charset="0"/>
              </a:rPr>
              <a:t>j</a:t>
            </a:r>
            <a:r>
              <a:rPr lang="es-MX" sz="2400" dirty="0">
                <a:effectLst/>
                <a:latin typeface="Calibri" panose="020F0502020204030204" pitchFamily="34" charset="0"/>
              </a:rPr>
              <a:t> deberá pagar por el bien del vendedor </a:t>
            </a:r>
            <a:r>
              <a:rPr lang="es-MX" sz="2400" i="1" dirty="0">
                <a:effectLst/>
                <a:latin typeface="Calibri" panose="020F0502020204030204" pitchFamily="34" charset="0"/>
              </a:rPr>
              <a:t>i</a:t>
            </a:r>
            <a:r>
              <a:rPr lang="es-MX" sz="2400" dirty="0">
                <a:effectLst/>
                <a:latin typeface="Calibri" panose="020F0502020204030204" pitchFamily="34" charset="0"/>
              </a:rPr>
              <a:t> (si es que lo recibe) es el daño que </a:t>
            </a:r>
            <a:r>
              <a:rPr lang="es-MX" sz="2400" i="1" dirty="0">
                <a:effectLst/>
                <a:latin typeface="Calibri" panose="020F0502020204030204" pitchFamily="34" charset="0"/>
              </a:rPr>
              <a:t>j</a:t>
            </a:r>
            <a:r>
              <a:rPr lang="es-MX" sz="2400" dirty="0">
                <a:effectLst/>
                <a:latin typeface="Calibri" panose="020F0502020204030204" pitchFamily="34" charset="0"/>
              </a:rPr>
              <a:t> causa a los demás compradores por la adquisición de ese bien.</a:t>
            </a:r>
          </a:p>
          <a:p>
            <a:pPr lvl="1">
              <a:buFont typeface="Wingdings" panose="05000000000000000000" pitchFamily="2" charset="2"/>
              <a:buChar char="§"/>
            </a:pPr>
            <a:r>
              <a:rPr lang="es-MX" sz="2400" dirty="0">
                <a:effectLst/>
                <a:latin typeface="Calibri" panose="020F0502020204030204" pitchFamily="34" charset="0"/>
              </a:rPr>
              <a:t>Esto es igual al incremento total en la valoración que todos tendrían si calculo la correspondencia óptima sin la presencia del comprador </a:t>
            </a:r>
            <a:r>
              <a:rPr lang="es-MX" sz="2400" i="1" dirty="0">
                <a:effectLst/>
                <a:latin typeface="Calibri" panose="020F0502020204030204" pitchFamily="34" charset="0"/>
              </a:rPr>
              <a:t>j</a:t>
            </a:r>
            <a:r>
              <a:rPr lang="es-MX" sz="2400" dirty="0">
                <a:effectLst/>
                <a:latin typeface="Calibri" panose="020F0502020204030204" pitchFamily="34" charset="0"/>
              </a:rPr>
              <a:t>.</a:t>
            </a: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28</a:t>
            </a:fld>
            <a:endParaRPr lang="es-MX" dirty="0"/>
          </a:p>
        </p:txBody>
      </p:sp>
      <p:sp>
        <p:nvSpPr>
          <p:cNvPr id="6" name="Text Box 9"/>
          <p:cNvSpPr txBox="1">
            <a:spLocks noChangeArrowheads="1"/>
          </p:cNvSpPr>
          <p:nvPr/>
        </p:nvSpPr>
        <p:spPr bwMode="auto">
          <a:xfrm>
            <a:off x="114703" y="106875"/>
            <a:ext cx="647610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15.3 El principio VCG. Pujas honestas</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631213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3" presetID="1" presetClass="entr" presetSubtype="0" fill="hold" grpId="0" nodeType="withEffect">
                                  <p:stCondLst>
                                    <p:cond delay="400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400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24743" y="758284"/>
            <a:ext cx="10687444" cy="6014657"/>
          </a:xfrm>
        </p:spPr>
        <p:txBody>
          <a:bodyPr/>
          <a:lstStyle/>
          <a:p>
            <a:r>
              <a:rPr lang="es-MX" sz="2400" dirty="0">
                <a:effectLst/>
                <a:latin typeface="Calibri" panose="020F0502020204030204" pitchFamily="34" charset="0"/>
                <a:ea typeface="Calibri" panose="020F0502020204030204" pitchFamily="34" charset="0"/>
                <a:cs typeface="Calibri" panose="020F0502020204030204" pitchFamily="34" charset="0"/>
              </a:rPr>
              <a:t>Ejemplo (Fig. 15.3.a). Para maximizar la valoración total, asigno el bien  </a:t>
            </a:r>
            <a:r>
              <a:rPr lang="es-MX" sz="2400" i="1" dirty="0">
                <a:effectLst/>
                <a:latin typeface="Calibri" panose="020F0502020204030204" pitchFamily="34" charset="0"/>
                <a:ea typeface="Calibri" panose="020F0502020204030204" pitchFamily="34" charset="0"/>
                <a:cs typeface="Calibri" panose="020F0502020204030204" pitchFamily="34" charset="0"/>
              </a:rPr>
              <a:t>a</a:t>
            </a:r>
            <a:r>
              <a:rPr lang="es-MX" sz="2400" dirty="0">
                <a:effectLst/>
                <a:latin typeface="Calibri" panose="020F0502020204030204" pitchFamily="34" charset="0"/>
                <a:ea typeface="Calibri" panose="020F0502020204030204" pitchFamily="34" charset="0"/>
                <a:cs typeface="Calibri" panose="020F0502020204030204" pitchFamily="34" charset="0"/>
              </a:rPr>
              <a:t>  al comprador  </a:t>
            </a:r>
            <a:r>
              <a:rPr lang="es-MX" sz="2400" i="1" dirty="0">
                <a:effectLst/>
                <a:latin typeface="Calibri" panose="020F0502020204030204" pitchFamily="34" charset="0"/>
                <a:ea typeface="Calibri" panose="020F0502020204030204" pitchFamily="34" charset="0"/>
                <a:cs typeface="Calibri" panose="020F0502020204030204" pitchFamily="34" charset="0"/>
              </a:rPr>
              <a:t>x</a:t>
            </a:r>
            <a:r>
              <a:rPr lang="es-MX" sz="2400" dirty="0">
                <a:effectLst/>
                <a:latin typeface="Calibri" panose="020F0502020204030204" pitchFamily="34" charset="0"/>
                <a:ea typeface="Calibri" panose="020F0502020204030204" pitchFamily="34" charset="0"/>
                <a:cs typeface="Calibri" panose="020F0502020204030204" pitchFamily="34" charset="0"/>
              </a:rPr>
              <a:t>, el bien  </a:t>
            </a:r>
            <a:r>
              <a:rPr lang="es-MX" sz="2400" i="1" dirty="0">
                <a:effectLst/>
                <a:latin typeface="Calibri" panose="020F0502020204030204" pitchFamily="34" charset="0"/>
                <a:ea typeface="Calibri" panose="020F0502020204030204" pitchFamily="34" charset="0"/>
                <a:cs typeface="Calibri" panose="020F0502020204030204" pitchFamily="34" charset="0"/>
              </a:rPr>
              <a:t>b  </a:t>
            </a:r>
            <a:r>
              <a:rPr lang="es-MX" sz="2400" dirty="0">
                <a:effectLst/>
                <a:latin typeface="Calibri" panose="020F0502020204030204" pitchFamily="34" charset="0"/>
                <a:ea typeface="Calibri" panose="020F0502020204030204" pitchFamily="34" charset="0"/>
                <a:cs typeface="Calibri" panose="020F0502020204030204" pitchFamily="34" charset="0"/>
              </a:rPr>
              <a:t>al comprador  </a:t>
            </a:r>
            <a:r>
              <a:rPr lang="es-MX" sz="2400" i="1" dirty="0">
                <a:effectLst/>
                <a:latin typeface="Calibri" panose="020F0502020204030204" pitchFamily="34" charset="0"/>
                <a:ea typeface="Calibri" panose="020F0502020204030204" pitchFamily="34" charset="0"/>
                <a:cs typeface="Calibri" panose="020F0502020204030204" pitchFamily="34" charset="0"/>
              </a:rPr>
              <a:t>y</a:t>
            </a:r>
            <a:r>
              <a:rPr lang="es-MX" sz="2400" dirty="0">
                <a:effectLst/>
                <a:latin typeface="Calibri" panose="020F0502020204030204" pitchFamily="34" charset="0"/>
                <a:ea typeface="Calibri" panose="020F0502020204030204" pitchFamily="34" charset="0"/>
                <a:cs typeface="Calibri" panose="020F0502020204030204" pitchFamily="34" charset="0"/>
              </a:rPr>
              <a:t>, y el bien  </a:t>
            </a:r>
            <a:r>
              <a:rPr lang="es-MX" sz="2400" i="1" dirty="0">
                <a:effectLst/>
                <a:latin typeface="Calibri" panose="020F0502020204030204" pitchFamily="34" charset="0"/>
                <a:ea typeface="Calibri" panose="020F0502020204030204" pitchFamily="34" charset="0"/>
                <a:cs typeface="Calibri" panose="020F0502020204030204" pitchFamily="34" charset="0"/>
              </a:rPr>
              <a:t>c  </a:t>
            </a:r>
            <a:r>
              <a:rPr lang="es-MX" sz="2400" dirty="0">
                <a:effectLst/>
                <a:latin typeface="Calibri" panose="020F0502020204030204" pitchFamily="34" charset="0"/>
                <a:ea typeface="Calibri" panose="020F0502020204030204" pitchFamily="34" charset="0"/>
                <a:cs typeface="Calibri" panose="020F0502020204030204" pitchFamily="34" charset="0"/>
              </a:rPr>
              <a:t>al comprador  </a:t>
            </a:r>
            <a:r>
              <a:rPr lang="es-MX" sz="2400" i="1" dirty="0">
                <a:effectLst/>
                <a:latin typeface="Calibri" panose="020F0502020204030204" pitchFamily="34" charset="0"/>
                <a:ea typeface="Calibri" panose="020F0502020204030204" pitchFamily="34" charset="0"/>
                <a:cs typeface="Calibri" panose="020F0502020204030204" pitchFamily="34" charset="0"/>
              </a:rPr>
              <a:t>z</a:t>
            </a:r>
            <a:r>
              <a:rPr lang="es-MX" sz="2400" dirty="0">
                <a:effectLst/>
                <a:latin typeface="Calibri" panose="020F0502020204030204" pitchFamily="34" charset="0"/>
                <a:ea typeface="Calibri" panose="020F0502020204030204" pitchFamily="34" charset="0"/>
                <a:cs typeface="Calibri" panose="020F0502020204030204" pitchFamily="34" charset="0"/>
              </a:rPr>
              <a:t>.</a:t>
            </a:r>
          </a:p>
          <a:p>
            <a:r>
              <a:rPr lang="es-MX" sz="2400" dirty="0">
                <a:effectLst/>
                <a:latin typeface="Calibri" panose="020F0502020204030204" pitchFamily="34" charset="0"/>
              </a:rPr>
              <a:t>Según VCG, ¿qué precio le debo dar a cada bien? (Fig. 15.4.a).</a:t>
            </a:r>
            <a:endParaRPr lang="es-MX" sz="1000" dirty="0">
              <a:effectLst/>
              <a:latin typeface="Calibri" panose="020F0502020204030204" pitchFamily="34" charset="0"/>
            </a:endParaRPr>
          </a:p>
          <a:p>
            <a:r>
              <a:rPr lang="es-MX" sz="2400" dirty="0">
                <a:effectLst/>
                <a:latin typeface="Calibri" panose="020F0502020204030204" pitchFamily="34" charset="0"/>
              </a:rPr>
              <a:t>Si el comprador  </a:t>
            </a:r>
            <a:r>
              <a:rPr lang="es-MX" sz="2400" i="1" dirty="0">
                <a:effectLst/>
                <a:latin typeface="Calibri" panose="020F0502020204030204" pitchFamily="34" charset="0"/>
              </a:rPr>
              <a:t>x </a:t>
            </a:r>
            <a:r>
              <a:rPr lang="es-MX" sz="2400" dirty="0">
                <a:effectLst/>
                <a:latin typeface="Calibri" panose="020F0502020204030204" pitchFamily="34" charset="0"/>
              </a:rPr>
              <a:t> no estuviera, en el apareamiento óptimo  </a:t>
            </a:r>
            <a:r>
              <a:rPr lang="es-MX" sz="2400" i="1" dirty="0">
                <a:effectLst/>
                <a:latin typeface="Calibri" panose="020F0502020204030204" pitchFamily="34" charset="0"/>
              </a:rPr>
              <a:t>y  </a:t>
            </a:r>
            <a:r>
              <a:rPr lang="es-MX" sz="2400" dirty="0">
                <a:effectLst/>
                <a:latin typeface="Calibri" panose="020F0502020204030204" pitchFamily="34" charset="0"/>
              </a:rPr>
              <a:t>obtiene el bien  </a:t>
            </a:r>
            <a:r>
              <a:rPr lang="es-MX" sz="2400" i="1" dirty="0">
                <a:effectLst/>
                <a:latin typeface="Calibri" panose="020F0502020204030204" pitchFamily="34" charset="0"/>
              </a:rPr>
              <a:t>a</a:t>
            </a:r>
            <a:r>
              <a:rPr lang="es-MX" sz="2400" dirty="0">
                <a:effectLst/>
                <a:latin typeface="Calibri" panose="020F0502020204030204" pitchFamily="34" charset="0"/>
              </a:rPr>
              <a:t>  y  </a:t>
            </a:r>
            <a:r>
              <a:rPr lang="es-MX" sz="2400" i="1" dirty="0">
                <a:effectLst/>
                <a:latin typeface="Calibri" panose="020F0502020204030204" pitchFamily="34" charset="0"/>
              </a:rPr>
              <a:t>z  </a:t>
            </a:r>
            <a:r>
              <a:rPr lang="es-MX" sz="2400" dirty="0">
                <a:effectLst/>
                <a:latin typeface="Calibri" panose="020F0502020204030204" pitchFamily="34" charset="0"/>
              </a:rPr>
              <a:t>obtiene el bien  </a:t>
            </a:r>
            <a:r>
              <a:rPr lang="es-MX" sz="2400" i="1" dirty="0">
                <a:effectLst/>
                <a:latin typeface="Calibri" panose="020F0502020204030204" pitchFamily="34" charset="0"/>
              </a:rPr>
              <a:t>b</a:t>
            </a:r>
            <a:r>
              <a:rPr lang="es-MX" sz="2400" dirty="0">
                <a:effectLst/>
                <a:latin typeface="Calibri" panose="020F0502020204030204" pitchFamily="34" charset="0"/>
              </a:rPr>
              <a:t>.</a:t>
            </a:r>
          </a:p>
          <a:p>
            <a:r>
              <a:rPr lang="es-MX" sz="2400" dirty="0">
                <a:effectLst/>
                <a:latin typeface="Calibri" panose="020F0502020204030204" pitchFamily="34" charset="0"/>
              </a:rPr>
              <a:t>Esto mejora las valoraciones respectivas de  </a:t>
            </a:r>
            <a:r>
              <a:rPr lang="es-MX" sz="2400" i="1" dirty="0">
                <a:effectLst/>
                <a:latin typeface="Calibri" panose="020F0502020204030204" pitchFamily="34" charset="0"/>
              </a:rPr>
              <a:t>y </a:t>
            </a:r>
            <a:r>
              <a:rPr lang="es-MX" sz="2400" dirty="0">
                <a:effectLst/>
                <a:latin typeface="Calibri" panose="020F0502020204030204" pitchFamily="34" charset="0"/>
              </a:rPr>
              <a:t> </a:t>
            </a:r>
            <a:r>
              <a:rPr lang="es-MX" sz="2400" dirty="0" err="1">
                <a:effectLst/>
                <a:latin typeface="Calibri" panose="020F0502020204030204" pitchFamily="34" charset="0"/>
              </a:rPr>
              <a:t>y</a:t>
            </a:r>
            <a:r>
              <a:rPr lang="es-MX" sz="2400" dirty="0">
                <a:effectLst/>
                <a:latin typeface="Calibri" panose="020F0502020204030204" pitchFamily="34" charset="0"/>
              </a:rPr>
              <a:t>  </a:t>
            </a:r>
            <a:r>
              <a:rPr lang="es-MX" sz="2400" i="1" dirty="0">
                <a:effectLst/>
                <a:latin typeface="Calibri" panose="020F0502020204030204" pitchFamily="34" charset="0"/>
              </a:rPr>
              <a:t>z  </a:t>
            </a:r>
            <a:r>
              <a:rPr lang="es-MX" sz="2400" dirty="0">
                <a:effectLst/>
                <a:latin typeface="Calibri" panose="020F0502020204030204" pitchFamily="34" charset="0"/>
              </a:rPr>
              <a:t>para sus bienes asignados por 20-10=10 y 5-2=3, respectivamente.</a:t>
            </a:r>
          </a:p>
          <a:p>
            <a:r>
              <a:rPr lang="es-MX" sz="2400" dirty="0">
                <a:effectLst/>
                <a:latin typeface="Calibri" panose="020F0502020204030204" pitchFamily="34" charset="0"/>
              </a:rPr>
              <a:t>El daño total causado por </a:t>
            </a:r>
            <a:r>
              <a:rPr lang="es-MX" sz="2400" i="1" dirty="0">
                <a:effectLst/>
                <a:latin typeface="Calibri" panose="020F0502020204030204" pitchFamily="34" charset="0"/>
              </a:rPr>
              <a:t>x </a:t>
            </a:r>
            <a:r>
              <a:rPr lang="es-MX" sz="2400" dirty="0">
                <a:effectLst/>
                <a:latin typeface="Calibri" panose="020F0502020204030204" pitchFamily="34" charset="0"/>
              </a:rPr>
              <a:t>es 10+3=13, y ése es el precio que debe pagar.</a:t>
            </a:r>
            <a:endParaRPr lang="es-MX" sz="2000" dirty="0">
              <a:effectLst/>
              <a:latin typeface="Calibri" panose="020F0502020204030204" pitchFamily="34" charset="0"/>
            </a:endParaRPr>
          </a:p>
        </p:txBody>
      </p:sp>
      <p:sp>
        <p:nvSpPr>
          <p:cNvPr id="6" name="Rectángulo redondeado 5"/>
          <p:cNvSpPr/>
          <p:nvPr/>
        </p:nvSpPr>
        <p:spPr bwMode="auto">
          <a:xfrm>
            <a:off x="1162509" y="5319346"/>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8" name="Text Box 9"/>
          <p:cNvSpPr txBox="1">
            <a:spLocks noChangeArrowheads="1"/>
          </p:cNvSpPr>
          <p:nvPr/>
        </p:nvSpPr>
        <p:spPr bwMode="auto">
          <a:xfrm>
            <a:off x="687865" y="4460311"/>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10</a:t>
            </a:r>
            <a:endParaRPr lang="es-MX" sz="2400" i="1" u="none" dirty="0">
              <a:latin typeface="Times New Roman" panose="02020603050405020304" pitchFamily="18" charset="0"/>
              <a:sym typeface="Symbol" panose="05050102010706020507" pitchFamily="18" charset="2"/>
            </a:endParaRPr>
          </a:p>
        </p:txBody>
      </p:sp>
      <p:sp>
        <p:nvSpPr>
          <p:cNvPr id="9" name="Text Box 9"/>
          <p:cNvSpPr txBox="1">
            <a:spLocks noChangeArrowheads="1"/>
          </p:cNvSpPr>
          <p:nvPr/>
        </p:nvSpPr>
        <p:spPr bwMode="auto">
          <a:xfrm>
            <a:off x="687865" y="5187238"/>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5</a:t>
            </a:r>
            <a:endParaRPr lang="es-MX" sz="2400" i="1" u="none" dirty="0">
              <a:latin typeface="Times New Roman" panose="02020603050405020304" pitchFamily="18" charset="0"/>
              <a:sym typeface="Symbol" panose="05050102010706020507" pitchFamily="18" charset="2"/>
            </a:endParaRPr>
          </a:p>
        </p:txBody>
      </p:sp>
      <p:sp>
        <p:nvSpPr>
          <p:cNvPr id="10" name="Text Box 9"/>
          <p:cNvSpPr txBox="1">
            <a:spLocks noChangeArrowheads="1"/>
          </p:cNvSpPr>
          <p:nvPr/>
        </p:nvSpPr>
        <p:spPr bwMode="auto">
          <a:xfrm>
            <a:off x="724935" y="5913686"/>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2</a:t>
            </a:r>
            <a:endParaRPr lang="es-MX" sz="2400" i="1" u="none" dirty="0">
              <a:latin typeface="Times New Roman" panose="02020603050405020304" pitchFamily="18" charset="0"/>
              <a:sym typeface="Symbol" panose="05050102010706020507" pitchFamily="18" charset="2"/>
            </a:endParaRPr>
          </a:p>
        </p:txBody>
      </p:sp>
      <p:sp>
        <p:nvSpPr>
          <p:cNvPr id="12" name="Triángulo isósceles 11"/>
          <p:cNvSpPr/>
          <p:nvPr/>
        </p:nvSpPr>
        <p:spPr bwMode="auto">
          <a:xfrm>
            <a:off x="2535484" y="4302126"/>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3" name="Text Box 9"/>
          <p:cNvSpPr txBox="1">
            <a:spLocks noChangeArrowheads="1"/>
          </p:cNvSpPr>
          <p:nvPr/>
        </p:nvSpPr>
        <p:spPr bwMode="auto">
          <a:xfrm>
            <a:off x="3183870" y="4197154"/>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3</a:t>
            </a:r>
            <a:endParaRPr lang="es-MX" sz="2200" i="1" u="none" dirty="0">
              <a:solidFill>
                <a:srgbClr val="FF0000"/>
              </a:solidFill>
              <a:latin typeface="+mn-lt"/>
              <a:sym typeface="Symbol" panose="05050102010706020507" pitchFamily="18" charset="2"/>
            </a:endParaRPr>
          </a:p>
        </p:txBody>
      </p:sp>
      <p:sp>
        <p:nvSpPr>
          <p:cNvPr id="14" name="Triángulo isósceles 13"/>
          <p:cNvSpPr/>
          <p:nvPr/>
        </p:nvSpPr>
        <p:spPr bwMode="auto">
          <a:xfrm>
            <a:off x="2573940" y="504838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 name="Text Box 9"/>
          <p:cNvSpPr txBox="1">
            <a:spLocks noChangeArrowheads="1"/>
          </p:cNvSpPr>
          <p:nvPr/>
        </p:nvSpPr>
        <p:spPr bwMode="auto">
          <a:xfrm>
            <a:off x="3204397" y="5077777"/>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2</a:t>
            </a:r>
            <a:endParaRPr lang="es-MX" sz="2200" i="1" u="none" dirty="0">
              <a:solidFill>
                <a:srgbClr val="FF0000"/>
              </a:solidFill>
              <a:latin typeface="+mn-lt"/>
              <a:sym typeface="Symbol" panose="05050102010706020507" pitchFamily="18" charset="2"/>
            </a:endParaRPr>
          </a:p>
        </p:txBody>
      </p:sp>
      <p:sp>
        <p:nvSpPr>
          <p:cNvPr id="16" name="Triángulo isósceles 15"/>
          <p:cNvSpPr/>
          <p:nvPr/>
        </p:nvSpPr>
        <p:spPr bwMode="auto">
          <a:xfrm>
            <a:off x="2571342" y="5937783"/>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7" name="Text Box 9"/>
          <p:cNvSpPr txBox="1">
            <a:spLocks noChangeArrowheads="1"/>
          </p:cNvSpPr>
          <p:nvPr/>
        </p:nvSpPr>
        <p:spPr bwMode="auto">
          <a:xfrm>
            <a:off x="3167445" y="5931269"/>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9" name="Text Box 9"/>
          <p:cNvSpPr txBox="1">
            <a:spLocks noChangeArrowheads="1"/>
          </p:cNvSpPr>
          <p:nvPr/>
        </p:nvSpPr>
        <p:spPr bwMode="auto">
          <a:xfrm>
            <a:off x="3339336" y="6389077"/>
            <a:ext cx="3952289" cy="40011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Valoraciones de los compradores</a:t>
            </a:r>
          </a:p>
        </p:txBody>
      </p:sp>
      <p:sp>
        <p:nvSpPr>
          <p:cNvPr id="20" name="Text Box 9"/>
          <p:cNvSpPr txBox="1">
            <a:spLocks noChangeArrowheads="1"/>
          </p:cNvSpPr>
          <p:nvPr/>
        </p:nvSpPr>
        <p:spPr bwMode="auto">
          <a:xfrm>
            <a:off x="3535277" y="4417140"/>
            <a:ext cx="1250540"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30, 15, 6</a:t>
            </a:r>
          </a:p>
        </p:txBody>
      </p:sp>
      <p:sp>
        <p:nvSpPr>
          <p:cNvPr id="21" name="Text Box 9"/>
          <p:cNvSpPr txBox="1">
            <a:spLocks noChangeArrowheads="1"/>
          </p:cNvSpPr>
          <p:nvPr/>
        </p:nvSpPr>
        <p:spPr bwMode="auto">
          <a:xfrm>
            <a:off x="3535277" y="5056456"/>
            <a:ext cx="116669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20, 10, 4</a:t>
            </a:r>
          </a:p>
        </p:txBody>
      </p:sp>
      <p:sp>
        <p:nvSpPr>
          <p:cNvPr id="22" name="Text Box 9"/>
          <p:cNvSpPr txBox="1">
            <a:spLocks noChangeArrowheads="1"/>
          </p:cNvSpPr>
          <p:nvPr/>
        </p:nvSpPr>
        <p:spPr bwMode="auto">
          <a:xfrm>
            <a:off x="3535277" y="5833121"/>
            <a:ext cx="1075032"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10, 5, 2</a:t>
            </a:r>
          </a:p>
        </p:txBody>
      </p:sp>
      <p:sp>
        <p:nvSpPr>
          <p:cNvPr id="23" name="Text Box 9"/>
          <p:cNvSpPr txBox="1">
            <a:spLocks noChangeArrowheads="1"/>
          </p:cNvSpPr>
          <p:nvPr/>
        </p:nvSpPr>
        <p:spPr bwMode="auto">
          <a:xfrm>
            <a:off x="697881" y="6317790"/>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15.3.a</a:t>
            </a:r>
            <a:endParaRPr lang="es-MX" sz="2400" i="1" u="none" dirty="0">
              <a:latin typeface="Times New Roman" panose="02020603050405020304" pitchFamily="18" charset="0"/>
              <a:sym typeface="Symbol" panose="05050102010706020507" pitchFamily="18" charset="2"/>
            </a:endParaRPr>
          </a:p>
        </p:txBody>
      </p:sp>
      <p:sp>
        <p:nvSpPr>
          <p:cNvPr id="25" name="Text Box 9"/>
          <p:cNvSpPr txBox="1">
            <a:spLocks noChangeArrowheads="1"/>
          </p:cNvSpPr>
          <p:nvPr/>
        </p:nvSpPr>
        <p:spPr bwMode="auto">
          <a:xfrm>
            <a:off x="1312849" y="5198203"/>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b</a:t>
            </a:r>
            <a:endParaRPr lang="es-MX" sz="2800" i="1" u="none" dirty="0">
              <a:latin typeface="Times New Roman" panose="02020603050405020304" pitchFamily="18" charset="0"/>
              <a:sym typeface="Symbol" panose="05050102010706020507" pitchFamily="18" charset="2"/>
            </a:endParaRPr>
          </a:p>
        </p:txBody>
      </p:sp>
      <p:sp>
        <p:nvSpPr>
          <p:cNvPr id="27" name="Text Box 9"/>
          <p:cNvSpPr txBox="1">
            <a:spLocks noChangeArrowheads="1"/>
          </p:cNvSpPr>
          <p:nvPr/>
        </p:nvSpPr>
        <p:spPr bwMode="auto">
          <a:xfrm>
            <a:off x="2723421" y="4302126"/>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x</a:t>
            </a:r>
            <a:endParaRPr lang="es-MX" sz="2800" i="1" u="none" dirty="0">
              <a:latin typeface="Times New Roman" panose="02020603050405020304" pitchFamily="18" charset="0"/>
              <a:sym typeface="Symbol" panose="05050102010706020507" pitchFamily="18" charset="2"/>
            </a:endParaRPr>
          </a:p>
        </p:txBody>
      </p:sp>
      <p:sp>
        <p:nvSpPr>
          <p:cNvPr id="28" name="Text Box 9"/>
          <p:cNvSpPr txBox="1">
            <a:spLocks noChangeArrowheads="1"/>
          </p:cNvSpPr>
          <p:nvPr/>
        </p:nvSpPr>
        <p:spPr bwMode="auto">
          <a:xfrm>
            <a:off x="2759829" y="503016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endParaRPr lang="es-MX" sz="2800" i="1" u="none" dirty="0">
              <a:latin typeface="Times New Roman" panose="02020603050405020304" pitchFamily="18" charset="0"/>
              <a:sym typeface="Symbol" panose="05050102010706020507" pitchFamily="18" charset="2"/>
            </a:endParaRPr>
          </a:p>
        </p:txBody>
      </p:sp>
      <p:sp>
        <p:nvSpPr>
          <p:cNvPr id="29" name="Text Box 9"/>
          <p:cNvSpPr txBox="1">
            <a:spLocks noChangeArrowheads="1"/>
          </p:cNvSpPr>
          <p:nvPr/>
        </p:nvSpPr>
        <p:spPr bwMode="auto">
          <a:xfrm>
            <a:off x="2759829" y="593354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z</a:t>
            </a:r>
            <a:endParaRPr lang="es-MX" sz="2800" i="1" u="none" dirty="0">
              <a:latin typeface="Times New Roman" panose="02020603050405020304" pitchFamily="18" charset="0"/>
              <a:sym typeface="Symbol" panose="05050102010706020507" pitchFamily="18" charset="2"/>
            </a:endParaRPr>
          </a:p>
        </p:txBody>
      </p:sp>
      <p:sp>
        <p:nvSpPr>
          <p:cNvPr id="30" name="Rectángulo redondeado 29"/>
          <p:cNvSpPr/>
          <p:nvPr/>
        </p:nvSpPr>
        <p:spPr bwMode="auto">
          <a:xfrm>
            <a:off x="1203696" y="4554437"/>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1" name="Text Box 9"/>
          <p:cNvSpPr txBox="1">
            <a:spLocks noChangeArrowheads="1"/>
          </p:cNvSpPr>
          <p:nvPr/>
        </p:nvSpPr>
        <p:spPr bwMode="auto">
          <a:xfrm>
            <a:off x="1354036" y="443329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a:t>
            </a:r>
            <a:endParaRPr lang="es-MX" sz="2800" i="1" u="none" dirty="0">
              <a:latin typeface="Times New Roman" panose="02020603050405020304" pitchFamily="18" charset="0"/>
              <a:sym typeface="Symbol" panose="05050102010706020507" pitchFamily="18" charset="2"/>
            </a:endParaRPr>
          </a:p>
        </p:txBody>
      </p:sp>
      <p:sp>
        <p:nvSpPr>
          <p:cNvPr id="32" name="Rectángulo redondeado 31"/>
          <p:cNvSpPr/>
          <p:nvPr/>
        </p:nvSpPr>
        <p:spPr bwMode="auto">
          <a:xfrm>
            <a:off x="1166625" y="6003583"/>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3" name="Text Box 9"/>
          <p:cNvSpPr txBox="1">
            <a:spLocks noChangeArrowheads="1"/>
          </p:cNvSpPr>
          <p:nvPr/>
        </p:nvSpPr>
        <p:spPr bwMode="auto">
          <a:xfrm>
            <a:off x="1316965" y="5882440"/>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t>
            </a:r>
            <a:endParaRPr lang="es-MX" sz="2800" i="1" u="none" dirty="0">
              <a:latin typeface="Times New Roman" panose="02020603050405020304" pitchFamily="18" charset="0"/>
              <a:sym typeface="Symbol" panose="05050102010706020507" pitchFamily="18" charset="2"/>
            </a:endParaRPr>
          </a:p>
        </p:txBody>
      </p:sp>
      <p:cxnSp>
        <p:nvCxnSpPr>
          <p:cNvPr id="34" name="Conector recto 33"/>
          <p:cNvCxnSpPr>
            <a:endCxn id="12" idx="1"/>
          </p:cNvCxnSpPr>
          <p:nvPr/>
        </p:nvCxnSpPr>
        <p:spPr bwMode="auto">
          <a:xfrm flipV="1">
            <a:off x="1896670" y="4554624"/>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Conector recto 34"/>
          <p:cNvCxnSpPr/>
          <p:nvPr/>
        </p:nvCxnSpPr>
        <p:spPr bwMode="auto">
          <a:xfrm flipV="1">
            <a:off x="1848898" y="5346060"/>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Conector recto 35"/>
          <p:cNvCxnSpPr/>
          <p:nvPr/>
        </p:nvCxnSpPr>
        <p:spPr bwMode="auto">
          <a:xfrm flipV="1">
            <a:off x="1891237" y="6111989"/>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0" name="Rectángulo redondeado 119"/>
          <p:cNvSpPr/>
          <p:nvPr/>
        </p:nvSpPr>
        <p:spPr bwMode="auto">
          <a:xfrm>
            <a:off x="5896972" y="5079119"/>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21" name="Triángulo isósceles 120"/>
          <p:cNvSpPr/>
          <p:nvPr/>
        </p:nvSpPr>
        <p:spPr bwMode="auto">
          <a:xfrm>
            <a:off x="7269947" y="408447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2" name="Text Box 9"/>
          <p:cNvSpPr txBox="1">
            <a:spLocks noChangeArrowheads="1"/>
          </p:cNvSpPr>
          <p:nvPr/>
        </p:nvSpPr>
        <p:spPr bwMode="auto">
          <a:xfrm>
            <a:off x="7918333" y="3956927"/>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3</a:t>
            </a:r>
            <a:endParaRPr lang="es-MX" sz="2200" i="1" u="none" dirty="0">
              <a:solidFill>
                <a:srgbClr val="FF0000"/>
              </a:solidFill>
              <a:latin typeface="+mn-lt"/>
              <a:sym typeface="Symbol" panose="05050102010706020507" pitchFamily="18" charset="2"/>
            </a:endParaRPr>
          </a:p>
        </p:txBody>
      </p:sp>
      <p:sp>
        <p:nvSpPr>
          <p:cNvPr id="123" name="Triángulo isósceles 122"/>
          <p:cNvSpPr/>
          <p:nvPr/>
        </p:nvSpPr>
        <p:spPr bwMode="auto">
          <a:xfrm>
            <a:off x="7308403" y="4808160"/>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4" name="Text Box 9"/>
          <p:cNvSpPr txBox="1">
            <a:spLocks noChangeArrowheads="1"/>
          </p:cNvSpPr>
          <p:nvPr/>
        </p:nvSpPr>
        <p:spPr bwMode="auto">
          <a:xfrm>
            <a:off x="7938860" y="4837550"/>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2</a:t>
            </a:r>
            <a:endParaRPr lang="es-MX" sz="2200" i="1" u="none" dirty="0">
              <a:solidFill>
                <a:srgbClr val="FF0000"/>
              </a:solidFill>
              <a:latin typeface="+mn-lt"/>
              <a:sym typeface="Symbol" panose="05050102010706020507" pitchFamily="18" charset="2"/>
            </a:endParaRPr>
          </a:p>
        </p:txBody>
      </p:sp>
      <p:sp>
        <p:nvSpPr>
          <p:cNvPr id="125" name="Triángulo isósceles 124"/>
          <p:cNvSpPr/>
          <p:nvPr/>
        </p:nvSpPr>
        <p:spPr bwMode="auto">
          <a:xfrm>
            <a:off x="7305805" y="5697556"/>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6" name="Text Box 9"/>
          <p:cNvSpPr txBox="1">
            <a:spLocks noChangeArrowheads="1"/>
          </p:cNvSpPr>
          <p:nvPr/>
        </p:nvSpPr>
        <p:spPr bwMode="auto">
          <a:xfrm>
            <a:off x="7901908" y="5691042"/>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27" name="Text Box 9"/>
          <p:cNvSpPr txBox="1">
            <a:spLocks noChangeArrowheads="1"/>
          </p:cNvSpPr>
          <p:nvPr/>
        </p:nvSpPr>
        <p:spPr bwMode="auto">
          <a:xfrm>
            <a:off x="8269740" y="4176913"/>
            <a:ext cx="1250540"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30, 15, 6</a:t>
            </a:r>
          </a:p>
        </p:txBody>
      </p:sp>
      <p:sp>
        <p:nvSpPr>
          <p:cNvPr id="128" name="Text Box 9"/>
          <p:cNvSpPr txBox="1">
            <a:spLocks noChangeArrowheads="1"/>
          </p:cNvSpPr>
          <p:nvPr/>
        </p:nvSpPr>
        <p:spPr bwMode="auto">
          <a:xfrm>
            <a:off x="8269740" y="4816229"/>
            <a:ext cx="116669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20, 10, 4</a:t>
            </a:r>
          </a:p>
        </p:txBody>
      </p:sp>
      <p:sp>
        <p:nvSpPr>
          <p:cNvPr id="129" name="Text Box 9"/>
          <p:cNvSpPr txBox="1">
            <a:spLocks noChangeArrowheads="1"/>
          </p:cNvSpPr>
          <p:nvPr/>
        </p:nvSpPr>
        <p:spPr bwMode="auto">
          <a:xfrm>
            <a:off x="8269740" y="5592894"/>
            <a:ext cx="1075032"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10, 5, 2</a:t>
            </a:r>
          </a:p>
        </p:txBody>
      </p:sp>
      <p:sp>
        <p:nvSpPr>
          <p:cNvPr id="130" name="Text Box 9"/>
          <p:cNvSpPr txBox="1">
            <a:spLocks noChangeArrowheads="1"/>
          </p:cNvSpPr>
          <p:nvPr/>
        </p:nvSpPr>
        <p:spPr bwMode="auto">
          <a:xfrm>
            <a:off x="6047312" y="4957976"/>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b</a:t>
            </a:r>
            <a:endParaRPr lang="es-MX" sz="2800" i="1" u="none" dirty="0">
              <a:latin typeface="Times New Roman" panose="02020603050405020304" pitchFamily="18" charset="0"/>
              <a:sym typeface="Symbol" panose="05050102010706020507" pitchFamily="18" charset="2"/>
            </a:endParaRPr>
          </a:p>
        </p:txBody>
      </p:sp>
      <p:sp>
        <p:nvSpPr>
          <p:cNvPr id="131" name="Text Box 9"/>
          <p:cNvSpPr txBox="1">
            <a:spLocks noChangeArrowheads="1"/>
          </p:cNvSpPr>
          <p:nvPr/>
        </p:nvSpPr>
        <p:spPr bwMode="auto">
          <a:xfrm>
            <a:off x="7457884" y="4061899"/>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x</a:t>
            </a:r>
            <a:endParaRPr lang="es-MX" sz="2800" i="1" u="none" dirty="0">
              <a:latin typeface="Times New Roman" panose="02020603050405020304" pitchFamily="18" charset="0"/>
              <a:sym typeface="Symbol" panose="05050102010706020507" pitchFamily="18" charset="2"/>
            </a:endParaRPr>
          </a:p>
        </p:txBody>
      </p:sp>
      <p:sp>
        <p:nvSpPr>
          <p:cNvPr id="132" name="Text Box 9"/>
          <p:cNvSpPr txBox="1">
            <a:spLocks noChangeArrowheads="1"/>
          </p:cNvSpPr>
          <p:nvPr/>
        </p:nvSpPr>
        <p:spPr bwMode="auto">
          <a:xfrm>
            <a:off x="7494292" y="478993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endParaRPr lang="es-MX" sz="2800" i="1" u="none" dirty="0">
              <a:latin typeface="Times New Roman" panose="02020603050405020304" pitchFamily="18" charset="0"/>
              <a:sym typeface="Symbol" panose="05050102010706020507" pitchFamily="18" charset="2"/>
            </a:endParaRPr>
          </a:p>
        </p:txBody>
      </p:sp>
      <p:sp>
        <p:nvSpPr>
          <p:cNvPr id="133" name="Text Box 9"/>
          <p:cNvSpPr txBox="1">
            <a:spLocks noChangeArrowheads="1"/>
          </p:cNvSpPr>
          <p:nvPr/>
        </p:nvSpPr>
        <p:spPr bwMode="auto">
          <a:xfrm>
            <a:off x="7494292" y="5693317"/>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z</a:t>
            </a:r>
            <a:endParaRPr lang="es-MX" sz="2800" i="1" u="none" dirty="0">
              <a:latin typeface="Times New Roman" panose="02020603050405020304" pitchFamily="18" charset="0"/>
              <a:sym typeface="Symbol" panose="05050102010706020507" pitchFamily="18" charset="2"/>
            </a:endParaRPr>
          </a:p>
        </p:txBody>
      </p:sp>
      <p:sp>
        <p:nvSpPr>
          <p:cNvPr id="134" name="Rectángulo redondeado 133"/>
          <p:cNvSpPr/>
          <p:nvPr/>
        </p:nvSpPr>
        <p:spPr bwMode="auto">
          <a:xfrm>
            <a:off x="5938159" y="4314210"/>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35" name="Text Box 9"/>
          <p:cNvSpPr txBox="1">
            <a:spLocks noChangeArrowheads="1"/>
          </p:cNvSpPr>
          <p:nvPr/>
        </p:nvSpPr>
        <p:spPr bwMode="auto">
          <a:xfrm>
            <a:off x="6088499" y="4193067"/>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a:t>
            </a:r>
            <a:endParaRPr lang="es-MX" sz="2800" i="1" u="none" dirty="0">
              <a:latin typeface="Times New Roman" panose="02020603050405020304" pitchFamily="18" charset="0"/>
              <a:sym typeface="Symbol" panose="05050102010706020507" pitchFamily="18" charset="2"/>
            </a:endParaRPr>
          </a:p>
        </p:txBody>
      </p:sp>
      <p:sp>
        <p:nvSpPr>
          <p:cNvPr id="136" name="Rectángulo redondeado 135"/>
          <p:cNvSpPr/>
          <p:nvPr/>
        </p:nvSpPr>
        <p:spPr bwMode="auto">
          <a:xfrm>
            <a:off x="5901088" y="5763356"/>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37" name="Text Box 9"/>
          <p:cNvSpPr txBox="1">
            <a:spLocks noChangeArrowheads="1"/>
          </p:cNvSpPr>
          <p:nvPr/>
        </p:nvSpPr>
        <p:spPr bwMode="auto">
          <a:xfrm>
            <a:off x="6051428" y="5642213"/>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t>
            </a:r>
            <a:endParaRPr lang="es-MX" sz="2800" i="1" u="none" dirty="0">
              <a:latin typeface="Times New Roman" panose="02020603050405020304" pitchFamily="18" charset="0"/>
              <a:sym typeface="Symbol" panose="05050102010706020507" pitchFamily="18" charset="2"/>
            </a:endParaRPr>
          </a:p>
        </p:txBody>
      </p:sp>
      <p:cxnSp>
        <p:nvCxnSpPr>
          <p:cNvPr id="139" name="Conector recto 138"/>
          <p:cNvCxnSpPr/>
          <p:nvPr/>
        </p:nvCxnSpPr>
        <p:spPr bwMode="auto">
          <a:xfrm>
            <a:off x="6625701" y="4566893"/>
            <a:ext cx="775647" cy="53894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Conector recto 139"/>
          <p:cNvCxnSpPr/>
          <p:nvPr/>
        </p:nvCxnSpPr>
        <p:spPr bwMode="auto">
          <a:xfrm>
            <a:off x="6589946" y="5295986"/>
            <a:ext cx="853740" cy="575776"/>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1" name="Text Box 9"/>
          <p:cNvSpPr txBox="1">
            <a:spLocks noChangeArrowheads="1"/>
          </p:cNvSpPr>
          <p:nvPr/>
        </p:nvSpPr>
        <p:spPr bwMode="auto">
          <a:xfrm>
            <a:off x="7849910" y="6269408"/>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15.4.a</a:t>
            </a:r>
            <a:endParaRPr lang="es-MX" sz="2400" i="1" u="none" dirty="0">
              <a:latin typeface="Times New Roman" panose="02020603050405020304" pitchFamily="18" charset="0"/>
              <a:sym typeface="Symbol" panose="05050102010706020507" pitchFamily="18" charset="2"/>
            </a:endParaRPr>
          </a:p>
        </p:txBody>
      </p:sp>
      <p:cxnSp>
        <p:nvCxnSpPr>
          <p:cNvPr id="143" name="Conector recto 142"/>
          <p:cNvCxnSpPr/>
          <p:nvPr/>
        </p:nvCxnSpPr>
        <p:spPr bwMode="auto">
          <a:xfrm>
            <a:off x="7488432" y="4145538"/>
            <a:ext cx="380225" cy="544533"/>
          </a:xfrm>
          <a:prstGeom prst="line">
            <a:avLst/>
          </a:prstGeom>
          <a:solidFill>
            <a:schemeClr val="accent1"/>
          </a:solidFill>
          <a:ln w="508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Conector recto 143"/>
          <p:cNvCxnSpPr>
            <a:stCxn id="131" idx="0"/>
          </p:cNvCxnSpPr>
          <p:nvPr/>
        </p:nvCxnSpPr>
        <p:spPr bwMode="auto">
          <a:xfrm flipH="1">
            <a:off x="7437103" y="4061900"/>
            <a:ext cx="339991" cy="562179"/>
          </a:xfrm>
          <a:prstGeom prst="line">
            <a:avLst/>
          </a:prstGeom>
          <a:solidFill>
            <a:schemeClr val="accent1"/>
          </a:solidFill>
          <a:ln w="508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9" name="Elipse 148"/>
          <p:cNvSpPr/>
          <p:nvPr/>
        </p:nvSpPr>
        <p:spPr bwMode="auto">
          <a:xfrm>
            <a:off x="8269741" y="4837549"/>
            <a:ext cx="420594" cy="409566"/>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1" name="Elipse 150"/>
          <p:cNvSpPr/>
          <p:nvPr/>
        </p:nvSpPr>
        <p:spPr bwMode="auto">
          <a:xfrm>
            <a:off x="8637936" y="5606748"/>
            <a:ext cx="420594" cy="409566"/>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6" name="Elipse 155"/>
          <p:cNvSpPr/>
          <p:nvPr/>
        </p:nvSpPr>
        <p:spPr bwMode="auto">
          <a:xfrm>
            <a:off x="4223959" y="5857020"/>
            <a:ext cx="420594" cy="409566"/>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7" name="Elipse 156"/>
          <p:cNvSpPr/>
          <p:nvPr/>
        </p:nvSpPr>
        <p:spPr bwMode="auto">
          <a:xfrm>
            <a:off x="3989033" y="5121790"/>
            <a:ext cx="420594" cy="409566"/>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8" name="Elipse 157"/>
          <p:cNvSpPr/>
          <p:nvPr/>
        </p:nvSpPr>
        <p:spPr bwMode="auto">
          <a:xfrm>
            <a:off x="3568275" y="4454740"/>
            <a:ext cx="420594" cy="409566"/>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61"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29</a:t>
            </a:fld>
            <a:endParaRPr lang="es-MX" dirty="0"/>
          </a:p>
        </p:txBody>
      </p:sp>
      <p:sp>
        <p:nvSpPr>
          <p:cNvPr id="62" name="Text Box 9"/>
          <p:cNvSpPr txBox="1">
            <a:spLocks noChangeArrowheads="1"/>
          </p:cNvSpPr>
          <p:nvPr/>
        </p:nvSpPr>
        <p:spPr bwMode="auto">
          <a:xfrm>
            <a:off x="114703" y="106875"/>
            <a:ext cx="647610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15.3 El principio VCG. Pujas honestas</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2" name="Cinta perforada 59">
            <a:extLst>
              <a:ext uri="{FF2B5EF4-FFF2-40B4-BE49-F238E27FC236}">
                <a16:creationId xmlns:a16="http://schemas.microsoft.com/office/drawing/2014/main" id="{114CD390-30C0-8267-DE8C-0528854E0BB0}"/>
              </a:ext>
            </a:extLst>
          </p:cNvPr>
          <p:cNvSpPr/>
          <p:nvPr/>
        </p:nvSpPr>
        <p:spPr bwMode="auto">
          <a:xfrm>
            <a:off x="9651316" y="3977338"/>
            <a:ext cx="2459805" cy="817494"/>
          </a:xfrm>
          <a:prstGeom prst="flowChartPunchedTape">
            <a:avLst/>
          </a:prstGeom>
          <a:solidFill>
            <a:srgbClr val="00999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s-MX" sz="2400" i="1" dirty="0">
                <a:effectLst>
                  <a:outerShdw blurRad="38100" dist="38100" dir="2700000" algn="tl">
                    <a:srgbClr val="000000">
                      <a:alpha val="43137"/>
                    </a:srgbClr>
                  </a:outerShdw>
                </a:effectLst>
              </a:rPr>
              <a:t>x</a:t>
            </a:r>
            <a:r>
              <a:rPr lang="es-MX" sz="2400" dirty="0">
                <a:effectLst>
                  <a:outerShdw blurRad="38100" dist="38100" dir="2700000" algn="tl">
                    <a:srgbClr val="000000">
                      <a:alpha val="43137"/>
                    </a:srgbClr>
                  </a:outerShdw>
                </a:effectLst>
              </a:rPr>
              <a:t> debe pagar 13</a:t>
            </a:r>
          </a:p>
        </p:txBody>
      </p:sp>
    </p:spTree>
    <p:extLst>
      <p:ext uri="{BB962C8B-B14F-4D97-AF65-F5344CB8AC3E}">
        <p14:creationId xmlns:p14="http://schemas.microsoft.com/office/powerpoint/2010/main" val="468284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1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2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2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2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2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3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2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53" presetID="1" presetClass="entr" presetSubtype="0" fill="hold" nodeType="withEffect">
                                  <p:stCondLst>
                                    <p:cond delay="0"/>
                                  </p:stCondLst>
                                  <p:childTnLst>
                                    <p:set>
                                      <p:cBhvr>
                                        <p:cTn id="54" dur="1" fill="hold">
                                          <p:stCondLst>
                                            <p:cond delay="0"/>
                                          </p:stCondLst>
                                        </p:cTn>
                                        <p:tgtEl>
                                          <p:spTgt spid="14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43"/>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39"/>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40"/>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65" presetID="1" presetClass="entr" presetSubtype="0" fill="hold" grpId="0" nodeType="withEffect">
                                  <p:stCondLst>
                                    <p:cond delay="0"/>
                                  </p:stCondLst>
                                  <p:childTnLst>
                                    <p:set>
                                      <p:cBhvr>
                                        <p:cTn id="66" dur="1" fill="hold">
                                          <p:stCondLst>
                                            <p:cond delay="0"/>
                                          </p:stCondLst>
                                        </p:cTn>
                                        <p:tgtEl>
                                          <p:spTgt spid="149"/>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51"/>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3">
                                            <p:txEl>
                                              <p:pRg st="4" end="4"/>
                                            </p:txEl>
                                          </p:spTgt>
                                        </p:tgtEl>
                                        <p:attrNameLst>
                                          <p:attrName>style.visibility</p:attrName>
                                        </p:attrNameLst>
                                      </p:cBhvr>
                                      <p:to>
                                        <p:strVal val="visible"/>
                                      </p:to>
                                    </p:set>
                                  </p:childTnLst>
                                </p:cTn>
                              </p:par>
                              <p:par>
                                <p:cTn id="73" presetID="1" presetClass="entr" presetSubtype="0" fill="hold" grpId="0" nodeType="withEffect">
                                  <p:stCondLst>
                                    <p:cond delay="2000"/>
                                  </p:stCondLst>
                                  <p:childTnLst>
                                    <p:set>
                                      <p:cBhvr>
                                        <p:cTn id="7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0" grpId="0" animBg="1"/>
      <p:bldP spid="121" grpId="0" animBg="1"/>
      <p:bldP spid="122" grpId="0"/>
      <p:bldP spid="123" grpId="0" animBg="1"/>
      <p:bldP spid="124" grpId="0"/>
      <p:bldP spid="125" grpId="0" animBg="1"/>
      <p:bldP spid="126" grpId="0"/>
      <p:bldP spid="127" grpId="0"/>
      <p:bldP spid="128" grpId="0"/>
      <p:bldP spid="129" grpId="0"/>
      <p:bldP spid="130" grpId="0"/>
      <p:bldP spid="131" grpId="0"/>
      <p:bldP spid="132" grpId="0"/>
      <p:bldP spid="133" grpId="0"/>
      <p:bldP spid="134" grpId="0" animBg="1"/>
      <p:bldP spid="135" grpId="0"/>
      <p:bldP spid="136" grpId="0" animBg="1"/>
      <p:bldP spid="137" grpId="0"/>
      <p:bldP spid="141" grpId="0"/>
      <p:bldP spid="149" grpId="0" animBg="1"/>
      <p:bldP spid="151" grpId="0" animBg="1"/>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55024" y="572239"/>
            <a:ext cx="10462160" cy="6184818"/>
          </a:xfrm>
        </p:spPr>
        <p:txBody>
          <a:bodyPr/>
          <a:lstStyle/>
          <a:p>
            <a:pPr marL="0" indent="0">
              <a:buNone/>
            </a:pPr>
            <a:r>
              <a:rPr lang="es-MX" sz="3600" dirty="0">
                <a:effectLst/>
              </a:rPr>
              <a:t>Parte 4. Las secciones C y D estudian modelos de redes para mercados.</a:t>
            </a:r>
          </a:p>
          <a:p>
            <a:pPr marL="0" indent="0">
              <a:buNone/>
            </a:pPr>
            <a:endParaRPr lang="es-MX" dirty="0">
              <a:effectLst/>
            </a:endParaRPr>
          </a:p>
          <a:p>
            <a:r>
              <a:rPr lang="es-MX" dirty="0">
                <a:effectLst/>
              </a:rPr>
              <a:t>Esta sección D estudia anuncios (pagados) en la web.</a:t>
            </a:r>
          </a:p>
          <a:p>
            <a:pPr lvl="1">
              <a:buFont typeface="Wingdings" panose="05000000000000000000" pitchFamily="2" charset="2"/>
              <a:buChar char="§"/>
            </a:pPr>
            <a:r>
              <a:rPr lang="es-MX" dirty="0">
                <a:effectLst/>
              </a:rPr>
              <a:t>Es el cap. 15 “</a:t>
            </a:r>
            <a:r>
              <a:rPr lang="es-MX" dirty="0" err="1">
                <a:effectLst/>
              </a:rPr>
              <a:t>Sponsored</a:t>
            </a:r>
            <a:r>
              <a:rPr lang="es-MX" dirty="0">
                <a:effectLst/>
              </a:rPr>
              <a:t> </a:t>
            </a:r>
            <a:r>
              <a:rPr lang="es-MX" dirty="0" err="1">
                <a:effectLst/>
              </a:rPr>
              <a:t>Research</a:t>
            </a:r>
            <a:r>
              <a:rPr lang="es-MX" dirty="0">
                <a:effectLst/>
              </a:rPr>
              <a:t> </a:t>
            </a:r>
            <a:r>
              <a:rPr lang="es-MX" dirty="0" err="1">
                <a:effectLst/>
              </a:rPr>
              <a:t>Markets</a:t>
            </a:r>
            <a:r>
              <a:rPr lang="es-MX" dirty="0">
                <a:effectLst/>
              </a:rPr>
              <a:t>” del libro “Networks, </a:t>
            </a:r>
            <a:r>
              <a:rPr lang="es-MX" dirty="0" err="1">
                <a:effectLst/>
              </a:rPr>
              <a:t>Crowds</a:t>
            </a:r>
            <a:r>
              <a:rPr lang="es-MX" dirty="0">
                <a:effectLst/>
              </a:rPr>
              <a:t> and </a:t>
            </a:r>
            <a:r>
              <a:rPr lang="es-MX" dirty="0" err="1">
                <a:effectLst/>
              </a:rPr>
              <a:t>Markets</a:t>
            </a:r>
            <a:r>
              <a:rPr lang="es-MX" dirty="0">
                <a:effectLst/>
              </a:rPr>
              <a:t>” de D. </a:t>
            </a:r>
            <a:r>
              <a:rPr lang="es-MX" dirty="0" err="1">
                <a:effectLst/>
              </a:rPr>
              <a:t>Easley</a:t>
            </a:r>
            <a:r>
              <a:rPr lang="es-MX" dirty="0">
                <a:effectLst/>
              </a:rPr>
              <a:t> &amp; J. </a:t>
            </a:r>
            <a:r>
              <a:rPr lang="es-MX" dirty="0" err="1">
                <a:effectLst/>
              </a:rPr>
              <a:t>Klinberg</a:t>
            </a:r>
            <a:r>
              <a:rPr lang="es-MX" dirty="0">
                <a:effectLst/>
              </a:rPr>
              <a:t>. </a:t>
            </a:r>
          </a:p>
          <a:p>
            <a:endParaRPr lang="es-MX" sz="2800" dirty="0">
              <a:effectLst/>
            </a:endParaRPr>
          </a:p>
        </p:txBody>
      </p:sp>
      <p:sp>
        <p:nvSpPr>
          <p:cNvPr id="4"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a:t>
            </a:fld>
            <a:endParaRPr lang="es-MX" dirty="0"/>
          </a:p>
        </p:txBody>
      </p:sp>
    </p:spTree>
    <p:extLst>
      <p:ext uri="{BB962C8B-B14F-4D97-AF65-F5344CB8AC3E}">
        <p14:creationId xmlns:p14="http://schemas.microsoft.com/office/powerpoint/2010/main" val="265618712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00993" y="746409"/>
            <a:ext cx="10497442" cy="6014657"/>
          </a:xfrm>
        </p:spPr>
        <p:txBody>
          <a:bodyPr/>
          <a:lstStyle/>
          <a:p>
            <a:r>
              <a:rPr lang="es-MX" sz="2400" dirty="0">
                <a:effectLst/>
                <a:latin typeface="Calibri" panose="020F0502020204030204" pitchFamily="34" charset="0"/>
              </a:rPr>
              <a:t>Si el comprador  </a:t>
            </a:r>
            <a:r>
              <a:rPr lang="es-MX" sz="2400" i="1" dirty="0">
                <a:effectLst/>
                <a:latin typeface="Calibri" panose="020F0502020204030204" pitchFamily="34" charset="0"/>
              </a:rPr>
              <a:t>y</a:t>
            </a:r>
            <a:r>
              <a:rPr lang="es-MX" sz="2400" dirty="0">
                <a:effectLst/>
                <a:latin typeface="Calibri" panose="020F0502020204030204" pitchFamily="34" charset="0"/>
              </a:rPr>
              <a:t>  no estuviera, en el apareamiento óptimo  </a:t>
            </a:r>
            <a:r>
              <a:rPr lang="es-MX" sz="2400" i="1" dirty="0">
                <a:effectLst/>
                <a:latin typeface="Calibri" panose="020F0502020204030204" pitchFamily="34" charset="0"/>
              </a:rPr>
              <a:t>x  </a:t>
            </a:r>
            <a:r>
              <a:rPr lang="es-MX" sz="2400" dirty="0">
                <a:effectLst/>
                <a:latin typeface="Calibri" panose="020F0502020204030204" pitchFamily="34" charset="0"/>
              </a:rPr>
              <a:t>aún obtiene  </a:t>
            </a:r>
            <a:r>
              <a:rPr lang="es-MX" sz="2400" i="1" dirty="0">
                <a:effectLst/>
                <a:latin typeface="Calibri" panose="020F0502020204030204" pitchFamily="34" charset="0"/>
              </a:rPr>
              <a:t>a</a:t>
            </a:r>
            <a:r>
              <a:rPr lang="es-MX" sz="2400" dirty="0">
                <a:effectLst/>
                <a:latin typeface="Calibri" panose="020F0502020204030204" pitchFamily="34" charset="0"/>
              </a:rPr>
              <a:t>  (de modo que no se le afecta) y  </a:t>
            </a:r>
            <a:r>
              <a:rPr lang="es-MX" sz="2400" i="1" dirty="0">
                <a:effectLst/>
                <a:latin typeface="Calibri" panose="020F0502020204030204" pitchFamily="34" charset="0"/>
              </a:rPr>
              <a:t>z  </a:t>
            </a:r>
            <a:r>
              <a:rPr lang="es-MX" sz="2400" dirty="0">
                <a:effectLst/>
                <a:latin typeface="Calibri" panose="020F0502020204030204" pitchFamily="34" charset="0"/>
              </a:rPr>
              <a:t>obtiene el bien  </a:t>
            </a:r>
            <a:r>
              <a:rPr lang="es-MX" sz="2400" i="1" dirty="0">
                <a:effectLst/>
                <a:latin typeface="Calibri" panose="020F0502020204030204" pitchFamily="34" charset="0"/>
              </a:rPr>
              <a:t>b</a:t>
            </a:r>
            <a:r>
              <a:rPr lang="es-MX" sz="2400" dirty="0">
                <a:effectLst/>
                <a:latin typeface="Calibri" panose="020F0502020204030204" pitchFamily="34" charset="0"/>
              </a:rPr>
              <a:t>, para una valoración total de 0 + (5-2).</a:t>
            </a:r>
          </a:p>
          <a:p>
            <a:r>
              <a:rPr lang="es-MX" sz="2400" dirty="0">
                <a:effectLst/>
                <a:latin typeface="Calibri" panose="020F0502020204030204" pitchFamily="34" charset="0"/>
              </a:rPr>
              <a:t>El daño total causado por  </a:t>
            </a:r>
            <a:r>
              <a:rPr lang="es-MX" sz="2400" i="1" dirty="0">
                <a:effectLst/>
                <a:latin typeface="Calibri" panose="020F0502020204030204" pitchFamily="34" charset="0"/>
              </a:rPr>
              <a:t>y</a:t>
            </a:r>
            <a:r>
              <a:rPr lang="es-MX" sz="2400" dirty="0">
                <a:effectLst/>
                <a:latin typeface="Calibri" panose="020F0502020204030204" pitchFamily="34" charset="0"/>
              </a:rPr>
              <a:t>  es 0+3=3, y ése es el precio que debe pagar.</a:t>
            </a:r>
          </a:p>
        </p:txBody>
      </p:sp>
      <p:sp>
        <p:nvSpPr>
          <p:cNvPr id="6" name="Rectángulo redondeado 5"/>
          <p:cNvSpPr/>
          <p:nvPr/>
        </p:nvSpPr>
        <p:spPr bwMode="auto">
          <a:xfrm>
            <a:off x="1138759" y="5307471"/>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8" name="Text Box 9"/>
          <p:cNvSpPr txBox="1">
            <a:spLocks noChangeArrowheads="1"/>
          </p:cNvSpPr>
          <p:nvPr/>
        </p:nvSpPr>
        <p:spPr bwMode="auto">
          <a:xfrm>
            <a:off x="664115" y="4448436"/>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10</a:t>
            </a:r>
            <a:endParaRPr lang="es-MX" sz="2400" i="1" u="none" dirty="0">
              <a:latin typeface="Times New Roman" panose="02020603050405020304" pitchFamily="18" charset="0"/>
              <a:sym typeface="Symbol" panose="05050102010706020507" pitchFamily="18" charset="2"/>
            </a:endParaRPr>
          </a:p>
        </p:txBody>
      </p:sp>
      <p:sp>
        <p:nvSpPr>
          <p:cNvPr id="9" name="Text Box 9"/>
          <p:cNvSpPr txBox="1">
            <a:spLocks noChangeArrowheads="1"/>
          </p:cNvSpPr>
          <p:nvPr/>
        </p:nvSpPr>
        <p:spPr bwMode="auto">
          <a:xfrm>
            <a:off x="664115" y="5175363"/>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5</a:t>
            </a:r>
            <a:endParaRPr lang="es-MX" sz="2400" i="1" u="none" dirty="0">
              <a:latin typeface="Times New Roman" panose="02020603050405020304" pitchFamily="18" charset="0"/>
              <a:sym typeface="Symbol" panose="05050102010706020507" pitchFamily="18" charset="2"/>
            </a:endParaRPr>
          </a:p>
        </p:txBody>
      </p:sp>
      <p:sp>
        <p:nvSpPr>
          <p:cNvPr id="10" name="Text Box 9"/>
          <p:cNvSpPr txBox="1">
            <a:spLocks noChangeArrowheads="1"/>
          </p:cNvSpPr>
          <p:nvPr/>
        </p:nvSpPr>
        <p:spPr bwMode="auto">
          <a:xfrm>
            <a:off x="701185" y="5901811"/>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2</a:t>
            </a:r>
            <a:endParaRPr lang="es-MX" sz="2400" i="1" u="none" dirty="0">
              <a:latin typeface="Times New Roman" panose="02020603050405020304" pitchFamily="18" charset="0"/>
              <a:sym typeface="Symbol" panose="05050102010706020507" pitchFamily="18" charset="2"/>
            </a:endParaRPr>
          </a:p>
        </p:txBody>
      </p:sp>
      <p:sp>
        <p:nvSpPr>
          <p:cNvPr id="12" name="Triángulo isósceles 11"/>
          <p:cNvSpPr/>
          <p:nvPr/>
        </p:nvSpPr>
        <p:spPr bwMode="auto">
          <a:xfrm>
            <a:off x="2511734" y="4290251"/>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3" name="Text Box 9"/>
          <p:cNvSpPr txBox="1">
            <a:spLocks noChangeArrowheads="1"/>
          </p:cNvSpPr>
          <p:nvPr/>
        </p:nvSpPr>
        <p:spPr bwMode="auto">
          <a:xfrm>
            <a:off x="3160120" y="4185279"/>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3</a:t>
            </a:r>
            <a:endParaRPr lang="es-MX" sz="2200" i="1" u="none" dirty="0">
              <a:solidFill>
                <a:srgbClr val="FF0000"/>
              </a:solidFill>
              <a:latin typeface="+mn-lt"/>
              <a:sym typeface="Symbol" panose="05050102010706020507" pitchFamily="18" charset="2"/>
            </a:endParaRPr>
          </a:p>
        </p:txBody>
      </p:sp>
      <p:sp>
        <p:nvSpPr>
          <p:cNvPr id="14" name="Triángulo isósceles 13"/>
          <p:cNvSpPr/>
          <p:nvPr/>
        </p:nvSpPr>
        <p:spPr bwMode="auto">
          <a:xfrm>
            <a:off x="2550190" y="5036512"/>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 name="Text Box 9"/>
          <p:cNvSpPr txBox="1">
            <a:spLocks noChangeArrowheads="1"/>
          </p:cNvSpPr>
          <p:nvPr/>
        </p:nvSpPr>
        <p:spPr bwMode="auto">
          <a:xfrm>
            <a:off x="3180647" y="5065902"/>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2</a:t>
            </a:r>
            <a:endParaRPr lang="es-MX" sz="2200" i="1" u="none" dirty="0">
              <a:solidFill>
                <a:srgbClr val="FF0000"/>
              </a:solidFill>
              <a:latin typeface="+mn-lt"/>
              <a:sym typeface="Symbol" panose="05050102010706020507" pitchFamily="18" charset="2"/>
            </a:endParaRPr>
          </a:p>
        </p:txBody>
      </p:sp>
      <p:sp>
        <p:nvSpPr>
          <p:cNvPr id="16" name="Triángulo isósceles 15"/>
          <p:cNvSpPr/>
          <p:nvPr/>
        </p:nvSpPr>
        <p:spPr bwMode="auto">
          <a:xfrm>
            <a:off x="2547592" y="5925908"/>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7" name="Text Box 9"/>
          <p:cNvSpPr txBox="1">
            <a:spLocks noChangeArrowheads="1"/>
          </p:cNvSpPr>
          <p:nvPr/>
        </p:nvSpPr>
        <p:spPr bwMode="auto">
          <a:xfrm>
            <a:off x="3143695" y="5919394"/>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9" name="Text Box 9"/>
          <p:cNvSpPr txBox="1">
            <a:spLocks noChangeArrowheads="1"/>
          </p:cNvSpPr>
          <p:nvPr/>
        </p:nvSpPr>
        <p:spPr bwMode="auto">
          <a:xfrm>
            <a:off x="3315586" y="6377202"/>
            <a:ext cx="3952289" cy="40011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Valoraciones de los compradores</a:t>
            </a:r>
          </a:p>
        </p:txBody>
      </p:sp>
      <p:sp>
        <p:nvSpPr>
          <p:cNvPr id="20" name="Text Box 9"/>
          <p:cNvSpPr txBox="1">
            <a:spLocks noChangeArrowheads="1"/>
          </p:cNvSpPr>
          <p:nvPr/>
        </p:nvSpPr>
        <p:spPr bwMode="auto">
          <a:xfrm>
            <a:off x="3511527" y="4405265"/>
            <a:ext cx="1250540"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30, 15, 6</a:t>
            </a:r>
          </a:p>
        </p:txBody>
      </p:sp>
      <p:sp>
        <p:nvSpPr>
          <p:cNvPr id="21" name="Text Box 9"/>
          <p:cNvSpPr txBox="1">
            <a:spLocks noChangeArrowheads="1"/>
          </p:cNvSpPr>
          <p:nvPr/>
        </p:nvSpPr>
        <p:spPr bwMode="auto">
          <a:xfrm>
            <a:off x="3511527" y="5044581"/>
            <a:ext cx="116669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20, 10, 4</a:t>
            </a:r>
          </a:p>
        </p:txBody>
      </p:sp>
      <p:sp>
        <p:nvSpPr>
          <p:cNvPr id="22" name="Text Box 9"/>
          <p:cNvSpPr txBox="1">
            <a:spLocks noChangeArrowheads="1"/>
          </p:cNvSpPr>
          <p:nvPr/>
        </p:nvSpPr>
        <p:spPr bwMode="auto">
          <a:xfrm>
            <a:off x="3511527" y="5821246"/>
            <a:ext cx="1075032"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10, 5, 2</a:t>
            </a:r>
          </a:p>
        </p:txBody>
      </p:sp>
      <p:sp>
        <p:nvSpPr>
          <p:cNvPr id="23" name="Text Box 9"/>
          <p:cNvSpPr txBox="1">
            <a:spLocks noChangeArrowheads="1"/>
          </p:cNvSpPr>
          <p:nvPr/>
        </p:nvSpPr>
        <p:spPr bwMode="auto">
          <a:xfrm>
            <a:off x="674131" y="6305915"/>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15.3.a</a:t>
            </a:r>
            <a:endParaRPr lang="es-MX" sz="2400" i="1" u="none" dirty="0">
              <a:latin typeface="Times New Roman" panose="02020603050405020304" pitchFamily="18" charset="0"/>
              <a:sym typeface="Symbol" panose="05050102010706020507" pitchFamily="18" charset="2"/>
            </a:endParaRPr>
          </a:p>
        </p:txBody>
      </p:sp>
      <p:sp>
        <p:nvSpPr>
          <p:cNvPr id="25" name="Text Box 9"/>
          <p:cNvSpPr txBox="1">
            <a:spLocks noChangeArrowheads="1"/>
          </p:cNvSpPr>
          <p:nvPr/>
        </p:nvSpPr>
        <p:spPr bwMode="auto">
          <a:xfrm>
            <a:off x="1289099" y="5186328"/>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b</a:t>
            </a:r>
            <a:endParaRPr lang="es-MX" sz="2800" i="1" u="none" dirty="0">
              <a:latin typeface="Times New Roman" panose="02020603050405020304" pitchFamily="18" charset="0"/>
              <a:sym typeface="Symbol" panose="05050102010706020507" pitchFamily="18" charset="2"/>
            </a:endParaRPr>
          </a:p>
        </p:txBody>
      </p:sp>
      <p:sp>
        <p:nvSpPr>
          <p:cNvPr id="27" name="Text Box 9"/>
          <p:cNvSpPr txBox="1">
            <a:spLocks noChangeArrowheads="1"/>
          </p:cNvSpPr>
          <p:nvPr/>
        </p:nvSpPr>
        <p:spPr bwMode="auto">
          <a:xfrm>
            <a:off x="2699671" y="429025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x</a:t>
            </a:r>
            <a:endParaRPr lang="es-MX" sz="2800" i="1" u="none" dirty="0">
              <a:latin typeface="Times New Roman" panose="02020603050405020304" pitchFamily="18" charset="0"/>
              <a:sym typeface="Symbol" panose="05050102010706020507" pitchFamily="18" charset="2"/>
            </a:endParaRPr>
          </a:p>
        </p:txBody>
      </p:sp>
      <p:sp>
        <p:nvSpPr>
          <p:cNvPr id="28" name="Text Box 9"/>
          <p:cNvSpPr txBox="1">
            <a:spLocks noChangeArrowheads="1"/>
          </p:cNvSpPr>
          <p:nvPr/>
        </p:nvSpPr>
        <p:spPr bwMode="auto">
          <a:xfrm>
            <a:off x="2736079" y="5018286"/>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endParaRPr lang="es-MX" sz="2800" i="1" u="none" dirty="0">
              <a:latin typeface="Times New Roman" panose="02020603050405020304" pitchFamily="18" charset="0"/>
              <a:sym typeface="Symbol" panose="05050102010706020507" pitchFamily="18" charset="2"/>
            </a:endParaRPr>
          </a:p>
        </p:txBody>
      </p:sp>
      <p:sp>
        <p:nvSpPr>
          <p:cNvPr id="29" name="Text Box 9"/>
          <p:cNvSpPr txBox="1">
            <a:spLocks noChangeArrowheads="1"/>
          </p:cNvSpPr>
          <p:nvPr/>
        </p:nvSpPr>
        <p:spPr bwMode="auto">
          <a:xfrm>
            <a:off x="2736079" y="5921669"/>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z</a:t>
            </a:r>
            <a:endParaRPr lang="es-MX" sz="2800" i="1" u="none" dirty="0">
              <a:latin typeface="Times New Roman" panose="02020603050405020304" pitchFamily="18" charset="0"/>
              <a:sym typeface="Symbol" panose="05050102010706020507" pitchFamily="18" charset="2"/>
            </a:endParaRPr>
          </a:p>
        </p:txBody>
      </p:sp>
      <p:sp>
        <p:nvSpPr>
          <p:cNvPr id="30" name="Rectángulo redondeado 29"/>
          <p:cNvSpPr/>
          <p:nvPr/>
        </p:nvSpPr>
        <p:spPr bwMode="auto">
          <a:xfrm>
            <a:off x="1179946" y="4542562"/>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1" name="Text Box 9"/>
          <p:cNvSpPr txBox="1">
            <a:spLocks noChangeArrowheads="1"/>
          </p:cNvSpPr>
          <p:nvPr/>
        </p:nvSpPr>
        <p:spPr bwMode="auto">
          <a:xfrm>
            <a:off x="1330286" y="4421419"/>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a:t>
            </a:r>
            <a:endParaRPr lang="es-MX" sz="2800" i="1" u="none" dirty="0">
              <a:latin typeface="Times New Roman" panose="02020603050405020304" pitchFamily="18" charset="0"/>
              <a:sym typeface="Symbol" panose="05050102010706020507" pitchFamily="18" charset="2"/>
            </a:endParaRPr>
          </a:p>
        </p:txBody>
      </p:sp>
      <p:sp>
        <p:nvSpPr>
          <p:cNvPr id="32" name="Rectángulo redondeado 31"/>
          <p:cNvSpPr/>
          <p:nvPr/>
        </p:nvSpPr>
        <p:spPr bwMode="auto">
          <a:xfrm>
            <a:off x="1142875" y="5991708"/>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3" name="Text Box 9"/>
          <p:cNvSpPr txBox="1">
            <a:spLocks noChangeArrowheads="1"/>
          </p:cNvSpPr>
          <p:nvPr/>
        </p:nvSpPr>
        <p:spPr bwMode="auto">
          <a:xfrm>
            <a:off x="1293215" y="5870565"/>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t>
            </a:r>
            <a:endParaRPr lang="es-MX" sz="2800" i="1" u="none" dirty="0">
              <a:latin typeface="Times New Roman" panose="02020603050405020304" pitchFamily="18" charset="0"/>
              <a:sym typeface="Symbol" panose="05050102010706020507" pitchFamily="18" charset="2"/>
            </a:endParaRPr>
          </a:p>
        </p:txBody>
      </p:sp>
      <p:cxnSp>
        <p:nvCxnSpPr>
          <p:cNvPr id="34" name="Conector recto 33"/>
          <p:cNvCxnSpPr>
            <a:endCxn id="12" idx="1"/>
          </p:cNvCxnSpPr>
          <p:nvPr/>
        </p:nvCxnSpPr>
        <p:spPr bwMode="auto">
          <a:xfrm flipV="1">
            <a:off x="1872920" y="4542749"/>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Conector recto 34"/>
          <p:cNvCxnSpPr/>
          <p:nvPr/>
        </p:nvCxnSpPr>
        <p:spPr bwMode="auto">
          <a:xfrm flipV="1">
            <a:off x="1825148" y="5334185"/>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Conector recto 35"/>
          <p:cNvCxnSpPr/>
          <p:nvPr/>
        </p:nvCxnSpPr>
        <p:spPr bwMode="auto">
          <a:xfrm flipV="1">
            <a:off x="1867487" y="6100114"/>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0" name="Rectángulo redondeado 119"/>
          <p:cNvSpPr/>
          <p:nvPr/>
        </p:nvSpPr>
        <p:spPr bwMode="auto">
          <a:xfrm>
            <a:off x="5873222" y="5067244"/>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21" name="Triángulo isósceles 120"/>
          <p:cNvSpPr/>
          <p:nvPr/>
        </p:nvSpPr>
        <p:spPr bwMode="auto">
          <a:xfrm>
            <a:off x="7246197" y="4072602"/>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2" name="Text Box 9"/>
          <p:cNvSpPr txBox="1">
            <a:spLocks noChangeArrowheads="1"/>
          </p:cNvSpPr>
          <p:nvPr/>
        </p:nvSpPr>
        <p:spPr bwMode="auto">
          <a:xfrm>
            <a:off x="7894583" y="3945052"/>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3</a:t>
            </a:r>
            <a:endParaRPr lang="es-MX" sz="2200" i="1" u="none" dirty="0">
              <a:solidFill>
                <a:srgbClr val="FF0000"/>
              </a:solidFill>
              <a:latin typeface="+mn-lt"/>
              <a:sym typeface="Symbol" panose="05050102010706020507" pitchFamily="18" charset="2"/>
            </a:endParaRPr>
          </a:p>
        </p:txBody>
      </p:sp>
      <p:sp>
        <p:nvSpPr>
          <p:cNvPr id="123" name="Triángulo isósceles 122"/>
          <p:cNvSpPr/>
          <p:nvPr/>
        </p:nvSpPr>
        <p:spPr bwMode="auto">
          <a:xfrm>
            <a:off x="7284653" y="4796285"/>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4" name="Text Box 9"/>
          <p:cNvSpPr txBox="1">
            <a:spLocks noChangeArrowheads="1"/>
          </p:cNvSpPr>
          <p:nvPr/>
        </p:nvSpPr>
        <p:spPr bwMode="auto">
          <a:xfrm>
            <a:off x="7915110" y="4825675"/>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2</a:t>
            </a:r>
            <a:endParaRPr lang="es-MX" sz="2200" i="1" u="none" dirty="0">
              <a:solidFill>
                <a:srgbClr val="FF0000"/>
              </a:solidFill>
              <a:latin typeface="+mn-lt"/>
              <a:sym typeface="Symbol" panose="05050102010706020507" pitchFamily="18" charset="2"/>
            </a:endParaRPr>
          </a:p>
        </p:txBody>
      </p:sp>
      <p:sp>
        <p:nvSpPr>
          <p:cNvPr id="125" name="Triángulo isósceles 124"/>
          <p:cNvSpPr/>
          <p:nvPr/>
        </p:nvSpPr>
        <p:spPr bwMode="auto">
          <a:xfrm>
            <a:off x="7282055" y="5685681"/>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6" name="Text Box 9"/>
          <p:cNvSpPr txBox="1">
            <a:spLocks noChangeArrowheads="1"/>
          </p:cNvSpPr>
          <p:nvPr/>
        </p:nvSpPr>
        <p:spPr bwMode="auto">
          <a:xfrm>
            <a:off x="7878158" y="5679167"/>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27" name="Text Box 9"/>
          <p:cNvSpPr txBox="1">
            <a:spLocks noChangeArrowheads="1"/>
          </p:cNvSpPr>
          <p:nvPr/>
        </p:nvSpPr>
        <p:spPr bwMode="auto">
          <a:xfrm>
            <a:off x="8245990" y="4165038"/>
            <a:ext cx="1250540"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30, 15, 6</a:t>
            </a:r>
          </a:p>
        </p:txBody>
      </p:sp>
      <p:sp>
        <p:nvSpPr>
          <p:cNvPr id="128" name="Text Box 9"/>
          <p:cNvSpPr txBox="1">
            <a:spLocks noChangeArrowheads="1"/>
          </p:cNvSpPr>
          <p:nvPr/>
        </p:nvSpPr>
        <p:spPr bwMode="auto">
          <a:xfrm>
            <a:off x="8245990" y="4804354"/>
            <a:ext cx="116669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20, 10, 4</a:t>
            </a:r>
          </a:p>
        </p:txBody>
      </p:sp>
      <p:sp>
        <p:nvSpPr>
          <p:cNvPr id="129" name="Text Box 9"/>
          <p:cNvSpPr txBox="1">
            <a:spLocks noChangeArrowheads="1"/>
          </p:cNvSpPr>
          <p:nvPr/>
        </p:nvSpPr>
        <p:spPr bwMode="auto">
          <a:xfrm>
            <a:off x="8245990" y="5581019"/>
            <a:ext cx="1075032"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10, 5, 2</a:t>
            </a:r>
          </a:p>
        </p:txBody>
      </p:sp>
      <p:sp>
        <p:nvSpPr>
          <p:cNvPr id="130" name="Text Box 9"/>
          <p:cNvSpPr txBox="1">
            <a:spLocks noChangeArrowheads="1"/>
          </p:cNvSpPr>
          <p:nvPr/>
        </p:nvSpPr>
        <p:spPr bwMode="auto">
          <a:xfrm>
            <a:off x="6023562" y="494610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b</a:t>
            </a:r>
            <a:endParaRPr lang="es-MX" sz="2800" i="1" u="none" dirty="0">
              <a:latin typeface="Times New Roman" panose="02020603050405020304" pitchFamily="18" charset="0"/>
              <a:sym typeface="Symbol" panose="05050102010706020507" pitchFamily="18" charset="2"/>
            </a:endParaRPr>
          </a:p>
        </p:txBody>
      </p:sp>
      <p:sp>
        <p:nvSpPr>
          <p:cNvPr id="131" name="Text Box 9"/>
          <p:cNvSpPr txBox="1">
            <a:spLocks noChangeArrowheads="1"/>
          </p:cNvSpPr>
          <p:nvPr/>
        </p:nvSpPr>
        <p:spPr bwMode="auto">
          <a:xfrm>
            <a:off x="7434134" y="405002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x</a:t>
            </a:r>
            <a:endParaRPr lang="es-MX" sz="2800" i="1" u="none" dirty="0">
              <a:latin typeface="Times New Roman" panose="02020603050405020304" pitchFamily="18" charset="0"/>
              <a:sym typeface="Symbol" panose="05050102010706020507" pitchFamily="18" charset="2"/>
            </a:endParaRPr>
          </a:p>
        </p:txBody>
      </p:sp>
      <p:sp>
        <p:nvSpPr>
          <p:cNvPr id="132" name="Text Box 9"/>
          <p:cNvSpPr txBox="1">
            <a:spLocks noChangeArrowheads="1"/>
          </p:cNvSpPr>
          <p:nvPr/>
        </p:nvSpPr>
        <p:spPr bwMode="auto">
          <a:xfrm>
            <a:off x="7470542" y="4778059"/>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endParaRPr lang="es-MX" sz="2800" i="1" u="none" dirty="0">
              <a:latin typeface="Times New Roman" panose="02020603050405020304" pitchFamily="18" charset="0"/>
              <a:sym typeface="Symbol" panose="05050102010706020507" pitchFamily="18" charset="2"/>
            </a:endParaRPr>
          </a:p>
        </p:txBody>
      </p:sp>
      <p:sp>
        <p:nvSpPr>
          <p:cNvPr id="133" name="Text Box 9"/>
          <p:cNvSpPr txBox="1">
            <a:spLocks noChangeArrowheads="1"/>
          </p:cNvSpPr>
          <p:nvPr/>
        </p:nvSpPr>
        <p:spPr bwMode="auto">
          <a:xfrm>
            <a:off x="7470542" y="5681442"/>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z</a:t>
            </a:r>
            <a:endParaRPr lang="es-MX" sz="2800" i="1" u="none" dirty="0">
              <a:latin typeface="Times New Roman" panose="02020603050405020304" pitchFamily="18" charset="0"/>
              <a:sym typeface="Symbol" panose="05050102010706020507" pitchFamily="18" charset="2"/>
            </a:endParaRPr>
          </a:p>
        </p:txBody>
      </p:sp>
      <p:sp>
        <p:nvSpPr>
          <p:cNvPr id="134" name="Rectángulo redondeado 133"/>
          <p:cNvSpPr/>
          <p:nvPr/>
        </p:nvSpPr>
        <p:spPr bwMode="auto">
          <a:xfrm>
            <a:off x="5914409" y="4302335"/>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35" name="Text Box 9"/>
          <p:cNvSpPr txBox="1">
            <a:spLocks noChangeArrowheads="1"/>
          </p:cNvSpPr>
          <p:nvPr/>
        </p:nvSpPr>
        <p:spPr bwMode="auto">
          <a:xfrm>
            <a:off x="6064749" y="4181192"/>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a:t>
            </a:r>
            <a:endParaRPr lang="es-MX" sz="2800" i="1" u="none" dirty="0">
              <a:latin typeface="Times New Roman" panose="02020603050405020304" pitchFamily="18" charset="0"/>
              <a:sym typeface="Symbol" panose="05050102010706020507" pitchFamily="18" charset="2"/>
            </a:endParaRPr>
          </a:p>
        </p:txBody>
      </p:sp>
      <p:sp>
        <p:nvSpPr>
          <p:cNvPr id="136" name="Rectángulo redondeado 135"/>
          <p:cNvSpPr/>
          <p:nvPr/>
        </p:nvSpPr>
        <p:spPr bwMode="auto">
          <a:xfrm>
            <a:off x="5877338" y="5751481"/>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37" name="Text Box 9"/>
          <p:cNvSpPr txBox="1">
            <a:spLocks noChangeArrowheads="1"/>
          </p:cNvSpPr>
          <p:nvPr/>
        </p:nvSpPr>
        <p:spPr bwMode="auto">
          <a:xfrm>
            <a:off x="6027678" y="5630338"/>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t>
            </a:r>
            <a:endParaRPr lang="es-MX" sz="2800" i="1" u="none" dirty="0">
              <a:latin typeface="Times New Roman" panose="02020603050405020304" pitchFamily="18" charset="0"/>
              <a:sym typeface="Symbol" panose="05050102010706020507" pitchFamily="18" charset="2"/>
            </a:endParaRPr>
          </a:p>
        </p:txBody>
      </p:sp>
      <p:cxnSp>
        <p:nvCxnSpPr>
          <p:cNvPr id="139" name="Conector recto 138"/>
          <p:cNvCxnSpPr>
            <a:endCxn id="121" idx="1"/>
          </p:cNvCxnSpPr>
          <p:nvPr/>
        </p:nvCxnSpPr>
        <p:spPr bwMode="auto">
          <a:xfrm flipV="1">
            <a:off x="6607383" y="4325099"/>
            <a:ext cx="817986" cy="17118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Conector recto 139"/>
          <p:cNvCxnSpPr/>
          <p:nvPr/>
        </p:nvCxnSpPr>
        <p:spPr bwMode="auto">
          <a:xfrm>
            <a:off x="6566196" y="5284111"/>
            <a:ext cx="853740" cy="575776"/>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1" name="Text Box 9"/>
          <p:cNvSpPr txBox="1">
            <a:spLocks noChangeArrowheads="1"/>
          </p:cNvSpPr>
          <p:nvPr/>
        </p:nvSpPr>
        <p:spPr bwMode="auto">
          <a:xfrm>
            <a:off x="7826160" y="6257533"/>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15.4.b</a:t>
            </a:r>
            <a:endParaRPr lang="es-MX" sz="2400" i="1" u="none" dirty="0">
              <a:latin typeface="Times New Roman" panose="02020603050405020304" pitchFamily="18" charset="0"/>
              <a:sym typeface="Symbol" panose="05050102010706020507" pitchFamily="18" charset="2"/>
            </a:endParaRPr>
          </a:p>
        </p:txBody>
      </p:sp>
      <p:cxnSp>
        <p:nvCxnSpPr>
          <p:cNvPr id="143" name="Conector recto 142"/>
          <p:cNvCxnSpPr/>
          <p:nvPr/>
        </p:nvCxnSpPr>
        <p:spPr bwMode="auto">
          <a:xfrm>
            <a:off x="7509838" y="4890023"/>
            <a:ext cx="380225" cy="544533"/>
          </a:xfrm>
          <a:prstGeom prst="line">
            <a:avLst/>
          </a:prstGeom>
          <a:solidFill>
            <a:schemeClr val="accent1"/>
          </a:solidFill>
          <a:ln w="508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Conector recto 143"/>
          <p:cNvCxnSpPr/>
          <p:nvPr/>
        </p:nvCxnSpPr>
        <p:spPr bwMode="auto">
          <a:xfrm flipH="1">
            <a:off x="7458509" y="4806385"/>
            <a:ext cx="339991" cy="562179"/>
          </a:xfrm>
          <a:prstGeom prst="line">
            <a:avLst/>
          </a:prstGeom>
          <a:solidFill>
            <a:schemeClr val="accent1"/>
          </a:solidFill>
          <a:ln w="508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9" name="Elipse 148"/>
          <p:cNvSpPr/>
          <p:nvPr/>
        </p:nvSpPr>
        <p:spPr bwMode="auto">
          <a:xfrm>
            <a:off x="8268569" y="4204779"/>
            <a:ext cx="420594" cy="409566"/>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1" name="Elipse 150"/>
          <p:cNvSpPr/>
          <p:nvPr/>
        </p:nvSpPr>
        <p:spPr bwMode="auto">
          <a:xfrm>
            <a:off x="8614186" y="5594873"/>
            <a:ext cx="420594" cy="409566"/>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6" name="Elipse 155"/>
          <p:cNvSpPr/>
          <p:nvPr/>
        </p:nvSpPr>
        <p:spPr bwMode="auto">
          <a:xfrm>
            <a:off x="4178943" y="5855778"/>
            <a:ext cx="420594" cy="409566"/>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7" name="Elipse 156"/>
          <p:cNvSpPr/>
          <p:nvPr/>
        </p:nvSpPr>
        <p:spPr bwMode="auto">
          <a:xfrm>
            <a:off x="3965283" y="5109915"/>
            <a:ext cx="420594" cy="409566"/>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8" name="Elipse 157"/>
          <p:cNvSpPr/>
          <p:nvPr/>
        </p:nvSpPr>
        <p:spPr bwMode="auto">
          <a:xfrm>
            <a:off x="3544525" y="4442865"/>
            <a:ext cx="420594" cy="409566"/>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63"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30</a:t>
            </a:fld>
            <a:endParaRPr lang="es-MX" dirty="0"/>
          </a:p>
        </p:txBody>
      </p:sp>
      <p:sp>
        <p:nvSpPr>
          <p:cNvPr id="64" name="Text Box 9"/>
          <p:cNvSpPr txBox="1">
            <a:spLocks noChangeArrowheads="1"/>
          </p:cNvSpPr>
          <p:nvPr/>
        </p:nvSpPr>
        <p:spPr bwMode="auto">
          <a:xfrm>
            <a:off x="114703" y="106875"/>
            <a:ext cx="647610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15.3 El principio VCG. Pujas honestas</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4" name="Cinta perforada 59">
            <a:extLst>
              <a:ext uri="{FF2B5EF4-FFF2-40B4-BE49-F238E27FC236}">
                <a16:creationId xmlns:a16="http://schemas.microsoft.com/office/drawing/2014/main" id="{DEEF114A-FA14-0D5E-0B0F-C298F89A39D5}"/>
              </a:ext>
            </a:extLst>
          </p:cNvPr>
          <p:cNvSpPr/>
          <p:nvPr/>
        </p:nvSpPr>
        <p:spPr bwMode="auto">
          <a:xfrm>
            <a:off x="9651316" y="3977338"/>
            <a:ext cx="2459805" cy="817494"/>
          </a:xfrm>
          <a:prstGeom prst="flowChartPunchedTape">
            <a:avLst/>
          </a:prstGeom>
          <a:solidFill>
            <a:srgbClr val="00999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s-MX" sz="2400" i="1" dirty="0">
                <a:effectLst>
                  <a:outerShdw blurRad="38100" dist="38100" dir="2700000" algn="tl">
                    <a:srgbClr val="000000">
                      <a:alpha val="43137"/>
                    </a:srgbClr>
                  </a:outerShdw>
                </a:effectLst>
              </a:rPr>
              <a:t>x</a:t>
            </a:r>
            <a:r>
              <a:rPr lang="es-MX" sz="2400" dirty="0">
                <a:effectLst>
                  <a:outerShdw blurRad="38100" dist="38100" dir="2700000" algn="tl">
                    <a:srgbClr val="000000">
                      <a:alpha val="43137"/>
                    </a:srgbClr>
                  </a:outerShdw>
                </a:effectLst>
              </a:rPr>
              <a:t> debe pagar 13</a:t>
            </a:r>
          </a:p>
        </p:txBody>
      </p:sp>
      <p:sp>
        <p:nvSpPr>
          <p:cNvPr id="5" name="Cinta perforada 61">
            <a:extLst>
              <a:ext uri="{FF2B5EF4-FFF2-40B4-BE49-F238E27FC236}">
                <a16:creationId xmlns:a16="http://schemas.microsoft.com/office/drawing/2014/main" id="{65F76C9F-0CAC-2020-52C1-D05078AF0322}"/>
              </a:ext>
            </a:extLst>
          </p:cNvPr>
          <p:cNvSpPr/>
          <p:nvPr/>
        </p:nvSpPr>
        <p:spPr bwMode="auto">
          <a:xfrm>
            <a:off x="9656547" y="4635834"/>
            <a:ext cx="2454573" cy="817494"/>
          </a:xfrm>
          <a:prstGeom prst="flowChartPunchedTape">
            <a:avLst/>
          </a:prstGeom>
          <a:solidFill>
            <a:srgbClr val="00999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s-MX" sz="2400" i="1" dirty="0">
                <a:effectLst>
                  <a:outerShdw blurRad="38100" dist="38100" dir="2700000" algn="tl">
                    <a:srgbClr val="000000">
                      <a:alpha val="43137"/>
                    </a:srgbClr>
                  </a:outerShdw>
                </a:effectLst>
              </a:rPr>
              <a:t>y</a:t>
            </a:r>
            <a:r>
              <a:rPr lang="es-MX" sz="2400" dirty="0">
                <a:effectLst>
                  <a:outerShdw blurRad="38100" dist="38100" dir="2700000" algn="tl">
                    <a:srgbClr val="000000">
                      <a:alpha val="43137"/>
                    </a:srgbClr>
                  </a:outerShdw>
                </a:effectLst>
              </a:rPr>
              <a:t> debe pagar  3</a:t>
            </a:r>
          </a:p>
        </p:txBody>
      </p:sp>
    </p:spTree>
    <p:extLst>
      <p:ext uri="{BB962C8B-B14F-4D97-AF65-F5344CB8AC3E}">
        <p14:creationId xmlns:p14="http://schemas.microsoft.com/office/powerpoint/2010/main" val="542815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200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12867" y="758284"/>
            <a:ext cx="10461813" cy="6014657"/>
          </a:xfrm>
        </p:spPr>
        <p:txBody>
          <a:bodyPr/>
          <a:lstStyle/>
          <a:p>
            <a:r>
              <a:rPr lang="es-MX" sz="2400" dirty="0">
                <a:effectLst/>
                <a:latin typeface="Calibri" panose="020F0502020204030204" pitchFamily="34" charset="0"/>
              </a:rPr>
              <a:t>Finalmente, si el comprador  </a:t>
            </a:r>
            <a:r>
              <a:rPr lang="es-MX" sz="2400" i="1" dirty="0">
                <a:effectLst/>
                <a:latin typeface="Calibri" panose="020F0502020204030204" pitchFamily="34" charset="0"/>
              </a:rPr>
              <a:t>z </a:t>
            </a:r>
            <a:r>
              <a:rPr lang="es-MX" sz="2400" dirty="0">
                <a:effectLst/>
                <a:latin typeface="Calibri" panose="020F0502020204030204" pitchFamily="34" charset="0"/>
              </a:rPr>
              <a:t> no estuviera, en el apareamiento óptimo  </a:t>
            </a:r>
            <a:r>
              <a:rPr lang="es-MX" sz="2400" i="1" dirty="0">
                <a:effectLst/>
                <a:latin typeface="Calibri" panose="020F0502020204030204" pitchFamily="34" charset="0"/>
              </a:rPr>
              <a:t>x  </a:t>
            </a:r>
            <a:r>
              <a:rPr lang="es-MX" sz="2400" dirty="0">
                <a:effectLst/>
                <a:latin typeface="Calibri" panose="020F0502020204030204" pitchFamily="34" charset="0"/>
              </a:rPr>
              <a:t>aún obtiene  </a:t>
            </a:r>
            <a:r>
              <a:rPr lang="es-MX" sz="2400" i="1" dirty="0">
                <a:effectLst/>
                <a:latin typeface="Calibri" panose="020F0502020204030204" pitchFamily="34" charset="0"/>
              </a:rPr>
              <a:t>a</a:t>
            </a:r>
            <a:r>
              <a:rPr lang="es-MX" sz="2400" dirty="0">
                <a:effectLst/>
                <a:latin typeface="Calibri" panose="020F0502020204030204" pitchFamily="34" charset="0"/>
              </a:rPr>
              <a:t>  (de modo que no se le afecta), y  </a:t>
            </a:r>
            <a:r>
              <a:rPr lang="es-MX" sz="2400" i="1" dirty="0" err="1">
                <a:effectLst/>
                <a:latin typeface="Calibri" panose="020F0502020204030204" pitchFamily="34" charset="0"/>
              </a:rPr>
              <a:t>y</a:t>
            </a:r>
            <a:r>
              <a:rPr lang="es-MX" sz="2400" i="1" dirty="0">
                <a:effectLst/>
                <a:latin typeface="Calibri" panose="020F0502020204030204" pitchFamily="34" charset="0"/>
              </a:rPr>
              <a:t>  </a:t>
            </a:r>
            <a:r>
              <a:rPr lang="es-MX" sz="2400" dirty="0">
                <a:effectLst/>
                <a:latin typeface="Calibri" panose="020F0502020204030204" pitchFamily="34" charset="0"/>
              </a:rPr>
              <a:t>aún</a:t>
            </a:r>
            <a:r>
              <a:rPr lang="es-MX" sz="2400" i="1" dirty="0">
                <a:effectLst/>
                <a:latin typeface="Calibri" panose="020F0502020204030204" pitchFamily="34" charset="0"/>
              </a:rPr>
              <a:t> </a:t>
            </a:r>
            <a:r>
              <a:rPr lang="es-MX" sz="2400" dirty="0">
                <a:effectLst/>
                <a:latin typeface="Calibri" panose="020F0502020204030204" pitchFamily="34" charset="0"/>
              </a:rPr>
              <a:t>obtiene el bien  </a:t>
            </a:r>
            <a:r>
              <a:rPr lang="es-MX" sz="2400" i="1" dirty="0">
                <a:effectLst/>
                <a:latin typeface="Calibri" panose="020F0502020204030204" pitchFamily="34" charset="0"/>
              </a:rPr>
              <a:t>b</a:t>
            </a:r>
            <a:r>
              <a:rPr lang="es-MX" sz="2400" dirty="0">
                <a:effectLst/>
                <a:latin typeface="Calibri" panose="020F0502020204030204" pitchFamily="34" charset="0"/>
              </a:rPr>
              <a:t>, de modo que la desaparición de  </a:t>
            </a:r>
            <a:r>
              <a:rPr lang="es-MX" sz="2400" i="1" dirty="0">
                <a:effectLst/>
                <a:latin typeface="Calibri" panose="020F0502020204030204" pitchFamily="34" charset="0"/>
              </a:rPr>
              <a:t>z </a:t>
            </a:r>
            <a:r>
              <a:rPr lang="es-MX" sz="2400" dirty="0">
                <a:effectLst/>
                <a:latin typeface="Calibri" panose="020F0502020204030204" pitchFamily="34" charset="0"/>
              </a:rPr>
              <a:t> no afecta a nadie.</a:t>
            </a:r>
          </a:p>
          <a:p>
            <a:r>
              <a:rPr lang="es-MX" sz="2400" dirty="0">
                <a:effectLst/>
                <a:latin typeface="Calibri" panose="020F0502020204030204" pitchFamily="34" charset="0"/>
              </a:rPr>
              <a:t>El daño total causado por  </a:t>
            </a:r>
            <a:r>
              <a:rPr lang="es-MX" sz="2400" i="1" dirty="0">
                <a:effectLst/>
                <a:latin typeface="Calibri" panose="020F0502020204030204" pitchFamily="34" charset="0"/>
              </a:rPr>
              <a:t>z</a:t>
            </a:r>
            <a:r>
              <a:rPr lang="es-MX" sz="2400" dirty="0">
                <a:effectLst/>
                <a:latin typeface="Calibri" panose="020F0502020204030204" pitchFamily="34" charset="0"/>
              </a:rPr>
              <a:t>  es 0+0=0, y ése es el precio que debe pagar.</a:t>
            </a:r>
          </a:p>
        </p:txBody>
      </p:sp>
      <p:sp>
        <p:nvSpPr>
          <p:cNvPr id="6" name="Rectángulo redondeado 5"/>
          <p:cNvSpPr/>
          <p:nvPr/>
        </p:nvSpPr>
        <p:spPr bwMode="auto">
          <a:xfrm>
            <a:off x="1150634" y="5319346"/>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8" name="Text Box 9"/>
          <p:cNvSpPr txBox="1">
            <a:spLocks noChangeArrowheads="1"/>
          </p:cNvSpPr>
          <p:nvPr/>
        </p:nvSpPr>
        <p:spPr bwMode="auto">
          <a:xfrm>
            <a:off x="675990" y="4460311"/>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10</a:t>
            </a:r>
            <a:endParaRPr lang="es-MX" sz="2400" i="1" u="none" dirty="0">
              <a:latin typeface="Times New Roman" panose="02020603050405020304" pitchFamily="18" charset="0"/>
              <a:sym typeface="Symbol" panose="05050102010706020507" pitchFamily="18" charset="2"/>
            </a:endParaRPr>
          </a:p>
        </p:txBody>
      </p:sp>
      <p:sp>
        <p:nvSpPr>
          <p:cNvPr id="9" name="Text Box 9"/>
          <p:cNvSpPr txBox="1">
            <a:spLocks noChangeArrowheads="1"/>
          </p:cNvSpPr>
          <p:nvPr/>
        </p:nvSpPr>
        <p:spPr bwMode="auto">
          <a:xfrm>
            <a:off x="675990" y="5187238"/>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5</a:t>
            </a:r>
            <a:endParaRPr lang="es-MX" sz="2400" i="1" u="none" dirty="0">
              <a:latin typeface="Times New Roman" panose="02020603050405020304" pitchFamily="18" charset="0"/>
              <a:sym typeface="Symbol" panose="05050102010706020507" pitchFamily="18" charset="2"/>
            </a:endParaRPr>
          </a:p>
        </p:txBody>
      </p:sp>
      <p:sp>
        <p:nvSpPr>
          <p:cNvPr id="10" name="Text Box 9"/>
          <p:cNvSpPr txBox="1">
            <a:spLocks noChangeArrowheads="1"/>
          </p:cNvSpPr>
          <p:nvPr/>
        </p:nvSpPr>
        <p:spPr bwMode="auto">
          <a:xfrm>
            <a:off x="713060" y="5913686"/>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2</a:t>
            </a:r>
            <a:endParaRPr lang="es-MX" sz="2400" i="1" u="none" dirty="0">
              <a:latin typeface="Times New Roman" panose="02020603050405020304" pitchFamily="18" charset="0"/>
              <a:sym typeface="Symbol" panose="05050102010706020507" pitchFamily="18" charset="2"/>
            </a:endParaRPr>
          </a:p>
        </p:txBody>
      </p:sp>
      <p:sp>
        <p:nvSpPr>
          <p:cNvPr id="12" name="Triángulo isósceles 11"/>
          <p:cNvSpPr/>
          <p:nvPr/>
        </p:nvSpPr>
        <p:spPr bwMode="auto">
          <a:xfrm>
            <a:off x="2523609" y="4302126"/>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3" name="Text Box 9"/>
          <p:cNvSpPr txBox="1">
            <a:spLocks noChangeArrowheads="1"/>
          </p:cNvSpPr>
          <p:nvPr/>
        </p:nvSpPr>
        <p:spPr bwMode="auto">
          <a:xfrm>
            <a:off x="3171995" y="4197154"/>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3</a:t>
            </a:r>
            <a:endParaRPr lang="es-MX" sz="2200" i="1" u="none" dirty="0">
              <a:solidFill>
                <a:srgbClr val="FF0000"/>
              </a:solidFill>
              <a:latin typeface="+mn-lt"/>
              <a:sym typeface="Symbol" panose="05050102010706020507" pitchFamily="18" charset="2"/>
            </a:endParaRPr>
          </a:p>
        </p:txBody>
      </p:sp>
      <p:sp>
        <p:nvSpPr>
          <p:cNvPr id="14" name="Triángulo isósceles 13"/>
          <p:cNvSpPr/>
          <p:nvPr/>
        </p:nvSpPr>
        <p:spPr bwMode="auto">
          <a:xfrm>
            <a:off x="2562065" y="504838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 name="Text Box 9"/>
          <p:cNvSpPr txBox="1">
            <a:spLocks noChangeArrowheads="1"/>
          </p:cNvSpPr>
          <p:nvPr/>
        </p:nvSpPr>
        <p:spPr bwMode="auto">
          <a:xfrm>
            <a:off x="3192522" y="5077777"/>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2</a:t>
            </a:r>
            <a:endParaRPr lang="es-MX" sz="2200" i="1" u="none" dirty="0">
              <a:solidFill>
                <a:srgbClr val="FF0000"/>
              </a:solidFill>
              <a:latin typeface="+mn-lt"/>
              <a:sym typeface="Symbol" panose="05050102010706020507" pitchFamily="18" charset="2"/>
            </a:endParaRPr>
          </a:p>
        </p:txBody>
      </p:sp>
      <p:sp>
        <p:nvSpPr>
          <p:cNvPr id="16" name="Triángulo isósceles 15"/>
          <p:cNvSpPr/>
          <p:nvPr/>
        </p:nvSpPr>
        <p:spPr bwMode="auto">
          <a:xfrm>
            <a:off x="2559467" y="5937783"/>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7" name="Text Box 9"/>
          <p:cNvSpPr txBox="1">
            <a:spLocks noChangeArrowheads="1"/>
          </p:cNvSpPr>
          <p:nvPr/>
        </p:nvSpPr>
        <p:spPr bwMode="auto">
          <a:xfrm>
            <a:off x="3155570" y="5931269"/>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9" name="Text Box 9"/>
          <p:cNvSpPr txBox="1">
            <a:spLocks noChangeArrowheads="1"/>
          </p:cNvSpPr>
          <p:nvPr/>
        </p:nvSpPr>
        <p:spPr bwMode="auto">
          <a:xfrm>
            <a:off x="3327461" y="6389077"/>
            <a:ext cx="3952289" cy="40011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Valoraciones de los compradores</a:t>
            </a:r>
          </a:p>
        </p:txBody>
      </p:sp>
      <p:sp>
        <p:nvSpPr>
          <p:cNvPr id="20" name="Text Box 9"/>
          <p:cNvSpPr txBox="1">
            <a:spLocks noChangeArrowheads="1"/>
          </p:cNvSpPr>
          <p:nvPr/>
        </p:nvSpPr>
        <p:spPr bwMode="auto">
          <a:xfrm>
            <a:off x="3523402" y="4417140"/>
            <a:ext cx="1250540"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30, 15, 6</a:t>
            </a:r>
          </a:p>
        </p:txBody>
      </p:sp>
      <p:sp>
        <p:nvSpPr>
          <p:cNvPr id="21" name="Text Box 9"/>
          <p:cNvSpPr txBox="1">
            <a:spLocks noChangeArrowheads="1"/>
          </p:cNvSpPr>
          <p:nvPr/>
        </p:nvSpPr>
        <p:spPr bwMode="auto">
          <a:xfrm>
            <a:off x="3523402" y="5056456"/>
            <a:ext cx="116669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20, 10, 4</a:t>
            </a:r>
          </a:p>
        </p:txBody>
      </p:sp>
      <p:sp>
        <p:nvSpPr>
          <p:cNvPr id="22" name="Text Box 9"/>
          <p:cNvSpPr txBox="1">
            <a:spLocks noChangeArrowheads="1"/>
          </p:cNvSpPr>
          <p:nvPr/>
        </p:nvSpPr>
        <p:spPr bwMode="auto">
          <a:xfrm>
            <a:off x="3523402" y="5833121"/>
            <a:ext cx="1075032"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10, 5, 2</a:t>
            </a:r>
          </a:p>
        </p:txBody>
      </p:sp>
      <p:sp>
        <p:nvSpPr>
          <p:cNvPr id="23" name="Text Box 9"/>
          <p:cNvSpPr txBox="1">
            <a:spLocks noChangeArrowheads="1"/>
          </p:cNvSpPr>
          <p:nvPr/>
        </p:nvSpPr>
        <p:spPr bwMode="auto">
          <a:xfrm>
            <a:off x="686006" y="6317790"/>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15.3.a</a:t>
            </a:r>
            <a:endParaRPr lang="es-MX" sz="2400" i="1" u="none" dirty="0">
              <a:latin typeface="Times New Roman" panose="02020603050405020304" pitchFamily="18" charset="0"/>
              <a:sym typeface="Symbol" panose="05050102010706020507" pitchFamily="18" charset="2"/>
            </a:endParaRPr>
          </a:p>
        </p:txBody>
      </p:sp>
      <p:sp>
        <p:nvSpPr>
          <p:cNvPr id="25" name="Text Box 9"/>
          <p:cNvSpPr txBox="1">
            <a:spLocks noChangeArrowheads="1"/>
          </p:cNvSpPr>
          <p:nvPr/>
        </p:nvSpPr>
        <p:spPr bwMode="auto">
          <a:xfrm>
            <a:off x="1300974" y="5198203"/>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b</a:t>
            </a:r>
            <a:endParaRPr lang="es-MX" sz="2800" i="1" u="none" dirty="0">
              <a:latin typeface="Times New Roman" panose="02020603050405020304" pitchFamily="18" charset="0"/>
              <a:sym typeface="Symbol" panose="05050102010706020507" pitchFamily="18" charset="2"/>
            </a:endParaRPr>
          </a:p>
        </p:txBody>
      </p:sp>
      <p:sp>
        <p:nvSpPr>
          <p:cNvPr id="27" name="Text Box 9"/>
          <p:cNvSpPr txBox="1">
            <a:spLocks noChangeArrowheads="1"/>
          </p:cNvSpPr>
          <p:nvPr/>
        </p:nvSpPr>
        <p:spPr bwMode="auto">
          <a:xfrm>
            <a:off x="2711546" y="4302126"/>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x</a:t>
            </a:r>
            <a:endParaRPr lang="es-MX" sz="2800" i="1" u="none" dirty="0">
              <a:latin typeface="Times New Roman" panose="02020603050405020304" pitchFamily="18" charset="0"/>
              <a:sym typeface="Symbol" panose="05050102010706020507" pitchFamily="18" charset="2"/>
            </a:endParaRPr>
          </a:p>
        </p:txBody>
      </p:sp>
      <p:sp>
        <p:nvSpPr>
          <p:cNvPr id="28" name="Text Box 9"/>
          <p:cNvSpPr txBox="1">
            <a:spLocks noChangeArrowheads="1"/>
          </p:cNvSpPr>
          <p:nvPr/>
        </p:nvSpPr>
        <p:spPr bwMode="auto">
          <a:xfrm>
            <a:off x="2747954" y="503016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endParaRPr lang="es-MX" sz="2800" i="1" u="none" dirty="0">
              <a:latin typeface="Times New Roman" panose="02020603050405020304" pitchFamily="18" charset="0"/>
              <a:sym typeface="Symbol" panose="05050102010706020507" pitchFamily="18" charset="2"/>
            </a:endParaRPr>
          </a:p>
        </p:txBody>
      </p:sp>
      <p:sp>
        <p:nvSpPr>
          <p:cNvPr id="29" name="Text Box 9"/>
          <p:cNvSpPr txBox="1">
            <a:spLocks noChangeArrowheads="1"/>
          </p:cNvSpPr>
          <p:nvPr/>
        </p:nvSpPr>
        <p:spPr bwMode="auto">
          <a:xfrm>
            <a:off x="2747954" y="593354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z</a:t>
            </a:r>
            <a:endParaRPr lang="es-MX" sz="2800" i="1" u="none" dirty="0">
              <a:latin typeface="Times New Roman" panose="02020603050405020304" pitchFamily="18" charset="0"/>
              <a:sym typeface="Symbol" panose="05050102010706020507" pitchFamily="18" charset="2"/>
            </a:endParaRPr>
          </a:p>
        </p:txBody>
      </p:sp>
      <p:sp>
        <p:nvSpPr>
          <p:cNvPr id="30" name="Rectángulo redondeado 29"/>
          <p:cNvSpPr/>
          <p:nvPr/>
        </p:nvSpPr>
        <p:spPr bwMode="auto">
          <a:xfrm>
            <a:off x="1191821" y="4554437"/>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1" name="Text Box 9"/>
          <p:cNvSpPr txBox="1">
            <a:spLocks noChangeArrowheads="1"/>
          </p:cNvSpPr>
          <p:nvPr/>
        </p:nvSpPr>
        <p:spPr bwMode="auto">
          <a:xfrm>
            <a:off x="1342161" y="443329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a:t>
            </a:r>
            <a:endParaRPr lang="es-MX" sz="2800" i="1" u="none" dirty="0">
              <a:latin typeface="Times New Roman" panose="02020603050405020304" pitchFamily="18" charset="0"/>
              <a:sym typeface="Symbol" panose="05050102010706020507" pitchFamily="18" charset="2"/>
            </a:endParaRPr>
          </a:p>
        </p:txBody>
      </p:sp>
      <p:sp>
        <p:nvSpPr>
          <p:cNvPr id="32" name="Rectángulo redondeado 31"/>
          <p:cNvSpPr/>
          <p:nvPr/>
        </p:nvSpPr>
        <p:spPr bwMode="auto">
          <a:xfrm>
            <a:off x="1154750" y="6003583"/>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3" name="Text Box 9"/>
          <p:cNvSpPr txBox="1">
            <a:spLocks noChangeArrowheads="1"/>
          </p:cNvSpPr>
          <p:nvPr/>
        </p:nvSpPr>
        <p:spPr bwMode="auto">
          <a:xfrm>
            <a:off x="1305090" y="5882440"/>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t>
            </a:r>
            <a:endParaRPr lang="es-MX" sz="2800" i="1" u="none" dirty="0">
              <a:latin typeface="Times New Roman" panose="02020603050405020304" pitchFamily="18" charset="0"/>
              <a:sym typeface="Symbol" panose="05050102010706020507" pitchFamily="18" charset="2"/>
            </a:endParaRPr>
          </a:p>
        </p:txBody>
      </p:sp>
      <p:cxnSp>
        <p:nvCxnSpPr>
          <p:cNvPr id="34" name="Conector recto 33"/>
          <p:cNvCxnSpPr>
            <a:endCxn id="12" idx="1"/>
          </p:cNvCxnSpPr>
          <p:nvPr/>
        </p:nvCxnSpPr>
        <p:spPr bwMode="auto">
          <a:xfrm flipV="1">
            <a:off x="1884795" y="4554624"/>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Conector recto 34"/>
          <p:cNvCxnSpPr/>
          <p:nvPr/>
        </p:nvCxnSpPr>
        <p:spPr bwMode="auto">
          <a:xfrm flipV="1">
            <a:off x="1837023" y="5346060"/>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Conector recto 35"/>
          <p:cNvCxnSpPr/>
          <p:nvPr/>
        </p:nvCxnSpPr>
        <p:spPr bwMode="auto">
          <a:xfrm flipV="1">
            <a:off x="1879362" y="6111989"/>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0" name="Rectángulo redondeado 119"/>
          <p:cNvSpPr/>
          <p:nvPr/>
        </p:nvSpPr>
        <p:spPr bwMode="auto">
          <a:xfrm>
            <a:off x="5885097" y="5079119"/>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21" name="Triángulo isósceles 120"/>
          <p:cNvSpPr/>
          <p:nvPr/>
        </p:nvSpPr>
        <p:spPr bwMode="auto">
          <a:xfrm>
            <a:off x="7258072" y="408447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2" name="Text Box 9"/>
          <p:cNvSpPr txBox="1">
            <a:spLocks noChangeArrowheads="1"/>
          </p:cNvSpPr>
          <p:nvPr/>
        </p:nvSpPr>
        <p:spPr bwMode="auto">
          <a:xfrm>
            <a:off x="7906458" y="3956927"/>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3</a:t>
            </a:r>
            <a:endParaRPr lang="es-MX" sz="2200" i="1" u="none" dirty="0">
              <a:solidFill>
                <a:srgbClr val="FF0000"/>
              </a:solidFill>
              <a:latin typeface="+mn-lt"/>
              <a:sym typeface="Symbol" panose="05050102010706020507" pitchFamily="18" charset="2"/>
            </a:endParaRPr>
          </a:p>
        </p:txBody>
      </p:sp>
      <p:sp>
        <p:nvSpPr>
          <p:cNvPr id="123" name="Triángulo isósceles 122"/>
          <p:cNvSpPr/>
          <p:nvPr/>
        </p:nvSpPr>
        <p:spPr bwMode="auto">
          <a:xfrm>
            <a:off x="7296528" y="4808160"/>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4" name="Text Box 9"/>
          <p:cNvSpPr txBox="1">
            <a:spLocks noChangeArrowheads="1"/>
          </p:cNvSpPr>
          <p:nvPr/>
        </p:nvSpPr>
        <p:spPr bwMode="auto">
          <a:xfrm>
            <a:off x="7926985" y="4837550"/>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2</a:t>
            </a:r>
            <a:endParaRPr lang="es-MX" sz="2200" i="1" u="none" dirty="0">
              <a:solidFill>
                <a:srgbClr val="FF0000"/>
              </a:solidFill>
              <a:latin typeface="+mn-lt"/>
              <a:sym typeface="Symbol" panose="05050102010706020507" pitchFamily="18" charset="2"/>
            </a:endParaRPr>
          </a:p>
        </p:txBody>
      </p:sp>
      <p:sp>
        <p:nvSpPr>
          <p:cNvPr id="125" name="Triángulo isósceles 124"/>
          <p:cNvSpPr/>
          <p:nvPr/>
        </p:nvSpPr>
        <p:spPr bwMode="auto">
          <a:xfrm>
            <a:off x="7293930" y="5697556"/>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6" name="Text Box 9"/>
          <p:cNvSpPr txBox="1">
            <a:spLocks noChangeArrowheads="1"/>
          </p:cNvSpPr>
          <p:nvPr/>
        </p:nvSpPr>
        <p:spPr bwMode="auto">
          <a:xfrm>
            <a:off x="7890033" y="5691042"/>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27" name="Text Box 9"/>
          <p:cNvSpPr txBox="1">
            <a:spLocks noChangeArrowheads="1"/>
          </p:cNvSpPr>
          <p:nvPr/>
        </p:nvSpPr>
        <p:spPr bwMode="auto">
          <a:xfrm>
            <a:off x="8257865" y="4176913"/>
            <a:ext cx="1250540"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30, 15, 6</a:t>
            </a:r>
          </a:p>
        </p:txBody>
      </p:sp>
      <p:sp>
        <p:nvSpPr>
          <p:cNvPr id="128" name="Text Box 9"/>
          <p:cNvSpPr txBox="1">
            <a:spLocks noChangeArrowheads="1"/>
          </p:cNvSpPr>
          <p:nvPr/>
        </p:nvSpPr>
        <p:spPr bwMode="auto">
          <a:xfrm>
            <a:off x="8257865" y="4816229"/>
            <a:ext cx="116669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20, 10, 4</a:t>
            </a:r>
          </a:p>
        </p:txBody>
      </p:sp>
      <p:sp>
        <p:nvSpPr>
          <p:cNvPr id="129" name="Text Box 9"/>
          <p:cNvSpPr txBox="1">
            <a:spLocks noChangeArrowheads="1"/>
          </p:cNvSpPr>
          <p:nvPr/>
        </p:nvSpPr>
        <p:spPr bwMode="auto">
          <a:xfrm>
            <a:off x="8257865" y="5592894"/>
            <a:ext cx="1075032"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10, 5, 2</a:t>
            </a:r>
          </a:p>
        </p:txBody>
      </p:sp>
      <p:sp>
        <p:nvSpPr>
          <p:cNvPr id="130" name="Text Box 9"/>
          <p:cNvSpPr txBox="1">
            <a:spLocks noChangeArrowheads="1"/>
          </p:cNvSpPr>
          <p:nvPr/>
        </p:nvSpPr>
        <p:spPr bwMode="auto">
          <a:xfrm>
            <a:off x="6035437" y="4957976"/>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b</a:t>
            </a:r>
            <a:endParaRPr lang="es-MX" sz="2800" i="1" u="none" dirty="0">
              <a:latin typeface="Times New Roman" panose="02020603050405020304" pitchFamily="18" charset="0"/>
              <a:sym typeface="Symbol" panose="05050102010706020507" pitchFamily="18" charset="2"/>
            </a:endParaRPr>
          </a:p>
        </p:txBody>
      </p:sp>
      <p:sp>
        <p:nvSpPr>
          <p:cNvPr id="131" name="Text Box 9"/>
          <p:cNvSpPr txBox="1">
            <a:spLocks noChangeArrowheads="1"/>
          </p:cNvSpPr>
          <p:nvPr/>
        </p:nvSpPr>
        <p:spPr bwMode="auto">
          <a:xfrm>
            <a:off x="7446009" y="4061899"/>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x</a:t>
            </a:r>
            <a:endParaRPr lang="es-MX" sz="2800" i="1" u="none" dirty="0">
              <a:latin typeface="Times New Roman" panose="02020603050405020304" pitchFamily="18" charset="0"/>
              <a:sym typeface="Symbol" panose="05050102010706020507" pitchFamily="18" charset="2"/>
            </a:endParaRPr>
          </a:p>
        </p:txBody>
      </p:sp>
      <p:sp>
        <p:nvSpPr>
          <p:cNvPr id="132" name="Text Box 9"/>
          <p:cNvSpPr txBox="1">
            <a:spLocks noChangeArrowheads="1"/>
          </p:cNvSpPr>
          <p:nvPr/>
        </p:nvSpPr>
        <p:spPr bwMode="auto">
          <a:xfrm>
            <a:off x="7482417" y="478993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endParaRPr lang="es-MX" sz="2800" i="1" u="none" dirty="0">
              <a:latin typeface="Times New Roman" panose="02020603050405020304" pitchFamily="18" charset="0"/>
              <a:sym typeface="Symbol" panose="05050102010706020507" pitchFamily="18" charset="2"/>
            </a:endParaRPr>
          </a:p>
        </p:txBody>
      </p:sp>
      <p:sp>
        <p:nvSpPr>
          <p:cNvPr id="133" name="Text Box 9"/>
          <p:cNvSpPr txBox="1">
            <a:spLocks noChangeArrowheads="1"/>
          </p:cNvSpPr>
          <p:nvPr/>
        </p:nvSpPr>
        <p:spPr bwMode="auto">
          <a:xfrm>
            <a:off x="7482417" y="5693317"/>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z</a:t>
            </a:r>
            <a:endParaRPr lang="es-MX" sz="2800" i="1" u="none" dirty="0">
              <a:latin typeface="Times New Roman" panose="02020603050405020304" pitchFamily="18" charset="0"/>
              <a:sym typeface="Symbol" panose="05050102010706020507" pitchFamily="18" charset="2"/>
            </a:endParaRPr>
          </a:p>
        </p:txBody>
      </p:sp>
      <p:sp>
        <p:nvSpPr>
          <p:cNvPr id="134" name="Rectángulo redondeado 133"/>
          <p:cNvSpPr/>
          <p:nvPr/>
        </p:nvSpPr>
        <p:spPr bwMode="auto">
          <a:xfrm>
            <a:off x="5926284" y="4314210"/>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35" name="Text Box 9"/>
          <p:cNvSpPr txBox="1">
            <a:spLocks noChangeArrowheads="1"/>
          </p:cNvSpPr>
          <p:nvPr/>
        </p:nvSpPr>
        <p:spPr bwMode="auto">
          <a:xfrm>
            <a:off x="6076624" y="4193067"/>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a:t>
            </a:r>
            <a:endParaRPr lang="es-MX" sz="2800" i="1" u="none" dirty="0">
              <a:latin typeface="Times New Roman" panose="02020603050405020304" pitchFamily="18" charset="0"/>
              <a:sym typeface="Symbol" panose="05050102010706020507" pitchFamily="18" charset="2"/>
            </a:endParaRPr>
          </a:p>
        </p:txBody>
      </p:sp>
      <p:sp>
        <p:nvSpPr>
          <p:cNvPr id="136" name="Rectángulo redondeado 135"/>
          <p:cNvSpPr/>
          <p:nvPr/>
        </p:nvSpPr>
        <p:spPr bwMode="auto">
          <a:xfrm>
            <a:off x="5889213" y="5763356"/>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37" name="Text Box 9"/>
          <p:cNvSpPr txBox="1">
            <a:spLocks noChangeArrowheads="1"/>
          </p:cNvSpPr>
          <p:nvPr/>
        </p:nvSpPr>
        <p:spPr bwMode="auto">
          <a:xfrm>
            <a:off x="6039553" y="5642213"/>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t>
            </a:r>
            <a:endParaRPr lang="es-MX" sz="2800" i="1" u="none" dirty="0">
              <a:latin typeface="Times New Roman" panose="02020603050405020304" pitchFamily="18" charset="0"/>
              <a:sym typeface="Symbol" panose="05050102010706020507" pitchFamily="18" charset="2"/>
            </a:endParaRPr>
          </a:p>
        </p:txBody>
      </p:sp>
      <p:cxnSp>
        <p:nvCxnSpPr>
          <p:cNvPr id="139" name="Conector recto 138"/>
          <p:cNvCxnSpPr>
            <a:endCxn id="121" idx="1"/>
          </p:cNvCxnSpPr>
          <p:nvPr/>
        </p:nvCxnSpPr>
        <p:spPr bwMode="auto">
          <a:xfrm flipV="1">
            <a:off x="6619258" y="4336974"/>
            <a:ext cx="817986" cy="171180"/>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Conector recto 139"/>
          <p:cNvCxnSpPr>
            <a:endCxn id="123" idx="1"/>
          </p:cNvCxnSpPr>
          <p:nvPr/>
        </p:nvCxnSpPr>
        <p:spPr bwMode="auto">
          <a:xfrm flipV="1">
            <a:off x="6578072" y="5060658"/>
            <a:ext cx="897629" cy="235329"/>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1" name="Text Box 9"/>
          <p:cNvSpPr txBox="1">
            <a:spLocks noChangeArrowheads="1"/>
          </p:cNvSpPr>
          <p:nvPr/>
        </p:nvSpPr>
        <p:spPr bwMode="auto">
          <a:xfrm>
            <a:off x="7838035" y="6269408"/>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15.4.c</a:t>
            </a:r>
            <a:endParaRPr lang="es-MX" sz="2400" i="1" u="none" dirty="0">
              <a:latin typeface="Times New Roman" panose="02020603050405020304" pitchFamily="18" charset="0"/>
              <a:sym typeface="Symbol" panose="05050102010706020507" pitchFamily="18" charset="2"/>
            </a:endParaRPr>
          </a:p>
        </p:txBody>
      </p:sp>
      <p:cxnSp>
        <p:nvCxnSpPr>
          <p:cNvPr id="143" name="Conector recto 142"/>
          <p:cNvCxnSpPr/>
          <p:nvPr/>
        </p:nvCxnSpPr>
        <p:spPr bwMode="auto">
          <a:xfrm>
            <a:off x="7521713" y="5782431"/>
            <a:ext cx="380225" cy="544533"/>
          </a:xfrm>
          <a:prstGeom prst="line">
            <a:avLst/>
          </a:prstGeom>
          <a:solidFill>
            <a:schemeClr val="accent1"/>
          </a:solidFill>
          <a:ln w="508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Conector recto 143"/>
          <p:cNvCxnSpPr/>
          <p:nvPr/>
        </p:nvCxnSpPr>
        <p:spPr bwMode="auto">
          <a:xfrm flipH="1">
            <a:off x="7470384" y="5698793"/>
            <a:ext cx="339991" cy="562179"/>
          </a:xfrm>
          <a:prstGeom prst="line">
            <a:avLst/>
          </a:prstGeom>
          <a:solidFill>
            <a:schemeClr val="accent1"/>
          </a:solidFill>
          <a:ln w="508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9" name="Elipse 148"/>
          <p:cNvSpPr/>
          <p:nvPr/>
        </p:nvSpPr>
        <p:spPr bwMode="auto">
          <a:xfrm>
            <a:off x="8280444" y="4216654"/>
            <a:ext cx="420594" cy="409566"/>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1" name="Elipse 150"/>
          <p:cNvSpPr/>
          <p:nvPr/>
        </p:nvSpPr>
        <p:spPr bwMode="auto">
          <a:xfrm>
            <a:off x="8292849" y="4837549"/>
            <a:ext cx="420594" cy="409566"/>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6" name="Elipse 155"/>
          <p:cNvSpPr/>
          <p:nvPr/>
        </p:nvSpPr>
        <p:spPr bwMode="auto">
          <a:xfrm>
            <a:off x="4190818" y="5867653"/>
            <a:ext cx="420594" cy="409566"/>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7" name="Elipse 156"/>
          <p:cNvSpPr/>
          <p:nvPr/>
        </p:nvSpPr>
        <p:spPr bwMode="auto">
          <a:xfrm>
            <a:off x="3977158" y="5121790"/>
            <a:ext cx="420594" cy="409566"/>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8" name="Elipse 157"/>
          <p:cNvSpPr/>
          <p:nvPr/>
        </p:nvSpPr>
        <p:spPr bwMode="auto">
          <a:xfrm>
            <a:off x="3556400" y="4454740"/>
            <a:ext cx="420594" cy="409566"/>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61" name="Cinta perforada 60"/>
          <p:cNvSpPr/>
          <p:nvPr/>
        </p:nvSpPr>
        <p:spPr bwMode="auto">
          <a:xfrm>
            <a:off x="9669068" y="5291888"/>
            <a:ext cx="2442051" cy="817494"/>
          </a:xfrm>
          <a:prstGeom prst="flowChartPunchedTape">
            <a:avLst/>
          </a:prstGeom>
          <a:solidFill>
            <a:srgbClr val="00999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s-MX" sz="2400" i="1" dirty="0">
                <a:effectLst>
                  <a:outerShdw blurRad="38100" dist="38100" dir="2700000" algn="tl">
                    <a:srgbClr val="000000">
                      <a:alpha val="43137"/>
                    </a:srgbClr>
                  </a:outerShdw>
                </a:effectLst>
              </a:rPr>
              <a:t>z</a:t>
            </a:r>
            <a:r>
              <a:rPr lang="es-MX" sz="2400" dirty="0">
                <a:effectLst>
                  <a:outerShdw blurRad="38100" dist="38100" dir="2700000" algn="tl">
                    <a:srgbClr val="000000">
                      <a:alpha val="43137"/>
                    </a:srgbClr>
                  </a:outerShdw>
                </a:effectLst>
              </a:rPr>
              <a:t> debe pagar  0</a:t>
            </a:r>
          </a:p>
        </p:txBody>
      </p:sp>
      <p:sp>
        <p:nvSpPr>
          <p:cNvPr id="62"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31</a:t>
            </a:fld>
            <a:endParaRPr lang="es-MX" dirty="0"/>
          </a:p>
        </p:txBody>
      </p:sp>
      <p:sp>
        <p:nvSpPr>
          <p:cNvPr id="63" name="Text Box 9"/>
          <p:cNvSpPr txBox="1">
            <a:spLocks noChangeArrowheads="1"/>
          </p:cNvSpPr>
          <p:nvPr/>
        </p:nvSpPr>
        <p:spPr bwMode="auto">
          <a:xfrm>
            <a:off x="114703" y="106875"/>
            <a:ext cx="647610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15.3 El principio VCG. Pujas honestas</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2" name="Cinta perforada 61">
            <a:extLst>
              <a:ext uri="{FF2B5EF4-FFF2-40B4-BE49-F238E27FC236}">
                <a16:creationId xmlns:a16="http://schemas.microsoft.com/office/drawing/2014/main" id="{0B0C6602-4619-2079-E2DB-8AD15658CC17}"/>
              </a:ext>
            </a:extLst>
          </p:cNvPr>
          <p:cNvSpPr/>
          <p:nvPr/>
        </p:nvSpPr>
        <p:spPr bwMode="auto">
          <a:xfrm>
            <a:off x="9656547" y="4635834"/>
            <a:ext cx="2454573" cy="817494"/>
          </a:xfrm>
          <a:prstGeom prst="flowChartPunchedTape">
            <a:avLst/>
          </a:prstGeom>
          <a:solidFill>
            <a:srgbClr val="00999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s-MX" sz="2400" i="1" dirty="0">
                <a:effectLst>
                  <a:outerShdw blurRad="38100" dist="38100" dir="2700000" algn="tl">
                    <a:srgbClr val="000000">
                      <a:alpha val="43137"/>
                    </a:srgbClr>
                  </a:outerShdw>
                </a:effectLst>
              </a:rPr>
              <a:t>y</a:t>
            </a:r>
            <a:r>
              <a:rPr lang="es-MX" sz="2400" dirty="0">
                <a:effectLst>
                  <a:outerShdw blurRad="38100" dist="38100" dir="2700000" algn="tl">
                    <a:srgbClr val="000000">
                      <a:alpha val="43137"/>
                    </a:srgbClr>
                  </a:outerShdw>
                </a:effectLst>
              </a:rPr>
              <a:t> debe pagar  3</a:t>
            </a:r>
          </a:p>
        </p:txBody>
      </p:sp>
      <p:sp>
        <p:nvSpPr>
          <p:cNvPr id="4" name="Cinta perforada 59">
            <a:extLst>
              <a:ext uri="{FF2B5EF4-FFF2-40B4-BE49-F238E27FC236}">
                <a16:creationId xmlns:a16="http://schemas.microsoft.com/office/drawing/2014/main" id="{73D1E7F6-A10F-3D63-EC62-FB3091EFCB6E}"/>
              </a:ext>
            </a:extLst>
          </p:cNvPr>
          <p:cNvSpPr/>
          <p:nvPr/>
        </p:nvSpPr>
        <p:spPr bwMode="auto">
          <a:xfrm>
            <a:off x="9651316" y="3977338"/>
            <a:ext cx="2459805" cy="817494"/>
          </a:xfrm>
          <a:prstGeom prst="flowChartPunchedTape">
            <a:avLst/>
          </a:prstGeom>
          <a:solidFill>
            <a:srgbClr val="00999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s-MX" sz="2400" i="1" dirty="0">
                <a:effectLst>
                  <a:outerShdw blurRad="38100" dist="38100" dir="2700000" algn="tl">
                    <a:srgbClr val="000000">
                      <a:alpha val="43137"/>
                    </a:srgbClr>
                  </a:outerShdw>
                </a:effectLst>
              </a:rPr>
              <a:t>x</a:t>
            </a:r>
            <a:r>
              <a:rPr lang="es-MX" sz="2400" dirty="0">
                <a:effectLst>
                  <a:outerShdw blurRad="38100" dist="38100" dir="2700000" algn="tl">
                    <a:srgbClr val="000000">
                      <a:alpha val="43137"/>
                    </a:srgbClr>
                  </a:outerShdw>
                </a:effectLst>
              </a:rPr>
              <a:t> debe pagar 13</a:t>
            </a:r>
          </a:p>
        </p:txBody>
      </p:sp>
    </p:spTree>
    <p:extLst>
      <p:ext uri="{BB962C8B-B14F-4D97-AF65-F5344CB8AC3E}">
        <p14:creationId xmlns:p14="http://schemas.microsoft.com/office/powerpoint/2010/main" val="1304446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2000"/>
                                  </p:stCondLst>
                                  <p:childTnLst>
                                    <p:set>
                                      <p:cBhvr>
                                        <p:cTn id="12"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1887" y="1080655"/>
            <a:ext cx="10628414" cy="5692286"/>
          </a:xfrm>
        </p:spPr>
        <p:txBody>
          <a:bodyPr/>
          <a:lstStyle/>
          <a:p>
            <a:r>
              <a:rPr lang="es-MX" sz="2800" dirty="0">
                <a:effectLst/>
              </a:rPr>
              <a:t>Precios VCG para un mercado general de correspondencias</a:t>
            </a:r>
            <a:r>
              <a:rPr lang="es-MX" sz="2400" dirty="0">
                <a:effectLst/>
                <a:latin typeface="Calibri" panose="020F0502020204030204" pitchFamily="34" charset="0"/>
              </a:rPr>
              <a:t>. </a:t>
            </a:r>
            <a:r>
              <a:rPr lang="es-MX" sz="2400" dirty="0">
                <a:effectLst/>
              </a:rPr>
              <a:t>Sigo el ejemplo. S es el conjunto de vendedores, y B el de compradores. V</a:t>
            </a:r>
            <a:r>
              <a:rPr lang="es-MX" sz="2400" baseline="30000" dirty="0">
                <a:effectLst/>
              </a:rPr>
              <a:t>S</a:t>
            </a:r>
            <a:r>
              <a:rPr lang="es-MX" sz="2400" baseline="-25000" dirty="0">
                <a:effectLst/>
              </a:rPr>
              <a:t>B</a:t>
            </a:r>
            <a:r>
              <a:rPr lang="es-MX" sz="2400" dirty="0">
                <a:effectLst/>
              </a:rPr>
              <a:t> es la valoración máxima total sobre todos los casamientos perfectos de vendedores y compradores.</a:t>
            </a:r>
          </a:p>
          <a:p>
            <a:pPr lvl="1">
              <a:buFont typeface="Wingdings" panose="05000000000000000000" pitchFamily="2" charset="2"/>
              <a:buChar char="§"/>
            </a:pPr>
            <a:r>
              <a:rPr lang="es-MX" sz="2400" dirty="0">
                <a:effectLst/>
              </a:rPr>
              <a:t>Es simplemente el valor del resultado socialmente óptimo con todos los compradores y vendedores presentes.</a:t>
            </a:r>
          </a:p>
          <a:p>
            <a:pPr lvl="1">
              <a:buFont typeface="Wingdings" panose="05000000000000000000" pitchFamily="2" charset="2"/>
              <a:buChar char="§"/>
            </a:pPr>
            <a:endParaRPr lang="es-MX" sz="1000" dirty="0">
              <a:effectLst/>
            </a:endParaRPr>
          </a:p>
          <a:p>
            <a:pPr marL="0" indent="0">
              <a:buNone/>
            </a:pPr>
            <a:r>
              <a:rPr lang="es-MX" sz="2400" dirty="0">
                <a:effectLst/>
              </a:rPr>
              <a:t>S-</a:t>
            </a:r>
            <a:r>
              <a:rPr lang="es-MX" sz="2400" i="1" dirty="0">
                <a:effectLst/>
              </a:rPr>
              <a:t>i</a:t>
            </a:r>
            <a:r>
              <a:rPr lang="es-MX" sz="2400" dirty="0">
                <a:effectLst/>
              </a:rPr>
              <a:t> es el conjunto de vendedores con el vendedor  </a:t>
            </a:r>
            <a:r>
              <a:rPr lang="es-MX" sz="2400" i="1" dirty="0">
                <a:effectLst/>
              </a:rPr>
              <a:t>i</a:t>
            </a:r>
            <a:r>
              <a:rPr lang="es-MX" sz="2400" dirty="0">
                <a:effectLst/>
              </a:rPr>
              <a:t>  removido; B-</a:t>
            </a:r>
            <a:r>
              <a:rPr lang="es-MX" sz="2400" i="1" dirty="0">
                <a:effectLst/>
              </a:rPr>
              <a:t>j</a:t>
            </a:r>
            <a:r>
              <a:rPr lang="es-MX" sz="2400" dirty="0">
                <a:effectLst/>
              </a:rPr>
              <a:t> es el conjunto de compradores con el comprador  </a:t>
            </a:r>
            <a:r>
              <a:rPr lang="es-MX" sz="2400" i="1" dirty="0">
                <a:effectLst/>
              </a:rPr>
              <a:t>j</a:t>
            </a:r>
            <a:r>
              <a:rPr lang="es-MX" sz="2400" dirty="0">
                <a:effectLst/>
              </a:rPr>
              <a:t> removido.</a:t>
            </a:r>
          </a:p>
          <a:p>
            <a:pPr marL="0" indent="0">
              <a:buNone/>
            </a:pPr>
            <a:endParaRPr lang="es-MX" sz="1000" dirty="0">
              <a:effectLst/>
            </a:endParaRPr>
          </a:p>
          <a:p>
            <a:r>
              <a:rPr lang="es-MX" sz="2400" dirty="0">
                <a:effectLst/>
              </a:rPr>
              <a:t>De modo que, si le doy el bien  </a:t>
            </a:r>
            <a:r>
              <a:rPr lang="es-MX" sz="2400" i="1" dirty="0">
                <a:effectLst/>
              </a:rPr>
              <a:t>i</a:t>
            </a:r>
            <a:r>
              <a:rPr lang="es-MX" sz="2400" dirty="0">
                <a:effectLst/>
              </a:rPr>
              <a:t>  al vendedor  </a:t>
            </a:r>
            <a:r>
              <a:rPr lang="es-MX" sz="2400" i="1" dirty="0">
                <a:effectLst/>
              </a:rPr>
              <a:t>j</a:t>
            </a:r>
            <a:r>
              <a:rPr lang="es-MX" sz="2400" dirty="0">
                <a:effectLst/>
              </a:rPr>
              <a:t>, la mejor valoración total que el resto de los compradores podría obtener es V</a:t>
            </a:r>
            <a:r>
              <a:rPr lang="es-MX" sz="2400" baseline="30000" dirty="0">
                <a:effectLst/>
              </a:rPr>
              <a:t>S-</a:t>
            </a:r>
            <a:r>
              <a:rPr lang="es-MX" sz="2400" i="1" baseline="30000" dirty="0" err="1">
                <a:effectLst/>
              </a:rPr>
              <a:t>i</a:t>
            </a:r>
            <a:r>
              <a:rPr lang="es-MX" sz="2400" baseline="-25000" dirty="0" err="1">
                <a:effectLst/>
              </a:rPr>
              <a:t>B</a:t>
            </a:r>
            <a:r>
              <a:rPr lang="es-MX" sz="2400" baseline="-25000" dirty="0">
                <a:effectLst/>
              </a:rPr>
              <a:t>-</a:t>
            </a:r>
            <a:r>
              <a:rPr lang="es-MX" sz="2400" i="1" baseline="-25000" dirty="0">
                <a:effectLst/>
              </a:rPr>
              <a:t>j</a:t>
            </a:r>
            <a:r>
              <a:rPr lang="es-MX" sz="2400" dirty="0">
                <a:effectLst/>
              </a:rPr>
              <a:t>;</a:t>
            </a:r>
          </a:p>
          <a:p>
            <a:pPr lvl="1">
              <a:buFont typeface="Wingdings" panose="05000000000000000000" pitchFamily="2" charset="2"/>
              <a:buChar char="§"/>
            </a:pPr>
            <a:r>
              <a:rPr lang="es-MX" sz="2400" dirty="0">
                <a:effectLst/>
              </a:rPr>
              <a:t>Éste es el valor del casamiento óptimo de vendedores y compradores si no considero el bien  </a:t>
            </a:r>
            <a:r>
              <a:rPr lang="es-MX" sz="2400" i="1" dirty="0">
                <a:effectLst/>
              </a:rPr>
              <a:t>i  </a:t>
            </a:r>
            <a:r>
              <a:rPr lang="es-MX" sz="2400" dirty="0">
                <a:effectLst/>
              </a:rPr>
              <a:t>ni el comprador  </a:t>
            </a:r>
            <a:r>
              <a:rPr lang="es-MX" sz="2400" i="1" dirty="0">
                <a:effectLst/>
              </a:rPr>
              <a:t>j</a:t>
            </a:r>
            <a:r>
              <a:rPr lang="es-MX" sz="2400" dirty="0">
                <a:effectLst/>
              </a:rPr>
              <a:t>.</a:t>
            </a: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32</a:t>
            </a:fld>
            <a:endParaRPr lang="es-MX" dirty="0"/>
          </a:p>
        </p:txBody>
      </p:sp>
      <p:sp>
        <p:nvSpPr>
          <p:cNvPr id="6" name="Text Box 9"/>
          <p:cNvSpPr txBox="1">
            <a:spLocks noChangeArrowheads="1"/>
          </p:cNvSpPr>
          <p:nvPr/>
        </p:nvSpPr>
        <p:spPr bwMode="auto">
          <a:xfrm>
            <a:off x="114703" y="106875"/>
            <a:ext cx="647610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15.3 El principio VCG. Pujas honestas</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755020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550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300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60370" y="1056904"/>
            <a:ext cx="10794292" cy="5716037"/>
          </a:xfrm>
        </p:spPr>
        <p:txBody>
          <a:bodyPr/>
          <a:lstStyle/>
          <a:p>
            <a:pPr marL="0" indent="0">
              <a:buNone/>
            </a:pPr>
            <a:r>
              <a:rPr lang="es-MX" sz="2400" dirty="0">
                <a:effectLst/>
              </a:rPr>
              <a:t>Por otra parte, si el comprador  </a:t>
            </a:r>
            <a:r>
              <a:rPr lang="es-MX" sz="2400" i="1" dirty="0">
                <a:effectLst/>
              </a:rPr>
              <a:t>j  </a:t>
            </a:r>
            <a:r>
              <a:rPr lang="es-MX" sz="2400" dirty="0">
                <a:effectLst/>
              </a:rPr>
              <a:t>simplemente no existiera, pero el bien  </a:t>
            </a:r>
            <a:r>
              <a:rPr lang="es-MX" sz="2400" i="1" dirty="0">
                <a:effectLst/>
              </a:rPr>
              <a:t>i</a:t>
            </a:r>
            <a:r>
              <a:rPr lang="es-MX" sz="2400" dirty="0">
                <a:effectLst/>
              </a:rPr>
              <a:t>  fuese aún una opción para alguien más, entonces la mejor evaluación total que el resto de los compradores podría obtener es V</a:t>
            </a:r>
            <a:r>
              <a:rPr lang="es-MX" sz="2400" baseline="30000" dirty="0">
                <a:effectLst/>
              </a:rPr>
              <a:t>S</a:t>
            </a:r>
            <a:r>
              <a:rPr lang="es-MX" sz="2400" baseline="-25000" dirty="0">
                <a:effectLst/>
              </a:rPr>
              <a:t>B-</a:t>
            </a:r>
            <a:r>
              <a:rPr lang="es-MX" sz="2400" i="1" baseline="-25000" dirty="0">
                <a:effectLst/>
              </a:rPr>
              <a:t>j</a:t>
            </a:r>
            <a:r>
              <a:rPr lang="es-MX" sz="2400" dirty="0">
                <a:effectLst/>
              </a:rPr>
              <a:t>. </a:t>
            </a:r>
          </a:p>
          <a:p>
            <a:pPr marL="0" indent="0">
              <a:buNone/>
            </a:pPr>
            <a:endParaRPr lang="es-MX" sz="1000" dirty="0">
              <a:effectLst/>
            </a:endParaRPr>
          </a:p>
          <a:p>
            <a:r>
              <a:rPr lang="es-MX" sz="2400" dirty="0">
                <a:effectLst/>
              </a:rPr>
              <a:t>Luego, el daño total causado por el comprador  </a:t>
            </a:r>
            <a:r>
              <a:rPr lang="es-MX" sz="2400" i="1" dirty="0">
                <a:effectLst/>
              </a:rPr>
              <a:t>j</a:t>
            </a:r>
            <a:r>
              <a:rPr lang="es-MX" sz="2400" dirty="0">
                <a:effectLst/>
              </a:rPr>
              <a:t>  al resto de los compradores es la diferencia de cómo les fue sin la presencia de  </a:t>
            </a:r>
            <a:r>
              <a:rPr lang="es-MX" sz="2400" i="1" dirty="0">
                <a:effectLst/>
              </a:rPr>
              <a:t>j</a:t>
            </a:r>
            <a:r>
              <a:rPr lang="es-MX" sz="2400" dirty="0">
                <a:effectLst/>
              </a:rPr>
              <a:t>  y cómo les va con la presencia de  </a:t>
            </a:r>
            <a:r>
              <a:rPr lang="es-MX" sz="2400" i="1" dirty="0">
                <a:effectLst/>
              </a:rPr>
              <a:t>j</a:t>
            </a:r>
            <a:r>
              <a:rPr lang="es-MX" sz="2400" dirty="0">
                <a:effectLst/>
              </a:rPr>
              <a:t>. </a:t>
            </a:r>
          </a:p>
          <a:p>
            <a:pPr marL="0" indent="0">
              <a:buNone/>
            </a:pPr>
            <a:r>
              <a:rPr lang="es-MX" sz="2400" dirty="0">
                <a:effectLst/>
              </a:rPr>
              <a:t>Es la diferencia V</a:t>
            </a:r>
            <a:r>
              <a:rPr lang="es-MX" sz="2400" baseline="30000" dirty="0">
                <a:effectLst/>
              </a:rPr>
              <a:t>S</a:t>
            </a:r>
            <a:r>
              <a:rPr lang="es-MX" sz="2400" baseline="-25000" dirty="0">
                <a:effectLst/>
              </a:rPr>
              <a:t>B-</a:t>
            </a:r>
            <a:r>
              <a:rPr lang="es-MX" sz="2400" i="1" baseline="-25000" dirty="0">
                <a:effectLst/>
              </a:rPr>
              <a:t>j</a:t>
            </a:r>
            <a:r>
              <a:rPr lang="es-MX" sz="2400" dirty="0">
                <a:effectLst/>
              </a:rPr>
              <a:t> – V</a:t>
            </a:r>
            <a:r>
              <a:rPr lang="es-MX" sz="2400" baseline="30000" dirty="0">
                <a:effectLst/>
              </a:rPr>
              <a:t>S-</a:t>
            </a:r>
            <a:r>
              <a:rPr lang="es-MX" sz="2400" i="1" baseline="30000" dirty="0" err="1">
                <a:effectLst/>
              </a:rPr>
              <a:t>i</a:t>
            </a:r>
            <a:r>
              <a:rPr lang="es-MX" sz="2400" baseline="-25000" dirty="0" err="1">
                <a:effectLst/>
              </a:rPr>
              <a:t>B</a:t>
            </a:r>
            <a:r>
              <a:rPr lang="es-MX" sz="2400" baseline="-25000" dirty="0">
                <a:effectLst/>
              </a:rPr>
              <a:t>-</a:t>
            </a:r>
            <a:r>
              <a:rPr lang="es-MX" sz="2400" i="1" baseline="-25000" dirty="0">
                <a:effectLst/>
              </a:rPr>
              <a:t>j</a:t>
            </a:r>
            <a:r>
              <a:rPr lang="es-MX" sz="2400" dirty="0">
                <a:effectLst/>
              </a:rPr>
              <a:t>. </a:t>
            </a:r>
          </a:p>
          <a:p>
            <a:pPr marL="0" indent="0">
              <a:buNone/>
            </a:pPr>
            <a:endParaRPr lang="es-MX" sz="1000" dirty="0">
              <a:effectLst/>
            </a:endParaRPr>
          </a:p>
          <a:p>
            <a:r>
              <a:rPr lang="es-MX" sz="2400" dirty="0">
                <a:effectLst/>
              </a:rPr>
              <a:t>Éste es el precio VCG </a:t>
            </a:r>
            <a:r>
              <a:rPr lang="es-MX" sz="2400" i="1" dirty="0" err="1">
                <a:effectLst/>
              </a:rPr>
              <a:t>p</a:t>
            </a:r>
            <a:r>
              <a:rPr lang="es-MX" sz="2400" i="1" baseline="-25000" dirty="0" err="1">
                <a:effectLst/>
              </a:rPr>
              <a:t>ij</a:t>
            </a:r>
            <a:r>
              <a:rPr lang="es-MX" sz="2400" i="1" dirty="0">
                <a:effectLst/>
              </a:rPr>
              <a:t> </a:t>
            </a:r>
            <a:r>
              <a:rPr lang="es-MX" sz="2400" dirty="0">
                <a:effectLst/>
              </a:rPr>
              <a:t>que debo cobrar al comprador  </a:t>
            </a:r>
            <a:r>
              <a:rPr lang="es-MX" sz="2400" i="1" dirty="0">
                <a:effectLst/>
              </a:rPr>
              <a:t>j</a:t>
            </a:r>
            <a:r>
              <a:rPr lang="es-MX" sz="2400" dirty="0">
                <a:effectLst/>
              </a:rPr>
              <a:t>  por el bien  </a:t>
            </a:r>
            <a:r>
              <a:rPr lang="es-MX" sz="2400" i="1" dirty="0">
                <a:effectLst/>
              </a:rPr>
              <a:t>i,</a:t>
            </a:r>
            <a:r>
              <a:rPr lang="es-MX" sz="2400" dirty="0">
                <a:effectLst/>
              </a:rPr>
              <a:t> de modo que tengo la ecuación</a:t>
            </a:r>
          </a:p>
          <a:p>
            <a:pPr marL="0" indent="0">
              <a:buNone/>
            </a:pPr>
            <a:r>
              <a:rPr lang="es-MX" sz="2400" i="1" dirty="0">
                <a:effectLst/>
              </a:rPr>
              <a:t>		</a:t>
            </a:r>
            <a:r>
              <a:rPr lang="es-MX" sz="2400" i="1" dirty="0" err="1">
                <a:effectLst/>
              </a:rPr>
              <a:t>p</a:t>
            </a:r>
            <a:r>
              <a:rPr lang="es-MX" sz="2400" i="1" baseline="-25000" dirty="0" err="1">
                <a:effectLst/>
              </a:rPr>
              <a:t>ij</a:t>
            </a:r>
            <a:r>
              <a:rPr lang="es-MX" sz="2400" i="1" dirty="0">
                <a:effectLst/>
              </a:rPr>
              <a:t> </a:t>
            </a:r>
            <a:r>
              <a:rPr lang="es-MX" sz="2400" dirty="0">
                <a:effectLst/>
              </a:rPr>
              <a:t>= V</a:t>
            </a:r>
            <a:r>
              <a:rPr lang="es-MX" sz="2400" baseline="30000" dirty="0">
                <a:effectLst/>
              </a:rPr>
              <a:t>S</a:t>
            </a:r>
            <a:r>
              <a:rPr lang="es-MX" sz="2400" baseline="-25000" dirty="0">
                <a:effectLst/>
              </a:rPr>
              <a:t>B-</a:t>
            </a:r>
            <a:r>
              <a:rPr lang="es-MX" sz="2400" i="1" baseline="-25000" dirty="0">
                <a:effectLst/>
              </a:rPr>
              <a:t>j</a:t>
            </a:r>
            <a:r>
              <a:rPr lang="es-MX" sz="2400" dirty="0">
                <a:effectLst/>
              </a:rPr>
              <a:t> – V</a:t>
            </a:r>
            <a:r>
              <a:rPr lang="es-MX" sz="2400" baseline="30000" dirty="0">
                <a:effectLst/>
              </a:rPr>
              <a:t>S-</a:t>
            </a:r>
            <a:r>
              <a:rPr lang="es-MX" sz="2400" i="1" baseline="30000" dirty="0" err="1">
                <a:effectLst/>
              </a:rPr>
              <a:t>i</a:t>
            </a:r>
            <a:r>
              <a:rPr lang="es-MX" sz="2400" baseline="-25000" dirty="0" err="1">
                <a:effectLst/>
              </a:rPr>
              <a:t>B</a:t>
            </a:r>
            <a:r>
              <a:rPr lang="es-MX" sz="2400" baseline="-25000" dirty="0">
                <a:effectLst/>
              </a:rPr>
              <a:t>-</a:t>
            </a:r>
            <a:r>
              <a:rPr lang="es-MX" sz="2400" i="1" baseline="-25000" dirty="0">
                <a:effectLst/>
              </a:rPr>
              <a:t>j</a:t>
            </a:r>
            <a:r>
              <a:rPr lang="es-MX" sz="2000" dirty="0">
                <a:effectLst/>
              </a:rPr>
              <a:t>.                                          </a:t>
            </a:r>
            <a:r>
              <a:rPr lang="es-MX" sz="2400" dirty="0">
                <a:effectLst/>
              </a:rPr>
              <a:t>(15.1)</a:t>
            </a: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33</a:t>
            </a:fld>
            <a:endParaRPr lang="es-MX" dirty="0"/>
          </a:p>
        </p:txBody>
      </p:sp>
      <p:sp>
        <p:nvSpPr>
          <p:cNvPr id="6" name="Text Box 9"/>
          <p:cNvSpPr txBox="1">
            <a:spLocks noChangeArrowheads="1"/>
          </p:cNvSpPr>
          <p:nvPr/>
        </p:nvSpPr>
        <p:spPr bwMode="auto">
          <a:xfrm>
            <a:off x="114703" y="106875"/>
            <a:ext cx="647610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15.3 El principio VCG. Pujas honestas</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4" name="CuadroTexto 3">
            <a:extLst>
              <a:ext uri="{FF2B5EF4-FFF2-40B4-BE49-F238E27FC236}">
                <a16:creationId xmlns:a16="http://schemas.microsoft.com/office/drawing/2014/main" id="{98055580-4AF9-43CA-EE8F-4A99A41A4534}"/>
              </a:ext>
            </a:extLst>
          </p:cNvPr>
          <p:cNvSpPr txBox="1"/>
          <p:nvPr/>
        </p:nvSpPr>
        <p:spPr>
          <a:xfrm>
            <a:off x="1982925" y="5863710"/>
            <a:ext cx="2739656" cy="461665"/>
          </a:xfrm>
          <a:prstGeom prst="rect">
            <a:avLst/>
          </a:prstGeom>
          <a:noFill/>
        </p:spPr>
        <p:txBody>
          <a:bodyPr wrap="square" rtlCol="0">
            <a:spAutoFit/>
          </a:bodyPr>
          <a:lstStyle/>
          <a:p>
            <a:r>
              <a:rPr lang="es-ES" sz="2400" dirty="0">
                <a:latin typeface="Times New Roman" panose="02020603050405020304" pitchFamily="18" charset="0"/>
                <a:cs typeface="Times New Roman" panose="02020603050405020304" pitchFamily="18" charset="0"/>
              </a:rPr>
              <a:t>precio por el bien </a:t>
            </a:r>
            <a:r>
              <a:rPr lang="es-ES" sz="2400" i="1" dirty="0">
                <a:latin typeface="Times New Roman" panose="02020603050405020304" pitchFamily="18" charset="0"/>
                <a:cs typeface="Times New Roman" panose="02020603050405020304" pitchFamily="18" charset="0"/>
              </a:rPr>
              <a:t>i</a:t>
            </a:r>
            <a:endParaRPr lang="es-MX" sz="2400" dirty="0">
              <a:latin typeface="Times New Roman" panose="02020603050405020304" pitchFamily="18" charset="0"/>
              <a:cs typeface="Times New Roman" panose="02020603050405020304" pitchFamily="18" charset="0"/>
            </a:endParaRPr>
          </a:p>
        </p:txBody>
      </p:sp>
      <p:cxnSp>
        <p:nvCxnSpPr>
          <p:cNvPr id="8" name="Conector recto de flecha 7">
            <a:extLst>
              <a:ext uri="{FF2B5EF4-FFF2-40B4-BE49-F238E27FC236}">
                <a16:creationId xmlns:a16="http://schemas.microsoft.com/office/drawing/2014/main" id="{859DF0D4-1A9F-6DD2-0BC7-60E344C7F4B1}"/>
              </a:ext>
            </a:extLst>
          </p:cNvPr>
          <p:cNvCxnSpPr>
            <a:cxnSpLocks/>
          </p:cNvCxnSpPr>
          <p:nvPr/>
        </p:nvCxnSpPr>
        <p:spPr>
          <a:xfrm flipV="1">
            <a:off x="2541181" y="5507681"/>
            <a:ext cx="191386" cy="489082"/>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9297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150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nodeType="withEffect">
                                  <p:stCondLst>
                                    <p:cond delay="150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24394" y="985652"/>
            <a:ext cx="10830267" cy="5787289"/>
          </a:xfrm>
        </p:spPr>
        <p:txBody>
          <a:bodyPr/>
          <a:lstStyle/>
          <a:p>
            <a:pPr marL="0" indent="0">
              <a:buNone/>
            </a:pPr>
            <a:r>
              <a:rPr lang="es-MX" sz="2800" dirty="0">
                <a:effectLst/>
              </a:rPr>
              <a:t>Procedimiento para encontrar el precio VCG</a:t>
            </a:r>
            <a:r>
              <a:rPr lang="es-MX" sz="2400" dirty="0">
                <a:effectLst/>
              </a:rPr>
              <a:t>. </a:t>
            </a:r>
          </a:p>
          <a:p>
            <a:pPr marL="760050" lvl="2" indent="-342900">
              <a:buClrTx/>
              <a:buFont typeface="Wingdings" panose="05000000000000000000" pitchFamily="2" charset="2"/>
              <a:buChar char="§"/>
            </a:pPr>
            <a:r>
              <a:rPr lang="es-MX" dirty="0">
                <a:effectLst/>
                <a:latin typeface="Times New Roman" panose="02020603050405020304" pitchFamily="18" charset="0"/>
                <a:cs typeface="Times New Roman" panose="02020603050405020304" pitchFamily="18" charset="0"/>
              </a:rPr>
              <a:t>Supongo que hay una autoridad que fija precios (el subastador), recoge información de los compradores, les asigna los bienes, y cobra.</a:t>
            </a:r>
          </a:p>
          <a:p>
            <a:pPr marL="760050" lvl="2" indent="-342900">
              <a:buClrTx/>
              <a:buFont typeface="Wingdings" panose="05000000000000000000" pitchFamily="2" charset="2"/>
              <a:buChar char="§"/>
            </a:pPr>
            <a:r>
              <a:rPr lang="es-MX" dirty="0">
                <a:effectLst/>
                <a:latin typeface="Times New Roman" panose="02020603050405020304" pitchFamily="18" charset="0"/>
                <a:cs typeface="Times New Roman" panose="02020603050405020304" pitchFamily="18" charset="0"/>
              </a:rPr>
              <a:t>Esto se aplica a vender ranuras de anuncios, porque las ranuras están bajo el control de un solo agente (la empresa de búsqueda).</a:t>
            </a:r>
          </a:p>
          <a:p>
            <a:pPr marL="457200" indent="-457200">
              <a:buClr>
                <a:schemeClr val="tx1"/>
              </a:buClr>
              <a:buFont typeface="+mj-lt"/>
              <a:buAutoNum type="arabicPeriod"/>
            </a:pPr>
            <a:r>
              <a:rPr lang="es-MX" sz="2400" dirty="0">
                <a:effectLst/>
              </a:rPr>
              <a:t>Pido a los compradores que anuncien sus valoraciones (</a:t>
            </a:r>
            <a:r>
              <a:rPr lang="es-MX" sz="2200" dirty="0">
                <a:effectLst/>
              </a:rPr>
              <a:t>podrían no ser honestas</a:t>
            </a:r>
            <a:r>
              <a:rPr lang="es-MX" sz="2400" dirty="0">
                <a:effectLst/>
              </a:rPr>
              <a:t>).</a:t>
            </a:r>
          </a:p>
          <a:p>
            <a:pPr marL="457200" indent="-457200">
              <a:buClr>
                <a:schemeClr val="tx1"/>
              </a:buClr>
              <a:buFont typeface="+mj-lt"/>
              <a:buAutoNum type="arabicPeriod"/>
            </a:pPr>
            <a:r>
              <a:rPr lang="es-MX" sz="2400" dirty="0">
                <a:effectLst/>
              </a:rPr>
              <a:t>Escojo una asignación socialmente óptima de bienes a compradores.</a:t>
            </a:r>
          </a:p>
          <a:p>
            <a:pPr marL="857250" lvl="1" indent="-457200">
              <a:buClr>
                <a:schemeClr val="tx1"/>
              </a:buClr>
              <a:buFont typeface="Wingdings" panose="05000000000000000000" pitchFamily="2" charset="2"/>
              <a:buChar char="§"/>
            </a:pPr>
            <a:r>
              <a:rPr lang="es-MX" sz="2200" dirty="0">
                <a:effectLst/>
                <a:ea typeface="Calibri" panose="020F0502020204030204" pitchFamily="34" charset="0"/>
                <a:cs typeface="Calibri" panose="020F0502020204030204" pitchFamily="34" charset="0"/>
              </a:rPr>
              <a:t>Esto es, un careo perfecto que maximiza la valoración total de cada comprador por lo que obtienen.</a:t>
            </a:r>
          </a:p>
          <a:p>
            <a:pPr marL="857250" lvl="1" indent="-457200">
              <a:buClr>
                <a:schemeClr val="tx1"/>
              </a:buClr>
              <a:buFont typeface="Wingdings" panose="05000000000000000000" pitchFamily="2" charset="2"/>
              <a:buChar char="§"/>
            </a:pPr>
            <a:r>
              <a:rPr lang="es-MX" sz="2200" dirty="0">
                <a:effectLst/>
                <a:ea typeface="Calibri" panose="020F0502020204030204" pitchFamily="34" charset="0"/>
                <a:cs typeface="Calibri" panose="020F0502020204030204" pitchFamily="34" charset="0"/>
              </a:rPr>
              <a:t>Asignación que se basa en las valoraciones anunciadas (es todo con lo que se cuenta).</a:t>
            </a:r>
          </a:p>
          <a:p>
            <a:pPr marL="457200" indent="-457200">
              <a:buClr>
                <a:schemeClr val="tx1"/>
              </a:buClr>
              <a:buFont typeface="+mj-lt"/>
              <a:buAutoNum type="arabicPeriod"/>
            </a:pPr>
            <a:r>
              <a:rPr lang="es-MX" sz="2400" dirty="0">
                <a:effectLst/>
              </a:rPr>
              <a:t>Cobro a cada comprador el precio VCG.</a:t>
            </a:r>
          </a:p>
          <a:p>
            <a:pPr marL="857250" lvl="1" indent="-457200">
              <a:buClr>
                <a:schemeClr val="tx1"/>
              </a:buClr>
              <a:buFont typeface="Wingdings" panose="05000000000000000000" pitchFamily="2" charset="2"/>
              <a:buChar char="§"/>
            </a:pPr>
            <a:r>
              <a:rPr lang="es-MX" sz="2000" dirty="0">
                <a:effectLst/>
              </a:rPr>
              <a:t>Si el comprador </a:t>
            </a:r>
            <a:r>
              <a:rPr lang="es-MX" sz="2000" i="1" dirty="0">
                <a:effectLst/>
              </a:rPr>
              <a:t>j</a:t>
            </a:r>
            <a:r>
              <a:rPr lang="es-MX" sz="2000" dirty="0">
                <a:effectLst/>
              </a:rPr>
              <a:t>  recibe el bien  </a:t>
            </a:r>
            <a:r>
              <a:rPr lang="es-MX" sz="2000" i="1" dirty="0">
                <a:effectLst/>
              </a:rPr>
              <a:t>i</a:t>
            </a:r>
            <a:r>
              <a:rPr lang="es-MX" sz="2000" dirty="0">
                <a:effectLst/>
              </a:rPr>
              <a:t>, bajo el careo óptimo, le cobro </a:t>
            </a:r>
            <a:r>
              <a:rPr lang="es-MX" sz="2000" i="1" dirty="0" err="1">
                <a:effectLst/>
              </a:rPr>
              <a:t>p</a:t>
            </a:r>
            <a:r>
              <a:rPr lang="es-MX" sz="2000" i="1" baseline="-25000" dirty="0" err="1">
                <a:effectLst/>
              </a:rPr>
              <a:t>ij</a:t>
            </a:r>
            <a:r>
              <a:rPr lang="es-MX" sz="2000" i="1" dirty="0">
                <a:effectLst/>
              </a:rPr>
              <a:t> </a:t>
            </a:r>
            <a:r>
              <a:rPr lang="es-MX" sz="2000" dirty="0">
                <a:effectLst/>
              </a:rPr>
              <a:t>según la </a:t>
            </a:r>
            <a:r>
              <a:rPr lang="es-MX" sz="2000" dirty="0" err="1">
                <a:effectLst/>
              </a:rPr>
              <a:t>ec</a:t>
            </a:r>
            <a:r>
              <a:rPr lang="es-MX" sz="2000" dirty="0">
                <a:effectLst/>
              </a:rPr>
              <a:t>. (15.1).</a:t>
            </a:r>
          </a:p>
        </p:txBody>
      </p:sp>
      <p:sp>
        <p:nvSpPr>
          <p:cNvPr id="5" name="CuadroTexto 4"/>
          <p:cNvSpPr txBox="1"/>
          <p:nvPr/>
        </p:nvSpPr>
        <p:spPr>
          <a:xfrm>
            <a:off x="8440900" y="5591444"/>
            <a:ext cx="3605842" cy="461665"/>
          </a:xfrm>
          <a:prstGeom prst="rect">
            <a:avLst/>
          </a:prstGeom>
          <a:solidFill>
            <a:schemeClr val="bg1">
              <a:lumMod val="50000"/>
            </a:schemeClr>
          </a:solidFill>
        </p:spPr>
        <p:txBody>
          <a:bodyPr wrap="square" rtlCol="0">
            <a:spAutoFit/>
          </a:bodyPr>
          <a:lstStyle/>
          <a:p>
            <a:r>
              <a:rPr lang="es-MX" sz="2400" i="1" dirty="0" err="1"/>
              <a:t>p</a:t>
            </a:r>
            <a:r>
              <a:rPr lang="es-MX" sz="2400" i="1" baseline="-25000" dirty="0" err="1"/>
              <a:t>ij</a:t>
            </a:r>
            <a:r>
              <a:rPr lang="es-MX" sz="2400" i="1" dirty="0"/>
              <a:t> </a:t>
            </a:r>
            <a:r>
              <a:rPr lang="es-MX" sz="2400" dirty="0"/>
              <a:t>= V</a:t>
            </a:r>
            <a:r>
              <a:rPr lang="es-MX" sz="2400" baseline="30000" dirty="0"/>
              <a:t>S</a:t>
            </a:r>
            <a:r>
              <a:rPr lang="es-MX" sz="2400" baseline="-25000" dirty="0"/>
              <a:t>B-</a:t>
            </a:r>
            <a:r>
              <a:rPr lang="es-MX" sz="2400" i="1" baseline="-25000" dirty="0"/>
              <a:t>j</a:t>
            </a:r>
            <a:r>
              <a:rPr lang="es-MX" sz="2400" dirty="0"/>
              <a:t> – V</a:t>
            </a:r>
            <a:r>
              <a:rPr lang="es-MX" sz="2400" baseline="30000" dirty="0"/>
              <a:t>S-</a:t>
            </a:r>
            <a:r>
              <a:rPr lang="es-MX" sz="2400" i="1" baseline="30000" dirty="0" err="1"/>
              <a:t>i</a:t>
            </a:r>
            <a:r>
              <a:rPr lang="es-MX" sz="2400" baseline="-25000" dirty="0" err="1"/>
              <a:t>B</a:t>
            </a:r>
            <a:r>
              <a:rPr lang="es-MX" sz="2400" baseline="-25000" dirty="0"/>
              <a:t>-</a:t>
            </a:r>
            <a:r>
              <a:rPr lang="es-MX" sz="2400" i="1" baseline="-25000" dirty="0"/>
              <a:t>j</a:t>
            </a:r>
            <a:r>
              <a:rPr lang="es-MX" sz="2000" dirty="0"/>
              <a:t>.      (15.1)</a:t>
            </a:r>
            <a:endParaRPr lang="es-MX" sz="2400" dirty="0"/>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34</a:t>
            </a:fld>
            <a:endParaRPr lang="es-MX" dirty="0"/>
          </a:p>
        </p:txBody>
      </p:sp>
      <p:sp>
        <p:nvSpPr>
          <p:cNvPr id="7" name="Text Box 9"/>
          <p:cNvSpPr txBox="1">
            <a:spLocks noChangeArrowheads="1"/>
          </p:cNvSpPr>
          <p:nvPr/>
        </p:nvSpPr>
        <p:spPr bwMode="auto">
          <a:xfrm>
            <a:off x="114703" y="106875"/>
            <a:ext cx="647610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15.3 El principio VCG. Pujas honestas</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480562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100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7517" y="758284"/>
            <a:ext cx="10791218" cy="6014657"/>
          </a:xfrm>
        </p:spPr>
        <p:txBody>
          <a:bodyPr/>
          <a:lstStyle/>
          <a:p>
            <a:r>
              <a:rPr lang="es-MX" sz="2400" dirty="0">
                <a:effectLst/>
              </a:rPr>
              <a:t>El subastador define un juego que los compradores juegan:</a:t>
            </a:r>
            <a:endParaRPr lang="es-MX" sz="2000" dirty="0">
              <a:effectLst/>
            </a:endParaRPr>
          </a:p>
          <a:p>
            <a:pPr lvl="1">
              <a:buFont typeface="Wingdings" panose="05000000000000000000" pitchFamily="2" charset="2"/>
              <a:buChar char="§"/>
            </a:pPr>
            <a:r>
              <a:rPr lang="es-MX" sz="2400" dirty="0">
                <a:effectLst/>
              </a:rPr>
              <a:t>Escogen una estrategia (</a:t>
            </a:r>
            <a:r>
              <a:rPr lang="es-MX" sz="2200" dirty="0">
                <a:effectLst/>
              </a:rPr>
              <a:t>valoraciones que anuncian</a:t>
            </a:r>
            <a:r>
              <a:rPr lang="es-MX" sz="2400" dirty="0">
                <a:effectLst/>
              </a:rPr>
              <a:t>), y reciben una recompensa: su valoración por el bien que reciben, menos el precio que pagan.</a:t>
            </a:r>
          </a:p>
          <a:p>
            <a:r>
              <a:rPr lang="es-MX" sz="2400" dirty="0">
                <a:effectLst/>
                <a:latin typeface="Times New Roman" panose="02020603050405020304" pitchFamily="18" charset="0"/>
                <a:cs typeface="Times New Roman" panose="02020603050405020304" pitchFamily="18" charset="0"/>
              </a:rPr>
              <a:t>Este juego está diseñado para que decir la verdad (el comprador anuncia su verdadera valoración) sea una estrategia dominante.</a:t>
            </a:r>
          </a:p>
          <a:p>
            <a:endParaRPr lang="es-MX" sz="1000" dirty="0">
              <a:effectLst/>
              <a:latin typeface="Calibri" panose="020F0502020204030204" pitchFamily="34" charset="0"/>
            </a:endParaRPr>
          </a:p>
          <a:p>
            <a:r>
              <a:rPr lang="es-MX" sz="2800" dirty="0">
                <a:effectLst/>
              </a:rPr>
              <a:t>Observaciones</a:t>
            </a:r>
            <a:r>
              <a:rPr lang="es-MX" sz="2400" dirty="0">
                <a:effectLst/>
              </a:rPr>
              <a:t>. Los precios VCG no son como los de la subasta de precios de equilibrio (Cap. 10).</a:t>
            </a:r>
          </a:p>
          <a:p>
            <a:pPr lvl="1">
              <a:buFont typeface="Wingdings" panose="05000000000000000000" pitchFamily="2" charset="2"/>
              <a:buChar char="§"/>
            </a:pPr>
            <a:r>
              <a:rPr lang="es-MX" sz="2200" dirty="0">
                <a:effectLst/>
              </a:rPr>
              <a:t>Ahí los precios son </a:t>
            </a:r>
            <a:r>
              <a:rPr lang="es-MX" sz="2200" i="1" dirty="0">
                <a:effectLst/>
              </a:rPr>
              <a:t>anunciados. </a:t>
            </a:r>
            <a:r>
              <a:rPr lang="es-MX" sz="2200" dirty="0">
                <a:effectLst/>
              </a:rPr>
              <a:t>El vendedor anuncia el precio y está dispuesto a vender a cualquier comprador interesado.</a:t>
            </a:r>
          </a:p>
          <a:p>
            <a:pPr lvl="1">
              <a:buFont typeface="Wingdings" panose="05000000000000000000" pitchFamily="2" charset="2"/>
              <a:buChar char="§"/>
            </a:pPr>
            <a:r>
              <a:rPr lang="es-MX" sz="2200" dirty="0">
                <a:effectLst/>
              </a:rPr>
              <a:t>Los precios VCG son </a:t>
            </a:r>
            <a:r>
              <a:rPr lang="es-MX" sz="2200" i="1" dirty="0">
                <a:effectLst/>
              </a:rPr>
              <a:t>precios personalizados: </a:t>
            </a:r>
            <a:r>
              <a:rPr lang="es-MX" sz="2200" dirty="0">
                <a:effectLst/>
              </a:rPr>
              <a:t>dependen del bien y del comprador a quien se le vende.</a:t>
            </a:r>
          </a:p>
          <a:p>
            <a:pPr lvl="2">
              <a:buClrTx/>
              <a:buFont typeface="Wingdings" panose="05000000000000000000" pitchFamily="2" charset="2"/>
              <a:buChar char="§"/>
            </a:pPr>
            <a:r>
              <a:rPr lang="es-MX" sz="2200" dirty="0">
                <a:effectLst/>
              </a:rPr>
              <a:t>El precio VCG  </a:t>
            </a:r>
            <a:r>
              <a:rPr lang="es-MX" sz="2200" i="1" dirty="0" err="1">
                <a:effectLst/>
              </a:rPr>
              <a:t>p</a:t>
            </a:r>
            <a:r>
              <a:rPr lang="es-MX" sz="2200" i="1" baseline="-25000" dirty="0" err="1">
                <a:effectLst/>
              </a:rPr>
              <a:t>ij</a:t>
            </a:r>
            <a:r>
              <a:rPr lang="es-MX" sz="2200" i="1" dirty="0">
                <a:effectLst/>
              </a:rPr>
              <a:t>  </a:t>
            </a:r>
            <a:r>
              <a:rPr lang="es-MX" sz="2200" dirty="0">
                <a:effectLst/>
              </a:rPr>
              <a:t>que el comprador  </a:t>
            </a:r>
            <a:r>
              <a:rPr lang="es-MX" sz="2200" i="1" dirty="0">
                <a:effectLst/>
              </a:rPr>
              <a:t>j</a:t>
            </a:r>
            <a:r>
              <a:rPr lang="es-MX" sz="2200" dirty="0">
                <a:effectLst/>
              </a:rPr>
              <a:t>  paga por el bien  </a:t>
            </a:r>
            <a:r>
              <a:rPr lang="es-MX" sz="2200" i="1" dirty="0">
                <a:effectLst/>
              </a:rPr>
              <a:t>i</a:t>
            </a:r>
            <a:r>
              <a:rPr lang="es-MX" sz="2200" dirty="0">
                <a:effectLst/>
              </a:rPr>
              <a:t>  puede diferir del precio VCG  </a:t>
            </a:r>
            <a:r>
              <a:rPr lang="es-MX" sz="2200" i="1" dirty="0" err="1">
                <a:effectLst/>
              </a:rPr>
              <a:t>p</a:t>
            </a:r>
            <a:r>
              <a:rPr lang="es-MX" sz="2200" i="1" baseline="-25000" dirty="0" err="1">
                <a:effectLst/>
              </a:rPr>
              <a:t>ik</a:t>
            </a:r>
            <a:r>
              <a:rPr lang="es-MX" sz="2200" i="1" dirty="0">
                <a:effectLst/>
              </a:rPr>
              <a:t>  </a:t>
            </a:r>
            <a:r>
              <a:rPr lang="es-MX" sz="2200" dirty="0">
                <a:effectLst/>
              </a:rPr>
              <a:t>que el comprador  </a:t>
            </a:r>
            <a:r>
              <a:rPr lang="es-MX" sz="2200" i="1" dirty="0">
                <a:effectLst/>
              </a:rPr>
              <a:t>k</a:t>
            </a:r>
            <a:r>
              <a:rPr lang="es-MX" sz="2200" dirty="0">
                <a:effectLst/>
              </a:rPr>
              <a:t>  paga si le asignan el bien  </a:t>
            </a:r>
            <a:r>
              <a:rPr lang="es-MX" sz="2200" i="1" dirty="0">
                <a:effectLst/>
              </a:rPr>
              <a:t>i</a:t>
            </a:r>
            <a:r>
              <a:rPr lang="es-MX" sz="2200" dirty="0">
                <a:effectLst/>
              </a:rPr>
              <a:t>  (</a:t>
            </a:r>
            <a:r>
              <a:rPr lang="es-MX" sz="2200" i="1" dirty="0" err="1">
                <a:effectLst/>
              </a:rPr>
              <a:t>p</a:t>
            </a:r>
            <a:r>
              <a:rPr lang="es-MX" sz="2200" i="1" baseline="-25000" dirty="0" err="1">
                <a:effectLst/>
              </a:rPr>
              <a:t>ij</a:t>
            </a:r>
            <a:r>
              <a:rPr lang="es-MX" sz="2200" i="1" dirty="0">
                <a:effectLst/>
              </a:rPr>
              <a:t> </a:t>
            </a:r>
            <a:r>
              <a:rPr lang="es-MX" sz="2200" dirty="0">
                <a:effectLst/>
              </a:rPr>
              <a:t>y </a:t>
            </a:r>
            <a:r>
              <a:rPr lang="es-MX" sz="2200" i="1" dirty="0" err="1">
                <a:effectLst/>
              </a:rPr>
              <a:t>p</a:t>
            </a:r>
            <a:r>
              <a:rPr lang="es-MX" sz="2200" i="1" baseline="-25000" dirty="0" err="1">
                <a:effectLst/>
              </a:rPr>
              <a:t>ik</a:t>
            </a:r>
            <a:r>
              <a:rPr lang="es-MX" sz="2200" i="1" dirty="0">
                <a:effectLst/>
              </a:rPr>
              <a:t> </a:t>
            </a:r>
            <a:r>
              <a:rPr lang="es-MX" sz="2200" dirty="0">
                <a:effectLst/>
              </a:rPr>
              <a:t>están relacionados, lo veré después).</a:t>
            </a: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35</a:t>
            </a:fld>
            <a:endParaRPr lang="es-MX" dirty="0"/>
          </a:p>
        </p:txBody>
      </p:sp>
      <p:sp>
        <p:nvSpPr>
          <p:cNvPr id="6" name="Text Box 9"/>
          <p:cNvSpPr txBox="1">
            <a:spLocks noChangeArrowheads="1"/>
          </p:cNvSpPr>
          <p:nvPr/>
        </p:nvSpPr>
        <p:spPr bwMode="auto">
          <a:xfrm>
            <a:off x="114703" y="106875"/>
            <a:ext cx="647610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15.3 El principio VCG. Pujas honestas</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96830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300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95647" y="1078302"/>
            <a:ext cx="10528027" cy="5694638"/>
          </a:xfrm>
        </p:spPr>
        <p:txBody>
          <a:bodyPr/>
          <a:lstStyle/>
          <a:p>
            <a:r>
              <a:rPr lang="es-MX" sz="2400" dirty="0">
                <a:effectLst/>
              </a:rPr>
              <a:t>Los precios de equilibrio (</a:t>
            </a:r>
            <a:r>
              <a:rPr lang="es-MX" sz="2200" dirty="0">
                <a:effectLst/>
              </a:rPr>
              <a:t>Cap. 10</a:t>
            </a:r>
            <a:r>
              <a:rPr lang="es-MX" sz="2400" dirty="0">
                <a:effectLst/>
              </a:rPr>
              <a:t>) son una generalización significativa de la subasta ascendiente (</a:t>
            </a:r>
            <a:r>
              <a:rPr lang="es-MX" sz="2200" dirty="0">
                <a:effectLst/>
              </a:rPr>
              <a:t>«English </a:t>
            </a:r>
            <a:r>
              <a:rPr lang="es-MX" sz="2200" dirty="0" err="1">
                <a:effectLst/>
              </a:rPr>
              <a:t>auction</a:t>
            </a:r>
            <a:r>
              <a:rPr lang="es-MX" sz="2200" dirty="0">
                <a:effectLst/>
              </a:rPr>
              <a:t>»</a:t>
            </a:r>
            <a:r>
              <a:rPr lang="es-MX" sz="2400" dirty="0">
                <a:effectLst/>
              </a:rPr>
              <a:t>).</a:t>
            </a:r>
          </a:p>
          <a:p>
            <a:pPr lvl="1">
              <a:buFont typeface="Wingdings" panose="05000000000000000000" pitchFamily="2" charset="2"/>
              <a:buChar char="§"/>
            </a:pPr>
            <a:r>
              <a:rPr lang="es-MX" sz="2400" dirty="0">
                <a:effectLst/>
              </a:rPr>
              <a:t>Los precios aumentan paso a paso hasta que cada comprador prefiera un bien diferente.</a:t>
            </a:r>
          </a:p>
          <a:p>
            <a:pPr lvl="1">
              <a:buFont typeface="Wingdings" panose="05000000000000000000" pitchFamily="2" charset="2"/>
              <a:buChar char="§"/>
            </a:pPr>
            <a:r>
              <a:rPr lang="es-MX" sz="2400" dirty="0">
                <a:effectLst/>
              </a:rPr>
              <a:t>Vi (</a:t>
            </a:r>
            <a:r>
              <a:rPr lang="es-MX" sz="2200" dirty="0">
                <a:effectLst/>
              </a:rPr>
              <a:t>Sección 10.5</a:t>
            </a:r>
            <a:r>
              <a:rPr lang="es-MX" sz="2400" dirty="0">
                <a:effectLst/>
              </a:rPr>
              <a:t>) que pude codificar la subasta ascendente de un solo bien como un caso especial de la construcción general de precios de equilibrio.</a:t>
            </a:r>
          </a:p>
          <a:p>
            <a:pPr lvl="1">
              <a:buFont typeface="Wingdings" panose="05000000000000000000" pitchFamily="2" charset="2"/>
              <a:buChar char="§"/>
            </a:pPr>
            <a:endParaRPr lang="es-MX" sz="1000" dirty="0">
              <a:effectLst/>
            </a:endParaRPr>
          </a:p>
          <a:p>
            <a:pPr marL="342900" lvl="1" indent="-342900">
              <a:buClr>
                <a:schemeClr val="hlink"/>
              </a:buClr>
              <a:buSzPct val="90000"/>
              <a:buBlip>
                <a:blip r:embed="rId2"/>
              </a:buBlip>
            </a:pPr>
            <a:r>
              <a:rPr lang="es-MX" sz="2400" dirty="0">
                <a:effectLst/>
              </a:rPr>
              <a:t>Los precios VCG son una generalización de la subasta cerrada con el segundo precio. </a:t>
            </a:r>
          </a:p>
          <a:p>
            <a:pPr marL="742950" lvl="2" indent="-342900">
              <a:buClr>
                <a:schemeClr val="hlink"/>
              </a:buClr>
              <a:buBlip>
                <a:blip r:embed="rId2"/>
              </a:buBlip>
            </a:pPr>
            <a:r>
              <a:rPr lang="es-MX" dirty="0">
                <a:effectLst/>
              </a:rPr>
              <a:t>Cualitativamente, el principio “el daño hecho a otros” está detrás de la subasta con el segundo precio y los precios VCG.</a:t>
            </a:r>
          </a:p>
          <a:p>
            <a:pPr marL="742950" lvl="2" indent="-342900">
              <a:buClr>
                <a:schemeClr val="hlink"/>
              </a:buClr>
              <a:buBlip>
                <a:blip r:embed="rId2"/>
              </a:buBlip>
            </a:pPr>
            <a:r>
              <a:rPr lang="es-MX" dirty="0">
                <a:effectLst/>
              </a:rPr>
              <a:t>También puedo ver que la subasta con el segundo precio es un caso especial del procedimiento VCG. Lámina siguiente.</a:t>
            </a: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36</a:t>
            </a:fld>
            <a:endParaRPr lang="es-MX" dirty="0"/>
          </a:p>
        </p:txBody>
      </p:sp>
      <p:sp>
        <p:nvSpPr>
          <p:cNvPr id="6" name="Text Box 9"/>
          <p:cNvSpPr txBox="1">
            <a:spLocks noChangeArrowheads="1"/>
          </p:cNvSpPr>
          <p:nvPr/>
        </p:nvSpPr>
        <p:spPr bwMode="auto">
          <a:xfrm>
            <a:off x="114703" y="106875"/>
            <a:ext cx="647610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15.3 El principio VCG. Pujas honestas</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523373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300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650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71896" y="974786"/>
            <a:ext cx="10485911" cy="5798155"/>
          </a:xfrm>
        </p:spPr>
        <p:txBody>
          <a:bodyPr/>
          <a:lstStyle/>
          <a:p>
            <a:r>
              <a:rPr lang="es-MX" sz="2800" dirty="0">
                <a:effectLst/>
              </a:rPr>
              <a:t>La subasta con el segundo precio es un caso especial del procedimiento VCG</a:t>
            </a:r>
            <a:r>
              <a:rPr lang="es-MX" sz="2400" dirty="0">
                <a:effectLst/>
              </a:rPr>
              <a:t>. Para ver esto, supongo que hay </a:t>
            </a:r>
            <a:r>
              <a:rPr lang="es-MX" sz="2400" i="1" dirty="0">
                <a:effectLst/>
              </a:rPr>
              <a:t>n</a:t>
            </a:r>
            <a:r>
              <a:rPr lang="es-MX" sz="2400" dirty="0">
                <a:effectLst/>
              </a:rPr>
              <a:t> compradores, y cada uno quiere el mismo bien.</a:t>
            </a:r>
          </a:p>
          <a:p>
            <a:pPr lvl="1">
              <a:buFont typeface="Wingdings" panose="05000000000000000000" pitchFamily="2" charset="2"/>
              <a:buChar char="§"/>
            </a:pPr>
            <a:r>
              <a:rPr lang="es-MX" sz="2400" dirty="0">
                <a:effectLst/>
              </a:rPr>
              <a:t>El comprador </a:t>
            </a:r>
            <a:r>
              <a:rPr lang="es-MX" sz="2400" i="1" dirty="0">
                <a:effectLst/>
              </a:rPr>
              <a:t>i</a:t>
            </a:r>
            <a:r>
              <a:rPr lang="es-MX" sz="2400" dirty="0">
                <a:effectLst/>
              </a:rPr>
              <a:t> tiene una valoración </a:t>
            </a:r>
            <a:r>
              <a:rPr lang="es-MX" sz="2400" i="1" dirty="0">
                <a:effectLst/>
              </a:rPr>
              <a:t>v</a:t>
            </a:r>
            <a:r>
              <a:rPr lang="es-MX" sz="2400" i="1" baseline="-25000" dirty="0">
                <a:effectLst/>
              </a:rPr>
              <a:t>i</a:t>
            </a:r>
            <a:r>
              <a:rPr lang="es-MX" sz="2400" dirty="0">
                <a:effectLst/>
              </a:rPr>
              <a:t>, y los números </a:t>
            </a:r>
            <a:r>
              <a:rPr lang="es-MX" sz="2400" i="1" dirty="0">
                <a:effectLst/>
              </a:rPr>
              <a:t>v</a:t>
            </a:r>
            <a:r>
              <a:rPr lang="es-MX" sz="2400" i="1" baseline="-25000" dirty="0">
                <a:effectLst/>
              </a:rPr>
              <a:t>i</a:t>
            </a:r>
            <a:r>
              <a:rPr lang="es-MX" sz="2400" dirty="0">
                <a:effectLst/>
              </a:rPr>
              <a:t> van en orden descendiente, de modo que </a:t>
            </a:r>
            <a:r>
              <a:rPr lang="es-MX" sz="2400" i="1" dirty="0">
                <a:effectLst/>
              </a:rPr>
              <a:t>v</a:t>
            </a:r>
            <a:r>
              <a:rPr lang="es-MX" sz="2400" baseline="-25000" dirty="0">
                <a:effectLst/>
              </a:rPr>
              <a:t>1</a:t>
            </a:r>
            <a:r>
              <a:rPr lang="es-MX" sz="2400" dirty="0">
                <a:effectLst/>
              </a:rPr>
              <a:t> es el mayor.</a:t>
            </a:r>
          </a:p>
          <a:p>
            <a:r>
              <a:rPr lang="es-MX" sz="2400" dirty="0">
                <a:effectLst/>
              </a:rPr>
              <a:t>Convierto esto a un mercado de correspondencias con </a:t>
            </a:r>
            <a:r>
              <a:rPr lang="es-MX" sz="2400" i="1" dirty="0">
                <a:effectLst/>
              </a:rPr>
              <a:t>n</a:t>
            </a:r>
            <a:r>
              <a:rPr lang="es-MX" sz="2400" dirty="0">
                <a:effectLst/>
              </a:rPr>
              <a:t> compradores y </a:t>
            </a:r>
            <a:r>
              <a:rPr lang="es-MX" sz="2400" i="1" dirty="0">
                <a:effectLst/>
              </a:rPr>
              <a:t>n</a:t>
            </a:r>
            <a:r>
              <a:rPr lang="es-MX" sz="2400" dirty="0">
                <a:effectLst/>
              </a:rPr>
              <a:t> vendedores agregando </a:t>
            </a:r>
            <a:r>
              <a:rPr lang="es-MX" sz="2400" i="1" dirty="0">
                <a:effectLst/>
              </a:rPr>
              <a:t>n</a:t>
            </a:r>
            <a:r>
              <a:rPr lang="es-MX" sz="2400" dirty="0">
                <a:effectLst/>
              </a:rPr>
              <a:t>-1 bienes ficticios. Todos los compradores tienen valoración 0 para cada bien ficticio.</a:t>
            </a:r>
          </a:p>
          <a:p>
            <a:pPr lvl="1">
              <a:buFont typeface="Wingdings" panose="05000000000000000000" pitchFamily="2" charset="2"/>
              <a:buChar char="§"/>
            </a:pPr>
            <a:r>
              <a:rPr lang="es-MX" sz="2400" dirty="0">
                <a:effectLst/>
                <a:latin typeface="Calibri" panose="020F0502020204030204" pitchFamily="34" charset="0"/>
                <a:ea typeface="Calibri" panose="020F0502020204030204" pitchFamily="34" charset="0"/>
                <a:cs typeface="Calibri" panose="020F0502020204030204" pitchFamily="34" charset="0"/>
              </a:rPr>
              <a:t>Si cada quien reporta sus valores honestamente, el procedimiento VCG asigna el bien 1 (el real, el único con algún valor) al comprador 1 (que tiene la valoración más alta), y todos los demás compradores obtendrán bienes ficticios con valor 0.</a:t>
            </a:r>
          </a:p>
          <a:p>
            <a:pPr lvl="1">
              <a:buFont typeface="Wingdings" panose="05000000000000000000" pitchFamily="2" charset="2"/>
              <a:buChar char="§"/>
            </a:pPr>
            <a:r>
              <a:rPr lang="es-MX" sz="2400" dirty="0">
                <a:effectLst/>
              </a:rPr>
              <a:t>¿Qué precio deberá pagar el comprador 1?</a:t>
            </a:r>
          </a:p>
          <a:p>
            <a:pPr lvl="2">
              <a:buClrTx/>
              <a:buFont typeface="Wingdings" panose="05000000000000000000" pitchFamily="2" charset="2"/>
              <a:buChar char="§"/>
            </a:pPr>
            <a:r>
              <a:rPr lang="es-MX" dirty="0">
                <a:effectLst/>
                <a:latin typeface="Calibri" panose="020F0502020204030204" pitchFamily="34" charset="0"/>
                <a:ea typeface="Calibri" panose="020F0502020204030204" pitchFamily="34" charset="0"/>
                <a:cs typeface="Calibri" panose="020F0502020204030204" pitchFamily="34" charset="0"/>
              </a:rPr>
              <a:t>De acuerdo con la ec.15.1, debe pagar V</a:t>
            </a:r>
            <a:r>
              <a:rPr lang="es-MX" baseline="30000" dirty="0">
                <a:effectLst/>
                <a:latin typeface="Calibri" panose="020F0502020204030204" pitchFamily="34" charset="0"/>
                <a:ea typeface="Calibri" panose="020F0502020204030204" pitchFamily="34" charset="0"/>
                <a:cs typeface="Calibri" panose="020F0502020204030204" pitchFamily="34" charset="0"/>
              </a:rPr>
              <a:t>S</a:t>
            </a:r>
            <a:r>
              <a:rPr lang="es-MX" baseline="-25000" dirty="0">
                <a:effectLst/>
                <a:latin typeface="Calibri" panose="020F0502020204030204" pitchFamily="34" charset="0"/>
                <a:ea typeface="Calibri" panose="020F0502020204030204" pitchFamily="34" charset="0"/>
                <a:cs typeface="Calibri" panose="020F0502020204030204" pitchFamily="34" charset="0"/>
              </a:rPr>
              <a:t>B-1</a:t>
            </a:r>
            <a:r>
              <a:rPr lang="es-MX" dirty="0">
                <a:effectLst/>
                <a:latin typeface="Calibri" panose="020F0502020204030204" pitchFamily="34" charset="0"/>
                <a:ea typeface="Calibri" panose="020F0502020204030204" pitchFamily="34" charset="0"/>
                <a:cs typeface="Calibri" panose="020F0502020204030204" pitchFamily="34" charset="0"/>
              </a:rPr>
              <a:t> – V</a:t>
            </a:r>
            <a:r>
              <a:rPr lang="es-MX" baseline="30000" dirty="0">
                <a:effectLst/>
                <a:latin typeface="Calibri" panose="020F0502020204030204" pitchFamily="34" charset="0"/>
                <a:ea typeface="Calibri" panose="020F0502020204030204" pitchFamily="34" charset="0"/>
                <a:cs typeface="Calibri" panose="020F0502020204030204" pitchFamily="34" charset="0"/>
              </a:rPr>
              <a:t>S-1</a:t>
            </a:r>
            <a:r>
              <a:rPr lang="es-MX" baseline="-25000" dirty="0">
                <a:effectLst/>
                <a:latin typeface="Calibri" panose="020F0502020204030204" pitchFamily="34" charset="0"/>
                <a:ea typeface="Calibri" panose="020F0502020204030204" pitchFamily="34" charset="0"/>
                <a:cs typeface="Calibri" panose="020F0502020204030204" pitchFamily="34" charset="0"/>
              </a:rPr>
              <a:t>B-1</a:t>
            </a:r>
            <a:r>
              <a:rPr lang="es-MX" dirty="0">
                <a:effectLst/>
                <a:latin typeface="Calibri" panose="020F0502020204030204" pitchFamily="34" charset="0"/>
                <a:ea typeface="Calibri" panose="020F0502020204030204" pitchFamily="34" charset="0"/>
                <a:cs typeface="Calibri" panose="020F0502020204030204" pitchFamily="34" charset="0"/>
              </a:rPr>
              <a:t>.</a:t>
            </a: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37</a:t>
            </a:fld>
            <a:endParaRPr lang="es-MX" dirty="0"/>
          </a:p>
        </p:txBody>
      </p:sp>
      <p:sp>
        <p:nvSpPr>
          <p:cNvPr id="10" name="Text Box 9"/>
          <p:cNvSpPr txBox="1">
            <a:spLocks noChangeArrowheads="1"/>
          </p:cNvSpPr>
          <p:nvPr/>
        </p:nvSpPr>
        <p:spPr bwMode="auto">
          <a:xfrm>
            <a:off x="114703" y="106875"/>
            <a:ext cx="647610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15.3 El principio VCG. Pujas honestas</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262073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5" presetID="1" presetClass="entr" presetSubtype="0" fill="hold" grpId="0" nodeType="withEffect">
                                  <p:stCondLst>
                                    <p:cond delay="4000"/>
                                  </p:stCondLst>
                                  <p:childTnLst>
                                    <p:set>
                                      <p:cBhvr>
                                        <p:cTn id="16"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5013" y="1140031"/>
            <a:ext cx="10678540" cy="5243517"/>
          </a:xfrm>
        </p:spPr>
        <p:txBody>
          <a:bodyPr/>
          <a:lstStyle/>
          <a:p>
            <a:pPr lvl="1">
              <a:buFont typeface="Wingdings" panose="05000000000000000000" pitchFamily="2" charset="2"/>
              <a:buChar char="§"/>
            </a:pPr>
            <a:r>
              <a:rPr lang="es-MX" sz="2400" dirty="0">
                <a:effectLst/>
              </a:rPr>
              <a:t>De acuerdo con la ec.15.1, el comprador 1 debe pagar           </a:t>
            </a:r>
          </a:p>
          <a:p>
            <a:pPr marL="457200" lvl="1" indent="0">
              <a:buNone/>
            </a:pPr>
            <a:r>
              <a:rPr lang="es-MX" sz="2400" dirty="0">
                <a:effectLst/>
              </a:rPr>
              <a:t>                  </a:t>
            </a:r>
            <a:r>
              <a:rPr lang="es-MX" dirty="0">
                <a:effectLst/>
              </a:rPr>
              <a:t>V</a:t>
            </a:r>
            <a:r>
              <a:rPr lang="es-MX" baseline="30000" dirty="0">
                <a:effectLst/>
              </a:rPr>
              <a:t>S</a:t>
            </a:r>
            <a:r>
              <a:rPr lang="es-MX" baseline="-25000" dirty="0">
                <a:effectLst/>
              </a:rPr>
              <a:t>B-1</a:t>
            </a:r>
            <a:r>
              <a:rPr lang="es-MX" dirty="0">
                <a:effectLst/>
              </a:rPr>
              <a:t> – V</a:t>
            </a:r>
            <a:r>
              <a:rPr lang="es-MX" baseline="30000" dirty="0">
                <a:effectLst/>
              </a:rPr>
              <a:t>S-1</a:t>
            </a:r>
            <a:r>
              <a:rPr lang="es-MX" baseline="-25000" dirty="0">
                <a:effectLst/>
              </a:rPr>
              <a:t>B-1</a:t>
            </a:r>
            <a:r>
              <a:rPr lang="es-MX" dirty="0">
                <a:effectLst/>
              </a:rPr>
              <a:t>.</a:t>
            </a:r>
          </a:p>
          <a:p>
            <a:pPr marL="457200" lvl="1" indent="0">
              <a:buNone/>
            </a:pPr>
            <a:endParaRPr lang="es-MX" sz="1000" dirty="0">
              <a:effectLst/>
            </a:endParaRPr>
          </a:p>
          <a:p>
            <a:pPr lvl="1">
              <a:buFont typeface="Wingdings" panose="05000000000000000000" pitchFamily="2" charset="2"/>
              <a:buChar char="§"/>
            </a:pPr>
            <a:r>
              <a:rPr lang="es-MX" sz="2400" dirty="0">
                <a:effectLst/>
              </a:rPr>
              <a:t>El primer término es la valoración del comprador 2, porque si desapareciera el comprador 1, el casamiento socialmente óptimo le da el bien 1 al comprador 2.</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El segundo término es 0, puesto que cuando el comprador 1 y el bien 1 salen, no hay ningún bien de algún valor.</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De modo que el comprador 1 paga la valoración del comprador 2, lo que es precisamente la regla de la subasta cerrada con el segundo precio.</a:t>
            </a: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38</a:t>
            </a:fld>
            <a:endParaRPr lang="es-MX" dirty="0"/>
          </a:p>
        </p:txBody>
      </p:sp>
      <p:sp>
        <p:nvSpPr>
          <p:cNvPr id="6" name="Text Box 9"/>
          <p:cNvSpPr txBox="1">
            <a:spLocks noChangeArrowheads="1"/>
          </p:cNvSpPr>
          <p:nvPr/>
        </p:nvSpPr>
        <p:spPr bwMode="auto">
          <a:xfrm>
            <a:off x="114703" y="106875"/>
            <a:ext cx="647610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15.3 El principio VCG. Pujas honestas</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cxnSp>
        <p:nvCxnSpPr>
          <p:cNvPr id="4" name="Conector recto de flecha 3">
            <a:extLst>
              <a:ext uri="{FF2B5EF4-FFF2-40B4-BE49-F238E27FC236}">
                <a16:creationId xmlns:a16="http://schemas.microsoft.com/office/drawing/2014/main" id="{3101E7C7-A3CD-B1D5-4F56-78AEAA2B51E7}"/>
              </a:ext>
            </a:extLst>
          </p:cNvPr>
          <p:cNvCxnSpPr>
            <a:cxnSpLocks/>
          </p:cNvCxnSpPr>
          <p:nvPr/>
        </p:nvCxnSpPr>
        <p:spPr>
          <a:xfrm flipV="1">
            <a:off x="2339163" y="2083979"/>
            <a:ext cx="329609" cy="255182"/>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 name="Conector recto de flecha 6">
            <a:extLst>
              <a:ext uri="{FF2B5EF4-FFF2-40B4-BE49-F238E27FC236}">
                <a16:creationId xmlns:a16="http://schemas.microsoft.com/office/drawing/2014/main" id="{A613A423-0B20-BE1B-9623-DCA53EED7BBB}"/>
              </a:ext>
            </a:extLst>
          </p:cNvPr>
          <p:cNvCxnSpPr>
            <a:cxnSpLocks/>
          </p:cNvCxnSpPr>
          <p:nvPr/>
        </p:nvCxnSpPr>
        <p:spPr>
          <a:xfrm flipV="1">
            <a:off x="2573079" y="2062716"/>
            <a:ext cx="1318437" cy="1594884"/>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407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400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dirty="0"/>
              <a:t>15.4 Análisis de VCG: honestidad como estrategia dominante</a:t>
            </a:r>
          </a:p>
        </p:txBody>
      </p:sp>
      <p:sp>
        <p:nvSpPr>
          <p:cNvPr id="3" name="Marcador de contenido 2"/>
          <p:cNvSpPr>
            <a:spLocks noGrp="1"/>
          </p:cNvSpPr>
          <p:nvPr>
            <p:ph idx="1"/>
          </p:nvPr>
        </p:nvSpPr>
        <p:spPr>
          <a:xfrm>
            <a:off x="609599" y="1781298"/>
            <a:ext cx="10945063" cy="4963546"/>
          </a:xfrm>
        </p:spPr>
        <p:txBody>
          <a:bodyPr/>
          <a:lstStyle/>
          <a:p>
            <a:pPr marL="0" indent="0">
              <a:buNone/>
            </a:pPr>
            <a:r>
              <a:rPr lang="es-MX" sz="2400" dirty="0">
                <a:effectLst/>
              </a:rPr>
              <a:t>Ahora demostraré que el procedimiento VCG fomenta decir la verdad en un mercado de correspondencias.</a:t>
            </a:r>
            <a:endParaRPr lang="es-MX" sz="1000" dirty="0">
              <a:effectLst/>
            </a:endParaRPr>
          </a:p>
          <a:p>
            <a:r>
              <a:rPr lang="es-MX" sz="2800" dirty="0">
                <a:effectLst/>
              </a:rPr>
              <a:t>Afirmación</a:t>
            </a:r>
            <a:r>
              <a:rPr lang="es-MX" sz="2400" dirty="0">
                <a:effectLst/>
              </a:rPr>
              <a:t>. Si los bienes se asignan y los precios se calculan según el procedimiento VCG, </a:t>
            </a:r>
          </a:p>
          <a:p>
            <a:pPr lvl="1">
              <a:buFont typeface="Wingdings" panose="05000000000000000000" pitchFamily="2" charset="2"/>
              <a:buChar char="§"/>
            </a:pPr>
            <a:r>
              <a:rPr lang="es-MX" sz="2400" dirty="0">
                <a:effectLst/>
              </a:rPr>
              <a:t>anunciar con verdad (</a:t>
            </a:r>
            <a:r>
              <a:rPr lang="es-MX" sz="2400" i="1" dirty="0">
                <a:effectLst/>
              </a:rPr>
              <a:t>honestamente</a:t>
            </a:r>
            <a:r>
              <a:rPr lang="es-MX" sz="2400" dirty="0">
                <a:effectLst/>
              </a:rPr>
              <a:t>) las valoraciones es una estrategia dominante para cada comprador, y </a:t>
            </a:r>
          </a:p>
          <a:p>
            <a:pPr lvl="1">
              <a:buFont typeface="Wingdings" panose="05000000000000000000" pitchFamily="2" charset="2"/>
              <a:buChar char="§"/>
            </a:pPr>
            <a:r>
              <a:rPr lang="es-MX" sz="2400" dirty="0">
                <a:effectLst/>
              </a:rPr>
              <a:t>la asignación resultante maximiza la valoración total de cualquier careo perfecto de ranuras y anunciantes.</a:t>
            </a:r>
            <a:endParaRPr lang="es-MX" sz="1000" dirty="0">
              <a:effectLst/>
            </a:endParaRPr>
          </a:p>
          <a:p>
            <a:r>
              <a:rPr lang="es-MX" sz="2800" dirty="0">
                <a:effectLst/>
              </a:rPr>
              <a:t>Demostración</a:t>
            </a:r>
            <a:r>
              <a:rPr lang="es-MX" sz="2400" dirty="0">
                <a:effectLst/>
              </a:rPr>
              <a:t>. La segunda parte de la afirmación se demuestra fácilmente: si los compradores reportan sus valoraciones con verdad, entonces la asignación de bienes está diseñada para maximizar la valoración total, por definición.</a:t>
            </a:r>
            <a:endParaRPr lang="es-MX" sz="2200" dirty="0">
              <a:effectLst/>
            </a:endParaRPr>
          </a:p>
        </p:txBody>
      </p:sp>
      <p:sp>
        <p:nvSpPr>
          <p:cNvPr id="4"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39</a:t>
            </a:fld>
            <a:endParaRPr lang="es-MX" dirty="0"/>
          </a:p>
        </p:txBody>
      </p:sp>
    </p:spTree>
    <p:extLst>
      <p:ext uri="{BB962C8B-B14F-4D97-AF65-F5344CB8AC3E}">
        <p14:creationId xmlns:p14="http://schemas.microsoft.com/office/powerpoint/2010/main" val="2037273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91393" y="851440"/>
            <a:ext cx="8229600" cy="1143000"/>
          </a:xfrm>
        </p:spPr>
        <p:txBody>
          <a:bodyPr/>
          <a:lstStyle/>
          <a:p>
            <a:r>
              <a:rPr lang="es-MX" sz="4000" dirty="0"/>
              <a:t>D. </a:t>
            </a:r>
            <a:r>
              <a:rPr lang="es-MX" sz="4000" dirty="0" err="1"/>
              <a:t>Sponsored</a:t>
            </a:r>
            <a:r>
              <a:rPr lang="es-MX" sz="4000" dirty="0"/>
              <a:t> </a:t>
            </a:r>
            <a:r>
              <a:rPr lang="es-MX" sz="4000" dirty="0" err="1"/>
              <a:t>search</a:t>
            </a:r>
            <a:r>
              <a:rPr lang="es-MX" sz="4000" dirty="0"/>
              <a:t> </a:t>
            </a:r>
            <a:r>
              <a:rPr lang="es-MX" sz="4000" dirty="0" err="1"/>
              <a:t>markets</a:t>
            </a:r>
            <a:endParaRPr lang="es-MX" sz="4000" dirty="0"/>
          </a:p>
        </p:txBody>
      </p:sp>
      <p:sp>
        <p:nvSpPr>
          <p:cNvPr id="3" name="Marcador de contenido 2"/>
          <p:cNvSpPr>
            <a:spLocks noGrp="1"/>
          </p:cNvSpPr>
          <p:nvPr>
            <p:ph idx="1"/>
          </p:nvPr>
        </p:nvSpPr>
        <p:spPr>
          <a:xfrm>
            <a:off x="676894" y="2204510"/>
            <a:ext cx="10675915" cy="4562050"/>
          </a:xfrm>
        </p:spPr>
        <p:txBody>
          <a:bodyPr/>
          <a:lstStyle/>
          <a:p>
            <a:r>
              <a:rPr lang="es-MX" sz="2400" dirty="0">
                <a:effectLst/>
              </a:rPr>
              <a:t>Combinación de búsqueda y anuncios en la web.</a:t>
            </a:r>
          </a:p>
          <a:p>
            <a:r>
              <a:rPr lang="es-MX" sz="2400" dirty="0">
                <a:effectLst/>
              </a:rPr>
              <a:t>Publicidad dirigida. En vez de anuncios fijos (publico tu anuncio en la web un número especificado de veces).</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Idea: que la máquina de búsqueda acerque mi publicidad a usuarios con buena probabilidad de usarla.</a:t>
            </a:r>
          </a:p>
          <a:p>
            <a:r>
              <a:rPr lang="es-MX" sz="2400" dirty="0">
                <a:effectLst/>
              </a:rPr>
              <a:t>Anunciarse en palabras clave. «</a:t>
            </a:r>
            <a:r>
              <a:rPr lang="es-MX" sz="2400" dirty="0" err="1">
                <a:effectLst/>
              </a:rPr>
              <a:t>Keyword</a:t>
            </a:r>
            <a:r>
              <a:rPr lang="es-MX" sz="2400" dirty="0">
                <a:effectLst/>
              </a:rPr>
              <a:t> </a:t>
            </a:r>
            <a:r>
              <a:rPr lang="es-MX" sz="2400" dirty="0" err="1">
                <a:effectLst/>
              </a:rPr>
              <a:t>advertising</a:t>
            </a:r>
            <a:r>
              <a:rPr lang="es-MX" sz="2400" dirty="0">
                <a:effectLst/>
              </a:rPr>
              <a:t>».</a:t>
            </a:r>
          </a:p>
          <a:p>
            <a:pPr lvl="1">
              <a:buFont typeface="Wingdings" panose="05000000000000000000" pitchFamily="2" charset="2"/>
              <a:buChar char="§"/>
            </a:pPr>
            <a:r>
              <a:rPr lang="es-MX" sz="2000" dirty="0">
                <a:effectLst/>
              </a:rPr>
              <a:t>Los </a:t>
            </a:r>
            <a:r>
              <a:rPr lang="es-MX" sz="2400" dirty="0">
                <a:effectLst/>
                <a:latin typeface="Times New Roman" panose="02020603050405020304" pitchFamily="18" charset="0"/>
                <a:cs typeface="Times New Roman" panose="02020603050405020304" pitchFamily="18" charset="0"/>
              </a:rPr>
              <a:t>anuncios aparecen a la derecha de los resultados (de la búsqueda) no pagados.</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Si aparecen varios anuncios, es que varios anunciantes pagaron por esa pregunta (esa(s) palabras clave).</a:t>
            </a:r>
          </a:p>
          <a:p>
            <a:r>
              <a:rPr lang="es-MX" sz="2400" dirty="0">
                <a:effectLst/>
              </a:rPr>
              <a:t>Las posiciones (</a:t>
            </a:r>
            <a:r>
              <a:rPr lang="es-MX" sz="2200" dirty="0">
                <a:effectLst/>
              </a:rPr>
              <a:t>las llamaré ranuras</a:t>
            </a:r>
            <a:r>
              <a:rPr lang="es-MX" sz="2400" dirty="0">
                <a:effectLst/>
              </a:rPr>
              <a:t>) superiores cuestan más.</a:t>
            </a:r>
            <a:endParaRPr lang="es-MX" sz="2600" dirty="0">
              <a:effectLst/>
            </a:endParaRPr>
          </a:p>
        </p:txBody>
      </p:sp>
      <p:sp>
        <p:nvSpPr>
          <p:cNvPr id="4" name="Rectángulo 3"/>
          <p:cNvSpPr/>
          <p:nvPr/>
        </p:nvSpPr>
        <p:spPr>
          <a:xfrm>
            <a:off x="1696189" y="77645"/>
            <a:ext cx="8645237" cy="830997"/>
          </a:xfrm>
          <a:prstGeom prst="rect">
            <a:avLst/>
          </a:prstGeom>
          <a:solidFill>
            <a:srgbClr val="FF0000"/>
          </a:solidFill>
        </p:spPr>
        <p:txBody>
          <a:bodyPr wrap="square">
            <a:spAutoFit/>
          </a:bodyPr>
          <a:lstStyle/>
          <a:p>
            <a:r>
              <a:rPr lang="en-US" sz="2400" dirty="0"/>
              <a:t>Chapter 15 of D. Easley, J. Kleinberg. </a:t>
            </a:r>
            <a:r>
              <a:rPr lang="en-US" sz="2400" dirty="0">
                <a:hlinkClick r:id="rId2"/>
              </a:rPr>
              <a:t>Networks, Crowds, and Markets: Reasoning About a Highly Connected World.</a:t>
            </a:r>
            <a:r>
              <a:rPr lang="en-US" sz="2400" dirty="0"/>
              <a:t> </a:t>
            </a:r>
            <a:endParaRPr lang="es-MX" u="none" dirty="0"/>
          </a:p>
        </p:txBody>
      </p:sp>
      <p:sp>
        <p:nvSpPr>
          <p:cNvPr id="5" name="Text Box 9"/>
          <p:cNvSpPr txBox="1">
            <a:spLocks noChangeArrowheads="1"/>
          </p:cNvSpPr>
          <p:nvPr/>
        </p:nvSpPr>
        <p:spPr bwMode="auto">
          <a:xfrm>
            <a:off x="3216" y="77645"/>
            <a:ext cx="1592036"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Qué veré</a:t>
            </a:r>
            <a:endParaRPr lang="es-MX" sz="2800" i="1" u="none" dirty="0">
              <a:latin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a:t>
            </a:fld>
            <a:endParaRPr lang="es-MX" dirty="0"/>
          </a:p>
        </p:txBody>
      </p:sp>
      <p:sp>
        <p:nvSpPr>
          <p:cNvPr id="7" name="CuadroTexto 6">
            <a:extLst>
              <a:ext uri="{FF2B5EF4-FFF2-40B4-BE49-F238E27FC236}">
                <a16:creationId xmlns:a16="http://schemas.microsoft.com/office/drawing/2014/main" id="{0D7617A4-A9BB-38B0-3354-B60FFB788179}"/>
              </a:ext>
            </a:extLst>
          </p:cNvPr>
          <p:cNvSpPr txBox="1"/>
          <p:nvPr/>
        </p:nvSpPr>
        <p:spPr>
          <a:xfrm>
            <a:off x="10300607" y="989875"/>
            <a:ext cx="1498127" cy="461665"/>
          </a:xfrm>
          <a:prstGeom prst="rect">
            <a:avLst/>
          </a:prstGeom>
          <a:solidFill>
            <a:schemeClr val="bg1">
              <a:lumMod val="75000"/>
            </a:schemeClr>
          </a:solidFill>
        </p:spPr>
        <p:txBody>
          <a:bodyPr wrap="square" rtlCol="0">
            <a:spAutoFit/>
          </a:bodyPr>
          <a:lstStyle/>
          <a:p>
            <a:r>
              <a:rPr lang="es-ES" sz="2400" dirty="0">
                <a:latin typeface="Calibri" panose="020F0502020204030204" pitchFamily="34" charset="0"/>
                <a:ea typeface="Calibri" panose="020F0502020204030204" pitchFamily="34" charset="0"/>
                <a:cs typeface="Calibri" panose="020F0502020204030204" pitchFamily="34" charset="0"/>
              </a:rPr>
              <a:t>Pulse aquí</a:t>
            </a:r>
            <a:endParaRPr lang="es-MX" sz="2400" dirty="0">
              <a:latin typeface="Calibri" panose="020F0502020204030204" pitchFamily="34" charset="0"/>
              <a:ea typeface="Calibri" panose="020F0502020204030204" pitchFamily="34" charset="0"/>
              <a:cs typeface="Calibri" panose="020F0502020204030204" pitchFamily="34" charset="0"/>
            </a:endParaRPr>
          </a:p>
        </p:txBody>
      </p:sp>
      <p:cxnSp>
        <p:nvCxnSpPr>
          <p:cNvPr id="8" name="Conector recto de flecha 7">
            <a:extLst>
              <a:ext uri="{FF2B5EF4-FFF2-40B4-BE49-F238E27FC236}">
                <a16:creationId xmlns:a16="http://schemas.microsoft.com/office/drawing/2014/main" id="{4161A4F0-6A4B-09D4-7FB7-DCA2E17A9EDA}"/>
              </a:ext>
            </a:extLst>
          </p:cNvPr>
          <p:cNvCxnSpPr>
            <a:cxnSpLocks/>
          </p:cNvCxnSpPr>
          <p:nvPr/>
        </p:nvCxnSpPr>
        <p:spPr>
          <a:xfrm flipH="1" flipV="1">
            <a:off x="9101470" y="769424"/>
            <a:ext cx="1199137" cy="400286"/>
          </a:xfrm>
          <a:prstGeom prst="straightConnector1">
            <a:avLst/>
          </a:prstGeom>
          <a:ln w="25400">
            <a:solidFill>
              <a:srgbClr val="FFFF66"/>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2960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400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1" presetClass="entr" presetSubtype="0" fill="hold" grpId="0" nodeType="withEffect">
                                  <p:stCondLst>
                                    <p:cond delay="300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nodeType="withEffect">
                                  <p:stCondLst>
                                    <p:cond delay="300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5270" y="915294"/>
            <a:ext cx="10703790" cy="5829550"/>
          </a:xfrm>
        </p:spPr>
        <p:txBody>
          <a:bodyPr/>
          <a:lstStyle/>
          <a:p>
            <a:r>
              <a:rPr lang="es-MX" sz="2400" dirty="0">
                <a:effectLst/>
              </a:rPr>
              <a:t>Para demostrar que decir la verdad es una estrategia dominante, suponga que el comprador  </a:t>
            </a:r>
            <a:r>
              <a:rPr lang="es-MX" sz="2400" i="1" dirty="0">
                <a:effectLst/>
              </a:rPr>
              <a:t>j  </a:t>
            </a:r>
            <a:r>
              <a:rPr lang="es-MX" sz="2400" dirty="0">
                <a:effectLst/>
              </a:rPr>
              <a:t>anuncia sus valoraciones honestamente, y en el casamiento se le asigna el bien  </a:t>
            </a:r>
            <a:r>
              <a:rPr lang="es-MX" sz="2400" i="1" dirty="0">
                <a:effectLst/>
              </a:rPr>
              <a:t>i</a:t>
            </a:r>
            <a:r>
              <a:rPr lang="es-MX" sz="2400" dirty="0">
                <a:effectLst/>
              </a:rPr>
              <a:t>. Su recompensa es </a:t>
            </a:r>
            <a:r>
              <a:rPr lang="es-MX" sz="2400" i="1" dirty="0" err="1">
                <a:effectLst/>
              </a:rPr>
              <a:t>v</a:t>
            </a:r>
            <a:r>
              <a:rPr lang="es-MX" sz="2400" i="1" baseline="-25000" dirty="0" err="1">
                <a:effectLst/>
              </a:rPr>
              <a:t>ij</a:t>
            </a:r>
            <a:r>
              <a:rPr lang="es-MX" sz="2400" i="1" dirty="0">
                <a:effectLst/>
              </a:rPr>
              <a:t> </a:t>
            </a:r>
            <a:r>
              <a:rPr lang="es-MX" sz="2400" dirty="0">
                <a:effectLst/>
              </a:rPr>
              <a:t>– </a:t>
            </a:r>
            <a:r>
              <a:rPr lang="es-MX" sz="2400" i="1" dirty="0" err="1">
                <a:effectLst/>
              </a:rPr>
              <a:t>p</a:t>
            </a:r>
            <a:r>
              <a:rPr lang="es-MX" sz="2400" i="1" baseline="-25000" dirty="0" err="1">
                <a:effectLst/>
              </a:rPr>
              <a:t>ij</a:t>
            </a:r>
            <a:r>
              <a:rPr lang="es-MX" sz="2400" dirty="0">
                <a:effectLst/>
              </a:rPr>
              <a:t>. </a:t>
            </a:r>
          </a:p>
          <a:p>
            <a:r>
              <a:rPr lang="es-MX" sz="2400" dirty="0">
                <a:effectLst/>
              </a:rPr>
              <a:t>Demostraré que el comprador  </a:t>
            </a:r>
            <a:r>
              <a:rPr lang="es-MX" sz="2400" i="1" dirty="0">
                <a:effectLst/>
              </a:rPr>
              <a:t>j</a:t>
            </a:r>
            <a:r>
              <a:rPr lang="es-MX" sz="2400" dirty="0">
                <a:effectLst/>
              </a:rPr>
              <a:t>  no tiene incentivo para desviarse de un anuncio honesto.</a:t>
            </a:r>
          </a:p>
          <a:p>
            <a:endParaRPr lang="es-MX" sz="1000" dirty="0">
              <a:effectLst/>
            </a:endParaRPr>
          </a:p>
          <a:p>
            <a:pPr lvl="1">
              <a:buFont typeface="Wingdings" panose="05000000000000000000" pitchFamily="2" charset="2"/>
              <a:buChar char="§"/>
            </a:pPr>
            <a:r>
              <a:rPr lang="es-MX" sz="2400" dirty="0">
                <a:effectLst/>
              </a:rPr>
              <a:t>Si  </a:t>
            </a:r>
            <a:r>
              <a:rPr lang="es-MX" sz="2400" i="1" dirty="0">
                <a:effectLst/>
              </a:rPr>
              <a:t>j</a:t>
            </a:r>
            <a:r>
              <a:rPr lang="es-MX" sz="2400" dirty="0">
                <a:effectLst/>
              </a:rPr>
              <a:t>  decidiera mentir sobre sus valoraciones, puede suceder que (a) esta mentira afecte el bien que recibe, o (b) que no lo afecte. </a:t>
            </a:r>
          </a:p>
          <a:p>
            <a:pPr lvl="1" algn="just">
              <a:buFont typeface="Wingdings" panose="05000000000000000000" pitchFamily="2" charset="2"/>
              <a:buChar char="§"/>
            </a:pPr>
            <a:r>
              <a:rPr lang="es-MX" sz="2400" dirty="0">
                <a:effectLst/>
              </a:rPr>
              <a:t>Si  </a:t>
            </a:r>
            <a:r>
              <a:rPr lang="es-MX" sz="2400" i="1" dirty="0">
                <a:effectLst/>
              </a:rPr>
              <a:t>j</a:t>
            </a:r>
            <a:r>
              <a:rPr lang="es-MX" sz="2400" dirty="0">
                <a:effectLst/>
              </a:rPr>
              <a:t>  miente pero aún obtiene el mismo bien  </a:t>
            </a:r>
            <a:r>
              <a:rPr lang="es-MX" sz="2400" i="1" dirty="0">
                <a:effectLst/>
              </a:rPr>
              <a:t>i</a:t>
            </a:r>
            <a:r>
              <a:rPr lang="es-MX" sz="2400" dirty="0">
                <a:effectLst/>
              </a:rPr>
              <a:t>, entonces su recompensa es exactamente la misma, porque el precio </a:t>
            </a:r>
            <a:r>
              <a:rPr lang="es-MX" sz="2400" i="1" dirty="0" err="1">
                <a:effectLst/>
              </a:rPr>
              <a:t>p</a:t>
            </a:r>
            <a:r>
              <a:rPr lang="es-MX" sz="2400" i="1" baseline="-25000" dirty="0" err="1">
                <a:effectLst/>
              </a:rPr>
              <a:t>ij</a:t>
            </a:r>
            <a:r>
              <a:rPr lang="es-MX" sz="2400" i="1" dirty="0">
                <a:effectLst/>
              </a:rPr>
              <a:t> </a:t>
            </a:r>
            <a:r>
              <a:rPr lang="es-MX" sz="2400" dirty="0">
                <a:effectLst/>
              </a:rPr>
              <a:t>se calcula solo usando los anuncios de todos los compradores excepto  </a:t>
            </a:r>
            <a:r>
              <a:rPr lang="es-MX" sz="2400" i="1" dirty="0">
                <a:effectLst/>
              </a:rPr>
              <a:t>j</a:t>
            </a:r>
            <a:r>
              <a:rPr lang="es-MX" sz="2400" dirty="0">
                <a:effectLst/>
              </a:rPr>
              <a:t>. </a:t>
            </a:r>
          </a:p>
          <a:p>
            <a:pPr lvl="1" algn="just">
              <a:buFont typeface="Wingdings" panose="05000000000000000000" pitchFamily="2" charset="2"/>
              <a:buChar char="§"/>
            </a:pPr>
            <a:endParaRPr lang="es-MX" sz="1000" dirty="0">
              <a:effectLst/>
            </a:endParaRPr>
          </a:p>
          <a:p>
            <a:pPr lvl="1" algn="just">
              <a:buFont typeface="Wingdings" panose="05000000000000000000" pitchFamily="2" charset="2"/>
              <a:buChar char="§"/>
            </a:pPr>
            <a:r>
              <a:rPr lang="es-MX" sz="2400" dirty="0">
                <a:effectLst/>
              </a:rPr>
              <a:t>Para que la mentira beneficie a  </a:t>
            </a:r>
            <a:r>
              <a:rPr lang="es-MX" sz="2400" i="1" dirty="0">
                <a:effectLst/>
              </a:rPr>
              <a:t>j</a:t>
            </a:r>
            <a:r>
              <a:rPr lang="es-MX" sz="2400" dirty="0">
                <a:effectLst/>
              </a:rPr>
              <a:t>, debe afectar el bien que recibe.</a:t>
            </a:r>
          </a:p>
        </p:txBody>
      </p:sp>
      <p:sp>
        <p:nvSpPr>
          <p:cNvPr id="4" name="Text Box 9"/>
          <p:cNvSpPr txBox="1">
            <a:spLocks noChangeArrowheads="1"/>
          </p:cNvSpPr>
          <p:nvPr/>
        </p:nvSpPr>
        <p:spPr bwMode="auto">
          <a:xfrm>
            <a:off x="150331" y="95761"/>
            <a:ext cx="10252455"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15.4 Análisis de VCG: honestidad como estrategia dominante</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6" name="Text Box 9"/>
          <p:cNvSpPr txBox="1">
            <a:spLocks noChangeArrowheads="1"/>
          </p:cNvSpPr>
          <p:nvPr/>
        </p:nvSpPr>
        <p:spPr bwMode="auto">
          <a:xfrm>
            <a:off x="4153140" y="5937203"/>
            <a:ext cx="292373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i="1" u="none" dirty="0" err="1"/>
              <a:t>p</a:t>
            </a:r>
            <a:r>
              <a:rPr lang="es-MX" sz="2800" i="1" u="none" baseline="-25000" dirty="0" err="1"/>
              <a:t>ij</a:t>
            </a:r>
            <a:r>
              <a:rPr lang="es-MX" sz="2800" i="1" u="none" dirty="0"/>
              <a:t> </a:t>
            </a:r>
            <a:r>
              <a:rPr lang="es-MX" sz="2800" u="none" dirty="0"/>
              <a:t>= V</a:t>
            </a:r>
            <a:r>
              <a:rPr lang="es-MX" sz="2800" u="none" baseline="30000" dirty="0"/>
              <a:t>S</a:t>
            </a:r>
            <a:r>
              <a:rPr lang="es-MX" sz="2800" u="none" baseline="-25000" dirty="0"/>
              <a:t>B-</a:t>
            </a:r>
            <a:r>
              <a:rPr lang="es-MX" sz="2800" i="1" u="none" baseline="-25000" dirty="0"/>
              <a:t>j</a:t>
            </a:r>
            <a:r>
              <a:rPr lang="es-MX" sz="2800" u="none" dirty="0"/>
              <a:t> – V</a:t>
            </a:r>
            <a:r>
              <a:rPr lang="es-MX" sz="2800" u="none" baseline="30000" dirty="0"/>
              <a:t>S-</a:t>
            </a:r>
            <a:r>
              <a:rPr lang="es-MX" sz="2800" i="1" u="none" baseline="30000" dirty="0" err="1"/>
              <a:t>i</a:t>
            </a:r>
            <a:r>
              <a:rPr lang="es-MX" sz="2800" u="none" baseline="-25000" dirty="0" err="1"/>
              <a:t>B</a:t>
            </a:r>
            <a:r>
              <a:rPr lang="es-MX" sz="2800" u="none" baseline="-25000" dirty="0"/>
              <a:t>-</a:t>
            </a:r>
            <a:r>
              <a:rPr lang="es-MX" sz="2800" i="1" u="none" baseline="-25000" dirty="0"/>
              <a:t>j</a:t>
            </a:r>
            <a:endParaRPr lang="es-MX" sz="28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40</a:t>
            </a:fld>
            <a:endParaRPr lang="es-MX" dirty="0"/>
          </a:p>
        </p:txBody>
      </p:sp>
    </p:spTree>
    <p:extLst>
      <p:ext uri="{BB962C8B-B14F-4D97-AF65-F5344CB8AC3E}">
        <p14:creationId xmlns:p14="http://schemas.microsoft.com/office/powerpoint/2010/main" val="3356074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300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00644" y="1112808"/>
            <a:ext cx="10735294" cy="5529292"/>
          </a:xfrm>
        </p:spPr>
        <p:txBody>
          <a:bodyPr/>
          <a:lstStyle/>
          <a:p>
            <a:r>
              <a:rPr lang="es-MX" sz="2400" dirty="0">
                <a:effectLst/>
              </a:rPr>
              <a:t>Supongo, pues, que el comprador  </a:t>
            </a:r>
            <a:r>
              <a:rPr lang="es-MX" sz="2400" i="1" dirty="0">
                <a:effectLst/>
              </a:rPr>
              <a:t>j</a:t>
            </a:r>
            <a:r>
              <a:rPr lang="es-MX" sz="2400" dirty="0">
                <a:effectLst/>
              </a:rPr>
              <a:t>  miente sobre sus valoraciones y recibe el bien  </a:t>
            </a:r>
            <a:r>
              <a:rPr lang="es-MX" sz="2400" i="1" dirty="0">
                <a:effectLst/>
              </a:rPr>
              <a:t>h</a:t>
            </a:r>
            <a:r>
              <a:rPr lang="es-MX" sz="2400" dirty="0">
                <a:effectLst/>
              </a:rPr>
              <a:t>  en vez del bien  </a:t>
            </a:r>
            <a:r>
              <a:rPr lang="es-MX" sz="2400" i="1" dirty="0">
                <a:effectLst/>
              </a:rPr>
              <a:t>i</a:t>
            </a:r>
            <a:r>
              <a:rPr lang="es-MX" sz="2400" dirty="0">
                <a:effectLst/>
              </a:rPr>
              <a:t>.</a:t>
            </a:r>
          </a:p>
          <a:p>
            <a:pPr lvl="1">
              <a:buFont typeface="Wingdings" panose="05000000000000000000" pitchFamily="2" charset="2"/>
              <a:buChar char="§"/>
            </a:pPr>
            <a:r>
              <a:rPr lang="es-MX" sz="2400" dirty="0">
                <a:effectLst/>
              </a:rPr>
              <a:t>Su beneficio es </a:t>
            </a:r>
            <a:r>
              <a:rPr lang="es-MX" sz="2400" i="1" dirty="0" err="1">
                <a:effectLst/>
              </a:rPr>
              <a:t>v</a:t>
            </a:r>
            <a:r>
              <a:rPr lang="es-MX" sz="2400" i="1" baseline="-25000" dirty="0" err="1">
                <a:effectLst/>
              </a:rPr>
              <a:t>hj</a:t>
            </a:r>
            <a:r>
              <a:rPr lang="es-MX" sz="2400" dirty="0">
                <a:effectLst/>
              </a:rPr>
              <a:t> – </a:t>
            </a:r>
            <a:r>
              <a:rPr lang="es-MX" sz="2400" i="1" dirty="0" err="1">
                <a:effectLst/>
              </a:rPr>
              <a:t>p</a:t>
            </a:r>
            <a:r>
              <a:rPr lang="es-MX" sz="2400" i="1" baseline="-25000" dirty="0" err="1">
                <a:effectLst/>
              </a:rPr>
              <a:t>hj</a:t>
            </a:r>
            <a:r>
              <a:rPr lang="es-MX" sz="2400" i="1" dirty="0">
                <a:effectLst/>
              </a:rPr>
              <a:t>. </a:t>
            </a:r>
            <a:r>
              <a:rPr lang="es-MX" sz="2400" dirty="0">
                <a:effectLst/>
              </a:rPr>
              <a:t>Note que el precio </a:t>
            </a:r>
            <a:r>
              <a:rPr lang="es-MX" sz="2400" i="1" dirty="0" err="1">
                <a:effectLst/>
              </a:rPr>
              <a:t>p</a:t>
            </a:r>
            <a:r>
              <a:rPr lang="es-MX" sz="2400" i="1" baseline="-25000" dirty="0" err="1">
                <a:effectLst/>
              </a:rPr>
              <a:t>hj</a:t>
            </a:r>
            <a:r>
              <a:rPr lang="es-MX" sz="2400" i="1" dirty="0">
                <a:effectLst/>
              </a:rPr>
              <a:t> </a:t>
            </a:r>
            <a:r>
              <a:rPr lang="es-MX" sz="2400" dirty="0">
                <a:effectLst/>
              </a:rPr>
              <a:t>se determina solo por los anuncios de todos los compradores excepto  </a:t>
            </a:r>
            <a:r>
              <a:rPr lang="es-MX" sz="2400" i="1" dirty="0">
                <a:effectLst/>
              </a:rPr>
              <a:t>j</a:t>
            </a:r>
            <a:r>
              <a:rPr lang="es-MX" sz="2400" dirty="0">
                <a:effectLst/>
              </a:rPr>
              <a:t>. </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Para demostrar que no hay incentivo en mentir y recibir  </a:t>
            </a:r>
            <a:r>
              <a:rPr lang="es-MX" sz="2400" i="1" dirty="0">
                <a:effectLst/>
              </a:rPr>
              <a:t>h</a:t>
            </a:r>
            <a:r>
              <a:rPr lang="es-MX" sz="2400" dirty="0">
                <a:effectLst/>
              </a:rPr>
              <a:t>  en vez de  </a:t>
            </a:r>
            <a:r>
              <a:rPr lang="es-MX" sz="2400" i="1" dirty="0">
                <a:effectLst/>
              </a:rPr>
              <a:t>i</a:t>
            </a:r>
            <a:r>
              <a:rPr lang="es-MX" sz="2400" dirty="0">
                <a:effectLst/>
              </a:rPr>
              <a:t>, debo demostrar que </a:t>
            </a:r>
            <a:r>
              <a:rPr lang="es-MX" sz="2400" i="1" dirty="0" err="1">
                <a:effectLst/>
              </a:rPr>
              <a:t>v</a:t>
            </a:r>
            <a:r>
              <a:rPr lang="es-MX" sz="2400" i="1" baseline="-25000" dirty="0" err="1">
                <a:effectLst/>
              </a:rPr>
              <a:t>ij</a:t>
            </a:r>
            <a:r>
              <a:rPr lang="es-MX" sz="2400" i="1" dirty="0">
                <a:effectLst/>
              </a:rPr>
              <a:t> – </a:t>
            </a:r>
            <a:r>
              <a:rPr lang="es-MX" sz="2400" i="1" dirty="0" err="1">
                <a:effectLst/>
              </a:rPr>
              <a:t>p</a:t>
            </a:r>
            <a:r>
              <a:rPr lang="es-MX" sz="2400" i="1" baseline="-25000" dirty="0" err="1">
                <a:effectLst/>
              </a:rPr>
              <a:t>ij</a:t>
            </a:r>
            <a:r>
              <a:rPr lang="es-MX" sz="2400" dirty="0">
                <a:effectLst/>
              </a:rPr>
              <a:t> </a:t>
            </a:r>
            <a:r>
              <a:rPr lang="es-MX" sz="2400" dirty="0">
                <a:effectLst/>
                <a:sym typeface="Symbol" panose="05050102010706020507" pitchFamily="18" charset="2"/>
              </a:rPr>
              <a:t></a:t>
            </a:r>
            <a:r>
              <a:rPr lang="es-MX" sz="2400" dirty="0">
                <a:effectLst/>
              </a:rPr>
              <a:t> </a:t>
            </a:r>
            <a:r>
              <a:rPr lang="es-MX" sz="2400" i="1" dirty="0" err="1">
                <a:effectLst/>
              </a:rPr>
              <a:t>v</a:t>
            </a:r>
            <a:r>
              <a:rPr lang="es-MX" sz="2400" i="1" baseline="-25000" dirty="0" err="1">
                <a:effectLst/>
              </a:rPr>
              <a:t>hj</a:t>
            </a:r>
            <a:r>
              <a:rPr lang="es-MX" sz="2400" i="1" dirty="0">
                <a:effectLst/>
              </a:rPr>
              <a:t> – </a:t>
            </a:r>
            <a:r>
              <a:rPr lang="es-MX" sz="2400" i="1" dirty="0" err="1">
                <a:effectLst/>
              </a:rPr>
              <a:t>p</a:t>
            </a:r>
            <a:r>
              <a:rPr lang="es-MX" sz="2400" i="1" baseline="-25000" dirty="0" err="1">
                <a:effectLst/>
              </a:rPr>
              <a:t>hj</a:t>
            </a:r>
            <a:r>
              <a:rPr lang="es-MX" sz="2400" dirty="0">
                <a:effectLst/>
              </a:rPr>
              <a:t>.</a:t>
            </a:r>
          </a:p>
          <a:p>
            <a:pPr marL="457200" lvl="1" indent="0">
              <a:buNone/>
            </a:pPr>
            <a:endParaRPr lang="es-MX" sz="1000" dirty="0">
              <a:effectLst/>
            </a:endParaRPr>
          </a:p>
          <a:p>
            <a:pPr lvl="1">
              <a:buFont typeface="Wingdings" panose="05000000000000000000" pitchFamily="2" charset="2"/>
              <a:buChar char="§"/>
            </a:pPr>
            <a:r>
              <a:rPr lang="es-MX" sz="2400" dirty="0">
                <a:effectLst/>
              </a:rPr>
              <a:t>Por la ec.15.1, la desigualdad se convierte en </a:t>
            </a:r>
          </a:p>
          <a:p>
            <a:pPr marL="457200" lvl="1" indent="0">
              <a:buNone/>
            </a:pPr>
            <a:r>
              <a:rPr lang="es-MX" sz="2400" i="1" dirty="0">
                <a:effectLst/>
              </a:rPr>
              <a:t>	</a:t>
            </a:r>
            <a:r>
              <a:rPr lang="es-MX" sz="2400" i="1" dirty="0" err="1">
                <a:effectLst/>
              </a:rPr>
              <a:t>v</a:t>
            </a:r>
            <a:r>
              <a:rPr lang="es-MX" sz="2400" i="1" baseline="-25000" dirty="0" err="1">
                <a:effectLst/>
              </a:rPr>
              <a:t>ij</a:t>
            </a:r>
            <a:r>
              <a:rPr lang="es-MX" sz="2400" i="1" dirty="0">
                <a:effectLst/>
              </a:rPr>
              <a:t> –</a:t>
            </a:r>
            <a:r>
              <a:rPr lang="es-MX" sz="2400" dirty="0">
                <a:effectLst/>
              </a:rPr>
              <a:t> [V</a:t>
            </a:r>
            <a:r>
              <a:rPr lang="es-MX" sz="2400" baseline="30000" dirty="0">
                <a:effectLst/>
              </a:rPr>
              <a:t>S</a:t>
            </a:r>
            <a:r>
              <a:rPr lang="es-MX" sz="2400" baseline="-25000" dirty="0">
                <a:effectLst/>
              </a:rPr>
              <a:t>B-</a:t>
            </a:r>
            <a:r>
              <a:rPr lang="es-MX" sz="2400" i="1" baseline="-25000" dirty="0">
                <a:effectLst/>
              </a:rPr>
              <a:t>j</a:t>
            </a:r>
            <a:r>
              <a:rPr lang="es-MX" sz="2400" dirty="0">
                <a:effectLst/>
              </a:rPr>
              <a:t> – V</a:t>
            </a:r>
            <a:r>
              <a:rPr lang="es-MX" sz="2400" baseline="30000" dirty="0">
                <a:effectLst/>
              </a:rPr>
              <a:t>S-</a:t>
            </a:r>
            <a:r>
              <a:rPr lang="es-MX" sz="2400" i="1" baseline="30000" dirty="0" err="1">
                <a:effectLst/>
              </a:rPr>
              <a:t>i</a:t>
            </a:r>
            <a:r>
              <a:rPr lang="es-MX" sz="2400" baseline="-25000" dirty="0" err="1">
                <a:effectLst/>
              </a:rPr>
              <a:t>B</a:t>
            </a:r>
            <a:r>
              <a:rPr lang="es-MX" sz="2400" baseline="-25000" dirty="0">
                <a:effectLst/>
              </a:rPr>
              <a:t>-</a:t>
            </a:r>
            <a:r>
              <a:rPr lang="es-MX" sz="2400" i="1" baseline="-25000" dirty="0">
                <a:effectLst/>
              </a:rPr>
              <a:t>j</a:t>
            </a:r>
            <a:r>
              <a:rPr lang="es-MX" sz="2400" dirty="0">
                <a:effectLst/>
              </a:rPr>
              <a:t>] </a:t>
            </a:r>
            <a:r>
              <a:rPr lang="es-MX" sz="2400" dirty="0">
                <a:effectLst/>
                <a:sym typeface="Symbol" panose="05050102010706020507" pitchFamily="18" charset="2"/>
              </a:rPr>
              <a:t></a:t>
            </a:r>
            <a:r>
              <a:rPr lang="es-MX" sz="2400" dirty="0">
                <a:effectLst/>
              </a:rPr>
              <a:t> </a:t>
            </a:r>
            <a:r>
              <a:rPr lang="es-MX" sz="2400" i="1" dirty="0" err="1">
                <a:effectLst/>
              </a:rPr>
              <a:t>v</a:t>
            </a:r>
            <a:r>
              <a:rPr lang="es-MX" sz="2400" i="1" baseline="-25000" dirty="0" err="1">
                <a:effectLst/>
              </a:rPr>
              <a:t>hj</a:t>
            </a:r>
            <a:r>
              <a:rPr lang="es-MX" sz="2400" dirty="0">
                <a:effectLst/>
              </a:rPr>
              <a:t> – [V</a:t>
            </a:r>
            <a:r>
              <a:rPr lang="es-MX" sz="2400" baseline="30000" dirty="0">
                <a:effectLst/>
              </a:rPr>
              <a:t>S</a:t>
            </a:r>
            <a:r>
              <a:rPr lang="es-MX" sz="2400" baseline="-25000" dirty="0">
                <a:effectLst/>
              </a:rPr>
              <a:t>B-</a:t>
            </a:r>
            <a:r>
              <a:rPr lang="es-MX" sz="2400" i="1" baseline="-25000" dirty="0">
                <a:effectLst/>
              </a:rPr>
              <a:t>j</a:t>
            </a:r>
            <a:r>
              <a:rPr lang="es-MX" sz="2400" dirty="0">
                <a:effectLst/>
              </a:rPr>
              <a:t> – V</a:t>
            </a:r>
            <a:r>
              <a:rPr lang="es-MX" sz="2400" baseline="30000" dirty="0">
                <a:effectLst/>
              </a:rPr>
              <a:t>S-</a:t>
            </a:r>
            <a:r>
              <a:rPr lang="es-MX" sz="2400" i="1" baseline="30000" dirty="0" err="1">
                <a:effectLst/>
              </a:rPr>
              <a:t>h</a:t>
            </a:r>
            <a:r>
              <a:rPr lang="es-MX" sz="2400" baseline="-25000" dirty="0" err="1">
                <a:effectLst/>
              </a:rPr>
              <a:t>B</a:t>
            </a:r>
            <a:r>
              <a:rPr lang="es-MX" sz="2400" baseline="-25000" dirty="0">
                <a:effectLst/>
              </a:rPr>
              <a:t>-</a:t>
            </a:r>
            <a:r>
              <a:rPr lang="es-MX" sz="2400" i="1" baseline="-25000" dirty="0">
                <a:effectLst/>
              </a:rPr>
              <a:t>j</a:t>
            </a:r>
            <a:r>
              <a:rPr lang="es-MX" sz="2400" dirty="0">
                <a:effectLst/>
              </a:rPr>
              <a:t>],</a:t>
            </a:r>
          </a:p>
          <a:p>
            <a:pPr marL="457200" lvl="1" indent="0">
              <a:buNone/>
            </a:pPr>
            <a:r>
              <a:rPr lang="es-MX" sz="2400" i="1" dirty="0">
                <a:effectLst/>
              </a:rPr>
              <a:t>            </a:t>
            </a:r>
            <a:r>
              <a:rPr lang="es-MX" sz="2400" dirty="0">
                <a:effectLst/>
              </a:rPr>
              <a:t>que se convierte en   </a:t>
            </a:r>
            <a:r>
              <a:rPr lang="es-MX" sz="2400" i="1" dirty="0" err="1">
                <a:effectLst/>
              </a:rPr>
              <a:t>v</a:t>
            </a:r>
            <a:r>
              <a:rPr lang="es-MX" sz="2400" i="1" baseline="-25000" dirty="0" err="1">
                <a:effectLst/>
              </a:rPr>
              <a:t>ij</a:t>
            </a:r>
            <a:r>
              <a:rPr lang="es-MX" sz="2400" i="1" dirty="0">
                <a:effectLst/>
              </a:rPr>
              <a:t> + </a:t>
            </a:r>
            <a:r>
              <a:rPr lang="es-MX" sz="2400" dirty="0">
                <a:effectLst/>
              </a:rPr>
              <a:t>V</a:t>
            </a:r>
            <a:r>
              <a:rPr lang="es-MX" sz="2400" baseline="30000" dirty="0">
                <a:effectLst/>
              </a:rPr>
              <a:t>S-</a:t>
            </a:r>
            <a:r>
              <a:rPr lang="es-MX" sz="2400" i="1" baseline="30000" dirty="0" err="1">
                <a:effectLst/>
              </a:rPr>
              <a:t>i</a:t>
            </a:r>
            <a:r>
              <a:rPr lang="es-MX" sz="2400" baseline="-25000" dirty="0" err="1">
                <a:effectLst/>
              </a:rPr>
              <a:t>B</a:t>
            </a:r>
            <a:r>
              <a:rPr lang="es-MX" sz="2400" baseline="-25000" dirty="0">
                <a:effectLst/>
              </a:rPr>
              <a:t>-</a:t>
            </a:r>
            <a:r>
              <a:rPr lang="es-MX" sz="2400" i="1" baseline="-25000" dirty="0">
                <a:effectLst/>
              </a:rPr>
              <a:t>j</a:t>
            </a:r>
            <a:r>
              <a:rPr lang="es-MX" sz="2400" dirty="0">
                <a:effectLst/>
              </a:rPr>
              <a:t> </a:t>
            </a:r>
            <a:r>
              <a:rPr lang="es-MX" sz="2400" dirty="0">
                <a:effectLst/>
                <a:sym typeface="Symbol" panose="05050102010706020507" pitchFamily="18" charset="2"/>
              </a:rPr>
              <a:t></a:t>
            </a:r>
            <a:r>
              <a:rPr lang="es-MX" sz="2400" dirty="0">
                <a:effectLst/>
              </a:rPr>
              <a:t> </a:t>
            </a:r>
            <a:r>
              <a:rPr lang="es-MX" sz="2400" i="1" dirty="0" err="1">
                <a:effectLst/>
              </a:rPr>
              <a:t>v</a:t>
            </a:r>
            <a:r>
              <a:rPr lang="es-MX" sz="2400" i="1" baseline="-25000" dirty="0" err="1">
                <a:effectLst/>
              </a:rPr>
              <a:t>hj</a:t>
            </a:r>
            <a:r>
              <a:rPr lang="es-MX" sz="2400" dirty="0">
                <a:effectLst/>
              </a:rPr>
              <a:t> +V</a:t>
            </a:r>
            <a:r>
              <a:rPr lang="es-MX" sz="2400" baseline="30000" dirty="0">
                <a:effectLst/>
              </a:rPr>
              <a:t>S-</a:t>
            </a:r>
            <a:r>
              <a:rPr lang="es-MX" sz="2400" i="1" baseline="30000" dirty="0" err="1">
                <a:effectLst/>
              </a:rPr>
              <a:t>h</a:t>
            </a:r>
            <a:r>
              <a:rPr lang="es-MX" sz="2400" baseline="-25000" dirty="0" err="1">
                <a:effectLst/>
              </a:rPr>
              <a:t>B</a:t>
            </a:r>
            <a:r>
              <a:rPr lang="es-MX" sz="2400" baseline="-25000" dirty="0">
                <a:effectLst/>
              </a:rPr>
              <a:t>-</a:t>
            </a:r>
            <a:r>
              <a:rPr lang="es-MX" sz="2400" i="1" baseline="-25000" dirty="0">
                <a:effectLst/>
              </a:rPr>
              <a:t>j</a:t>
            </a:r>
            <a:r>
              <a:rPr lang="es-MX" sz="2400" dirty="0">
                <a:effectLst/>
              </a:rPr>
              <a:t>.</a:t>
            </a:r>
          </a:p>
          <a:p>
            <a:pPr marL="457200" lvl="1" indent="0">
              <a:buNone/>
            </a:pPr>
            <a:endParaRPr lang="es-MX" sz="1000" dirty="0">
              <a:effectLst/>
            </a:endParaRPr>
          </a:p>
          <a:p>
            <a:pPr marL="342900" lvl="1" indent="-342900">
              <a:buClr>
                <a:schemeClr val="hlink"/>
              </a:buClr>
              <a:buSzPct val="90000"/>
              <a:buBlip>
                <a:blip r:embed="rId2"/>
              </a:buBlip>
            </a:pPr>
            <a:r>
              <a:rPr lang="es-MX" sz="2400" dirty="0">
                <a:effectLst/>
              </a:rPr>
              <a:t>El lado izquierdo y el derecho describen las valoraciones totales de diferentes casamientos, como se ve en la fig. 15.5.</a:t>
            </a:r>
          </a:p>
          <a:p>
            <a:pPr marL="342900" lvl="1" indent="-342900">
              <a:buClr>
                <a:schemeClr val="hlink"/>
              </a:buClr>
              <a:buSzPct val="90000"/>
              <a:buBlip>
                <a:blip r:embed="rId2"/>
              </a:buBlip>
            </a:pPr>
            <a:endParaRPr lang="es-MX" sz="2400" dirty="0">
              <a:effectLst/>
            </a:endParaRPr>
          </a:p>
        </p:txBody>
      </p:sp>
      <p:sp>
        <p:nvSpPr>
          <p:cNvPr id="5" name="CuadroTexto 4"/>
          <p:cNvSpPr txBox="1"/>
          <p:nvPr/>
        </p:nvSpPr>
        <p:spPr>
          <a:xfrm>
            <a:off x="8194860" y="3646621"/>
            <a:ext cx="3605842" cy="461665"/>
          </a:xfrm>
          <a:prstGeom prst="rect">
            <a:avLst/>
          </a:prstGeom>
          <a:solidFill>
            <a:schemeClr val="bg1">
              <a:lumMod val="50000"/>
            </a:schemeClr>
          </a:solidFill>
        </p:spPr>
        <p:txBody>
          <a:bodyPr wrap="square" rtlCol="0">
            <a:spAutoFit/>
          </a:bodyPr>
          <a:lstStyle/>
          <a:p>
            <a:r>
              <a:rPr lang="es-MX" sz="2400" i="1" dirty="0" err="1"/>
              <a:t>p</a:t>
            </a:r>
            <a:r>
              <a:rPr lang="es-MX" sz="2400" i="1" baseline="-25000" dirty="0" err="1"/>
              <a:t>ij</a:t>
            </a:r>
            <a:r>
              <a:rPr lang="es-MX" sz="2400" i="1" dirty="0"/>
              <a:t> </a:t>
            </a:r>
            <a:r>
              <a:rPr lang="es-MX" sz="2400" dirty="0"/>
              <a:t>= V</a:t>
            </a:r>
            <a:r>
              <a:rPr lang="es-MX" sz="2400" baseline="30000" dirty="0"/>
              <a:t>S</a:t>
            </a:r>
            <a:r>
              <a:rPr lang="es-MX" sz="2400" baseline="-25000" dirty="0"/>
              <a:t>B-</a:t>
            </a:r>
            <a:r>
              <a:rPr lang="es-MX" sz="2400" i="1" baseline="-25000" dirty="0"/>
              <a:t>j</a:t>
            </a:r>
            <a:r>
              <a:rPr lang="es-MX" sz="2400" dirty="0"/>
              <a:t> – V</a:t>
            </a:r>
            <a:r>
              <a:rPr lang="es-MX" sz="2400" baseline="30000" dirty="0"/>
              <a:t>S-</a:t>
            </a:r>
            <a:r>
              <a:rPr lang="es-MX" sz="2400" i="1" baseline="30000" dirty="0" err="1"/>
              <a:t>i</a:t>
            </a:r>
            <a:r>
              <a:rPr lang="es-MX" sz="2400" baseline="-25000" dirty="0" err="1"/>
              <a:t>B</a:t>
            </a:r>
            <a:r>
              <a:rPr lang="es-MX" sz="2400" baseline="-25000" dirty="0"/>
              <a:t>-</a:t>
            </a:r>
            <a:r>
              <a:rPr lang="es-MX" sz="2400" i="1" baseline="-25000" dirty="0"/>
              <a:t>j</a:t>
            </a:r>
            <a:r>
              <a:rPr lang="es-MX" sz="2000" dirty="0"/>
              <a:t>.      (15.1)</a:t>
            </a:r>
            <a:endParaRPr lang="es-MX" sz="2400" dirty="0"/>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41</a:t>
            </a:fld>
            <a:endParaRPr lang="es-MX" dirty="0"/>
          </a:p>
        </p:txBody>
      </p:sp>
      <p:sp>
        <p:nvSpPr>
          <p:cNvPr id="7" name="Text Box 9"/>
          <p:cNvSpPr txBox="1">
            <a:spLocks noChangeArrowheads="1"/>
          </p:cNvSpPr>
          <p:nvPr/>
        </p:nvSpPr>
        <p:spPr bwMode="auto">
          <a:xfrm>
            <a:off x="150331" y="95761"/>
            <a:ext cx="10252455"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15.4 Análisis de VCG: honestidad como estrategia dominante</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80107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5" presetID="1" presetClass="entr" presetSubtype="0" fill="hold" grpId="0" nodeType="withEffect">
                                  <p:stCondLst>
                                    <p:cond delay="4000"/>
                                  </p:stCondLst>
                                  <p:childTnLst>
                                    <p:set>
                                      <p:cBhvr>
                                        <p:cTn id="16"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par>
                                <p:cTn id="17" presetID="1" presetClass="entr" presetSubtype="0" fill="hold" grpId="0" nodeType="withEffect">
                                  <p:stCondLst>
                                    <p:cond delay="400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grpId="0" nodeType="withEffect">
                                  <p:stCondLst>
                                    <p:cond delay="4000"/>
                                  </p:stCondLst>
                                  <p:childTnLst>
                                    <p:set>
                                      <p:cBhvr>
                                        <p:cTn id="20"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par>
                                <p:cTn id="21" presetID="1" presetClass="entr" presetSubtype="0" fill="hold" grpId="0" nodeType="withEffect">
                                  <p:stCondLst>
                                    <p:cond delay="8000"/>
                                  </p:stCondLst>
                                  <p:childTnLst>
                                    <p:set>
                                      <p:cBhvr>
                                        <p:cTn id="22" dur="1" fill="hold">
                                          <p:stCondLst>
                                            <p:cond delay="0"/>
                                          </p:stCondLst>
                                        </p:cTn>
                                        <p:tgtEl>
                                          <p:spTgt spid="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7" end="7"/>
                                            </p:txEl>
                                          </p:spTgt>
                                        </p:tgtEl>
                                        <p:attrNameLst>
                                          <p:attrName>ppt_c</p:attrName>
                                        </p:attrNameLst>
                                      </p:cBhvr>
                                      <p:to>
                                        <a:schemeClr val="accent1"/>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595682" y="278400"/>
            <a:ext cx="4491571" cy="6389100"/>
          </a:xfrm>
          <a:prstGeom prst="rect">
            <a:avLst/>
          </a:prstGeom>
        </p:spPr>
      </p:pic>
      <p:sp>
        <p:nvSpPr>
          <p:cNvPr id="5" name="Marcador de contenido 2"/>
          <p:cNvSpPr>
            <a:spLocks noGrp="1"/>
          </p:cNvSpPr>
          <p:nvPr>
            <p:ph idx="1"/>
          </p:nvPr>
        </p:nvSpPr>
        <p:spPr>
          <a:xfrm>
            <a:off x="5380071" y="638450"/>
            <a:ext cx="6645349" cy="6041750"/>
          </a:xfrm>
        </p:spPr>
        <p:txBody>
          <a:bodyPr/>
          <a:lstStyle/>
          <a:p>
            <a:pPr marL="342900" lvl="1" indent="-342900">
              <a:buClr>
                <a:schemeClr val="hlink"/>
              </a:buClr>
              <a:buSzPct val="90000"/>
              <a:buBlip>
                <a:blip r:embed="rId3"/>
              </a:buBlip>
            </a:pPr>
            <a:r>
              <a:rPr lang="es-MX" sz="2400" dirty="0">
                <a:effectLst/>
              </a:rPr>
              <a:t>El casamiento del lado izquierdo (</a:t>
            </a:r>
            <a:r>
              <a:rPr lang="es-MX" sz="2400" i="1" dirty="0" err="1">
                <a:effectLst/>
              </a:rPr>
              <a:t>v</a:t>
            </a:r>
            <a:r>
              <a:rPr lang="es-MX" sz="2400" i="1" baseline="-25000" dirty="0" err="1">
                <a:effectLst/>
              </a:rPr>
              <a:t>ij</a:t>
            </a:r>
            <a:r>
              <a:rPr lang="es-MX" sz="2400" i="1" dirty="0">
                <a:effectLst/>
              </a:rPr>
              <a:t> + </a:t>
            </a:r>
            <a:r>
              <a:rPr lang="es-MX" sz="2400" dirty="0">
                <a:effectLst/>
              </a:rPr>
              <a:t>V</a:t>
            </a:r>
            <a:r>
              <a:rPr lang="es-MX" sz="2400" baseline="30000" dirty="0">
                <a:effectLst/>
              </a:rPr>
              <a:t>S-</a:t>
            </a:r>
            <a:r>
              <a:rPr lang="es-MX" sz="2400" i="1" baseline="30000" dirty="0" err="1">
                <a:effectLst/>
              </a:rPr>
              <a:t>i</a:t>
            </a:r>
            <a:r>
              <a:rPr lang="es-MX" sz="2400" baseline="-25000" dirty="0" err="1">
                <a:effectLst/>
              </a:rPr>
              <a:t>B</a:t>
            </a:r>
            <a:r>
              <a:rPr lang="es-MX" sz="2400" baseline="-25000" dirty="0">
                <a:effectLst/>
              </a:rPr>
              <a:t>-</a:t>
            </a:r>
            <a:r>
              <a:rPr lang="es-MX" sz="2400" i="1" baseline="-25000" dirty="0">
                <a:effectLst/>
              </a:rPr>
              <a:t>j</a:t>
            </a:r>
            <a:r>
              <a:rPr lang="es-MX" sz="2400" dirty="0">
                <a:effectLst/>
              </a:rPr>
              <a:t>) se construye apareando </a:t>
            </a:r>
            <a:r>
              <a:rPr lang="es-MX" sz="2400" i="1" dirty="0">
                <a:effectLst/>
              </a:rPr>
              <a:t>j</a:t>
            </a:r>
            <a:r>
              <a:rPr lang="es-MX" sz="2400" dirty="0">
                <a:effectLst/>
              </a:rPr>
              <a:t> con el bien </a:t>
            </a:r>
            <a:r>
              <a:rPr lang="es-MX" sz="2400" i="1" dirty="0">
                <a:effectLst/>
              </a:rPr>
              <a:t>i </a:t>
            </a:r>
            <a:r>
              <a:rPr lang="es-MX" sz="2400" dirty="0">
                <a:effectLst/>
              </a:rPr>
              <a:t>(</a:t>
            </a:r>
            <a:r>
              <a:rPr lang="es-MX" sz="2200" dirty="0">
                <a:effectLst/>
              </a:rPr>
              <a:t>que </a:t>
            </a:r>
            <a:r>
              <a:rPr lang="es-MX" sz="2200" i="1" dirty="0">
                <a:effectLst/>
              </a:rPr>
              <a:t>j</a:t>
            </a:r>
            <a:r>
              <a:rPr lang="es-MX" sz="2200" dirty="0">
                <a:effectLst/>
              </a:rPr>
              <a:t> obtendría en un casamiento óptimo</a:t>
            </a:r>
            <a:r>
              <a:rPr lang="es-MX" sz="2400" dirty="0">
                <a:effectLst/>
              </a:rPr>
              <a:t>), y luego apareando óptimamente los compradores y bienes restantes.</a:t>
            </a:r>
          </a:p>
          <a:p>
            <a:pPr marL="342900" lvl="1" indent="-342900">
              <a:buClr>
                <a:schemeClr val="hlink"/>
              </a:buClr>
              <a:buSzPct val="90000"/>
              <a:buBlip>
                <a:blip r:embed="rId3"/>
              </a:buBlip>
            </a:pPr>
            <a:endParaRPr lang="es-MX" sz="1050" dirty="0">
              <a:effectLst/>
            </a:endParaRPr>
          </a:p>
          <a:p>
            <a:pPr marL="342900" lvl="1" indent="-342900">
              <a:buClr>
                <a:schemeClr val="hlink"/>
              </a:buClr>
              <a:buSzPct val="90000"/>
              <a:buBlip>
                <a:blip r:embed="rId3"/>
              </a:buBlip>
            </a:pPr>
            <a:r>
              <a:rPr lang="es-MX" sz="2400" dirty="0">
                <a:effectLst/>
              </a:rPr>
              <a:t>En otras palabras, es el casamiento que logra la </a:t>
            </a:r>
            <a:r>
              <a:rPr lang="es-MX" sz="2400" u="sng" dirty="0">
                <a:effectLst/>
              </a:rPr>
              <a:t>máxima</a:t>
            </a:r>
            <a:r>
              <a:rPr lang="es-MX" sz="2400" dirty="0">
                <a:effectLst/>
              </a:rPr>
              <a:t> </a:t>
            </a:r>
            <a:r>
              <a:rPr lang="es-MX" sz="2400" u="sng" dirty="0">
                <a:effectLst/>
              </a:rPr>
              <a:t>valoración</a:t>
            </a:r>
            <a:r>
              <a:rPr lang="es-MX" sz="2400" dirty="0">
                <a:effectLst/>
              </a:rPr>
              <a:t> </a:t>
            </a:r>
            <a:r>
              <a:rPr lang="es-MX" sz="2400" u="sng" dirty="0">
                <a:effectLst/>
              </a:rPr>
              <a:t>total</a:t>
            </a:r>
            <a:r>
              <a:rPr lang="es-MX" sz="2400" dirty="0">
                <a:effectLst/>
              </a:rPr>
              <a:t> sobre todos los posibles careos perfectos, de modo que escribo el lado izquierdo como </a:t>
            </a:r>
          </a:p>
          <a:p>
            <a:pPr marL="0" lvl="1" indent="0">
              <a:buClr>
                <a:schemeClr val="hlink"/>
              </a:buClr>
              <a:buSzPct val="90000"/>
              <a:buNone/>
            </a:pPr>
            <a:r>
              <a:rPr lang="es-MX" sz="2400" i="1" dirty="0">
                <a:effectLst/>
              </a:rPr>
              <a:t>	</a:t>
            </a:r>
            <a:r>
              <a:rPr lang="es-MX" sz="2400" i="1" dirty="0" err="1">
                <a:effectLst/>
              </a:rPr>
              <a:t>v</a:t>
            </a:r>
            <a:r>
              <a:rPr lang="es-MX" sz="2400" i="1" baseline="-25000" dirty="0" err="1">
                <a:effectLst/>
              </a:rPr>
              <a:t>ij</a:t>
            </a:r>
            <a:r>
              <a:rPr lang="es-MX" sz="2400" i="1" dirty="0">
                <a:effectLst/>
              </a:rPr>
              <a:t> + </a:t>
            </a:r>
            <a:r>
              <a:rPr lang="es-MX" sz="2400" dirty="0">
                <a:effectLst/>
              </a:rPr>
              <a:t>V</a:t>
            </a:r>
            <a:r>
              <a:rPr lang="es-MX" sz="2400" baseline="30000" dirty="0">
                <a:effectLst/>
              </a:rPr>
              <a:t>S-</a:t>
            </a:r>
            <a:r>
              <a:rPr lang="es-MX" sz="2400" i="1" baseline="30000" dirty="0" err="1">
                <a:effectLst/>
              </a:rPr>
              <a:t>i</a:t>
            </a:r>
            <a:r>
              <a:rPr lang="es-MX" sz="2400" baseline="-25000" dirty="0" err="1">
                <a:effectLst/>
              </a:rPr>
              <a:t>B</a:t>
            </a:r>
            <a:r>
              <a:rPr lang="es-MX" sz="2400" baseline="-25000" dirty="0">
                <a:effectLst/>
              </a:rPr>
              <a:t>-</a:t>
            </a:r>
            <a:r>
              <a:rPr lang="es-MX" sz="2400" i="1" baseline="-25000" dirty="0">
                <a:effectLst/>
              </a:rPr>
              <a:t>j</a:t>
            </a:r>
            <a:r>
              <a:rPr lang="es-MX" sz="2400" dirty="0">
                <a:effectLst/>
              </a:rPr>
              <a:t> </a:t>
            </a:r>
            <a:r>
              <a:rPr lang="es-MX" sz="2400" dirty="0">
                <a:effectLst/>
                <a:sym typeface="Symbol" panose="05050102010706020507" pitchFamily="18" charset="2"/>
              </a:rPr>
              <a:t>= </a:t>
            </a:r>
            <a:r>
              <a:rPr lang="es-MX" sz="2400" dirty="0">
                <a:effectLst/>
              </a:rPr>
              <a:t>V</a:t>
            </a:r>
            <a:r>
              <a:rPr lang="es-MX" sz="2400" baseline="30000" dirty="0">
                <a:effectLst/>
              </a:rPr>
              <a:t>S</a:t>
            </a:r>
            <a:r>
              <a:rPr lang="es-MX" sz="2400" baseline="-25000" dirty="0">
                <a:effectLst/>
              </a:rPr>
              <a:t>B</a:t>
            </a:r>
            <a:r>
              <a:rPr lang="es-MX" sz="2400" dirty="0">
                <a:effectLst/>
              </a:rPr>
              <a:t>.</a:t>
            </a:r>
          </a:p>
          <a:p>
            <a:pPr marL="0" lvl="1" indent="0">
              <a:buClr>
                <a:schemeClr val="hlink"/>
              </a:buClr>
              <a:buSzPct val="90000"/>
              <a:buNone/>
            </a:pPr>
            <a:endParaRPr lang="es-MX" sz="2400" dirty="0">
              <a:effectLst/>
            </a:endParaRPr>
          </a:p>
        </p:txBody>
      </p:sp>
      <p:sp>
        <p:nvSpPr>
          <p:cNvPr id="6" name="Text Box 9"/>
          <p:cNvSpPr txBox="1">
            <a:spLocks noChangeArrowheads="1"/>
          </p:cNvSpPr>
          <p:nvPr/>
        </p:nvSpPr>
        <p:spPr bwMode="auto">
          <a:xfrm>
            <a:off x="3626895" y="176785"/>
            <a:ext cx="1556310"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rPr>
              <a:t>Fig. 15.5.a</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7"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42</a:t>
            </a:fld>
            <a:endParaRPr lang="es-MX" dirty="0"/>
          </a:p>
        </p:txBody>
      </p:sp>
    </p:spTree>
    <p:extLst>
      <p:ext uri="{BB962C8B-B14F-4D97-AF65-F5344CB8AC3E}">
        <p14:creationId xmlns:p14="http://schemas.microsoft.com/office/powerpoint/2010/main" val="2878032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a:spLocks noGrp="1"/>
          </p:cNvSpPr>
          <p:nvPr>
            <p:ph idx="1"/>
          </p:nvPr>
        </p:nvSpPr>
        <p:spPr>
          <a:xfrm>
            <a:off x="258626" y="712518"/>
            <a:ext cx="6482408" cy="5866081"/>
          </a:xfrm>
        </p:spPr>
        <p:txBody>
          <a:bodyPr/>
          <a:lstStyle/>
          <a:p>
            <a:pPr marL="342900" lvl="1" indent="-342900">
              <a:buClr>
                <a:schemeClr val="hlink"/>
              </a:buClr>
              <a:buSzPct val="90000"/>
              <a:buBlip>
                <a:blip r:embed="rId2"/>
              </a:buBlip>
            </a:pPr>
            <a:r>
              <a:rPr lang="es-MX" sz="2400" dirty="0">
                <a:effectLst/>
              </a:rPr>
              <a:t>El lado derecho del casamiento (</a:t>
            </a:r>
            <a:r>
              <a:rPr lang="es-MX" sz="2400" i="1" dirty="0" err="1">
                <a:effectLst/>
              </a:rPr>
              <a:t>v</a:t>
            </a:r>
            <a:r>
              <a:rPr lang="es-MX" sz="2400" i="1" baseline="-25000" dirty="0" err="1">
                <a:effectLst/>
              </a:rPr>
              <a:t>hj</a:t>
            </a:r>
            <a:r>
              <a:rPr lang="es-MX" sz="2400" dirty="0">
                <a:effectLst/>
              </a:rPr>
              <a:t> +V</a:t>
            </a:r>
            <a:r>
              <a:rPr lang="es-MX" sz="2400" baseline="30000" dirty="0">
                <a:effectLst/>
              </a:rPr>
              <a:t>S-</a:t>
            </a:r>
            <a:r>
              <a:rPr lang="es-MX" sz="2400" i="1" baseline="30000" dirty="0" err="1">
                <a:effectLst/>
              </a:rPr>
              <a:t>h</a:t>
            </a:r>
            <a:r>
              <a:rPr lang="es-MX" sz="2400" baseline="-25000" dirty="0" err="1">
                <a:effectLst/>
              </a:rPr>
              <a:t>B</a:t>
            </a:r>
            <a:r>
              <a:rPr lang="es-MX" sz="2400" baseline="-25000" dirty="0">
                <a:effectLst/>
              </a:rPr>
              <a:t>-</a:t>
            </a:r>
            <a:r>
              <a:rPr lang="es-MX" sz="2400" i="1" baseline="-25000" dirty="0">
                <a:effectLst/>
              </a:rPr>
              <a:t>j</a:t>
            </a:r>
            <a:r>
              <a:rPr lang="es-MX" sz="2400" dirty="0">
                <a:effectLst/>
              </a:rPr>
              <a:t>) se construye apareando </a:t>
            </a:r>
            <a:r>
              <a:rPr lang="es-MX" sz="2400" i="1" dirty="0">
                <a:effectLst/>
              </a:rPr>
              <a:t>j </a:t>
            </a:r>
            <a:r>
              <a:rPr lang="es-MX" sz="2400" dirty="0">
                <a:effectLst/>
              </a:rPr>
              <a:t>con algún otro bien </a:t>
            </a:r>
            <a:r>
              <a:rPr lang="es-MX" sz="2400" i="1" dirty="0">
                <a:effectLst/>
              </a:rPr>
              <a:t>h</a:t>
            </a:r>
            <a:r>
              <a:rPr lang="es-MX" sz="2400" dirty="0">
                <a:effectLst/>
              </a:rPr>
              <a:t>, y luego apareando óptimamente los compradores y bienes restantes.</a:t>
            </a:r>
          </a:p>
          <a:p>
            <a:pPr marL="342900" lvl="1" indent="-342900">
              <a:buClr>
                <a:schemeClr val="hlink"/>
              </a:buClr>
              <a:buSzPct val="90000"/>
              <a:buBlip>
                <a:blip r:embed="rId2"/>
              </a:buBlip>
            </a:pPr>
            <a:endParaRPr lang="es-MX" sz="1000" dirty="0">
              <a:effectLst/>
            </a:endParaRPr>
          </a:p>
          <a:p>
            <a:pPr marL="342900" lvl="1" indent="-342900">
              <a:buClr>
                <a:schemeClr val="hlink"/>
              </a:buClr>
              <a:buSzPct val="90000"/>
              <a:buBlip>
                <a:blip r:embed="rId2"/>
              </a:buBlip>
            </a:pPr>
            <a:r>
              <a:rPr lang="es-MX" sz="2400" dirty="0">
                <a:effectLst/>
              </a:rPr>
              <a:t>De modo que este casamiento  recibe la máxima valoración total </a:t>
            </a:r>
            <a:r>
              <a:rPr lang="es-MX" sz="2400" i="1" dirty="0">
                <a:effectLst/>
              </a:rPr>
              <a:t>solo sobre aquéllos apareamientos que casan j con h. </a:t>
            </a:r>
          </a:p>
          <a:p>
            <a:pPr marL="342900" lvl="1" indent="-342900">
              <a:buClr>
                <a:schemeClr val="hlink"/>
              </a:buClr>
              <a:buSzPct val="90000"/>
              <a:buBlip>
                <a:blip r:embed="rId2"/>
              </a:buBlip>
            </a:pPr>
            <a:endParaRPr lang="es-MX" sz="1000" i="1" dirty="0">
              <a:effectLst/>
            </a:endParaRPr>
          </a:p>
          <a:p>
            <a:pPr marL="342900" lvl="1" indent="-342900">
              <a:buClr>
                <a:schemeClr val="hlink"/>
              </a:buClr>
              <a:buSzPct val="90000"/>
              <a:buBlip>
                <a:blip r:embed="rId2"/>
              </a:buBlip>
            </a:pPr>
            <a:r>
              <a:rPr lang="es-MX" sz="2400" dirty="0">
                <a:effectLst/>
              </a:rPr>
              <a:t>Por tanto,</a:t>
            </a:r>
          </a:p>
          <a:p>
            <a:pPr marL="0" lvl="1" indent="0">
              <a:buClr>
                <a:schemeClr val="hlink"/>
              </a:buClr>
              <a:buSzPct val="90000"/>
              <a:buNone/>
            </a:pPr>
            <a:r>
              <a:rPr lang="es-MX" sz="2400" i="1" dirty="0">
                <a:effectLst/>
              </a:rPr>
              <a:t>	</a:t>
            </a:r>
            <a:r>
              <a:rPr lang="es-MX" sz="2400" i="1" dirty="0" err="1">
                <a:effectLst/>
              </a:rPr>
              <a:t>v</a:t>
            </a:r>
            <a:r>
              <a:rPr lang="es-MX" sz="2400" i="1" baseline="-25000" dirty="0" err="1">
                <a:effectLst/>
              </a:rPr>
              <a:t>hj</a:t>
            </a:r>
            <a:r>
              <a:rPr lang="es-MX" sz="2400" i="1" dirty="0">
                <a:effectLst/>
              </a:rPr>
              <a:t> + </a:t>
            </a:r>
            <a:r>
              <a:rPr lang="es-MX" sz="2400" dirty="0">
                <a:effectLst/>
              </a:rPr>
              <a:t>V</a:t>
            </a:r>
            <a:r>
              <a:rPr lang="es-MX" sz="2400" baseline="30000" dirty="0">
                <a:effectLst/>
              </a:rPr>
              <a:t>S-</a:t>
            </a:r>
            <a:r>
              <a:rPr lang="es-MX" sz="2400" i="1" baseline="30000" dirty="0" err="1">
                <a:effectLst/>
              </a:rPr>
              <a:t>h</a:t>
            </a:r>
            <a:r>
              <a:rPr lang="es-MX" sz="2400" baseline="-25000" dirty="0" err="1">
                <a:effectLst/>
              </a:rPr>
              <a:t>B</a:t>
            </a:r>
            <a:r>
              <a:rPr lang="es-MX" sz="2400" baseline="-25000" dirty="0">
                <a:effectLst/>
              </a:rPr>
              <a:t>-</a:t>
            </a:r>
            <a:r>
              <a:rPr lang="es-MX" sz="2400" i="1" baseline="-25000" dirty="0">
                <a:effectLst/>
              </a:rPr>
              <a:t>j</a:t>
            </a:r>
            <a:r>
              <a:rPr lang="es-MX" sz="2400" dirty="0">
                <a:effectLst/>
              </a:rPr>
              <a:t> </a:t>
            </a:r>
            <a:r>
              <a:rPr lang="es-MX" sz="2400" dirty="0">
                <a:effectLst/>
                <a:sym typeface="Symbol" panose="05050102010706020507" pitchFamily="18" charset="2"/>
              </a:rPr>
              <a:t> </a:t>
            </a:r>
            <a:r>
              <a:rPr lang="es-MX" sz="2400" dirty="0">
                <a:effectLst/>
              </a:rPr>
              <a:t>V</a:t>
            </a:r>
            <a:r>
              <a:rPr lang="es-MX" sz="2400" baseline="30000" dirty="0">
                <a:effectLst/>
              </a:rPr>
              <a:t>S</a:t>
            </a:r>
            <a:r>
              <a:rPr lang="es-MX" sz="2400" baseline="-25000" dirty="0">
                <a:effectLst/>
              </a:rPr>
              <a:t>B</a:t>
            </a:r>
            <a:r>
              <a:rPr lang="es-MX" sz="2400" dirty="0">
                <a:effectLst/>
              </a:rPr>
              <a:t>.    </a:t>
            </a:r>
          </a:p>
        </p:txBody>
      </p:sp>
      <p:pic>
        <p:nvPicPr>
          <p:cNvPr id="2" name="Imagen 1"/>
          <p:cNvPicPr>
            <a:picLocks noChangeAspect="1"/>
          </p:cNvPicPr>
          <p:nvPr/>
        </p:nvPicPr>
        <p:blipFill>
          <a:blip r:embed="rId3"/>
          <a:stretch>
            <a:fillRect/>
          </a:stretch>
        </p:blipFill>
        <p:spPr>
          <a:xfrm>
            <a:off x="6802181" y="161660"/>
            <a:ext cx="4432753" cy="6583184"/>
          </a:xfrm>
          <a:prstGeom prst="rect">
            <a:avLst/>
          </a:prstGeom>
        </p:spPr>
      </p:pic>
      <p:sp>
        <p:nvSpPr>
          <p:cNvPr id="4" name="Text Box 9"/>
          <p:cNvSpPr txBox="1">
            <a:spLocks noChangeArrowheads="1"/>
          </p:cNvSpPr>
          <p:nvPr/>
        </p:nvSpPr>
        <p:spPr bwMode="auto">
          <a:xfrm>
            <a:off x="9693927" y="161661"/>
            <a:ext cx="1556310"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rPr>
              <a:t>Fig. 15.5.b</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43</a:t>
            </a:fld>
            <a:endParaRPr lang="es-MX" dirty="0"/>
          </a:p>
        </p:txBody>
      </p:sp>
    </p:spTree>
    <p:extLst>
      <p:ext uri="{BB962C8B-B14F-4D97-AF65-F5344CB8AC3E}">
        <p14:creationId xmlns:p14="http://schemas.microsoft.com/office/powerpoint/2010/main" val="835160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5">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5">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74650" y="1514707"/>
            <a:ext cx="10418784" cy="5230138"/>
          </a:xfrm>
        </p:spPr>
        <p:txBody>
          <a:bodyPr/>
          <a:lstStyle/>
          <a:p>
            <a:r>
              <a:rPr lang="es-MX" sz="2400" dirty="0">
                <a:effectLst/>
              </a:rPr>
              <a:t>El lado </a:t>
            </a:r>
            <a:r>
              <a:rPr lang="es-MX" sz="2400" strike="sngStrike" dirty="0">
                <a:effectLst/>
              </a:rPr>
              <a:t>izquierdo</a:t>
            </a:r>
            <a:r>
              <a:rPr lang="es-MX" sz="2400" dirty="0">
                <a:effectLst/>
              </a:rPr>
              <a:t> derecho de la desigualdad, la valoración máxima sin restricciones de quién obtiene qué ranura, debe ser cuando menos tan grande como el otro lado, el máximo con una restricción.                                        Q.E.D.</a:t>
            </a:r>
          </a:p>
          <a:p>
            <a:pPr marL="0" indent="0">
              <a:buNone/>
            </a:pPr>
            <a:endParaRPr lang="es-MX" sz="1000" dirty="0">
              <a:effectLst/>
            </a:endParaRPr>
          </a:p>
          <a:p>
            <a:r>
              <a:rPr lang="es-MX" sz="2400" dirty="0">
                <a:effectLst/>
              </a:rPr>
              <a:t>Nada en esta demostración depende de las decisiones hechas por los otros compradores sobre qué anunciar.</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Por ejemplo, no requiere que ellos anuncien sus valoraciones verdaderas.</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Los argumentos que comparan diferentes casamientos pueden aplicarse a las valoraciones que fueren anunciadas por los otros compradores, con las mismas consecuencias.</a:t>
            </a:r>
          </a:p>
          <a:p>
            <a:r>
              <a:rPr lang="es-MX" sz="2400" dirty="0">
                <a:effectLst/>
              </a:rPr>
              <a:t>He demostrado que el anuncio honesto de las valoraciones es una estrategia dominante en el procedimiento VCG.</a:t>
            </a:r>
          </a:p>
        </p:txBody>
      </p:sp>
      <p:sp>
        <p:nvSpPr>
          <p:cNvPr id="5" name="Marcador de contenido 2"/>
          <p:cNvSpPr txBox="1">
            <a:spLocks/>
          </p:cNvSpPr>
          <p:nvPr/>
        </p:nvSpPr>
        <p:spPr bwMode="auto">
          <a:xfrm>
            <a:off x="874650" y="967627"/>
            <a:ext cx="4559300" cy="571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342900">
              <a:buClr>
                <a:schemeClr val="hlink"/>
              </a:buClr>
              <a:buSzPct val="90000"/>
              <a:buBlip>
                <a:blip r:embed="rId2"/>
              </a:buBlip>
            </a:pPr>
            <a:r>
              <a:rPr lang="es-MX" sz="2400" dirty="0">
                <a:effectLst/>
              </a:rPr>
              <a:t>Por tanto, </a:t>
            </a:r>
            <a:r>
              <a:rPr lang="es-MX" sz="2400" i="1" dirty="0">
                <a:effectLst/>
              </a:rPr>
              <a:t>	</a:t>
            </a:r>
            <a:r>
              <a:rPr lang="es-MX" sz="2400" i="1" dirty="0" err="1">
                <a:effectLst/>
              </a:rPr>
              <a:t>v</a:t>
            </a:r>
            <a:r>
              <a:rPr lang="es-MX" sz="2400" i="1" baseline="-25000" dirty="0" err="1">
                <a:effectLst/>
              </a:rPr>
              <a:t>hj</a:t>
            </a:r>
            <a:r>
              <a:rPr lang="es-MX" sz="2400" i="1" dirty="0">
                <a:effectLst/>
              </a:rPr>
              <a:t> + </a:t>
            </a:r>
            <a:r>
              <a:rPr lang="es-MX" sz="2400" dirty="0">
                <a:effectLst/>
              </a:rPr>
              <a:t>V</a:t>
            </a:r>
            <a:r>
              <a:rPr lang="es-MX" sz="2400" baseline="30000" dirty="0">
                <a:effectLst/>
              </a:rPr>
              <a:t>S-</a:t>
            </a:r>
            <a:r>
              <a:rPr lang="es-MX" sz="2400" i="1" baseline="30000" dirty="0" err="1">
                <a:effectLst/>
              </a:rPr>
              <a:t>h</a:t>
            </a:r>
            <a:r>
              <a:rPr lang="es-MX" sz="2400" baseline="-25000" dirty="0" err="1">
                <a:effectLst/>
              </a:rPr>
              <a:t>B</a:t>
            </a:r>
            <a:r>
              <a:rPr lang="es-MX" sz="2400" baseline="-25000" dirty="0">
                <a:effectLst/>
              </a:rPr>
              <a:t>-</a:t>
            </a:r>
            <a:r>
              <a:rPr lang="es-MX" sz="2400" i="1" baseline="-25000" dirty="0">
                <a:effectLst/>
              </a:rPr>
              <a:t>j</a:t>
            </a:r>
            <a:r>
              <a:rPr lang="es-MX" sz="2400" dirty="0">
                <a:effectLst/>
              </a:rPr>
              <a:t> </a:t>
            </a:r>
            <a:r>
              <a:rPr lang="es-MX" sz="2400" dirty="0">
                <a:effectLst/>
                <a:sym typeface="Symbol" panose="05050102010706020507" pitchFamily="18" charset="2"/>
              </a:rPr>
              <a:t> </a:t>
            </a:r>
            <a:r>
              <a:rPr lang="es-MX" sz="2400" dirty="0">
                <a:effectLst/>
              </a:rPr>
              <a:t>V</a:t>
            </a:r>
            <a:r>
              <a:rPr lang="es-MX" sz="2400" baseline="30000" dirty="0">
                <a:effectLst/>
              </a:rPr>
              <a:t>S</a:t>
            </a:r>
            <a:r>
              <a:rPr lang="es-MX" sz="2400" baseline="-25000" dirty="0">
                <a:effectLst/>
              </a:rPr>
              <a:t>B</a:t>
            </a:r>
            <a:r>
              <a:rPr lang="es-MX" sz="2400" dirty="0">
                <a:effectLst/>
              </a:rPr>
              <a:t>.</a:t>
            </a:r>
          </a:p>
        </p:txBody>
      </p:sp>
      <p:sp>
        <p:nvSpPr>
          <p:cNvPr id="2" name="Llamada con línea 1 (sin borde) 1"/>
          <p:cNvSpPr/>
          <p:nvPr/>
        </p:nvSpPr>
        <p:spPr bwMode="auto">
          <a:xfrm>
            <a:off x="5729606" y="967627"/>
            <a:ext cx="1975104" cy="417339"/>
          </a:xfrm>
          <a:prstGeom prst="callout1">
            <a:avLst>
              <a:gd name="adj1" fmla="val 45042"/>
              <a:gd name="adj2" fmla="val 926"/>
              <a:gd name="adj3" fmla="val 159242"/>
              <a:gd name="adj4" fmla="val -110555"/>
            </a:avLst>
          </a:prstGeom>
          <a:solidFill>
            <a:srgbClr val="009999"/>
          </a:solidFill>
          <a:ln w="15875" cap="flat" cmpd="sng" algn="ctr">
            <a:solidFill>
              <a:schemeClr val="tx1"/>
            </a:solidFill>
            <a:prstDash val="solid"/>
            <a:round/>
            <a:headEnd type="none" w="med" len="med"/>
            <a:tailEnd type="arrow" w="med" len="med"/>
          </a:ln>
          <a:effectLst/>
        </p:spPr>
        <p:txBody>
          <a:bodyPr vert="horz" wrap="square" lIns="91440" tIns="45720" rIns="91440" bIns="45720" numCol="1" rtlCol="0" anchor="t" anchorCtr="0" compatLnSpc="1">
            <a:prstTxWarp prst="textNoShape">
              <a:avLst/>
            </a:prstTxWarp>
          </a:bodyPr>
          <a:lstStyle/>
          <a:p>
            <a:r>
              <a:rPr lang="es-MX" sz="2200" dirty="0">
                <a:latin typeface="Calibri Light" panose="020F0302020204030204" pitchFamily="34" charset="0"/>
              </a:rPr>
              <a:t>Error en el libro</a:t>
            </a:r>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44</a:t>
            </a:fld>
            <a:endParaRPr lang="es-MX" dirty="0"/>
          </a:p>
        </p:txBody>
      </p:sp>
      <p:sp>
        <p:nvSpPr>
          <p:cNvPr id="7" name="Text Box 9"/>
          <p:cNvSpPr txBox="1">
            <a:spLocks noChangeArrowheads="1"/>
          </p:cNvSpPr>
          <p:nvPr/>
        </p:nvSpPr>
        <p:spPr bwMode="auto">
          <a:xfrm>
            <a:off x="150331" y="95761"/>
            <a:ext cx="10252455"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15.4 Análisis de VCG: honestidad como estrategia dominante</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264971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build="p"/>
      <p:bldP spid="2"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12520" y="723900"/>
            <a:ext cx="10679380" cy="6007100"/>
          </a:xfrm>
        </p:spPr>
        <p:txBody>
          <a:bodyPr/>
          <a:lstStyle/>
          <a:p>
            <a:r>
              <a:rPr lang="es-MX" sz="2400" dirty="0">
                <a:effectLst/>
              </a:rPr>
              <a:t>Regreso a anunciantes que compran ranuras en páginas.</a:t>
            </a:r>
          </a:p>
          <a:p>
            <a:pPr lvl="1">
              <a:buFont typeface="Wingdings" panose="05000000000000000000" pitchFamily="2" charset="2"/>
              <a:buChar char="§"/>
            </a:pPr>
            <a:r>
              <a:rPr lang="es-MX" sz="2200" dirty="0">
                <a:effectLst/>
              </a:rPr>
              <a:t>Ya vi cómo lograr una asignación de anunciantes a ranuras que maximiza la valoración total obtenida por los anunciantes.</a:t>
            </a:r>
          </a:p>
          <a:p>
            <a:pPr marL="342900" lvl="1" indent="-342900" algn="ctr">
              <a:buClr>
                <a:schemeClr val="hlink"/>
              </a:buClr>
              <a:buSzPct val="90000"/>
              <a:buBlip>
                <a:blip r:embed="rId2"/>
              </a:buBlip>
            </a:pPr>
            <a:r>
              <a:rPr lang="es-MX" sz="2300" dirty="0">
                <a:effectLst/>
              </a:rPr>
              <a:t>Pero: la empresa de búsqueda se preocupa por </a:t>
            </a:r>
            <a:r>
              <a:rPr lang="es-MX" sz="2300" i="1" dirty="0">
                <a:effectLst/>
              </a:rPr>
              <a:t>sus </a:t>
            </a:r>
            <a:r>
              <a:rPr lang="es-MX" sz="2300" dirty="0">
                <a:effectLst/>
              </a:rPr>
              <a:t>entradas</a:t>
            </a:r>
            <a:r>
              <a:rPr lang="es-MX" sz="2400" dirty="0">
                <a:effectLst/>
              </a:rPr>
              <a:t>.</a:t>
            </a:r>
          </a:p>
          <a:p>
            <a:pPr marL="342900" lvl="1" indent="-342900">
              <a:buClr>
                <a:schemeClr val="hlink"/>
              </a:buClr>
              <a:buSzPct val="90000"/>
              <a:buBlip>
                <a:blip r:embed="rId2"/>
              </a:buBlip>
            </a:pPr>
            <a:r>
              <a:rPr lang="es-MX" sz="2400" dirty="0">
                <a:effectLst/>
              </a:rPr>
              <a:t>No está claro que el procedimiento VCG es la mejor manera de generar entradas para la empresa de búsqueda.</a:t>
            </a:r>
          </a:p>
          <a:p>
            <a:pPr marL="742950" lvl="2" indent="-342900">
              <a:buClr>
                <a:schemeClr val="hlink"/>
              </a:buClr>
              <a:buBlip>
                <a:blip r:embed="rId2"/>
              </a:buBlip>
            </a:pPr>
            <a:r>
              <a:rPr lang="es-MX" sz="2200" dirty="0">
                <a:effectLst/>
                <a:latin typeface="Calibri" panose="020F0502020204030204" pitchFamily="34" charset="0"/>
                <a:ea typeface="Calibri" panose="020F0502020204030204" pitchFamily="34" charset="0"/>
                <a:cs typeface="Calibri" panose="020F0502020204030204" pitchFamily="34" charset="0"/>
              </a:rPr>
              <a:t>Es un problema abierto encontrar la mejor manera.</a:t>
            </a:r>
          </a:p>
          <a:p>
            <a:pPr marL="742950" lvl="2" indent="-342900">
              <a:buClr>
                <a:schemeClr val="hlink"/>
              </a:buClr>
              <a:buBlip>
                <a:blip r:embed="rId2"/>
              </a:buBlip>
            </a:pPr>
            <a:r>
              <a:rPr lang="es-MX" sz="2200" dirty="0">
                <a:effectLst/>
                <a:latin typeface="Calibri" panose="020F0502020204030204" pitchFamily="34" charset="0"/>
                <a:ea typeface="Calibri" panose="020F0502020204030204" pitchFamily="34" charset="0"/>
                <a:cs typeface="Calibri" panose="020F0502020204030204" pitchFamily="34" charset="0"/>
              </a:rPr>
              <a:t>Podría suceder que lo mejor que un vendedor puede hacer es usar algún procedimiento que genera un casamiento óptimo –y potencialmente uno superior a VCG en convertir más de la valoración total en entradas para el vendedor.</a:t>
            </a:r>
          </a:p>
          <a:p>
            <a:pPr marL="742950" lvl="2" indent="-342900">
              <a:buClr>
                <a:schemeClr val="hlink"/>
              </a:buClr>
              <a:buBlip>
                <a:blip r:embed="rId2"/>
              </a:buBlip>
            </a:pPr>
            <a:r>
              <a:rPr lang="es-MX" sz="2200" dirty="0">
                <a:effectLst/>
                <a:latin typeface="Calibri" panose="020F0502020204030204" pitchFamily="34" charset="0"/>
                <a:ea typeface="Calibri" panose="020F0502020204030204" pitchFamily="34" charset="0"/>
                <a:cs typeface="Calibri" panose="020F0502020204030204" pitchFamily="34" charset="0"/>
              </a:rPr>
              <a:t>O un vendedor puede usar un procedimiento que no siempre produce un casamiento óptimo.</a:t>
            </a:r>
          </a:p>
          <a:p>
            <a:pPr marL="742950" lvl="2" indent="-342900">
              <a:buClr>
                <a:schemeClr val="hlink"/>
              </a:buClr>
              <a:buBlip>
                <a:blip r:embed="rId2"/>
              </a:buBlip>
            </a:pPr>
            <a:r>
              <a:rPr lang="es-MX" sz="2200" dirty="0">
                <a:effectLst/>
                <a:latin typeface="Calibri" panose="020F0502020204030204" pitchFamily="34" charset="0"/>
                <a:ea typeface="Calibri" panose="020F0502020204030204" pitchFamily="34" charset="0"/>
                <a:cs typeface="Calibri" panose="020F0502020204030204" pitchFamily="34" charset="0"/>
              </a:rPr>
              <a:t>O alguna versión del principio de equivalencia de entradas (Cap. 9, para subastas de un solo bien) existe aquí también, y demuestra que ciertas clases de subastas proporcionan cantidades equivalentes de entradas cuando los compradores se comportan estratégicamente.</a:t>
            </a:r>
          </a:p>
          <a:p>
            <a:endParaRPr lang="es-MX" sz="2400" dirty="0">
              <a:effectLst/>
            </a:endParaRP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45</a:t>
            </a:fld>
            <a:endParaRPr lang="es-MX" dirty="0"/>
          </a:p>
        </p:txBody>
      </p:sp>
      <p:sp>
        <p:nvSpPr>
          <p:cNvPr id="6" name="Text Box 9"/>
          <p:cNvSpPr txBox="1">
            <a:spLocks noChangeArrowheads="1"/>
          </p:cNvSpPr>
          <p:nvPr/>
        </p:nvSpPr>
        <p:spPr bwMode="auto">
          <a:xfrm>
            <a:off x="150331" y="95761"/>
            <a:ext cx="10252455"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15.4 Análisis de VCG: honestidad como estrategia dominante</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438985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250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500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5" presetID="1" presetClass="entr" presetSubtype="0" fill="hold" grpId="0" nodeType="withEffect">
                                  <p:stCondLst>
                                    <p:cond delay="2500"/>
                                  </p:stCondLst>
                                  <p:childTnLst>
                                    <p:set>
                                      <p:cBhvr>
                                        <p:cTn id="16"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7" presetID="1" presetClass="entr" presetSubtype="0" fill="hold" grpId="0" nodeType="withEffect">
                                  <p:stCondLst>
                                    <p:cond delay="4000"/>
                                  </p:stCondLst>
                                  <p:childTnLst>
                                    <p:set>
                                      <p:cBhvr>
                                        <p:cTn id="18"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200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214313"/>
            <a:ext cx="8229600" cy="1143000"/>
          </a:xfrm>
        </p:spPr>
        <p:txBody>
          <a:bodyPr/>
          <a:lstStyle/>
          <a:p>
            <a:r>
              <a:rPr lang="es-MX" sz="4000" dirty="0"/>
              <a:t>15.5 Subasta generalizada con el segundo precio (GSP)</a:t>
            </a:r>
          </a:p>
        </p:txBody>
      </p:sp>
      <p:sp>
        <p:nvSpPr>
          <p:cNvPr id="3" name="Marcador de contenido 2"/>
          <p:cNvSpPr>
            <a:spLocks noGrp="1"/>
          </p:cNvSpPr>
          <p:nvPr>
            <p:ph idx="1"/>
          </p:nvPr>
        </p:nvSpPr>
        <p:spPr>
          <a:xfrm>
            <a:off x="570015" y="1536700"/>
            <a:ext cx="10877797" cy="5257800"/>
          </a:xfrm>
        </p:spPr>
        <p:txBody>
          <a:bodyPr/>
          <a:lstStyle/>
          <a:p>
            <a:r>
              <a:rPr lang="es-MX" sz="2200" dirty="0">
                <a:effectLst/>
              </a:rPr>
              <a:t>Esta subasta la usa la industria de la búsqueda. </a:t>
            </a:r>
            <a:r>
              <a:rPr lang="es-MX" sz="2000" dirty="0">
                <a:effectLst/>
              </a:rPr>
              <a:t>Induce comportamiento complejo en las pujas.</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Es una generalización (superficial) de la subasta con el segundo precio para un solo bien.</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No retiene las propiedades de la subasta con el segundo precio ni las de VCG.</a:t>
            </a:r>
          </a:p>
          <a:p>
            <a:r>
              <a:rPr lang="es-MX" sz="2400" dirty="0">
                <a:effectLst/>
              </a:rPr>
              <a:t>En GSP, cada anunciante  </a:t>
            </a:r>
            <a:r>
              <a:rPr lang="es-MX" sz="2400" i="1" dirty="0">
                <a:effectLst/>
              </a:rPr>
              <a:t>j</a:t>
            </a:r>
            <a:r>
              <a:rPr lang="es-MX" sz="2400" dirty="0">
                <a:effectLst/>
              </a:rPr>
              <a:t>  anuncia una puja que consiste de un solo número </a:t>
            </a:r>
            <a:r>
              <a:rPr lang="es-MX" sz="2400" i="1" dirty="0" err="1">
                <a:effectLst/>
              </a:rPr>
              <a:t>b</a:t>
            </a:r>
            <a:r>
              <a:rPr lang="es-MX" sz="2400" i="1" baseline="-25000" dirty="0" err="1">
                <a:effectLst/>
              </a:rPr>
              <a:t>j</a:t>
            </a:r>
            <a:r>
              <a:rPr lang="es-MX" sz="2400" dirty="0">
                <a:effectLst/>
              </a:rPr>
              <a:t>: el precio que está dispuesto a pagar por clic (</a:t>
            </a:r>
            <a:r>
              <a:rPr lang="es-MX" sz="2200" dirty="0">
                <a:effectLst/>
              </a:rPr>
              <a:t>ejemplo: US1.70 por “</a:t>
            </a:r>
            <a:r>
              <a:rPr lang="es-MX" sz="2200" dirty="0" err="1">
                <a:effectLst/>
              </a:rPr>
              <a:t>calligraphy</a:t>
            </a:r>
            <a:r>
              <a:rPr lang="es-MX" sz="2200" dirty="0">
                <a:effectLst/>
              </a:rPr>
              <a:t> </a:t>
            </a:r>
            <a:r>
              <a:rPr lang="es-MX" sz="2200" dirty="0" err="1">
                <a:effectLst/>
              </a:rPr>
              <a:t>pens</a:t>
            </a:r>
            <a:r>
              <a:rPr lang="es-MX" sz="2200" dirty="0">
                <a:effectLst/>
              </a:rPr>
              <a:t>”</a:t>
            </a:r>
            <a:r>
              <a:rPr lang="es-MX" sz="2400" dirty="0">
                <a:effectLst/>
              </a:rPr>
              <a:t>).</a:t>
            </a:r>
          </a:p>
          <a:p>
            <a:r>
              <a:rPr lang="es-MX" sz="2400" dirty="0">
                <a:effectLst/>
              </a:rPr>
              <a:t>Después de que cada anunciante puja (</a:t>
            </a:r>
            <a:r>
              <a:rPr lang="es-MX" sz="2200" dirty="0">
                <a:effectLst/>
              </a:rPr>
              <a:t>en forma cerrada</a:t>
            </a:r>
            <a:r>
              <a:rPr lang="es-MX" sz="2400" dirty="0">
                <a:effectLst/>
              </a:rPr>
              <a:t>), GSP asigna cada ranura  </a:t>
            </a:r>
            <a:r>
              <a:rPr lang="es-MX" sz="2400" i="1" dirty="0">
                <a:effectLst/>
              </a:rPr>
              <a:t>i</a:t>
            </a:r>
            <a:r>
              <a:rPr lang="es-MX" sz="2400" dirty="0">
                <a:effectLst/>
              </a:rPr>
              <a:t>  al </a:t>
            </a:r>
            <a:r>
              <a:rPr lang="es-MX" sz="2400" i="1" dirty="0" err="1">
                <a:effectLst/>
              </a:rPr>
              <a:t>i</a:t>
            </a:r>
            <a:r>
              <a:rPr lang="es-MX" sz="2400" dirty="0" err="1">
                <a:effectLst/>
              </a:rPr>
              <a:t>ésimo</a:t>
            </a:r>
            <a:r>
              <a:rPr lang="es-MX" sz="2400" dirty="0">
                <a:effectLst/>
              </a:rPr>
              <a:t> pujador más alto, a un precio por clic igual al que anunció el pujador más alto de la ranura </a:t>
            </a:r>
            <a:r>
              <a:rPr lang="es-MX" sz="2400" i="1" dirty="0">
                <a:effectLst/>
              </a:rPr>
              <a:t>i</a:t>
            </a:r>
            <a:r>
              <a:rPr lang="es-MX" sz="2400" dirty="0">
                <a:effectLst/>
              </a:rPr>
              <a:t>+1. </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Cada anunciante que se ve en la página paga un precio por clic igual a la puja del anunciante en la ranura que está debajo de él.</a:t>
            </a:r>
          </a:p>
        </p:txBody>
      </p:sp>
      <p:sp>
        <p:nvSpPr>
          <p:cNvPr id="4"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46</a:t>
            </a:fld>
            <a:endParaRPr lang="es-MX" dirty="0"/>
          </a:p>
        </p:txBody>
      </p:sp>
    </p:spTree>
    <p:extLst>
      <p:ext uri="{BB962C8B-B14F-4D97-AF65-F5344CB8AC3E}">
        <p14:creationId xmlns:p14="http://schemas.microsoft.com/office/powerpoint/2010/main" val="3669346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400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48427" y="1092200"/>
            <a:ext cx="10563760" cy="5702300"/>
          </a:xfrm>
        </p:spPr>
        <p:txBody>
          <a:bodyPr/>
          <a:lstStyle/>
          <a:p>
            <a:r>
              <a:rPr lang="es-MX" sz="2400" dirty="0">
                <a:effectLst/>
              </a:rPr>
              <a:t>GSP y VCG ambas piden valoraciones de los anunciantes, y las usan para determinar la asignación, y los precios a cobrar.</a:t>
            </a:r>
          </a:p>
          <a:p>
            <a:pPr lvl="1">
              <a:buFont typeface="Wingdings" panose="05000000000000000000" pitchFamily="2" charset="2"/>
              <a:buChar char="§"/>
            </a:pPr>
            <a:r>
              <a:rPr lang="es-MX" sz="2400" dirty="0">
                <a:effectLst/>
              </a:rPr>
              <a:t>Cuando hay un solo bien, ambas son equivalentes a la subasta con el segundo precio.</a:t>
            </a:r>
          </a:p>
          <a:p>
            <a:r>
              <a:rPr lang="es-MX" sz="2400" dirty="0">
                <a:effectLst/>
              </a:rPr>
              <a:t>Cuando hay varias ranuras, sus reglas para producir precios difieren.</a:t>
            </a:r>
          </a:p>
          <a:p>
            <a:pPr marL="0" indent="0">
              <a:buNone/>
            </a:pPr>
            <a:endParaRPr lang="es-MX" sz="1000" dirty="0">
              <a:effectLst/>
            </a:endParaRPr>
          </a:p>
          <a:p>
            <a:r>
              <a:rPr lang="es-MX" sz="2400" dirty="0">
                <a:effectLst/>
              </a:rPr>
              <a:t>La regla de VCG está dada en la ecuación 15.1.</a:t>
            </a:r>
          </a:p>
          <a:p>
            <a:endParaRPr lang="es-MX" sz="1000" dirty="0">
              <a:effectLst/>
            </a:endParaRPr>
          </a:p>
          <a:p>
            <a:r>
              <a:rPr lang="es-MX" sz="2400" dirty="0">
                <a:effectLst/>
              </a:rPr>
              <a:t>La regla GSP para las pujas </a:t>
            </a:r>
            <a:r>
              <a:rPr lang="es-MX" sz="2400" i="1" dirty="0">
                <a:effectLst/>
              </a:rPr>
              <a:t>b</a:t>
            </a:r>
            <a:r>
              <a:rPr lang="es-MX" sz="2400" baseline="-25000" dirty="0">
                <a:effectLst/>
              </a:rPr>
              <a:t>1</a:t>
            </a:r>
            <a:r>
              <a:rPr lang="es-MX" sz="2400" dirty="0">
                <a:effectLst/>
              </a:rPr>
              <a:t>, </a:t>
            </a:r>
            <a:r>
              <a:rPr lang="es-MX" sz="2400" i="1" dirty="0">
                <a:effectLst/>
              </a:rPr>
              <a:t>b</a:t>
            </a:r>
            <a:r>
              <a:rPr lang="es-MX" sz="2400" baseline="-25000" dirty="0">
                <a:effectLst/>
              </a:rPr>
              <a:t>2</a:t>
            </a:r>
            <a:r>
              <a:rPr lang="es-MX" sz="2400" dirty="0">
                <a:effectLst/>
              </a:rPr>
              <a:t>, </a:t>
            </a:r>
            <a:r>
              <a:rPr lang="es-MX" sz="2400" i="1" dirty="0">
                <a:effectLst/>
              </a:rPr>
              <a:t>b</a:t>
            </a:r>
            <a:r>
              <a:rPr lang="es-MX" sz="2400" baseline="-25000" dirty="0">
                <a:effectLst/>
              </a:rPr>
              <a:t>3</a:t>
            </a:r>
            <a:r>
              <a:rPr lang="es-MX" sz="2400" dirty="0">
                <a:effectLst/>
              </a:rPr>
              <a:t>,… en orden descendiente, es cobrar un precio acumulativo de </a:t>
            </a:r>
            <a:r>
              <a:rPr lang="es-MX" sz="2400" i="1" dirty="0">
                <a:effectLst/>
              </a:rPr>
              <a:t>r</a:t>
            </a:r>
            <a:r>
              <a:rPr lang="es-MX" sz="2400" i="1" baseline="-25000" dirty="0">
                <a:effectLst/>
              </a:rPr>
              <a:t>i</a:t>
            </a:r>
            <a:r>
              <a:rPr lang="es-MX" sz="2400" i="1" dirty="0">
                <a:effectLst/>
              </a:rPr>
              <a:t>b</a:t>
            </a:r>
            <a:r>
              <a:rPr lang="es-MX" sz="2400" i="1" baseline="-25000" dirty="0">
                <a:effectLst/>
              </a:rPr>
              <a:t>i</a:t>
            </a:r>
            <a:r>
              <a:rPr lang="es-MX" sz="2400" baseline="-25000" dirty="0">
                <a:effectLst/>
              </a:rPr>
              <a:t>+1</a:t>
            </a:r>
            <a:r>
              <a:rPr lang="es-MX" sz="2400" dirty="0">
                <a:effectLst/>
              </a:rPr>
              <a:t> por la ranura  </a:t>
            </a:r>
            <a:r>
              <a:rPr lang="es-MX" sz="2400" i="1" dirty="0">
                <a:effectLst/>
              </a:rPr>
              <a:t>i</a:t>
            </a:r>
            <a:r>
              <a:rPr lang="es-MX" sz="2400" dirty="0">
                <a:effectLst/>
              </a:rPr>
              <a:t>. </a:t>
            </a:r>
          </a:p>
          <a:p>
            <a:pPr lvl="1">
              <a:buFont typeface="Wingdings" panose="05000000000000000000" pitchFamily="2" charset="2"/>
              <a:buChar char="§"/>
            </a:pPr>
            <a:r>
              <a:rPr lang="es-MX" sz="2400" dirty="0">
                <a:effectLst/>
              </a:rPr>
              <a:t>Porque el </a:t>
            </a:r>
            <a:r>
              <a:rPr lang="es-MX" sz="2400" i="1" dirty="0" err="1">
                <a:effectLst/>
              </a:rPr>
              <a:t>i</a:t>
            </a:r>
            <a:r>
              <a:rPr lang="es-MX" sz="2400" dirty="0" err="1">
                <a:effectLst/>
              </a:rPr>
              <a:t>ésimo</a:t>
            </a:r>
            <a:r>
              <a:rPr lang="es-MX" sz="2400" dirty="0">
                <a:effectLst/>
              </a:rPr>
              <a:t> pujador más alto obtendrá la ranura  </a:t>
            </a:r>
            <a:r>
              <a:rPr lang="es-MX" sz="2400" i="1" dirty="0">
                <a:effectLst/>
              </a:rPr>
              <a:t>i</a:t>
            </a:r>
            <a:r>
              <a:rPr lang="es-MX" sz="2400" dirty="0">
                <a:effectLst/>
              </a:rPr>
              <a:t>  a un precio por clic de </a:t>
            </a:r>
            <a:r>
              <a:rPr lang="es-MX" sz="2400" i="1" dirty="0">
                <a:effectLst/>
              </a:rPr>
              <a:t>b</a:t>
            </a:r>
            <a:r>
              <a:rPr lang="es-MX" sz="2400" i="1" baseline="-25000" dirty="0">
                <a:effectLst/>
              </a:rPr>
              <a:t>i</a:t>
            </a:r>
            <a:r>
              <a:rPr lang="es-MX" sz="2400" baseline="-25000" dirty="0">
                <a:effectLst/>
              </a:rPr>
              <a:t>+1</a:t>
            </a:r>
            <a:r>
              <a:rPr lang="es-MX" sz="2400" dirty="0">
                <a:effectLst/>
              </a:rPr>
              <a:t>; multiplicando por el porcentaje de clics </a:t>
            </a:r>
            <a:r>
              <a:rPr lang="es-MX" sz="2400" i="1" dirty="0" err="1">
                <a:effectLst/>
              </a:rPr>
              <a:t>r</a:t>
            </a:r>
            <a:r>
              <a:rPr lang="es-MX" sz="2400" i="1" baseline="-25000" dirty="0" err="1">
                <a:effectLst/>
              </a:rPr>
              <a:t>i</a:t>
            </a:r>
            <a:r>
              <a:rPr lang="es-MX" sz="2400" i="1" dirty="0">
                <a:effectLst/>
              </a:rPr>
              <a:t> </a:t>
            </a:r>
            <a:r>
              <a:rPr lang="es-MX" sz="2400" dirty="0">
                <a:effectLst/>
              </a:rPr>
              <a:t>da un precio total de </a:t>
            </a:r>
            <a:r>
              <a:rPr lang="es-MX" sz="2400" i="1" dirty="0">
                <a:effectLst/>
              </a:rPr>
              <a:t>r</a:t>
            </a:r>
            <a:r>
              <a:rPr lang="es-MX" sz="2400" i="1" baseline="-25000" dirty="0">
                <a:effectLst/>
              </a:rPr>
              <a:t>i</a:t>
            </a:r>
            <a:r>
              <a:rPr lang="es-MX" sz="2400" i="1" dirty="0">
                <a:effectLst/>
              </a:rPr>
              <a:t>b</a:t>
            </a:r>
            <a:r>
              <a:rPr lang="es-MX" sz="2400" i="1" baseline="-25000" dirty="0">
                <a:effectLst/>
              </a:rPr>
              <a:t>i</a:t>
            </a:r>
            <a:r>
              <a:rPr lang="es-MX" sz="2400" baseline="-25000" dirty="0">
                <a:effectLst/>
              </a:rPr>
              <a:t>+1</a:t>
            </a:r>
            <a:r>
              <a:rPr lang="es-MX" sz="2400" dirty="0">
                <a:effectLst/>
              </a:rPr>
              <a:t> por todos los clics asociados con la ranura  </a:t>
            </a:r>
            <a:r>
              <a:rPr lang="es-MX" sz="2400" i="1" dirty="0">
                <a:effectLst/>
              </a:rPr>
              <a:t>i</a:t>
            </a:r>
            <a:r>
              <a:rPr lang="es-MX" sz="2400" dirty="0">
                <a:effectLst/>
              </a:rPr>
              <a:t>.</a:t>
            </a:r>
          </a:p>
        </p:txBody>
      </p:sp>
      <p:sp>
        <p:nvSpPr>
          <p:cNvPr id="4" name="Text Box 9"/>
          <p:cNvSpPr txBox="1">
            <a:spLocks noChangeArrowheads="1"/>
          </p:cNvSpPr>
          <p:nvPr/>
        </p:nvSpPr>
        <p:spPr bwMode="auto">
          <a:xfrm>
            <a:off x="126590" y="95761"/>
            <a:ext cx="810302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15.5 Subasta generalizada con el segundo precio</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5" name="CuadroTexto 4"/>
          <p:cNvSpPr txBox="1"/>
          <p:nvPr/>
        </p:nvSpPr>
        <p:spPr>
          <a:xfrm>
            <a:off x="8306352" y="3276578"/>
            <a:ext cx="3605842" cy="461665"/>
          </a:xfrm>
          <a:prstGeom prst="rect">
            <a:avLst/>
          </a:prstGeom>
          <a:solidFill>
            <a:schemeClr val="bg1">
              <a:lumMod val="50000"/>
            </a:schemeClr>
          </a:solidFill>
        </p:spPr>
        <p:txBody>
          <a:bodyPr wrap="square" rtlCol="0">
            <a:spAutoFit/>
          </a:bodyPr>
          <a:lstStyle/>
          <a:p>
            <a:r>
              <a:rPr lang="es-MX" sz="2400" i="1" dirty="0" err="1"/>
              <a:t>p</a:t>
            </a:r>
            <a:r>
              <a:rPr lang="es-MX" sz="2400" i="1" baseline="-25000" dirty="0" err="1"/>
              <a:t>ij</a:t>
            </a:r>
            <a:r>
              <a:rPr lang="es-MX" sz="2400" i="1" dirty="0"/>
              <a:t> </a:t>
            </a:r>
            <a:r>
              <a:rPr lang="es-MX" sz="2400" dirty="0"/>
              <a:t>= V</a:t>
            </a:r>
            <a:r>
              <a:rPr lang="es-MX" sz="2400" baseline="30000" dirty="0"/>
              <a:t>S</a:t>
            </a:r>
            <a:r>
              <a:rPr lang="es-MX" sz="2400" baseline="-25000" dirty="0"/>
              <a:t>B-</a:t>
            </a:r>
            <a:r>
              <a:rPr lang="es-MX" sz="2400" i="1" baseline="-25000" dirty="0"/>
              <a:t>j</a:t>
            </a:r>
            <a:r>
              <a:rPr lang="es-MX" sz="2400" dirty="0"/>
              <a:t> – V</a:t>
            </a:r>
            <a:r>
              <a:rPr lang="es-MX" sz="2400" baseline="30000" dirty="0"/>
              <a:t>S-</a:t>
            </a:r>
            <a:r>
              <a:rPr lang="es-MX" sz="2400" i="1" baseline="30000" dirty="0" err="1"/>
              <a:t>i</a:t>
            </a:r>
            <a:r>
              <a:rPr lang="es-MX" sz="2400" baseline="-25000" dirty="0" err="1"/>
              <a:t>B</a:t>
            </a:r>
            <a:r>
              <a:rPr lang="es-MX" sz="2400" baseline="-25000" dirty="0"/>
              <a:t>-</a:t>
            </a:r>
            <a:r>
              <a:rPr lang="es-MX" sz="2400" i="1" baseline="-25000" dirty="0"/>
              <a:t>j</a:t>
            </a:r>
            <a:r>
              <a:rPr lang="es-MX" sz="2000" dirty="0"/>
              <a:t>.      (15.1)</a:t>
            </a:r>
            <a:endParaRPr lang="es-MX" sz="2400" dirty="0"/>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47</a:t>
            </a:fld>
            <a:endParaRPr lang="es-MX" dirty="0"/>
          </a:p>
        </p:txBody>
      </p:sp>
    </p:spTree>
    <p:extLst>
      <p:ext uri="{BB962C8B-B14F-4D97-AF65-F5344CB8AC3E}">
        <p14:creationId xmlns:p14="http://schemas.microsoft.com/office/powerpoint/2010/main" val="1945555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24395" y="1092200"/>
            <a:ext cx="10830267" cy="5702300"/>
          </a:xfrm>
        </p:spPr>
        <p:txBody>
          <a:bodyPr/>
          <a:lstStyle/>
          <a:p>
            <a:r>
              <a:rPr lang="es-MX" sz="2800" dirty="0">
                <a:effectLst/>
              </a:rPr>
              <a:t>Análisis de GSP</a:t>
            </a:r>
            <a:r>
              <a:rPr lang="es-MX" sz="2200" dirty="0">
                <a:effectLst/>
              </a:rPr>
              <a:t>. </a:t>
            </a:r>
            <a:r>
              <a:rPr lang="es-MX" sz="2400" dirty="0">
                <a:effectLst/>
              </a:rPr>
              <a:t>Se originó en Google. Lo analizo como un juego (uso las definiciones del Cap. 6).</a:t>
            </a:r>
          </a:p>
          <a:p>
            <a:pPr lvl="1">
              <a:buFont typeface="Wingdings" panose="05000000000000000000" pitchFamily="2" charset="2"/>
              <a:buChar char="§"/>
            </a:pPr>
            <a:r>
              <a:rPr lang="es-MX" sz="2400" dirty="0">
                <a:effectLst/>
              </a:rPr>
              <a:t>Cada anunciante es un jugador; su puja es su estrategia, y su recompensa es su ingreso menos el precio que paga. </a:t>
            </a:r>
          </a:p>
          <a:p>
            <a:pPr lvl="1">
              <a:buFont typeface="Wingdings" panose="05000000000000000000" pitchFamily="2" charset="2"/>
              <a:buChar char="§"/>
            </a:pPr>
            <a:r>
              <a:rPr lang="es-MX" sz="2400" dirty="0">
                <a:effectLst/>
              </a:rPr>
              <a:t>Considero equilibrios Nash –buscaré conjuntos de pujas tales que, dadas estas pujas, ningún anunciante tiene un incentivo a cambiar su comportamiento.</a:t>
            </a:r>
          </a:p>
          <a:p>
            <a:pPr lvl="1">
              <a:buFont typeface="Wingdings" panose="05000000000000000000" pitchFamily="2" charset="2"/>
              <a:buChar char="§"/>
            </a:pPr>
            <a:r>
              <a:rPr lang="es-MX" sz="2400" dirty="0">
                <a:effectLst/>
              </a:rPr>
              <a:t>Para analizar equilibrios Nash en el juego de pujas supondré que cada anunciante conoce los valores de todas las otras pujas. De otra forma no conocería las recompensas a todos los jugadores y no podría usar el equilibrio de Nash para analizar el juego.</a:t>
            </a:r>
          </a:p>
          <a:p>
            <a:pPr lvl="2">
              <a:buClrTx/>
              <a:buFont typeface="Wingdings" panose="05000000000000000000" pitchFamily="2" charset="2"/>
              <a:buChar char="§"/>
            </a:pPr>
            <a:r>
              <a:rPr lang="es-MX" dirty="0">
                <a:effectLst/>
                <a:latin typeface="Times New Roman" panose="02020603050405020304" pitchFamily="18" charset="0"/>
                <a:cs typeface="Times New Roman" panose="02020603050405020304" pitchFamily="18" charset="0"/>
              </a:rPr>
              <a:t>La motivación para esta suposición es que se trata de una situación donde estos pujadores han estado compitiendo durante bastante tiempo y han aprendido la disponibilidad de los otros de pagar por las ranuras.</a:t>
            </a: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48</a:t>
            </a:fld>
            <a:endParaRPr lang="es-MX" dirty="0"/>
          </a:p>
        </p:txBody>
      </p:sp>
      <p:sp>
        <p:nvSpPr>
          <p:cNvPr id="6" name="Text Box 9"/>
          <p:cNvSpPr txBox="1">
            <a:spLocks noChangeArrowheads="1"/>
          </p:cNvSpPr>
          <p:nvPr/>
        </p:nvSpPr>
        <p:spPr bwMode="auto">
          <a:xfrm>
            <a:off x="126590" y="95761"/>
            <a:ext cx="810302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15.5 Subasta generalizada con el segundo precio</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839799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700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46265" y="939800"/>
            <a:ext cx="10723418" cy="5803900"/>
          </a:xfrm>
        </p:spPr>
        <p:txBody>
          <a:bodyPr/>
          <a:lstStyle/>
          <a:p>
            <a:r>
              <a:rPr lang="es-MX" sz="2800" dirty="0">
                <a:effectLst/>
              </a:rPr>
              <a:t>Problemas que GSP tiene </a:t>
            </a:r>
            <a:r>
              <a:rPr lang="es-MX" sz="2400" dirty="0">
                <a:effectLst/>
              </a:rPr>
              <a:t>y que VCG no tiene (por diseño):</a:t>
            </a:r>
          </a:p>
          <a:p>
            <a:pPr lvl="1">
              <a:buFont typeface="Wingdings" panose="05000000000000000000" pitchFamily="2" charset="2"/>
              <a:buChar char="§"/>
            </a:pPr>
            <a:r>
              <a:rPr lang="es-MX" sz="2400" dirty="0">
                <a:effectLst/>
              </a:rPr>
              <a:t>Decir la verdad puede no constituir un equilibrio Nash;</a:t>
            </a:r>
          </a:p>
          <a:p>
            <a:pPr lvl="1">
              <a:buFont typeface="Wingdings" panose="05000000000000000000" pitchFamily="2" charset="2"/>
              <a:buChar char="§"/>
            </a:pPr>
            <a:r>
              <a:rPr lang="es-MX" sz="2400" dirty="0">
                <a:effectLst/>
              </a:rPr>
              <a:t>Puede haber muchos equilibrios;</a:t>
            </a:r>
          </a:p>
          <a:p>
            <a:pPr lvl="1">
              <a:buFont typeface="Wingdings" panose="05000000000000000000" pitchFamily="2" charset="2"/>
              <a:buChar char="§"/>
            </a:pPr>
            <a:r>
              <a:rPr lang="es-MX" sz="2400" dirty="0">
                <a:effectLst/>
              </a:rPr>
              <a:t>Algunos de ellos pueden producir asignaciones de los anunciantes a ranuras que no maximizan la valoración total de los anunciantes.</a:t>
            </a:r>
          </a:p>
          <a:p>
            <a:pPr marL="457200" lvl="1" indent="0">
              <a:buNone/>
            </a:pPr>
            <a:r>
              <a:rPr lang="es-MX" sz="1000" dirty="0">
                <a:effectLst/>
              </a:rPr>
              <a:t> </a:t>
            </a:r>
          </a:p>
          <a:p>
            <a:r>
              <a:rPr lang="es-MX" sz="2800" dirty="0">
                <a:effectLst/>
              </a:rPr>
              <a:t>Ventajas</a:t>
            </a:r>
          </a:p>
          <a:p>
            <a:pPr lvl="1">
              <a:buFont typeface="Wingdings" panose="05000000000000000000" pitchFamily="2" charset="2"/>
              <a:buChar char="§"/>
            </a:pPr>
            <a:r>
              <a:rPr lang="es-MX" sz="2400" dirty="0">
                <a:effectLst/>
              </a:rPr>
              <a:t>Hay cuando menos un conjunto de pujas que son equilibrio Nash;</a:t>
            </a:r>
          </a:p>
          <a:p>
            <a:pPr lvl="1">
              <a:buFont typeface="Wingdings" panose="05000000000000000000" pitchFamily="2" charset="2"/>
              <a:buChar char="§"/>
            </a:pPr>
            <a:r>
              <a:rPr lang="es-MX" sz="2400" dirty="0">
                <a:effectLst/>
              </a:rPr>
              <a:t>Dentro de los equilibrios, hay uno que maximiza la valoración total de los anunciantes.</a:t>
            </a:r>
          </a:p>
          <a:p>
            <a:pPr lvl="1">
              <a:buFont typeface="Wingdings" panose="05000000000000000000" pitchFamily="2" charset="2"/>
              <a:buChar char="§"/>
            </a:pPr>
            <a:endParaRPr lang="es-MX" sz="1000" dirty="0">
              <a:effectLst/>
            </a:endParaRPr>
          </a:p>
          <a:p>
            <a:r>
              <a:rPr lang="es-MX" sz="2400" dirty="0">
                <a:effectLst/>
              </a:rPr>
              <a:t>Desde el punto de vista de los ingresos para la empresa de búsqueda, </a:t>
            </a:r>
          </a:p>
          <a:p>
            <a:pPr lvl="1">
              <a:buFont typeface="Wingdings" panose="05000000000000000000" pitchFamily="2" charset="2"/>
              <a:buChar char="§"/>
            </a:pPr>
            <a:r>
              <a:rPr lang="es-MX" sz="2400" dirty="0">
                <a:effectLst/>
              </a:rPr>
              <a:t>No está claro que sea una selección mala.</a:t>
            </a:r>
          </a:p>
          <a:p>
            <a:pPr lvl="1">
              <a:buFont typeface="Wingdings" panose="05000000000000000000" pitchFamily="2" charset="2"/>
              <a:buChar char="§"/>
            </a:pPr>
            <a:r>
              <a:rPr lang="es-MX" sz="2400" dirty="0">
                <a:effectLst/>
              </a:rPr>
              <a:t>No está nada claro que sea la selección correcta.</a:t>
            </a: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49</a:t>
            </a:fld>
            <a:endParaRPr lang="es-MX" dirty="0"/>
          </a:p>
        </p:txBody>
      </p:sp>
      <p:sp>
        <p:nvSpPr>
          <p:cNvPr id="7" name="Text Box 9"/>
          <p:cNvSpPr txBox="1">
            <a:spLocks noChangeArrowheads="1"/>
          </p:cNvSpPr>
          <p:nvPr/>
        </p:nvSpPr>
        <p:spPr bwMode="auto">
          <a:xfrm>
            <a:off x="126590" y="95761"/>
            <a:ext cx="810302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15.5 Subasta generalizada con el segundo precio</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496680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450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7" end="7"/>
                                            </p:txEl>
                                          </p:spTgt>
                                        </p:tgtEl>
                                        <p:attrNameLst>
                                          <p:attrName>ppt_c</p:attrName>
                                        </p:attrNameLst>
                                      </p:cBhvr>
                                      <p:to>
                                        <a:schemeClr val="accent1"/>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15.1 Publicidad ligada a búsquedas</a:t>
            </a:r>
          </a:p>
        </p:txBody>
      </p:sp>
      <p:sp>
        <p:nvSpPr>
          <p:cNvPr id="3" name="Marcador de contenido 2"/>
          <p:cNvSpPr>
            <a:spLocks noGrp="1"/>
          </p:cNvSpPr>
          <p:nvPr>
            <p:ph idx="1"/>
          </p:nvPr>
        </p:nvSpPr>
        <p:spPr>
          <a:xfrm>
            <a:off x="783770" y="1600201"/>
            <a:ext cx="10540721" cy="5047735"/>
          </a:xfrm>
        </p:spPr>
        <p:txBody>
          <a:bodyPr/>
          <a:lstStyle/>
          <a:p>
            <a:r>
              <a:rPr lang="es-MX" sz="2800" dirty="0">
                <a:effectLst/>
              </a:rPr>
              <a:t>Pago por clic. El anunciante solo paga a la empresa de búsqueda  cuando el usuario pulsa el ratón en la liga de su anuncio.</a:t>
            </a:r>
          </a:p>
          <a:p>
            <a:pPr lvl="1">
              <a:buFont typeface="Wingdings" panose="05000000000000000000" pitchFamily="2" charset="2"/>
              <a:buChar char="§"/>
            </a:pPr>
            <a:r>
              <a:rPr lang="es-MX" sz="2400" dirty="0">
                <a:effectLst/>
              </a:rPr>
              <a:t>Significa que el usuario lanzó una pregunta, leyó tu anuncio, y ahora visita tu sitio.</a:t>
            </a:r>
          </a:p>
          <a:p>
            <a:pPr lvl="1">
              <a:buFont typeface="Wingdings" panose="05000000000000000000" pitchFamily="2" charset="2"/>
              <a:buChar char="§"/>
            </a:pPr>
            <a:endParaRPr lang="es-MX" sz="900" dirty="0">
              <a:effectLst/>
            </a:endParaRPr>
          </a:p>
          <a:p>
            <a:pPr lvl="1">
              <a:buFont typeface="Wingdings" panose="05000000000000000000" pitchFamily="2" charset="2"/>
              <a:buChar char="§"/>
            </a:pPr>
            <a:r>
              <a:rPr lang="es-MX" sz="2400" dirty="0">
                <a:effectLst/>
              </a:rPr>
              <a:t>Por tanto, el precio puede ser alto. La ranura más alta para “</a:t>
            </a:r>
            <a:r>
              <a:rPr lang="es-MX" sz="2400" dirty="0" err="1">
                <a:effectLst/>
              </a:rPr>
              <a:t>calligraphy</a:t>
            </a:r>
            <a:r>
              <a:rPr lang="es-MX" sz="2400" dirty="0">
                <a:effectLst/>
              </a:rPr>
              <a:t> </a:t>
            </a:r>
            <a:r>
              <a:rPr lang="es-MX" sz="2400" dirty="0" err="1">
                <a:effectLst/>
              </a:rPr>
              <a:t>pens</a:t>
            </a:r>
            <a:r>
              <a:rPr lang="es-MX" sz="2400" dirty="0">
                <a:effectLst/>
              </a:rPr>
              <a:t>” cuesta US$1.70 el clic.</a:t>
            </a:r>
          </a:p>
          <a:p>
            <a:pPr lvl="2">
              <a:buClrTx/>
              <a:buFont typeface="Wingdings" panose="05000000000000000000" pitchFamily="2" charset="2"/>
              <a:buChar char="§"/>
            </a:pPr>
            <a:r>
              <a:rPr lang="es-MX" sz="2800" dirty="0">
                <a:effectLst/>
                <a:latin typeface="Times New Roman" panose="02020603050405020304" pitchFamily="18" charset="0"/>
                <a:cs typeface="Times New Roman" panose="02020603050405020304" pitchFamily="18" charset="0"/>
              </a:rPr>
              <a:t>Para</a:t>
            </a:r>
            <a:r>
              <a:rPr lang="es-MX" dirty="0">
                <a:effectLst/>
                <a:latin typeface="Times New Roman" panose="02020603050405020304" pitchFamily="18" charset="0"/>
                <a:cs typeface="Times New Roman" panose="02020603050405020304" pitchFamily="18" charset="0"/>
              </a:rPr>
              <a:t> “</a:t>
            </a:r>
            <a:r>
              <a:rPr lang="es-MX" dirty="0" err="1">
                <a:effectLst/>
                <a:latin typeface="Times New Roman" panose="02020603050405020304" pitchFamily="18" charset="0"/>
                <a:cs typeface="Times New Roman" panose="02020603050405020304" pitchFamily="18" charset="0"/>
              </a:rPr>
              <a:t>calligaphy</a:t>
            </a:r>
            <a:r>
              <a:rPr lang="es-MX" dirty="0">
                <a:effectLst/>
                <a:latin typeface="Times New Roman" panose="02020603050405020304" pitchFamily="18" charset="0"/>
                <a:cs typeface="Times New Roman" panose="02020603050405020304" pitchFamily="18" charset="0"/>
              </a:rPr>
              <a:t> </a:t>
            </a:r>
            <a:r>
              <a:rPr lang="es-MX" dirty="0" err="1">
                <a:effectLst/>
                <a:latin typeface="Times New Roman" panose="02020603050405020304" pitchFamily="18" charset="0"/>
                <a:cs typeface="Times New Roman" panose="02020603050405020304" pitchFamily="18" charset="0"/>
              </a:rPr>
              <a:t>pens</a:t>
            </a:r>
            <a:r>
              <a:rPr lang="es-MX" dirty="0">
                <a:effectLst/>
                <a:latin typeface="Times New Roman" panose="02020603050405020304" pitchFamily="18" charset="0"/>
                <a:cs typeface="Times New Roman" panose="02020603050405020304" pitchFamily="18" charset="0"/>
              </a:rPr>
              <a:t>” (mal escrito) aún cuesta US$0.60 el clic.</a:t>
            </a:r>
          </a:p>
          <a:p>
            <a:pPr lvl="1">
              <a:buFont typeface="Wingdings" panose="05000000000000000000" pitchFamily="2" charset="2"/>
              <a:buChar char="§"/>
            </a:pPr>
            <a:r>
              <a:rPr lang="es-MX" sz="2400" dirty="0">
                <a:effectLst/>
              </a:rPr>
              <a:t>Un costo de US$50 por un clic en “loan </a:t>
            </a:r>
            <a:r>
              <a:rPr lang="es-MX" sz="2400" dirty="0" err="1">
                <a:effectLst/>
              </a:rPr>
              <a:t>consolidation</a:t>
            </a:r>
            <a:r>
              <a:rPr lang="es-MX" sz="2400" dirty="0">
                <a:effectLst/>
              </a:rPr>
              <a:t>” significa que el anunciante tiene un ingreso esperado (</a:t>
            </a:r>
            <a:r>
              <a:rPr lang="es-MX" sz="2200" dirty="0">
                <a:effectLst/>
              </a:rPr>
              <a:t>en el sentido de “valor esperado”, o esperanza matemática</a:t>
            </a:r>
            <a:r>
              <a:rPr lang="es-MX" sz="2400" dirty="0">
                <a:effectLst/>
              </a:rPr>
              <a:t>) de $50 por cada usuario que pulsa su anuncio.</a:t>
            </a:r>
          </a:p>
          <a:p>
            <a:pPr lvl="1"/>
            <a:endParaRPr lang="es-MX" sz="2400" dirty="0">
              <a:effectLst/>
            </a:endParaRP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a:t>
            </a:fld>
            <a:endParaRPr lang="es-MX" dirty="0"/>
          </a:p>
        </p:txBody>
      </p:sp>
    </p:spTree>
    <p:extLst>
      <p:ext uri="{BB962C8B-B14F-4D97-AF65-F5344CB8AC3E}">
        <p14:creationId xmlns:p14="http://schemas.microsoft.com/office/powerpoint/2010/main" val="3221387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4672" y="678796"/>
            <a:ext cx="10919989" cy="2959982"/>
          </a:xfrm>
        </p:spPr>
        <p:txBody>
          <a:bodyPr/>
          <a:lstStyle/>
          <a:p>
            <a:r>
              <a:rPr lang="es-MX" sz="2800" dirty="0">
                <a:effectLst/>
              </a:rPr>
              <a:t>Decir la verdad puede no ser un equilibrio</a:t>
            </a:r>
            <a:r>
              <a:rPr lang="es-MX" sz="2400" dirty="0">
                <a:effectLst/>
              </a:rPr>
              <a:t> (fig. 15.6). </a:t>
            </a:r>
          </a:p>
          <a:p>
            <a:pPr lvl="1">
              <a:buFont typeface="Wingdings" panose="05000000000000000000" pitchFamily="2" charset="2"/>
              <a:buChar char="§"/>
            </a:pPr>
            <a:r>
              <a:rPr lang="es-MX" sz="2000" dirty="0">
                <a:effectLst/>
              </a:rPr>
              <a:t>Hay dos ranuras para dos anuncios, con porcentajes de clics de 10 y 4. También muestro una ranura ficticia con porcentaje de clics de 0, para igualar el número de anunciantes.</a:t>
            </a:r>
          </a:p>
          <a:p>
            <a:pPr lvl="1">
              <a:buFont typeface="Wingdings" panose="05000000000000000000" pitchFamily="2" charset="2"/>
              <a:buChar char="§"/>
            </a:pPr>
            <a:r>
              <a:rPr lang="es-MX" sz="2000" dirty="0">
                <a:effectLst/>
              </a:rPr>
              <a:t>Hay tres anunciantes </a:t>
            </a:r>
            <a:r>
              <a:rPr lang="es-MX" sz="2000" i="1" dirty="0">
                <a:effectLst/>
              </a:rPr>
              <a:t>x</a:t>
            </a:r>
            <a:r>
              <a:rPr lang="es-MX" sz="2000" dirty="0">
                <a:effectLst/>
              </a:rPr>
              <a:t>, </a:t>
            </a:r>
            <a:r>
              <a:rPr lang="es-MX" sz="2000" i="1" dirty="0">
                <a:effectLst/>
              </a:rPr>
              <a:t>y</a:t>
            </a:r>
            <a:r>
              <a:rPr lang="es-MX" sz="2000" dirty="0">
                <a:effectLst/>
              </a:rPr>
              <a:t> </a:t>
            </a:r>
            <a:r>
              <a:rPr lang="es-MX" sz="2000" dirty="0" err="1">
                <a:effectLst/>
              </a:rPr>
              <a:t>y</a:t>
            </a:r>
            <a:r>
              <a:rPr lang="es-MX" sz="2000" dirty="0">
                <a:effectLst/>
              </a:rPr>
              <a:t> </a:t>
            </a:r>
            <a:r>
              <a:rPr lang="es-MX" sz="2000" i="1" dirty="0">
                <a:effectLst/>
              </a:rPr>
              <a:t>z</a:t>
            </a:r>
            <a:r>
              <a:rPr lang="es-MX" sz="2000" dirty="0">
                <a:effectLst/>
              </a:rPr>
              <a:t>, con valores por clic de 7, 6 y 1, respectivamente. </a:t>
            </a:r>
          </a:p>
          <a:p>
            <a:pPr lvl="1">
              <a:buFont typeface="Wingdings" panose="05000000000000000000" pitchFamily="2" charset="2"/>
              <a:buChar char="§"/>
            </a:pPr>
            <a:r>
              <a:rPr lang="es-MX" sz="2200" dirty="0">
                <a:effectLst/>
              </a:rPr>
              <a:t>Si cada anunciante puja su valoración real, </a:t>
            </a:r>
            <a:r>
              <a:rPr lang="es-MX" sz="2200" i="1" dirty="0">
                <a:effectLst/>
              </a:rPr>
              <a:t>x</a:t>
            </a:r>
            <a:r>
              <a:rPr lang="es-MX" sz="2200" dirty="0">
                <a:effectLst/>
              </a:rPr>
              <a:t> obtiene la ranura superior a precio 6 por clic. Como hay 10 clics asociados con esa ranura, paga un precio acumulativo de 6</a:t>
            </a:r>
            <a:r>
              <a:rPr lang="es-MX" sz="2200" dirty="0">
                <a:effectLst/>
                <a:sym typeface="Symbol" panose="05050102010706020507" pitchFamily="18" charset="2"/>
              </a:rPr>
              <a:t></a:t>
            </a:r>
            <a:r>
              <a:rPr lang="es-MX" sz="2200" dirty="0">
                <a:effectLst/>
              </a:rPr>
              <a:t>10=60. </a:t>
            </a:r>
          </a:p>
        </p:txBody>
      </p:sp>
      <p:sp>
        <p:nvSpPr>
          <p:cNvPr id="5" name="Rectángulo redondeado 4"/>
          <p:cNvSpPr/>
          <p:nvPr/>
        </p:nvSpPr>
        <p:spPr bwMode="auto">
          <a:xfrm>
            <a:off x="2445207" y="5319346"/>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Text Box 9"/>
          <p:cNvSpPr txBox="1">
            <a:spLocks noChangeArrowheads="1"/>
          </p:cNvSpPr>
          <p:nvPr/>
        </p:nvSpPr>
        <p:spPr bwMode="auto">
          <a:xfrm>
            <a:off x="1602263" y="4460311"/>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10</a:t>
            </a:r>
            <a:endParaRPr lang="es-MX" sz="2400" i="1" u="none" dirty="0">
              <a:latin typeface="Times New Roman" panose="02020603050405020304" pitchFamily="18" charset="0"/>
              <a:sym typeface="Symbol" panose="05050102010706020507" pitchFamily="18" charset="2"/>
            </a:endParaRPr>
          </a:p>
        </p:txBody>
      </p:sp>
      <p:sp>
        <p:nvSpPr>
          <p:cNvPr id="7" name="Text Box 9"/>
          <p:cNvSpPr txBox="1">
            <a:spLocks noChangeArrowheads="1"/>
          </p:cNvSpPr>
          <p:nvPr/>
        </p:nvSpPr>
        <p:spPr bwMode="auto">
          <a:xfrm>
            <a:off x="1602263" y="5187238"/>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4</a:t>
            </a:r>
            <a:endParaRPr lang="es-MX" sz="2400" i="1" u="none" dirty="0">
              <a:latin typeface="Times New Roman" panose="02020603050405020304" pitchFamily="18" charset="0"/>
              <a:sym typeface="Symbol" panose="05050102010706020507" pitchFamily="18" charset="2"/>
            </a:endParaRPr>
          </a:p>
        </p:txBody>
      </p:sp>
      <p:sp>
        <p:nvSpPr>
          <p:cNvPr id="8" name="Text Box 9"/>
          <p:cNvSpPr txBox="1">
            <a:spLocks noChangeArrowheads="1"/>
          </p:cNvSpPr>
          <p:nvPr/>
        </p:nvSpPr>
        <p:spPr bwMode="auto">
          <a:xfrm>
            <a:off x="1639333" y="5913686"/>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0</a:t>
            </a:r>
            <a:endParaRPr lang="es-MX" sz="2400" i="1" u="none" dirty="0">
              <a:latin typeface="Times New Roman" panose="02020603050405020304" pitchFamily="18" charset="0"/>
              <a:sym typeface="Symbol" panose="05050102010706020507" pitchFamily="18" charset="2"/>
            </a:endParaRPr>
          </a:p>
        </p:txBody>
      </p:sp>
      <p:sp>
        <p:nvSpPr>
          <p:cNvPr id="9" name="Triángulo isósceles 8"/>
          <p:cNvSpPr/>
          <p:nvPr/>
        </p:nvSpPr>
        <p:spPr bwMode="auto">
          <a:xfrm>
            <a:off x="3818182" y="4302126"/>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0" name="Text Box 9"/>
          <p:cNvSpPr txBox="1">
            <a:spLocks noChangeArrowheads="1"/>
          </p:cNvSpPr>
          <p:nvPr/>
        </p:nvSpPr>
        <p:spPr bwMode="auto">
          <a:xfrm>
            <a:off x="4466568" y="4197154"/>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7</a:t>
            </a:r>
            <a:endParaRPr lang="es-MX" sz="2200" i="1" u="none" dirty="0">
              <a:solidFill>
                <a:srgbClr val="FF0000"/>
              </a:solidFill>
              <a:latin typeface="+mn-lt"/>
              <a:sym typeface="Symbol" panose="05050102010706020507" pitchFamily="18" charset="2"/>
            </a:endParaRPr>
          </a:p>
        </p:txBody>
      </p:sp>
      <p:sp>
        <p:nvSpPr>
          <p:cNvPr id="11" name="Triángulo isósceles 10"/>
          <p:cNvSpPr/>
          <p:nvPr/>
        </p:nvSpPr>
        <p:spPr bwMode="auto">
          <a:xfrm>
            <a:off x="3856638" y="504838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 name="Text Box 9"/>
          <p:cNvSpPr txBox="1">
            <a:spLocks noChangeArrowheads="1"/>
          </p:cNvSpPr>
          <p:nvPr/>
        </p:nvSpPr>
        <p:spPr bwMode="auto">
          <a:xfrm>
            <a:off x="4487095" y="5077777"/>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6</a:t>
            </a:r>
            <a:endParaRPr lang="es-MX" sz="2200" i="1" u="none" dirty="0">
              <a:solidFill>
                <a:srgbClr val="FF0000"/>
              </a:solidFill>
              <a:latin typeface="+mn-lt"/>
              <a:sym typeface="Symbol" panose="05050102010706020507" pitchFamily="18" charset="2"/>
            </a:endParaRPr>
          </a:p>
        </p:txBody>
      </p:sp>
      <p:sp>
        <p:nvSpPr>
          <p:cNvPr id="13" name="Triángulo isósceles 12"/>
          <p:cNvSpPr/>
          <p:nvPr/>
        </p:nvSpPr>
        <p:spPr bwMode="auto">
          <a:xfrm>
            <a:off x="3854040" y="5937783"/>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4" name="Text Box 9"/>
          <p:cNvSpPr txBox="1">
            <a:spLocks noChangeArrowheads="1"/>
          </p:cNvSpPr>
          <p:nvPr/>
        </p:nvSpPr>
        <p:spPr bwMode="auto">
          <a:xfrm>
            <a:off x="4450143" y="5931269"/>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9" name="Text Box 9"/>
          <p:cNvSpPr txBox="1">
            <a:spLocks noChangeArrowheads="1"/>
          </p:cNvSpPr>
          <p:nvPr/>
        </p:nvSpPr>
        <p:spPr bwMode="auto">
          <a:xfrm>
            <a:off x="1612279" y="6317790"/>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15.6.</a:t>
            </a:r>
            <a:endParaRPr lang="es-MX" sz="2400" i="1" u="none" dirty="0">
              <a:latin typeface="Times New Roman" panose="02020603050405020304" pitchFamily="18" charset="0"/>
              <a:sym typeface="Symbol" panose="05050102010706020507" pitchFamily="18" charset="2"/>
            </a:endParaRPr>
          </a:p>
        </p:txBody>
      </p:sp>
      <p:sp>
        <p:nvSpPr>
          <p:cNvPr id="20" name="Text Box 9"/>
          <p:cNvSpPr txBox="1">
            <a:spLocks noChangeArrowheads="1"/>
          </p:cNvSpPr>
          <p:nvPr/>
        </p:nvSpPr>
        <p:spPr bwMode="auto">
          <a:xfrm>
            <a:off x="2595547" y="5198203"/>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b</a:t>
            </a:r>
            <a:endParaRPr lang="es-MX" sz="2800" i="1" u="none" dirty="0">
              <a:latin typeface="Times New Roman" panose="02020603050405020304" pitchFamily="18" charset="0"/>
              <a:sym typeface="Symbol" panose="05050102010706020507" pitchFamily="18" charset="2"/>
            </a:endParaRPr>
          </a:p>
        </p:txBody>
      </p:sp>
      <p:sp>
        <p:nvSpPr>
          <p:cNvPr id="21" name="Text Box 9"/>
          <p:cNvSpPr txBox="1">
            <a:spLocks noChangeArrowheads="1"/>
          </p:cNvSpPr>
          <p:nvPr/>
        </p:nvSpPr>
        <p:spPr bwMode="auto">
          <a:xfrm>
            <a:off x="4006119" y="4302126"/>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x</a:t>
            </a:r>
            <a:endParaRPr lang="es-MX" sz="2800" i="1" u="none" dirty="0">
              <a:latin typeface="Times New Roman" panose="02020603050405020304" pitchFamily="18" charset="0"/>
              <a:sym typeface="Symbol" panose="05050102010706020507" pitchFamily="18" charset="2"/>
            </a:endParaRPr>
          </a:p>
        </p:txBody>
      </p:sp>
      <p:sp>
        <p:nvSpPr>
          <p:cNvPr id="22" name="Text Box 9"/>
          <p:cNvSpPr txBox="1">
            <a:spLocks noChangeArrowheads="1"/>
          </p:cNvSpPr>
          <p:nvPr/>
        </p:nvSpPr>
        <p:spPr bwMode="auto">
          <a:xfrm>
            <a:off x="4042527" y="503016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endParaRPr lang="es-MX" sz="2800" i="1" u="none" dirty="0">
              <a:latin typeface="Times New Roman" panose="02020603050405020304" pitchFamily="18" charset="0"/>
              <a:sym typeface="Symbol" panose="05050102010706020507" pitchFamily="18" charset="2"/>
            </a:endParaRPr>
          </a:p>
        </p:txBody>
      </p:sp>
      <p:sp>
        <p:nvSpPr>
          <p:cNvPr id="23" name="Text Box 9"/>
          <p:cNvSpPr txBox="1">
            <a:spLocks noChangeArrowheads="1"/>
          </p:cNvSpPr>
          <p:nvPr/>
        </p:nvSpPr>
        <p:spPr bwMode="auto">
          <a:xfrm>
            <a:off x="4042527" y="593354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z</a:t>
            </a:r>
            <a:endParaRPr lang="es-MX" sz="2800" i="1" u="none" dirty="0">
              <a:latin typeface="Times New Roman" panose="02020603050405020304" pitchFamily="18" charset="0"/>
              <a:sym typeface="Symbol" panose="05050102010706020507" pitchFamily="18" charset="2"/>
            </a:endParaRPr>
          </a:p>
        </p:txBody>
      </p:sp>
      <p:sp>
        <p:nvSpPr>
          <p:cNvPr id="24" name="Rectángulo redondeado 23"/>
          <p:cNvSpPr/>
          <p:nvPr/>
        </p:nvSpPr>
        <p:spPr bwMode="auto">
          <a:xfrm>
            <a:off x="2486394" y="4554437"/>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5" name="Text Box 9"/>
          <p:cNvSpPr txBox="1">
            <a:spLocks noChangeArrowheads="1"/>
          </p:cNvSpPr>
          <p:nvPr/>
        </p:nvSpPr>
        <p:spPr bwMode="auto">
          <a:xfrm>
            <a:off x="2636734" y="443329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a:t>
            </a:r>
            <a:endParaRPr lang="es-MX" sz="2800" i="1" u="none" dirty="0">
              <a:latin typeface="Times New Roman" panose="02020603050405020304" pitchFamily="18" charset="0"/>
              <a:sym typeface="Symbol" panose="05050102010706020507" pitchFamily="18" charset="2"/>
            </a:endParaRPr>
          </a:p>
        </p:txBody>
      </p:sp>
      <p:sp>
        <p:nvSpPr>
          <p:cNvPr id="26" name="Rectángulo redondeado 25"/>
          <p:cNvSpPr/>
          <p:nvPr/>
        </p:nvSpPr>
        <p:spPr bwMode="auto">
          <a:xfrm>
            <a:off x="2449323" y="6003583"/>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7" name="Text Box 9"/>
          <p:cNvSpPr txBox="1">
            <a:spLocks noChangeArrowheads="1"/>
          </p:cNvSpPr>
          <p:nvPr/>
        </p:nvSpPr>
        <p:spPr bwMode="auto">
          <a:xfrm>
            <a:off x="2599663" y="5882440"/>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t>
            </a:r>
            <a:endParaRPr lang="es-MX" sz="2800" i="1" u="none" dirty="0">
              <a:latin typeface="Times New Roman" panose="02020603050405020304" pitchFamily="18" charset="0"/>
              <a:sym typeface="Symbol" panose="05050102010706020507" pitchFamily="18" charset="2"/>
            </a:endParaRPr>
          </a:p>
        </p:txBody>
      </p:sp>
      <p:cxnSp>
        <p:nvCxnSpPr>
          <p:cNvPr id="28" name="Conector recto 27"/>
          <p:cNvCxnSpPr>
            <a:endCxn id="9" idx="1"/>
          </p:cNvCxnSpPr>
          <p:nvPr/>
        </p:nvCxnSpPr>
        <p:spPr bwMode="auto">
          <a:xfrm flipV="1">
            <a:off x="3179368" y="4554624"/>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Conector recto 28"/>
          <p:cNvCxnSpPr/>
          <p:nvPr/>
        </p:nvCxnSpPr>
        <p:spPr bwMode="auto">
          <a:xfrm flipV="1">
            <a:off x="3160778" y="5341323"/>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Conector recto 29"/>
          <p:cNvCxnSpPr/>
          <p:nvPr/>
        </p:nvCxnSpPr>
        <p:spPr bwMode="auto">
          <a:xfrm flipV="1">
            <a:off x="3173935" y="6111989"/>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Text Box 9"/>
          <p:cNvSpPr txBox="1">
            <a:spLocks noChangeArrowheads="1"/>
          </p:cNvSpPr>
          <p:nvPr/>
        </p:nvSpPr>
        <p:spPr bwMode="auto">
          <a:xfrm>
            <a:off x="1173351" y="3750343"/>
            <a:ext cx="1573767" cy="70788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Porcentajes de clics</a:t>
            </a:r>
          </a:p>
        </p:txBody>
      </p:sp>
      <p:sp>
        <p:nvSpPr>
          <p:cNvPr id="35" name="Text Box 9"/>
          <p:cNvSpPr txBox="1">
            <a:spLocks noChangeArrowheads="1"/>
          </p:cNvSpPr>
          <p:nvPr/>
        </p:nvSpPr>
        <p:spPr bwMode="auto">
          <a:xfrm>
            <a:off x="3350705" y="3711152"/>
            <a:ext cx="2042535"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FF0000"/>
                </a:solidFill>
                <a:latin typeface="+mn-lt"/>
                <a:sym typeface="Symbol" panose="05050102010706020507" pitchFamily="18" charset="2"/>
              </a:rPr>
              <a:t>Ingreso por clic</a:t>
            </a:r>
          </a:p>
        </p:txBody>
      </p:sp>
      <p:sp>
        <p:nvSpPr>
          <p:cNvPr id="36" name="Marcador de contenido 2"/>
          <p:cNvSpPr txBox="1">
            <a:spLocks/>
          </p:cNvSpPr>
          <p:nvPr/>
        </p:nvSpPr>
        <p:spPr bwMode="auto">
          <a:xfrm>
            <a:off x="4869070" y="3572165"/>
            <a:ext cx="7259270" cy="3296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buFont typeface="Wingdings" panose="05000000000000000000" pitchFamily="2" charset="2"/>
              <a:buChar char="§"/>
            </a:pPr>
            <a:r>
              <a:rPr lang="es-MX" sz="2200" dirty="0">
                <a:effectLst/>
              </a:rPr>
              <a:t>La valoración de </a:t>
            </a:r>
            <a:r>
              <a:rPr lang="es-MX" sz="2200" i="1" dirty="0">
                <a:effectLst/>
              </a:rPr>
              <a:t>x </a:t>
            </a:r>
            <a:r>
              <a:rPr lang="es-MX" sz="2200" dirty="0">
                <a:effectLst/>
              </a:rPr>
              <a:t>para la ranura superior es 7</a:t>
            </a:r>
            <a:r>
              <a:rPr lang="es-MX" sz="2200" dirty="0">
                <a:effectLst/>
                <a:sym typeface="Symbol" panose="05050102010706020507" pitchFamily="18" charset="2"/>
              </a:rPr>
              <a:t>  </a:t>
            </a:r>
            <a:r>
              <a:rPr lang="es-MX" sz="2200" dirty="0">
                <a:effectLst/>
              </a:rPr>
              <a:t>10=70, por lo que su recompensa es 70 – 60 =10.</a:t>
            </a:r>
          </a:p>
          <a:p>
            <a:pPr lvl="1">
              <a:buFont typeface="Wingdings" panose="05000000000000000000" pitchFamily="2" charset="2"/>
              <a:buChar char="§"/>
            </a:pPr>
            <a:r>
              <a:rPr lang="es-MX" sz="2200" dirty="0">
                <a:effectLst/>
              </a:rPr>
              <a:t>Si en cambio </a:t>
            </a:r>
            <a:r>
              <a:rPr lang="es-MX" sz="2200" i="1" dirty="0">
                <a:effectLst/>
              </a:rPr>
              <a:t>x</a:t>
            </a:r>
            <a:r>
              <a:rPr lang="es-MX" sz="2200" dirty="0">
                <a:effectLst/>
              </a:rPr>
              <a:t> baja su puja a 5, obtiene la segunda ranura por un precio de 1, o sea un precio acumulativo de 4 para ella.</a:t>
            </a:r>
          </a:p>
          <a:p>
            <a:pPr lvl="1">
              <a:buFont typeface="Wingdings" panose="05000000000000000000" pitchFamily="2" charset="2"/>
              <a:buChar char="§"/>
            </a:pPr>
            <a:r>
              <a:rPr lang="es-MX" sz="2200" dirty="0">
                <a:effectLst/>
              </a:rPr>
              <a:t>Como su valoración para la segunda ranura es 7</a:t>
            </a:r>
            <a:r>
              <a:rPr lang="es-MX" sz="2200" dirty="0">
                <a:effectLst/>
                <a:sym typeface="Symbol" panose="05050102010706020507" pitchFamily="18" charset="2"/>
              </a:rPr>
              <a:t>  </a:t>
            </a:r>
            <a:r>
              <a:rPr lang="es-MX" sz="2200" dirty="0">
                <a:effectLst/>
              </a:rPr>
              <a:t>4=28, da una recompensa de 28 – 4 = 24, que es una mejora sobre el resultado de pujar con la verdad.</a:t>
            </a:r>
          </a:p>
        </p:txBody>
      </p:sp>
      <p:sp>
        <p:nvSpPr>
          <p:cNvPr id="31"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50</a:t>
            </a:fld>
            <a:endParaRPr lang="es-MX" dirty="0"/>
          </a:p>
        </p:txBody>
      </p:sp>
      <p:sp>
        <p:nvSpPr>
          <p:cNvPr id="32" name="Text Box 9"/>
          <p:cNvSpPr txBox="1">
            <a:spLocks noChangeArrowheads="1"/>
          </p:cNvSpPr>
          <p:nvPr/>
        </p:nvSpPr>
        <p:spPr bwMode="auto">
          <a:xfrm>
            <a:off x="126590" y="95761"/>
            <a:ext cx="810302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15.5 Subasta generalizada con el segundo precio</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cxnSp>
        <p:nvCxnSpPr>
          <p:cNvPr id="2" name="Conector recto 1">
            <a:extLst>
              <a:ext uri="{FF2B5EF4-FFF2-40B4-BE49-F238E27FC236}">
                <a16:creationId xmlns:a16="http://schemas.microsoft.com/office/drawing/2014/main" id="{AA40A8EC-935D-E32A-F2CE-C29328C3C7B9}"/>
              </a:ext>
            </a:extLst>
          </p:cNvPr>
          <p:cNvCxnSpPr/>
          <p:nvPr/>
        </p:nvCxnSpPr>
        <p:spPr bwMode="auto">
          <a:xfrm flipV="1">
            <a:off x="3170773" y="4807121"/>
            <a:ext cx="778809" cy="530262"/>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Conector recto 16">
            <a:extLst>
              <a:ext uri="{FF2B5EF4-FFF2-40B4-BE49-F238E27FC236}">
                <a16:creationId xmlns:a16="http://schemas.microsoft.com/office/drawing/2014/main" id="{4DD5C9BC-DCBB-E53C-2B9A-EFE846BDAE6B}"/>
              </a:ext>
            </a:extLst>
          </p:cNvPr>
          <p:cNvCxnSpPr/>
          <p:nvPr/>
        </p:nvCxnSpPr>
        <p:spPr bwMode="auto">
          <a:xfrm>
            <a:off x="3093200" y="4670500"/>
            <a:ext cx="942611" cy="630385"/>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Text Box 9">
            <a:extLst>
              <a:ext uri="{FF2B5EF4-FFF2-40B4-BE49-F238E27FC236}">
                <a16:creationId xmlns:a16="http://schemas.microsoft.com/office/drawing/2014/main" id="{BB0B217E-7BDB-80F7-4F6C-CAB7088D632C}"/>
              </a:ext>
            </a:extLst>
          </p:cNvPr>
          <p:cNvSpPr txBox="1">
            <a:spLocks noChangeArrowheads="1"/>
          </p:cNvSpPr>
          <p:nvPr/>
        </p:nvSpPr>
        <p:spPr bwMode="auto">
          <a:xfrm>
            <a:off x="4811223" y="3948606"/>
            <a:ext cx="820681"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Puja</a:t>
            </a:r>
          </a:p>
        </p:txBody>
      </p:sp>
      <p:sp>
        <p:nvSpPr>
          <p:cNvPr id="38" name="Text Box 9">
            <a:extLst>
              <a:ext uri="{FF2B5EF4-FFF2-40B4-BE49-F238E27FC236}">
                <a16:creationId xmlns:a16="http://schemas.microsoft.com/office/drawing/2014/main" id="{6A0000CA-5C7D-373E-6134-B45613AE1CD6}"/>
              </a:ext>
            </a:extLst>
          </p:cNvPr>
          <p:cNvSpPr txBox="1">
            <a:spLocks noChangeArrowheads="1"/>
          </p:cNvSpPr>
          <p:nvPr/>
        </p:nvSpPr>
        <p:spPr bwMode="auto">
          <a:xfrm>
            <a:off x="4826353" y="4197154"/>
            <a:ext cx="501086"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mn-lt"/>
                <a:sym typeface="Symbol" panose="05050102010706020507" pitchFamily="18" charset="2"/>
              </a:rPr>
              <a:t>7</a:t>
            </a:r>
            <a:endParaRPr lang="es-MX" sz="2200" i="1" u="none" dirty="0">
              <a:latin typeface="+mn-lt"/>
              <a:sym typeface="Symbol" panose="05050102010706020507" pitchFamily="18" charset="2"/>
            </a:endParaRPr>
          </a:p>
        </p:txBody>
      </p:sp>
      <p:sp>
        <p:nvSpPr>
          <p:cNvPr id="39" name="Text Box 9">
            <a:extLst>
              <a:ext uri="{FF2B5EF4-FFF2-40B4-BE49-F238E27FC236}">
                <a16:creationId xmlns:a16="http://schemas.microsoft.com/office/drawing/2014/main" id="{F8022A87-141C-20FB-6A48-AE9CA88E0258}"/>
              </a:ext>
            </a:extLst>
          </p:cNvPr>
          <p:cNvSpPr txBox="1">
            <a:spLocks noChangeArrowheads="1"/>
          </p:cNvSpPr>
          <p:nvPr/>
        </p:nvSpPr>
        <p:spPr bwMode="auto">
          <a:xfrm>
            <a:off x="4811223" y="5040056"/>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mn-lt"/>
                <a:sym typeface="Symbol" panose="05050102010706020507" pitchFamily="18" charset="2"/>
              </a:rPr>
              <a:t>6</a:t>
            </a:r>
            <a:endParaRPr lang="es-MX" sz="2200" i="1" u="none" dirty="0">
              <a:latin typeface="+mn-lt"/>
              <a:sym typeface="Symbol" panose="05050102010706020507" pitchFamily="18" charset="2"/>
            </a:endParaRPr>
          </a:p>
        </p:txBody>
      </p:sp>
      <p:sp>
        <p:nvSpPr>
          <p:cNvPr id="40" name="Text Box 9">
            <a:extLst>
              <a:ext uri="{FF2B5EF4-FFF2-40B4-BE49-F238E27FC236}">
                <a16:creationId xmlns:a16="http://schemas.microsoft.com/office/drawing/2014/main" id="{08ACC918-C850-FFC5-4CAA-3F6E0FD4A8EA}"/>
              </a:ext>
            </a:extLst>
          </p:cNvPr>
          <p:cNvSpPr txBox="1">
            <a:spLocks noChangeArrowheads="1"/>
          </p:cNvSpPr>
          <p:nvPr/>
        </p:nvSpPr>
        <p:spPr bwMode="auto">
          <a:xfrm>
            <a:off x="4811223" y="5900903"/>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mn-lt"/>
                <a:sym typeface="Symbol" panose="05050102010706020507" pitchFamily="18" charset="2"/>
              </a:rPr>
              <a:t>1</a:t>
            </a:r>
            <a:endParaRPr lang="es-MX" sz="2200" i="1" u="none" dirty="0">
              <a:latin typeface="+mn-lt"/>
              <a:sym typeface="Symbol" panose="05050102010706020507" pitchFamily="18" charset="2"/>
            </a:endParaRPr>
          </a:p>
        </p:txBody>
      </p:sp>
      <p:cxnSp>
        <p:nvCxnSpPr>
          <p:cNvPr id="42" name="Conector recto 41">
            <a:extLst>
              <a:ext uri="{FF2B5EF4-FFF2-40B4-BE49-F238E27FC236}">
                <a16:creationId xmlns:a16="http://schemas.microsoft.com/office/drawing/2014/main" id="{C7598BF5-7A0C-71D2-13E8-3C7314AC13E0}"/>
              </a:ext>
            </a:extLst>
          </p:cNvPr>
          <p:cNvCxnSpPr>
            <a:cxnSpLocks/>
          </p:cNvCxnSpPr>
          <p:nvPr/>
        </p:nvCxnSpPr>
        <p:spPr>
          <a:xfrm>
            <a:off x="4844613" y="4305068"/>
            <a:ext cx="241140" cy="209961"/>
          </a:xfrm>
          <a:prstGeom prst="line">
            <a:avLst/>
          </a:prstGeom>
          <a:ln w="25400">
            <a:solidFill>
              <a:srgbClr val="00CC99"/>
            </a:solidFill>
          </a:ln>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F5C8CA9C-AF35-7F18-9766-9F44DA1C307A}"/>
              </a:ext>
            </a:extLst>
          </p:cNvPr>
          <p:cNvCxnSpPr>
            <a:cxnSpLocks/>
          </p:cNvCxnSpPr>
          <p:nvPr/>
        </p:nvCxnSpPr>
        <p:spPr>
          <a:xfrm flipV="1">
            <a:off x="4786593" y="4358926"/>
            <a:ext cx="398790" cy="110472"/>
          </a:xfrm>
          <a:prstGeom prst="line">
            <a:avLst/>
          </a:prstGeom>
          <a:ln w="25400">
            <a:solidFill>
              <a:srgbClr val="00CC99"/>
            </a:solidFill>
          </a:ln>
        </p:spPr>
        <p:style>
          <a:lnRef idx="1">
            <a:schemeClr val="accent1"/>
          </a:lnRef>
          <a:fillRef idx="0">
            <a:schemeClr val="accent1"/>
          </a:fillRef>
          <a:effectRef idx="0">
            <a:schemeClr val="accent1"/>
          </a:effectRef>
          <a:fontRef idx="minor">
            <a:schemeClr val="tx1"/>
          </a:fontRef>
        </p:style>
      </p:cxnSp>
      <p:sp>
        <p:nvSpPr>
          <p:cNvPr id="47" name="Text Box 9">
            <a:extLst>
              <a:ext uri="{FF2B5EF4-FFF2-40B4-BE49-F238E27FC236}">
                <a16:creationId xmlns:a16="http://schemas.microsoft.com/office/drawing/2014/main" id="{4431DFAC-39A9-4B3E-EC0E-7441453D998F}"/>
              </a:ext>
            </a:extLst>
          </p:cNvPr>
          <p:cNvSpPr txBox="1">
            <a:spLocks noChangeArrowheads="1"/>
          </p:cNvSpPr>
          <p:nvPr/>
        </p:nvSpPr>
        <p:spPr bwMode="auto">
          <a:xfrm>
            <a:off x="5178281" y="4212657"/>
            <a:ext cx="501086"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00B050"/>
                </a:solidFill>
                <a:latin typeface="+mn-lt"/>
                <a:sym typeface="Symbol" panose="05050102010706020507" pitchFamily="18" charset="2"/>
              </a:rPr>
              <a:t>5</a:t>
            </a:r>
            <a:endParaRPr lang="es-MX" sz="2200" i="1" u="none" dirty="0">
              <a:solidFill>
                <a:srgbClr val="00B050"/>
              </a:solidFill>
              <a:latin typeface="+mn-lt"/>
              <a:sym typeface="Symbol" panose="05050102010706020507" pitchFamily="18" charset="2"/>
            </a:endParaRPr>
          </a:p>
        </p:txBody>
      </p:sp>
    </p:spTree>
    <p:extLst>
      <p:ext uri="{BB962C8B-B14F-4D97-AF65-F5344CB8AC3E}">
        <p14:creationId xmlns:p14="http://schemas.microsoft.com/office/powerpoint/2010/main" val="3504558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5" presetID="1" presetClass="entr" presetSubtype="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subTnLst>
                                    <p:set>
                                      <p:cBhvr override="childStyle">
                                        <p:cTn dur="1" fill="hold" display="0" masterRel="nextClick" afterEffect="1"/>
                                        <p:tgtEl>
                                          <p:spTgt spid="28"/>
                                        </p:tgtEl>
                                        <p:attrNameLst>
                                          <p:attrName>style.visibility</p:attrName>
                                        </p:attrNameLst>
                                      </p:cBhvr>
                                      <p:to>
                                        <p:strVal val="hidden"/>
                                      </p:to>
                                    </p:set>
                                  </p:subTnLst>
                                </p:cTn>
                              </p:par>
                              <p:par>
                                <p:cTn id="23" presetID="1"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subTnLst>
                                    <p:set>
                                      <p:cBhvr override="childStyle">
                                        <p:cTn dur="1" fill="hold" display="0" masterRel="nextClick" afterEffect="1"/>
                                        <p:tgtEl>
                                          <p:spTgt spid="29"/>
                                        </p:tgtEl>
                                        <p:attrNameLst>
                                          <p:attrName>style.visibility</p:attrName>
                                        </p:attrNameLst>
                                      </p:cBhvr>
                                      <p:to>
                                        <p:strVal val="hidden"/>
                                      </p:to>
                                    </p:set>
                                  </p:subTnLst>
                                </p:cTn>
                              </p:par>
                              <p:par>
                                <p:cTn id="27" presetID="1" presetClass="entr" presetSubtype="0" fill="hold" nodeType="withEffect">
                                  <p:stCondLst>
                                    <p:cond delay="5000"/>
                                  </p:stCondLst>
                                  <p:childTnLst>
                                    <p:set>
                                      <p:cBhvr>
                                        <p:cTn id="28" dur="1" fill="hold">
                                          <p:stCondLst>
                                            <p:cond delay="0"/>
                                          </p:stCondLst>
                                        </p:cTn>
                                        <p:tgtEl>
                                          <p:spTgt spid="36">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6">
                                            <p:txEl>
                                              <p:pRg st="0" end="0"/>
                                            </p:txEl>
                                          </p:spTgt>
                                        </p:tgtEl>
                                        <p:attrNameLst>
                                          <p:attrName>ppt_c</p:attrName>
                                        </p:attrNameLst>
                                      </p:cBhvr>
                                      <p:to>
                                        <a:schemeClr val="accent1"/>
                                      </p:to>
                                    </p:animClr>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6">
                                            <p:txEl>
                                              <p:pRg st="1" end="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par>
                                <p:cTn id="43" presetID="1" presetClass="entr" presetSubtype="0" fill="hold" nodeType="withEffect">
                                  <p:stCondLst>
                                    <p:cond delay="7000"/>
                                  </p:stCondLst>
                                  <p:childTnLst>
                                    <p:set>
                                      <p:cBhvr>
                                        <p:cTn id="44" dur="1" fill="hold">
                                          <p:stCondLst>
                                            <p:cond delay="0"/>
                                          </p:stCondLst>
                                        </p:cTn>
                                        <p:tgtEl>
                                          <p:spTgt spid="3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40" grpId="0"/>
      <p:bldP spid="4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1890" y="708244"/>
            <a:ext cx="11269683" cy="2881467"/>
          </a:xfrm>
        </p:spPr>
        <p:txBody>
          <a:bodyPr/>
          <a:lstStyle/>
          <a:p>
            <a:r>
              <a:rPr lang="es-MX" sz="2800" dirty="0">
                <a:effectLst/>
              </a:rPr>
              <a:t>Equilibrios múltiples y no óptimos</a:t>
            </a:r>
            <a:r>
              <a:rPr lang="es-MX" sz="2000" dirty="0">
                <a:effectLst/>
              </a:rPr>
              <a:t>. </a:t>
            </a:r>
            <a:r>
              <a:rPr lang="es-MX" sz="2400" dirty="0">
                <a:effectLst/>
              </a:rPr>
              <a:t>Para la figura 15.6 hay más de un conjunto de pujas en equilibrio, y entre ellos algunos producen una asignación no óptima de anunciantes a ranuras.</a:t>
            </a:r>
          </a:p>
          <a:p>
            <a:endParaRPr lang="es-MX" sz="800" dirty="0">
              <a:effectLst/>
            </a:endParaRPr>
          </a:p>
          <a:p>
            <a:r>
              <a:rPr lang="es-MX" sz="2400" dirty="0">
                <a:effectLst/>
              </a:rPr>
              <a:t>Si </a:t>
            </a:r>
            <a:r>
              <a:rPr lang="es-MX" sz="2400" i="1" dirty="0">
                <a:effectLst/>
              </a:rPr>
              <a:t>x</a:t>
            </a:r>
            <a:r>
              <a:rPr lang="es-MX" sz="2400" dirty="0">
                <a:effectLst/>
              </a:rPr>
              <a:t> puja 5, </a:t>
            </a:r>
            <a:r>
              <a:rPr lang="es-MX" sz="2400" i="1" dirty="0">
                <a:effectLst/>
              </a:rPr>
              <a:t>y </a:t>
            </a:r>
            <a:r>
              <a:rPr lang="es-MX" sz="2400" dirty="0">
                <a:effectLst/>
              </a:rPr>
              <a:t>puja 4 y </a:t>
            </a:r>
            <a:r>
              <a:rPr lang="es-MX" sz="2400" i="1" dirty="0">
                <a:effectLst/>
              </a:rPr>
              <a:t>z </a:t>
            </a:r>
            <a:r>
              <a:rPr lang="es-MX" sz="2400" dirty="0">
                <a:effectLst/>
              </a:rPr>
              <a:t>puja 2, esto forma un equilibrio. </a:t>
            </a:r>
            <a:r>
              <a:rPr lang="es-MX" sz="2400" i="1" dirty="0">
                <a:effectLst/>
              </a:rPr>
              <a:t>z </a:t>
            </a:r>
            <a:r>
              <a:rPr lang="es-MX" sz="2400" dirty="0">
                <a:effectLst/>
              </a:rPr>
              <a:t>está en equilibrio. </a:t>
            </a:r>
          </a:p>
          <a:p>
            <a:endParaRPr lang="es-MX" sz="800" dirty="0">
              <a:effectLst/>
            </a:endParaRPr>
          </a:p>
          <a:p>
            <a:r>
              <a:rPr lang="es-MX" sz="2400" i="1" dirty="0">
                <a:effectLst/>
              </a:rPr>
              <a:t>x</a:t>
            </a:r>
            <a:r>
              <a:rPr lang="es-MX" sz="2400" dirty="0">
                <a:effectLst/>
              </a:rPr>
              <a:t> no quiere bajar su puja abajo de 4 [</a:t>
            </a:r>
            <a:r>
              <a:rPr lang="es-MX" sz="2400" dirty="0">
                <a:solidFill>
                  <a:srgbClr val="00FF99"/>
                </a:solidFill>
                <a:effectLst/>
              </a:rPr>
              <a:t>a 3, digamos</a:t>
            </a:r>
            <a:r>
              <a:rPr lang="es-MX" sz="2400" dirty="0">
                <a:effectLst/>
              </a:rPr>
              <a:t>] para moverse a la segunda ranura (su recompensa bajaría de 7</a:t>
            </a:r>
            <a:r>
              <a:rPr lang="es-MX" sz="2400" dirty="0">
                <a:effectLst/>
                <a:sym typeface="Symbol" panose="05050102010706020507" pitchFamily="18" charset="2"/>
              </a:rPr>
              <a:t></a:t>
            </a:r>
            <a:r>
              <a:rPr lang="es-MX" sz="2400" dirty="0">
                <a:effectLst/>
              </a:rPr>
              <a:t>10 – 4</a:t>
            </a:r>
            <a:r>
              <a:rPr lang="es-MX" sz="2400" dirty="0">
                <a:effectLst/>
                <a:sym typeface="Symbol" panose="05050102010706020507" pitchFamily="18" charset="2"/>
              </a:rPr>
              <a:t></a:t>
            </a:r>
            <a:r>
              <a:rPr lang="es-MX" sz="2400" dirty="0">
                <a:effectLst/>
              </a:rPr>
              <a:t>10 = 30 a 7</a:t>
            </a:r>
            <a:r>
              <a:rPr lang="es-MX" sz="2400" dirty="0">
                <a:effectLst/>
                <a:sym typeface="Symbol" panose="05050102010706020507" pitchFamily="18" charset="2"/>
              </a:rPr>
              <a:t>4 – 24 = 20). </a:t>
            </a:r>
            <a:endParaRPr lang="es-MX" sz="2400" dirty="0">
              <a:effectLst/>
            </a:endParaRPr>
          </a:p>
        </p:txBody>
      </p:sp>
      <p:sp>
        <p:nvSpPr>
          <p:cNvPr id="5" name="Rectángulo redondeado 4"/>
          <p:cNvSpPr/>
          <p:nvPr/>
        </p:nvSpPr>
        <p:spPr bwMode="auto">
          <a:xfrm>
            <a:off x="2445207" y="5319346"/>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Text Box 9"/>
          <p:cNvSpPr txBox="1">
            <a:spLocks noChangeArrowheads="1"/>
          </p:cNvSpPr>
          <p:nvPr/>
        </p:nvSpPr>
        <p:spPr bwMode="auto">
          <a:xfrm>
            <a:off x="1602263" y="4460311"/>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10</a:t>
            </a:r>
            <a:endParaRPr lang="es-MX" sz="2400" i="1" u="none" dirty="0">
              <a:latin typeface="Times New Roman" panose="02020603050405020304" pitchFamily="18" charset="0"/>
              <a:sym typeface="Symbol" panose="05050102010706020507" pitchFamily="18" charset="2"/>
            </a:endParaRPr>
          </a:p>
        </p:txBody>
      </p:sp>
      <p:sp>
        <p:nvSpPr>
          <p:cNvPr id="7" name="Text Box 9"/>
          <p:cNvSpPr txBox="1">
            <a:spLocks noChangeArrowheads="1"/>
          </p:cNvSpPr>
          <p:nvPr/>
        </p:nvSpPr>
        <p:spPr bwMode="auto">
          <a:xfrm>
            <a:off x="1602263" y="5187238"/>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4</a:t>
            </a:r>
            <a:endParaRPr lang="es-MX" sz="2400" i="1" u="none" dirty="0">
              <a:latin typeface="Times New Roman" panose="02020603050405020304" pitchFamily="18" charset="0"/>
              <a:sym typeface="Symbol" panose="05050102010706020507" pitchFamily="18" charset="2"/>
            </a:endParaRPr>
          </a:p>
        </p:txBody>
      </p:sp>
      <p:sp>
        <p:nvSpPr>
          <p:cNvPr id="8" name="Text Box 9"/>
          <p:cNvSpPr txBox="1">
            <a:spLocks noChangeArrowheads="1"/>
          </p:cNvSpPr>
          <p:nvPr/>
        </p:nvSpPr>
        <p:spPr bwMode="auto">
          <a:xfrm>
            <a:off x="1639333" y="5913686"/>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0</a:t>
            </a:r>
            <a:endParaRPr lang="es-MX" sz="2400" i="1" u="none" dirty="0">
              <a:latin typeface="Times New Roman" panose="02020603050405020304" pitchFamily="18" charset="0"/>
              <a:sym typeface="Symbol" panose="05050102010706020507" pitchFamily="18" charset="2"/>
            </a:endParaRPr>
          </a:p>
        </p:txBody>
      </p:sp>
      <p:sp>
        <p:nvSpPr>
          <p:cNvPr id="9" name="Triángulo isósceles 8"/>
          <p:cNvSpPr/>
          <p:nvPr/>
        </p:nvSpPr>
        <p:spPr bwMode="auto">
          <a:xfrm>
            <a:off x="3818182" y="4302126"/>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0" name="Text Box 9"/>
          <p:cNvSpPr txBox="1">
            <a:spLocks noChangeArrowheads="1"/>
          </p:cNvSpPr>
          <p:nvPr/>
        </p:nvSpPr>
        <p:spPr bwMode="auto">
          <a:xfrm>
            <a:off x="4466568" y="4197154"/>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7</a:t>
            </a:r>
            <a:endParaRPr lang="es-MX" sz="2200" i="1" u="none" dirty="0">
              <a:solidFill>
                <a:srgbClr val="FF0000"/>
              </a:solidFill>
              <a:latin typeface="+mn-lt"/>
              <a:sym typeface="Symbol" panose="05050102010706020507" pitchFamily="18" charset="2"/>
            </a:endParaRPr>
          </a:p>
        </p:txBody>
      </p:sp>
      <p:sp>
        <p:nvSpPr>
          <p:cNvPr id="11" name="Triángulo isósceles 10"/>
          <p:cNvSpPr/>
          <p:nvPr/>
        </p:nvSpPr>
        <p:spPr bwMode="auto">
          <a:xfrm>
            <a:off x="3856638" y="504838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 name="Text Box 9"/>
          <p:cNvSpPr txBox="1">
            <a:spLocks noChangeArrowheads="1"/>
          </p:cNvSpPr>
          <p:nvPr/>
        </p:nvSpPr>
        <p:spPr bwMode="auto">
          <a:xfrm>
            <a:off x="4487095" y="5077777"/>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6</a:t>
            </a:r>
            <a:endParaRPr lang="es-MX" sz="2200" i="1" u="none" dirty="0">
              <a:solidFill>
                <a:srgbClr val="FF0000"/>
              </a:solidFill>
              <a:latin typeface="+mn-lt"/>
              <a:sym typeface="Symbol" panose="05050102010706020507" pitchFamily="18" charset="2"/>
            </a:endParaRPr>
          </a:p>
        </p:txBody>
      </p:sp>
      <p:sp>
        <p:nvSpPr>
          <p:cNvPr id="13" name="Triángulo isósceles 12"/>
          <p:cNvSpPr/>
          <p:nvPr/>
        </p:nvSpPr>
        <p:spPr bwMode="auto">
          <a:xfrm>
            <a:off x="3854040" y="5937783"/>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4" name="Text Box 9"/>
          <p:cNvSpPr txBox="1">
            <a:spLocks noChangeArrowheads="1"/>
          </p:cNvSpPr>
          <p:nvPr/>
        </p:nvSpPr>
        <p:spPr bwMode="auto">
          <a:xfrm>
            <a:off x="4450143" y="5931269"/>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5" name="Text Box 9"/>
          <p:cNvSpPr txBox="1">
            <a:spLocks noChangeArrowheads="1"/>
          </p:cNvSpPr>
          <p:nvPr/>
        </p:nvSpPr>
        <p:spPr bwMode="auto">
          <a:xfrm>
            <a:off x="1612279" y="6317790"/>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15.6.</a:t>
            </a:r>
            <a:endParaRPr lang="es-MX" sz="2400" i="1" u="none" dirty="0">
              <a:latin typeface="Times New Roman" panose="02020603050405020304" pitchFamily="18" charset="0"/>
              <a:sym typeface="Symbol" panose="05050102010706020507" pitchFamily="18" charset="2"/>
            </a:endParaRPr>
          </a:p>
        </p:txBody>
      </p:sp>
      <p:sp>
        <p:nvSpPr>
          <p:cNvPr id="16" name="Text Box 9"/>
          <p:cNvSpPr txBox="1">
            <a:spLocks noChangeArrowheads="1"/>
          </p:cNvSpPr>
          <p:nvPr/>
        </p:nvSpPr>
        <p:spPr bwMode="auto">
          <a:xfrm>
            <a:off x="2595547" y="5198203"/>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b</a:t>
            </a:r>
            <a:endParaRPr lang="es-MX" sz="2800" i="1" u="none" dirty="0">
              <a:latin typeface="Times New Roman" panose="02020603050405020304" pitchFamily="18" charset="0"/>
              <a:sym typeface="Symbol" panose="05050102010706020507" pitchFamily="18" charset="2"/>
            </a:endParaRPr>
          </a:p>
        </p:txBody>
      </p:sp>
      <p:sp>
        <p:nvSpPr>
          <p:cNvPr id="17" name="Text Box 9"/>
          <p:cNvSpPr txBox="1">
            <a:spLocks noChangeArrowheads="1"/>
          </p:cNvSpPr>
          <p:nvPr/>
        </p:nvSpPr>
        <p:spPr bwMode="auto">
          <a:xfrm>
            <a:off x="4006119" y="4302126"/>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x</a:t>
            </a:r>
            <a:endParaRPr lang="es-MX" sz="2800" i="1" u="none" dirty="0">
              <a:latin typeface="Times New Roman" panose="02020603050405020304" pitchFamily="18" charset="0"/>
              <a:sym typeface="Symbol" panose="05050102010706020507" pitchFamily="18" charset="2"/>
            </a:endParaRPr>
          </a:p>
        </p:txBody>
      </p:sp>
      <p:sp>
        <p:nvSpPr>
          <p:cNvPr id="18" name="Text Box 9"/>
          <p:cNvSpPr txBox="1">
            <a:spLocks noChangeArrowheads="1"/>
          </p:cNvSpPr>
          <p:nvPr/>
        </p:nvSpPr>
        <p:spPr bwMode="auto">
          <a:xfrm>
            <a:off x="4042527" y="503016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endParaRPr lang="es-MX" sz="2800" i="1" u="none" dirty="0">
              <a:latin typeface="Times New Roman" panose="02020603050405020304" pitchFamily="18" charset="0"/>
              <a:sym typeface="Symbol" panose="05050102010706020507" pitchFamily="18" charset="2"/>
            </a:endParaRPr>
          </a:p>
        </p:txBody>
      </p:sp>
      <p:sp>
        <p:nvSpPr>
          <p:cNvPr id="19" name="Text Box 9"/>
          <p:cNvSpPr txBox="1">
            <a:spLocks noChangeArrowheads="1"/>
          </p:cNvSpPr>
          <p:nvPr/>
        </p:nvSpPr>
        <p:spPr bwMode="auto">
          <a:xfrm>
            <a:off x="4042527" y="593354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z</a:t>
            </a:r>
            <a:endParaRPr lang="es-MX" sz="2800" i="1" u="none" dirty="0">
              <a:latin typeface="Times New Roman" panose="02020603050405020304" pitchFamily="18" charset="0"/>
              <a:sym typeface="Symbol" panose="05050102010706020507" pitchFamily="18" charset="2"/>
            </a:endParaRPr>
          </a:p>
        </p:txBody>
      </p:sp>
      <p:sp>
        <p:nvSpPr>
          <p:cNvPr id="20" name="Rectángulo redondeado 19"/>
          <p:cNvSpPr/>
          <p:nvPr/>
        </p:nvSpPr>
        <p:spPr bwMode="auto">
          <a:xfrm>
            <a:off x="2486394" y="4554437"/>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1" name="Text Box 9"/>
          <p:cNvSpPr txBox="1">
            <a:spLocks noChangeArrowheads="1"/>
          </p:cNvSpPr>
          <p:nvPr/>
        </p:nvSpPr>
        <p:spPr bwMode="auto">
          <a:xfrm>
            <a:off x="2636734" y="443329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a:t>
            </a:r>
            <a:endParaRPr lang="es-MX" sz="2800" i="1" u="none" dirty="0">
              <a:latin typeface="Times New Roman" panose="02020603050405020304" pitchFamily="18" charset="0"/>
              <a:sym typeface="Symbol" panose="05050102010706020507" pitchFamily="18" charset="2"/>
            </a:endParaRPr>
          </a:p>
        </p:txBody>
      </p:sp>
      <p:sp>
        <p:nvSpPr>
          <p:cNvPr id="22" name="Rectángulo redondeado 21"/>
          <p:cNvSpPr/>
          <p:nvPr/>
        </p:nvSpPr>
        <p:spPr bwMode="auto">
          <a:xfrm>
            <a:off x="2449323" y="6003583"/>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3" name="Text Box 9"/>
          <p:cNvSpPr txBox="1">
            <a:spLocks noChangeArrowheads="1"/>
          </p:cNvSpPr>
          <p:nvPr/>
        </p:nvSpPr>
        <p:spPr bwMode="auto">
          <a:xfrm>
            <a:off x="2599663" y="5882440"/>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t>
            </a:r>
            <a:endParaRPr lang="es-MX" sz="2800" i="1" u="none" dirty="0">
              <a:latin typeface="Times New Roman" panose="02020603050405020304" pitchFamily="18" charset="0"/>
              <a:sym typeface="Symbol" panose="05050102010706020507" pitchFamily="18" charset="2"/>
            </a:endParaRPr>
          </a:p>
        </p:txBody>
      </p:sp>
      <p:cxnSp>
        <p:nvCxnSpPr>
          <p:cNvPr id="24" name="Conector recto 23"/>
          <p:cNvCxnSpPr>
            <a:endCxn id="9" idx="1"/>
          </p:cNvCxnSpPr>
          <p:nvPr/>
        </p:nvCxnSpPr>
        <p:spPr bwMode="auto">
          <a:xfrm flipV="1">
            <a:off x="3179368" y="4554624"/>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Conector recto 24"/>
          <p:cNvCxnSpPr/>
          <p:nvPr/>
        </p:nvCxnSpPr>
        <p:spPr bwMode="auto">
          <a:xfrm flipV="1">
            <a:off x="3131596" y="5346060"/>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Conector recto 25"/>
          <p:cNvCxnSpPr/>
          <p:nvPr/>
        </p:nvCxnSpPr>
        <p:spPr bwMode="auto">
          <a:xfrm flipV="1">
            <a:off x="3173935" y="6111989"/>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Text Box 9"/>
          <p:cNvSpPr txBox="1">
            <a:spLocks noChangeArrowheads="1"/>
          </p:cNvSpPr>
          <p:nvPr/>
        </p:nvSpPr>
        <p:spPr bwMode="auto">
          <a:xfrm>
            <a:off x="5033008" y="4037506"/>
            <a:ext cx="820681"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Puja</a:t>
            </a:r>
          </a:p>
        </p:txBody>
      </p:sp>
      <p:sp>
        <p:nvSpPr>
          <p:cNvPr id="30" name="Text Box 9"/>
          <p:cNvSpPr txBox="1">
            <a:spLocks noChangeArrowheads="1"/>
          </p:cNvSpPr>
          <p:nvPr/>
        </p:nvSpPr>
        <p:spPr bwMode="auto">
          <a:xfrm>
            <a:off x="5126969" y="4364072"/>
            <a:ext cx="438466"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mn-lt"/>
                <a:sym typeface="Symbol" panose="05050102010706020507" pitchFamily="18" charset="2"/>
              </a:rPr>
              <a:t>5</a:t>
            </a:r>
            <a:endParaRPr lang="es-MX" sz="2200" i="1" u="none" dirty="0">
              <a:latin typeface="+mn-lt"/>
              <a:sym typeface="Symbol" panose="05050102010706020507" pitchFamily="18" charset="2"/>
            </a:endParaRPr>
          </a:p>
        </p:txBody>
      </p:sp>
      <p:sp>
        <p:nvSpPr>
          <p:cNvPr id="31" name="Text Box 9"/>
          <p:cNvSpPr txBox="1">
            <a:spLocks noChangeArrowheads="1"/>
          </p:cNvSpPr>
          <p:nvPr/>
        </p:nvSpPr>
        <p:spPr bwMode="auto">
          <a:xfrm>
            <a:off x="5134299" y="5055135"/>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mn-lt"/>
                <a:sym typeface="Symbol" panose="05050102010706020507" pitchFamily="18" charset="2"/>
              </a:rPr>
              <a:t>4</a:t>
            </a:r>
            <a:endParaRPr lang="es-MX" sz="2200" i="1" u="none" dirty="0">
              <a:latin typeface="+mn-lt"/>
              <a:sym typeface="Symbol" panose="05050102010706020507" pitchFamily="18" charset="2"/>
            </a:endParaRPr>
          </a:p>
        </p:txBody>
      </p:sp>
      <p:sp>
        <p:nvSpPr>
          <p:cNvPr id="32" name="Text Box 9"/>
          <p:cNvSpPr txBox="1">
            <a:spLocks noChangeArrowheads="1"/>
          </p:cNvSpPr>
          <p:nvPr/>
        </p:nvSpPr>
        <p:spPr bwMode="auto">
          <a:xfrm>
            <a:off x="5107167" y="5888496"/>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mn-lt"/>
                <a:sym typeface="Symbol" panose="05050102010706020507" pitchFamily="18" charset="2"/>
              </a:rPr>
              <a:t>2</a:t>
            </a:r>
            <a:endParaRPr lang="es-MX" sz="2200" i="1" u="none" dirty="0">
              <a:latin typeface="+mn-lt"/>
              <a:sym typeface="Symbol" panose="05050102010706020507" pitchFamily="18" charset="2"/>
            </a:endParaRPr>
          </a:p>
        </p:txBody>
      </p:sp>
      <p:sp>
        <p:nvSpPr>
          <p:cNvPr id="34" name="Text Box 9"/>
          <p:cNvSpPr txBox="1">
            <a:spLocks noChangeArrowheads="1"/>
          </p:cNvSpPr>
          <p:nvPr/>
        </p:nvSpPr>
        <p:spPr bwMode="auto">
          <a:xfrm>
            <a:off x="5525263" y="4352262"/>
            <a:ext cx="50664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00FF99"/>
                </a:solidFill>
                <a:latin typeface="+mn-lt"/>
                <a:sym typeface="Symbol" panose="05050102010706020507" pitchFamily="18" charset="2"/>
              </a:rPr>
              <a:t>3</a:t>
            </a:r>
            <a:endParaRPr lang="es-MX" sz="2200" i="1" u="none" dirty="0">
              <a:solidFill>
                <a:srgbClr val="00FF99"/>
              </a:solidFill>
              <a:latin typeface="+mn-lt"/>
              <a:sym typeface="Symbol" panose="05050102010706020507" pitchFamily="18" charset="2"/>
            </a:endParaRPr>
          </a:p>
        </p:txBody>
      </p:sp>
      <p:cxnSp>
        <p:nvCxnSpPr>
          <p:cNvPr id="37" name="Conector recto 36"/>
          <p:cNvCxnSpPr/>
          <p:nvPr/>
        </p:nvCxnSpPr>
        <p:spPr bwMode="auto">
          <a:xfrm>
            <a:off x="5160007" y="4460310"/>
            <a:ext cx="233233" cy="249060"/>
          </a:xfrm>
          <a:prstGeom prst="line">
            <a:avLst/>
          </a:prstGeom>
          <a:solidFill>
            <a:schemeClr val="accent1"/>
          </a:solidFill>
          <a:ln w="25400" cap="flat" cmpd="sng" algn="ctr">
            <a:solidFill>
              <a:srgbClr val="00FF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Conector recto 37"/>
          <p:cNvCxnSpPr/>
          <p:nvPr/>
        </p:nvCxnSpPr>
        <p:spPr bwMode="auto">
          <a:xfrm flipV="1">
            <a:off x="5208752" y="4440203"/>
            <a:ext cx="176801" cy="260883"/>
          </a:xfrm>
          <a:prstGeom prst="line">
            <a:avLst/>
          </a:prstGeom>
          <a:solidFill>
            <a:schemeClr val="accent1"/>
          </a:solidFill>
          <a:ln w="25400" cap="flat" cmpd="sng" algn="ctr">
            <a:solidFill>
              <a:srgbClr val="00FF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Conector recto 43"/>
          <p:cNvCxnSpPr/>
          <p:nvPr/>
        </p:nvCxnSpPr>
        <p:spPr bwMode="auto">
          <a:xfrm flipV="1">
            <a:off x="3131596" y="4653548"/>
            <a:ext cx="817986" cy="712181"/>
          </a:xfrm>
          <a:prstGeom prst="line">
            <a:avLst/>
          </a:prstGeom>
          <a:solidFill>
            <a:schemeClr val="accent1"/>
          </a:solidFill>
          <a:ln w="38100" cap="flat" cmpd="sng" algn="ctr">
            <a:solidFill>
              <a:srgbClr val="00FF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Conector recto 48"/>
          <p:cNvCxnSpPr>
            <a:endCxn id="11" idx="1"/>
          </p:cNvCxnSpPr>
          <p:nvPr/>
        </p:nvCxnSpPr>
        <p:spPr bwMode="auto">
          <a:xfrm>
            <a:off x="3148816" y="4653548"/>
            <a:ext cx="886995" cy="647337"/>
          </a:xfrm>
          <a:prstGeom prst="line">
            <a:avLst/>
          </a:prstGeom>
          <a:solidFill>
            <a:schemeClr val="accent1"/>
          </a:solidFill>
          <a:ln w="38100" cap="flat" cmpd="sng" algn="ctr">
            <a:solidFill>
              <a:srgbClr val="00FF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51</a:t>
            </a:fld>
            <a:endParaRPr lang="es-MX" dirty="0"/>
          </a:p>
        </p:txBody>
      </p:sp>
      <p:sp>
        <p:nvSpPr>
          <p:cNvPr id="40" name="Text Box 9"/>
          <p:cNvSpPr txBox="1">
            <a:spLocks noChangeArrowheads="1"/>
          </p:cNvSpPr>
          <p:nvPr/>
        </p:nvSpPr>
        <p:spPr bwMode="auto">
          <a:xfrm>
            <a:off x="126590" y="95761"/>
            <a:ext cx="810302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15.5 Subasta generalizada con el segundo precio</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2" name="Marcador de contenido 2">
            <a:extLst>
              <a:ext uri="{FF2B5EF4-FFF2-40B4-BE49-F238E27FC236}">
                <a16:creationId xmlns:a16="http://schemas.microsoft.com/office/drawing/2014/main" id="{DDA7059B-44BF-E0A0-B89F-008521B21BD0}"/>
              </a:ext>
            </a:extLst>
          </p:cNvPr>
          <p:cNvSpPr txBox="1">
            <a:spLocks/>
          </p:cNvSpPr>
          <p:nvPr/>
        </p:nvSpPr>
        <p:spPr bwMode="auto">
          <a:xfrm>
            <a:off x="6047859" y="5184151"/>
            <a:ext cx="6032903" cy="1560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 indent="0">
              <a:buNone/>
            </a:pPr>
            <a:r>
              <a:rPr lang="es-MX" sz="2400" dirty="0">
                <a:effectLst/>
              </a:rPr>
              <a:t>Éste es un equilibrio que produce una asignación socialmente óptima de anunciantes a ranuras, puesto que </a:t>
            </a:r>
            <a:r>
              <a:rPr lang="es-MX" sz="2400" i="1" dirty="0" err="1">
                <a:effectLst/>
              </a:rPr>
              <a:t>x</a:t>
            </a:r>
            <a:r>
              <a:rPr lang="es-MX" sz="2400" dirty="0" err="1">
                <a:effectLst/>
                <a:sym typeface="Symbol" panose="05050102010706020507" pitchFamily="18" charset="2"/>
              </a:rPr>
              <a:t></a:t>
            </a:r>
            <a:r>
              <a:rPr lang="es-MX" sz="2400" i="1" dirty="0" err="1">
                <a:effectLst/>
              </a:rPr>
              <a:t>a</a:t>
            </a:r>
            <a:r>
              <a:rPr lang="es-MX" sz="2400" dirty="0">
                <a:effectLst/>
              </a:rPr>
              <a:t>, </a:t>
            </a:r>
            <a:r>
              <a:rPr lang="es-MX" sz="2400" i="1" dirty="0" err="1">
                <a:effectLst/>
              </a:rPr>
              <a:t>y</a:t>
            </a:r>
            <a:r>
              <a:rPr lang="es-MX" sz="2400" dirty="0" err="1">
                <a:effectLst/>
                <a:sym typeface="Symbol" panose="05050102010706020507" pitchFamily="18" charset="2"/>
              </a:rPr>
              <a:t></a:t>
            </a:r>
            <a:r>
              <a:rPr lang="es-MX" sz="2400" i="1" dirty="0" err="1">
                <a:effectLst/>
              </a:rPr>
              <a:t>b</a:t>
            </a:r>
            <a:r>
              <a:rPr lang="es-MX" sz="2400" dirty="0">
                <a:effectLst/>
              </a:rPr>
              <a:t>, y </a:t>
            </a:r>
            <a:r>
              <a:rPr lang="es-MX" sz="2400" i="1" dirty="0" err="1">
                <a:effectLst/>
              </a:rPr>
              <a:t>z</a:t>
            </a:r>
            <a:r>
              <a:rPr lang="es-MX" sz="2400" dirty="0" err="1">
                <a:effectLst/>
                <a:sym typeface="Symbol" panose="05050102010706020507" pitchFamily="18" charset="2"/>
              </a:rPr>
              <a:t></a:t>
            </a:r>
            <a:r>
              <a:rPr lang="es-MX" sz="2400" i="1" dirty="0" err="1">
                <a:effectLst/>
              </a:rPr>
              <a:t>c</a:t>
            </a:r>
            <a:r>
              <a:rPr lang="es-MX" sz="2400" dirty="0">
                <a:effectLst/>
              </a:rPr>
              <a:t>.</a:t>
            </a:r>
          </a:p>
        </p:txBody>
      </p:sp>
      <p:sp>
        <p:nvSpPr>
          <p:cNvPr id="4" name="Marcador de contenido 2">
            <a:extLst>
              <a:ext uri="{FF2B5EF4-FFF2-40B4-BE49-F238E27FC236}">
                <a16:creationId xmlns:a16="http://schemas.microsoft.com/office/drawing/2014/main" id="{068B17DD-A75A-A22B-061F-7ACAEF0EF1BF}"/>
              </a:ext>
            </a:extLst>
          </p:cNvPr>
          <p:cNvSpPr txBox="1">
            <a:spLocks/>
          </p:cNvSpPr>
          <p:nvPr/>
        </p:nvSpPr>
        <p:spPr bwMode="auto">
          <a:xfrm>
            <a:off x="6047859" y="3592835"/>
            <a:ext cx="6032903" cy="1766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 indent="0">
              <a:buNone/>
            </a:pPr>
            <a:r>
              <a:rPr lang="es-MX" sz="2400" i="1" dirty="0">
                <a:effectLst/>
                <a:sym typeface="Symbol" panose="05050102010706020507" pitchFamily="18" charset="2"/>
              </a:rPr>
              <a:t>y</a:t>
            </a:r>
            <a:r>
              <a:rPr lang="es-MX" sz="2400" dirty="0">
                <a:effectLst/>
                <a:sym typeface="Symbol" panose="05050102010706020507" pitchFamily="18" charset="2"/>
              </a:rPr>
              <a:t>  no quiere elevar su puja arriba de 5 [</a:t>
            </a:r>
            <a:r>
              <a:rPr lang="es-MX" sz="2400" dirty="0">
                <a:solidFill>
                  <a:srgbClr val="FFFF00"/>
                </a:solidFill>
                <a:effectLst/>
                <a:sym typeface="Symbol" panose="05050102010706020507" pitchFamily="18" charset="2"/>
              </a:rPr>
              <a:t>a 6, digamos</a:t>
            </a:r>
            <a:r>
              <a:rPr lang="es-MX" sz="2400" dirty="0">
                <a:effectLst/>
                <a:sym typeface="Symbol" panose="05050102010706020507" pitchFamily="18" charset="2"/>
              </a:rPr>
              <a:t>] para obtener la </a:t>
            </a:r>
            <a:r>
              <a:rPr lang="es-MX" sz="2400" dirty="0">
                <a:effectLst/>
              </a:rPr>
              <a:t>primera ranura (su recompensa bajaría de 6</a:t>
            </a:r>
            <a:r>
              <a:rPr lang="es-MX" sz="2400" dirty="0">
                <a:effectLst/>
                <a:sym typeface="Symbol" panose="05050102010706020507" pitchFamily="18" charset="2"/>
              </a:rPr>
              <a:t></a:t>
            </a:r>
            <a:r>
              <a:rPr lang="es-MX" sz="2400" dirty="0">
                <a:effectLst/>
              </a:rPr>
              <a:t>4 – 1</a:t>
            </a:r>
            <a:r>
              <a:rPr lang="es-MX" sz="2400" dirty="0">
                <a:effectLst/>
                <a:sym typeface="Symbol" panose="05050102010706020507" pitchFamily="18" charset="2"/>
              </a:rPr>
              <a:t></a:t>
            </a:r>
            <a:r>
              <a:rPr lang="es-MX" sz="2400" dirty="0">
                <a:effectLst/>
              </a:rPr>
              <a:t>4 = 20  a 6</a:t>
            </a:r>
            <a:r>
              <a:rPr lang="es-MX" sz="2400" dirty="0">
                <a:effectLst/>
                <a:sym typeface="Symbol" panose="05050102010706020507" pitchFamily="18" charset="2"/>
              </a:rPr>
              <a:t></a:t>
            </a:r>
            <a:r>
              <a:rPr lang="es-MX" sz="2400" dirty="0">
                <a:effectLst/>
              </a:rPr>
              <a:t>10 – 5</a:t>
            </a:r>
            <a:r>
              <a:rPr lang="es-MX" sz="2400" dirty="0">
                <a:effectLst/>
                <a:sym typeface="Symbol" panose="05050102010706020507" pitchFamily="18" charset="2"/>
              </a:rPr>
              <a:t></a:t>
            </a:r>
            <a:r>
              <a:rPr lang="es-MX" sz="2400" dirty="0">
                <a:effectLst/>
              </a:rPr>
              <a:t>10 = 10).</a:t>
            </a:r>
          </a:p>
        </p:txBody>
      </p:sp>
      <p:cxnSp>
        <p:nvCxnSpPr>
          <p:cNvPr id="35" name="Conector recto 34">
            <a:extLst>
              <a:ext uri="{FF2B5EF4-FFF2-40B4-BE49-F238E27FC236}">
                <a16:creationId xmlns:a16="http://schemas.microsoft.com/office/drawing/2014/main" id="{78F6DB63-47BE-F754-2876-11B2D1AC804C}"/>
              </a:ext>
            </a:extLst>
          </p:cNvPr>
          <p:cNvCxnSpPr/>
          <p:nvPr/>
        </p:nvCxnSpPr>
        <p:spPr bwMode="auto">
          <a:xfrm>
            <a:off x="5193977" y="5217197"/>
            <a:ext cx="233233" cy="249060"/>
          </a:xfrm>
          <a:prstGeom prst="line">
            <a:avLst/>
          </a:prstGeom>
          <a:solidFill>
            <a:schemeClr val="accent1"/>
          </a:solidFill>
          <a:ln w="25400" cap="flat" cmpd="sng" algn="ctr">
            <a:solidFill>
              <a:srgbClr val="00FF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Conector recto 35">
            <a:extLst>
              <a:ext uri="{FF2B5EF4-FFF2-40B4-BE49-F238E27FC236}">
                <a16:creationId xmlns:a16="http://schemas.microsoft.com/office/drawing/2014/main" id="{F4DD2698-39D5-0204-43AE-0128F97C7965}"/>
              </a:ext>
            </a:extLst>
          </p:cNvPr>
          <p:cNvCxnSpPr/>
          <p:nvPr/>
        </p:nvCxnSpPr>
        <p:spPr bwMode="auto">
          <a:xfrm flipV="1">
            <a:off x="5206944" y="5184151"/>
            <a:ext cx="176801" cy="260883"/>
          </a:xfrm>
          <a:prstGeom prst="line">
            <a:avLst/>
          </a:prstGeom>
          <a:solidFill>
            <a:schemeClr val="accent1"/>
          </a:solidFill>
          <a:ln w="25400" cap="flat" cmpd="sng" algn="ctr">
            <a:solidFill>
              <a:srgbClr val="00FF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Text Box 9">
            <a:extLst>
              <a:ext uri="{FF2B5EF4-FFF2-40B4-BE49-F238E27FC236}">
                <a16:creationId xmlns:a16="http://schemas.microsoft.com/office/drawing/2014/main" id="{59BF9BAF-9C61-972C-0F93-75AF353977B1}"/>
              </a:ext>
            </a:extLst>
          </p:cNvPr>
          <p:cNvSpPr txBox="1">
            <a:spLocks noChangeArrowheads="1"/>
          </p:cNvSpPr>
          <p:nvPr/>
        </p:nvSpPr>
        <p:spPr bwMode="auto">
          <a:xfrm>
            <a:off x="5461517" y="5076327"/>
            <a:ext cx="50664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FF00"/>
                </a:solidFill>
                <a:latin typeface="+mn-lt"/>
                <a:sym typeface="Symbol" panose="05050102010706020507" pitchFamily="18" charset="2"/>
              </a:rPr>
              <a:t>6</a:t>
            </a:r>
            <a:endParaRPr lang="es-MX" sz="2200" i="1" u="none" dirty="0">
              <a:solidFill>
                <a:srgbClr val="FFFF00"/>
              </a:solidFill>
              <a:latin typeface="+mn-lt"/>
              <a:sym typeface="Symbol" panose="05050102010706020507" pitchFamily="18" charset="2"/>
            </a:endParaRPr>
          </a:p>
        </p:txBody>
      </p:sp>
      <p:sp>
        <p:nvSpPr>
          <p:cNvPr id="33" name="Text Box 9">
            <a:extLst>
              <a:ext uri="{FF2B5EF4-FFF2-40B4-BE49-F238E27FC236}">
                <a16:creationId xmlns:a16="http://schemas.microsoft.com/office/drawing/2014/main" id="{AD91906C-5B3C-A6B3-40F1-21C38E581905}"/>
              </a:ext>
            </a:extLst>
          </p:cNvPr>
          <p:cNvSpPr txBox="1">
            <a:spLocks noChangeArrowheads="1"/>
          </p:cNvSpPr>
          <p:nvPr/>
        </p:nvSpPr>
        <p:spPr bwMode="auto">
          <a:xfrm>
            <a:off x="1173351" y="3750343"/>
            <a:ext cx="1573767" cy="70788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Porcentajes de clics</a:t>
            </a:r>
          </a:p>
        </p:txBody>
      </p:sp>
      <p:sp>
        <p:nvSpPr>
          <p:cNvPr id="42" name="Text Box 9">
            <a:extLst>
              <a:ext uri="{FF2B5EF4-FFF2-40B4-BE49-F238E27FC236}">
                <a16:creationId xmlns:a16="http://schemas.microsoft.com/office/drawing/2014/main" id="{326A676F-A4FA-0604-B873-620F370AB97D}"/>
              </a:ext>
            </a:extLst>
          </p:cNvPr>
          <p:cNvSpPr txBox="1">
            <a:spLocks noChangeArrowheads="1"/>
          </p:cNvSpPr>
          <p:nvPr/>
        </p:nvSpPr>
        <p:spPr bwMode="auto">
          <a:xfrm>
            <a:off x="3350705" y="3711152"/>
            <a:ext cx="2042535"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FF0000"/>
                </a:solidFill>
                <a:latin typeface="+mn-lt"/>
                <a:sym typeface="Symbol" panose="05050102010706020507" pitchFamily="18" charset="2"/>
              </a:rPr>
              <a:t>Ingreso por clic</a:t>
            </a:r>
          </a:p>
        </p:txBody>
      </p:sp>
    </p:spTree>
    <p:extLst>
      <p:ext uri="{BB962C8B-B14F-4D97-AF65-F5344CB8AC3E}">
        <p14:creationId xmlns:p14="http://schemas.microsoft.com/office/powerpoint/2010/main" val="2488958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subTnLst>
                                    <p:set>
                                      <p:cBhvr override="childStyle">
                                        <p:cTn dur="1" fill="hold" display="0" masterRel="nextClick" afterEffect="1"/>
                                        <p:tgtEl>
                                          <p:spTgt spid="24"/>
                                        </p:tgtEl>
                                        <p:attrNameLst>
                                          <p:attrName>style.visibility</p:attrName>
                                        </p:attrNameLst>
                                      </p:cBhvr>
                                      <p:to>
                                        <p:strVal val="hidden"/>
                                      </p:to>
                                    </p:set>
                                  </p:subTnLst>
                                </p:cTn>
                              </p:par>
                              <p:par>
                                <p:cTn id="21" presetID="1"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subTnLst>
                                    <p:set>
                                      <p:cBhvr override="childStyle">
                                        <p:cTn dur="1" fill="hold" display="0" masterRel="nextClick" afterEffect="1"/>
                                        <p:tgtEl>
                                          <p:spTgt spid="25"/>
                                        </p:tgtEl>
                                        <p:attrNameLst>
                                          <p:attrName>style.visibility</p:attrName>
                                        </p:attrNameLst>
                                      </p:cBhvr>
                                      <p:to>
                                        <p:strVal val="hidden"/>
                                      </p:to>
                                    </p:set>
                                  </p:subTnLst>
                                </p:cTn>
                              </p:par>
                              <p:par>
                                <p:cTn id="23" presetID="1" presetClass="entr" presetSubtype="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29" presetID="1" presetClass="entr" presetSubtype="0"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childTnLst>
                                  <p:subTnLst>
                                    <p:set>
                                      <p:cBhvr override="childStyle">
                                        <p:cTn dur="1" fill="hold" display="0" masterRel="nextClick" afterEffect="1"/>
                                        <p:tgtEl>
                                          <p:spTgt spid="37"/>
                                        </p:tgtEl>
                                        <p:attrNameLst>
                                          <p:attrName>style.visibility</p:attrName>
                                        </p:attrNameLst>
                                      </p:cBhvr>
                                      <p:to>
                                        <p:strVal val="hidden"/>
                                      </p:to>
                                    </p:set>
                                  </p:subTnLst>
                                </p:cTn>
                              </p:par>
                              <p:par>
                                <p:cTn id="31" presetID="1" presetClass="entr" presetSubtype="0" fill="hold" nodeType="withEffect">
                                  <p:stCondLst>
                                    <p:cond delay="0"/>
                                  </p:stCondLst>
                                  <p:childTnLst>
                                    <p:set>
                                      <p:cBhvr>
                                        <p:cTn id="32" dur="1" fill="hold">
                                          <p:stCondLst>
                                            <p:cond delay="0"/>
                                          </p:stCondLst>
                                        </p:cTn>
                                        <p:tgtEl>
                                          <p:spTgt spid="38"/>
                                        </p:tgtEl>
                                        <p:attrNameLst>
                                          <p:attrName>style.visibility</p:attrName>
                                        </p:attrNameLst>
                                      </p:cBhvr>
                                      <p:to>
                                        <p:strVal val="visible"/>
                                      </p:to>
                                    </p:set>
                                  </p:childTnLst>
                                  <p:subTnLst>
                                    <p:set>
                                      <p:cBhvr override="childStyle">
                                        <p:cTn dur="1" fill="hold" display="0" masterRel="nextClick" afterEffect="1"/>
                                        <p:tgtEl>
                                          <p:spTgt spid="38"/>
                                        </p:tgtEl>
                                        <p:attrNameLst>
                                          <p:attrName>style.visibility</p:attrName>
                                        </p:attrNameLst>
                                      </p:cBhvr>
                                      <p:to>
                                        <p:strVal val="hidden"/>
                                      </p:to>
                                    </p:set>
                                  </p:subTnLst>
                                </p:cTn>
                              </p:par>
                              <p:par>
                                <p:cTn id="33" presetID="1" presetClass="entr" presetSubtype="0" fill="hold"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subTnLst>
                                    <p:set>
                                      <p:cBhvr override="childStyle">
                                        <p:cTn dur="1" fill="hold" display="0" masterRel="nextClick" afterEffect="1"/>
                                        <p:tgtEl>
                                          <p:spTgt spid="44"/>
                                        </p:tgtEl>
                                        <p:attrNameLst>
                                          <p:attrName>style.visibility</p:attrName>
                                        </p:attrNameLst>
                                      </p:cBhvr>
                                      <p:to>
                                        <p:strVal val="hidden"/>
                                      </p:to>
                                    </p:set>
                                  </p:subTnLst>
                                </p:cTn>
                              </p:par>
                              <p:par>
                                <p:cTn id="35" presetID="1"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0" end="0"/>
                                            </p:txEl>
                                          </p:spTgt>
                                        </p:tgtEl>
                                        <p:attrNameLst>
                                          <p:attrName>ppt_c</p:attrName>
                                        </p:attrNameLst>
                                      </p:cBhvr>
                                      <p:to>
                                        <a:schemeClr val="accent1"/>
                                      </p:to>
                                    </p:animClr>
                                  </p:subTnLst>
                                </p:cTn>
                              </p:par>
                              <p:par>
                                <p:cTn id="41" presetID="1" presetClass="entr" presetSubtype="0" fill="hold" nodeType="withEffect">
                                  <p:stCondLst>
                                    <p:cond delay="0"/>
                                  </p:stCondLst>
                                  <p:childTnLst>
                                    <p:set>
                                      <p:cBhvr>
                                        <p:cTn id="42" dur="1" fill="hold">
                                          <p:stCondLst>
                                            <p:cond delay="0"/>
                                          </p:stCondLst>
                                        </p:cTn>
                                        <p:tgtEl>
                                          <p:spTgt spid="49"/>
                                        </p:tgtEl>
                                        <p:attrNameLst>
                                          <p:attrName>style.visibility</p:attrName>
                                        </p:attrNameLst>
                                      </p:cBhvr>
                                      <p:to>
                                        <p:strVal val="visible"/>
                                      </p:to>
                                    </p:set>
                                  </p:childTnLst>
                                  <p:subTnLst>
                                    <p:set>
                                      <p:cBhvr override="childStyle">
                                        <p:cTn dur="1" fill="hold" display="0" masterRel="nextClick" afterEffect="1"/>
                                        <p:tgtEl>
                                          <p:spTgt spid="49"/>
                                        </p:tgtEl>
                                        <p:attrNameLst>
                                          <p:attrName>style.visibility</p:attrName>
                                        </p:attrNameLst>
                                      </p:cBhvr>
                                      <p:to>
                                        <p:strVal val="hidden"/>
                                      </p:to>
                                    </p:set>
                                  </p:subTnLst>
                                </p:cTn>
                              </p:par>
                              <p:par>
                                <p:cTn id="43" presetID="1" presetClass="entr" presetSubtype="0" fill="hold" nodeType="withEffect">
                                  <p:stCondLst>
                                    <p:cond delay="0"/>
                                  </p:stCondLst>
                                  <p:childTnLst>
                                    <p:set>
                                      <p:cBhvr>
                                        <p:cTn id="44" dur="1" fill="hold">
                                          <p:stCondLst>
                                            <p:cond delay="0"/>
                                          </p:stCondLst>
                                        </p:cTn>
                                        <p:tgtEl>
                                          <p:spTgt spid="35"/>
                                        </p:tgtEl>
                                        <p:attrNameLst>
                                          <p:attrName>style.visibility</p:attrName>
                                        </p:attrNameLst>
                                      </p:cBhvr>
                                      <p:to>
                                        <p:strVal val="visible"/>
                                      </p:to>
                                    </p:set>
                                  </p:childTnLst>
                                  <p:subTnLst>
                                    <p:set>
                                      <p:cBhvr override="childStyle">
                                        <p:cTn dur="1" fill="hold" display="0" masterRel="nextClick" afterEffect="1"/>
                                        <p:tgtEl>
                                          <p:spTgt spid="35"/>
                                        </p:tgtEl>
                                        <p:attrNameLst>
                                          <p:attrName>style.visibility</p:attrName>
                                        </p:attrNameLst>
                                      </p:cBhvr>
                                      <p:to>
                                        <p:strVal val="hidden"/>
                                      </p:to>
                                    </p:set>
                                  </p:subTnLst>
                                </p:cTn>
                              </p:par>
                              <p:par>
                                <p:cTn id="45" presetID="1" presetClass="entr" presetSubtype="0" fill="hold" nodeType="withEffect">
                                  <p:stCondLst>
                                    <p:cond delay="0"/>
                                  </p:stCondLst>
                                  <p:childTnLst>
                                    <p:set>
                                      <p:cBhvr>
                                        <p:cTn id="46" dur="1" fill="hold">
                                          <p:stCondLst>
                                            <p:cond delay="0"/>
                                          </p:stCondLst>
                                        </p:cTn>
                                        <p:tgtEl>
                                          <p:spTgt spid="36"/>
                                        </p:tgtEl>
                                        <p:attrNameLst>
                                          <p:attrName>style.visibility</p:attrName>
                                        </p:attrNameLst>
                                      </p:cBhvr>
                                      <p:to>
                                        <p:strVal val="visible"/>
                                      </p:to>
                                    </p:set>
                                  </p:childTnLst>
                                  <p:subTnLst>
                                    <p:set>
                                      <p:cBhvr override="childStyle">
                                        <p:cTn dur="1" fill="hold" display="0" masterRel="nextClick" afterEffect="1"/>
                                        <p:tgtEl>
                                          <p:spTgt spid="36"/>
                                        </p:tgtEl>
                                        <p:attrNameLst>
                                          <p:attrName>style.visibility</p:attrName>
                                        </p:attrNameLst>
                                      </p:cBhvr>
                                      <p:to>
                                        <p:strVal val="hidden"/>
                                      </p:to>
                                    </p:set>
                                  </p:subTnLst>
                                </p:cTn>
                              </p:par>
                              <p:par>
                                <p:cTn id="47" presetID="1" presetClass="entr" presetSubtype="0"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childTnLst>
                                  <p:subTnLst>
                                    <p:set>
                                      <p:cBhvr override="childStyle">
                                        <p:cTn dur="1" fill="hold" display="0" masterRel="nextClick" afterEffect="1"/>
                                        <p:tgtEl>
                                          <p:spTgt spid="41"/>
                                        </p:tgtEl>
                                        <p:attrNameLst>
                                          <p:attrName>style.visibility</p:attrName>
                                        </p:attrNameLst>
                                      </p:cBhvr>
                                      <p:to>
                                        <p:strVal val="hidden"/>
                                      </p:to>
                                    </p:set>
                                  </p:sub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9" grpId="0"/>
      <p:bldP spid="30" grpId="0"/>
      <p:bldP spid="31" grpId="0"/>
      <p:bldP spid="32" grpId="0"/>
      <p:bldP spid="34" grpId="0"/>
      <p:bldP spid="41"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4911" y="678796"/>
            <a:ext cx="11071274" cy="2959982"/>
          </a:xfrm>
        </p:spPr>
        <p:txBody>
          <a:bodyPr/>
          <a:lstStyle/>
          <a:p>
            <a:r>
              <a:rPr lang="es-MX" sz="2400" dirty="0">
                <a:effectLst/>
              </a:rPr>
              <a:t>Otro equilibrio ocurre si el anunciante </a:t>
            </a:r>
            <a:r>
              <a:rPr lang="es-MX" sz="2400" i="1" dirty="0">
                <a:effectLst/>
              </a:rPr>
              <a:t>x </a:t>
            </a:r>
            <a:r>
              <a:rPr lang="es-MX" sz="2400" dirty="0">
                <a:effectLst/>
              </a:rPr>
              <a:t>puja 3, </a:t>
            </a:r>
            <a:r>
              <a:rPr lang="es-MX" sz="2400" i="1" dirty="0">
                <a:effectLst/>
              </a:rPr>
              <a:t>y </a:t>
            </a:r>
            <a:r>
              <a:rPr lang="es-MX" sz="2400" dirty="0">
                <a:effectLst/>
              </a:rPr>
              <a:t>puja 5, y </a:t>
            </a:r>
            <a:r>
              <a:rPr lang="es-MX" sz="2400" i="1" dirty="0">
                <a:effectLst/>
              </a:rPr>
              <a:t>z </a:t>
            </a:r>
            <a:r>
              <a:rPr lang="es-MX" sz="2400" dirty="0">
                <a:effectLst/>
              </a:rPr>
              <a:t>puja 1. </a:t>
            </a:r>
            <a:r>
              <a:rPr lang="es-MX" sz="2400" i="1" dirty="0">
                <a:effectLst/>
              </a:rPr>
              <a:t>z </a:t>
            </a:r>
            <a:r>
              <a:rPr lang="es-MX" sz="2400" dirty="0">
                <a:effectLst/>
              </a:rPr>
              <a:t>está en equilibrio. La recompensa de  </a:t>
            </a:r>
            <a:r>
              <a:rPr lang="es-MX" sz="2400" i="1" dirty="0">
                <a:effectLst/>
              </a:rPr>
              <a:t>x  </a:t>
            </a:r>
            <a:r>
              <a:rPr lang="es-MX" sz="2400" dirty="0">
                <a:effectLst/>
              </a:rPr>
              <a:t>es 7</a:t>
            </a:r>
            <a:r>
              <a:rPr lang="es-MX" sz="2400" dirty="0">
                <a:effectLst/>
                <a:sym typeface="Symbol" panose="05050102010706020507" pitchFamily="18" charset="2"/>
              </a:rPr>
              <a:t></a:t>
            </a:r>
            <a:r>
              <a:rPr lang="es-MX" sz="2400" dirty="0">
                <a:effectLst/>
              </a:rPr>
              <a:t>4 – 1</a:t>
            </a:r>
            <a:r>
              <a:rPr lang="es-MX" sz="2400" dirty="0">
                <a:effectLst/>
                <a:sym typeface="Symbol" panose="05050102010706020507" pitchFamily="18" charset="2"/>
              </a:rPr>
              <a:t></a:t>
            </a:r>
            <a:r>
              <a:rPr lang="es-MX" sz="2400" dirty="0">
                <a:effectLst/>
              </a:rPr>
              <a:t>4 = 24, la de </a:t>
            </a:r>
            <a:r>
              <a:rPr lang="es-MX" sz="2400" i="1" dirty="0">
                <a:effectLst/>
              </a:rPr>
              <a:t>y </a:t>
            </a:r>
            <a:r>
              <a:rPr lang="es-MX" sz="2400" dirty="0">
                <a:effectLst/>
              </a:rPr>
              <a:t>es 6</a:t>
            </a:r>
            <a:r>
              <a:rPr lang="es-MX" sz="2400" dirty="0">
                <a:effectLst/>
                <a:sym typeface="Symbol" panose="05050102010706020507" pitchFamily="18" charset="2"/>
              </a:rPr>
              <a:t></a:t>
            </a:r>
            <a:r>
              <a:rPr lang="es-MX" sz="2400" dirty="0">
                <a:effectLst/>
              </a:rPr>
              <a:t>10 – 3</a:t>
            </a:r>
            <a:r>
              <a:rPr lang="es-MX" sz="2400" dirty="0">
                <a:effectLst/>
                <a:sym typeface="Symbol" panose="05050102010706020507" pitchFamily="18" charset="2"/>
              </a:rPr>
              <a:t></a:t>
            </a:r>
            <a:r>
              <a:rPr lang="es-MX" sz="2400" dirty="0">
                <a:effectLst/>
              </a:rPr>
              <a:t>10 = 30.</a:t>
            </a:r>
          </a:p>
          <a:p>
            <a:r>
              <a:rPr lang="es-MX" sz="2400" i="1" dirty="0">
                <a:effectLst/>
              </a:rPr>
              <a:t>x  </a:t>
            </a:r>
            <a:r>
              <a:rPr lang="es-MX" sz="2400" dirty="0">
                <a:effectLst/>
              </a:rPr>
              <a:t>no quiere subir su precio arriba del de  </a:t>
            </a:r>
            <a:r>
              <a:rPr lang="es-MX" sz="2400" i="1" dirty="0">
                <a:effectLst/>
              </a:rPr>
              <a:t>y </a:t>
            </a:r>
            <a:r>
              <a:rPr lang="es-MX" sz="2400" dirty="0">
                <a:effectLst/>
              </a:rPr>
              <a:t>[</a:t>
            </a:r>
            <a:r>
              <a:rPr lang="es-MX" sz="2400" dirty="0">
                <a:solidFill>
                  <a:srgbClr val="00FF99"/>
                </a:solidFill>
                <a:effectLst/>
              </a:rPr>
              <a:t>a 6, digamos</a:t>
            </a:r>
            <a:r>
              <a:rPr lang="es-MX" sz="2400" dirty="0">
                <a:effectLst/>
              </a:rPr>
              <a:t>] para moverse a la primera ranura (su recompensa bajaría de 24 a 7</a:t>
            </a:r>
            <a:r>
              <a:rPr lang="es-MX" sz="2400" dirty="0">
                <a:effectLst/>
                <a:sym typeface="Symbol" panose="05050102010706020507" pitchFamily="18" charset="2"/>
              </a:rPr>
              <a:t></a:t>
            </a:r>
            <a:r>
              <a:rPr lang="es-MX" sz="2400" dirty="0">
                <a:effectLst/>
              </a:rPr>
              <a:t>10 – 5</a:t>
            </a:r>
            <a:r>
              <a:rPr lang="es-MX" sz="2400" dirty="0">
                <a:effectLst/>
                <a:sym typeface="Symbol" panose="05050102010706020507" pitchFamily="18" charset="2"/>
              </a:rPr>
              <a:t></a:t>
            </a:r>
            <a:r>
              <a:rPr lang="es-MX" sz="2400" dirty="0">
                <a:effectLst/>
              </a:rPr>
              <a:t>10 = 20).</a:t>
            </a:r>
          </a:p>
          <a:p>
            <a:r>
              <a:rPr lang="es-MX" sz="2400" i="1" dirty="0">
                <a:effectLst/>
              </a:rPr>
              <a:t>y  </a:t>
            </a:r>
            <a:r>
              <a:rPr lang="es-MX" sz="2400" dirty="0">
                <a:effectLst/>
              </a:rPr>
              <a:t>no quiere bajar su precio abajo del de  </a:t>
            </a:r>
            <a:r>
              <a:rPr lang="es-MX" sz="2400" i="1" dirty="0">
                <a:effectLst/>
              </a:rPr>
              <a:t>x </a:t>
            </a:r>
            <a:r>
              <a:rPr lang="es-MX" sz="2400" dirty="0">
                <a:effectLst/>
              </a:rPr>
              <a:t>[</a:t>
            </a:r>
            <a:r>
              <a:rPr lang="es-MX" sz="2400" dirty="0">
                <a:solidFill>
                  <a:srgbClr val="FFFF66"/>
                </a:solidFill>
                <a:effectLst/>
              </a:rPr>
              <a:t>a 2, digamos</a:t>
            </a:r>
            <a:r>
              <a:rPr lang="es-MX" sz="2400" dirty="0">
                <a:effectLst/>
              </a:rPr>
              <a:t>] para moverse a la segunda ranura (su recompensa bajaría de 30 a 6</a:t>
            </a:r>
            <a:r>
              <a:rPr lang="es-MX" sz="2400" dirty="0">
                <a:effectLst/>
                <a:sym typeface="Symbol" panose="05050102010706020507" pitchFamily="18" charset="2"/>
              </a:rPr>
              <a:t></a:t>
            </a:r>
            <a:r>
              <a:rPr lang="es-MX" sz="2400" dirty="0">
                <a:effectLst/>
              </a:rPr>
              <a:t>4 – 1</a:t>
            </a:r>
            <a:r>
              <a:rPr lang="es-MX" sz="2400" dirty="0">
                <a:effectLst/>
                <a:sym typeface="Symbol" panose="05050102010706020507" pitchFamily="18" charset="2"/>
              </a:rPr>
              <a:t></a:t>
            </a:r>
            <a:r>
              <a:rPr lang="es-MX" sz="2400" dirty="0">
                <a:effectLst/>
              </a:rPr>
              <a:t>4 = 20).</a:t>
            </a:r>
          </a:p>
          <a:p>
            <a:endParaRPr lang="es-MX" sz="2000" dirty="0">
              <a:effectLst/>
            </a:endParaRPr>
          </a:p>
          <a:p>
            <a:pPr lvl="1"/>
            <a:endParaRPr lang="es-MX" sz="1600" i="1" dirty="0">
              <a:effectLst/>
            </a:endParaRPr>
          </a:p>
        </p:txBody>
      </p:sp>
      <p:sp>
        <p:nvSpPr>
          <p:cNvPr id="5" name="Rectángulo redondeado 4"/>
          <p:cNvSpPr/>
          <p:nvPr/>
        </p:nvSpPr>
        <p:spPr bwMode="auto">
          <a:xfrm>
            <a:off x="2445207" y="5319346"/>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Text Box 9"/>
          <p:cNvSpPr txBox="1">
            <a:spLocks noChangeArrowheads="1"/>
          </p:cNvSpPr>
          <p:nvPr/>
        </p:nvSpPr>
        <p:spPr bwMode="auto">
          <a:xfrm>
            <a:off x="1602263" y="4460311"/>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10</a:t>
            </a:r>
            <a:endParaRPr lang="es-MX" sz="2400" i="1" u="none" dirty="0">
              <a:latin typeface="Times New Roman" panose="02020603050405020304" pitchFamily="18" charset="0"/>
              <a:sym typeface="Symbol" panose="05050102010706020507" pitchFamily="18" charset="2"/>
            </a:endParaRPr>
          </a:p>
        </p:txBody>
      </p:sp>
      <p:sp>
        <p:nvSpPr>
          <p:cNvPr id="7" name="Text Box 9"/>
          <p:cNvSpPr txBox="1">
            <a:spLocks noChangeArrowheads="1"/>
          </p:cNvSpPr>
          <p:nvPr/>
        </p:nvSpPr>
        <p:spPr bwMode="auto">
          <a:xfrm>
            <a:off x="1602263" y="5187238"/>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4</a:t>
            </a:r>
            <a:endParaRPr lang="es-MX" sz="2400" i="1" u="none" dirty="0">
              <a:latin typeface="Times New Roman" panose="02020603050405020304" pitchFamily="18" charset="0"/>
              <a:sym typeface="Symbol" panose="05050102010706020507" pitchFamily="18" charset="2"/>
            </a:endParaRPr>
          </a:p>
        </p:txBody>
      </p:sp>
      <p:sp>
        <p:nvSpPr>
          <p:cNvPr id="8" name="Text Box 9"/>
          <p:cNvSpPr txBox="1">
            <a:spLocks noChangeArrowheads="1"/>
          </p:cNvSpPr>
          <p:nvPr/>
        </p:nvSpPr>
        <p:spPr bwMode="auto">
          <a:xfrm>
            <a:off x="1639333" y="5913686"/>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0</a:t>
            </a:r>
            <a:endParaRPr lang="es-MX" sz="2400" i="1" u="none" dirty="0">
              <a:latin typeface="Times New Roman" panose="02020603050405020304" pitchFamily="18" charset="0"/>
              <a:sym typeface="Symbol" panose="05050102010706020507" pitchFamily="18" charset="2"/>
            </a:endParaRPr>
          </a:p>
        </p:txBody>
      </p:sp>
      <p:sp>
        <p:nvSpPr>
          <p:cNvPr id="9" name="Triángulo isósceles 8"/>
          <p:cNvSpPr/>
          <p:nvPr/>
        </p:nvSpPr>
        <p:spPr bwMode="auto">
          <a:xfrm>
            <a:off x="3818182" y="4302126"/>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0" name="Text Box 9"/>
          <p:cNvSpPr txBox="1">
            <a:spLocks noChangeArrowheads="1"/>
          </p:cNvSpPr>
          <p:nvPr/>
        </p:nvSpPr>
        <p:spPr bwMode="auto">
          <a:xfrm>
            <a:off x="4466568" y="4197154"/>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7</a:t>
            </a:r>
            <a:endParaRPr lang="es-MX" sz="2200" i="1" u="none" dirty="0">
              <a:solidFill>
                <a:srgbClr val="FF0000"/>
              </a:solidFill>
              <a:latin typeface="+mn-lt"/>
              <a:sym typeface="Symbol" panose="05050102010706020507" pitchFamily="18" charset="2"/>
            </a:endParaRPr>
          </a:p>
        </p:txBody>
      </p:sp>
      <p:sp>
        <p:nvSpPr>
          <p:cNvPr id="11" name="Triángulo isósceles 10"/>
          <p:cNvSpPr/>
          <p:nvPr/>
        </p:nvSpPr>
        <p:spPr bwMode="auto">
          <a:xfrm>
            <a:off x="3856638" y="504838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 name="Text Box 9"/>
          <p:cNvSpPr txBox="1">
            <a:spLocks noChangeArrowheads="1"/>
          </p:cNvSpPr>
          <p:nvPr/>
        </p:nvSpPr>
        <p:spPr bwMode="auto">
          <a:xfrm>
            <a:off x="4487095" y="5077777"/>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6</a:t>
            </a:r>
            <a:endParaRPr lang="es-MX" sz="2200" i="1" u="none" dirty="0">
              <a:solidFill>
                <a:srgbClr val="FF0000"/>
              </a:solidFill>
              <a:latin typeface="+mn-lt"/>
              <a:sym typeface="Symbol" panose="05050102010706020507" pitchFamily="18" charset="2"/>
            </a:endParaRPr>
          </a:p>
        </p:txBody>
      </p:sp>
      <p:sp>
        <p:nvSpPr>
          <p:cNvPr id="13" name="Triángulo isósceles 12"/>
          <p:cNvSpPr/>
          <p:nvPr/>
        </p:nvSpPr>
        <p:spPr bwMode="auto">
          <a:xfrm>
            <a:off x="3854040" y="5937783"/>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4" name="Text Box 9"/>
          <p:cNvSpPr txBox="1">
            <a:spLocks noChangeArrowheads="1"/>
          </p:cNvSpPr>
          <p:nvPr/>
        </p:nvSpPr>
        <p:spPr bwMode="auto">
          <a:xfrm>
            <a:off x="4450143" y="5931269"/>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9" name="Text Box 9"/>
          <p:cNvSpPr txBox="1">
            <a:spLocks noChangeArrowheads="1"/>
          </p:cNvSpPr>
          <p:nvPr/>
        </p:nvSpPr>
        <p:spPr bwMode="auto">
          <a:xfrm>
            <a:off x="1612279" y="6317790"/>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15.6.</a:t>
            </a:r>
            <a:endParaRPr lang="es-MX" sz="2400" i="1" u="none" dirty="0">
              <a:latin typeface="Times New Roman" panose="02020603050405020304" pitchFamily="18" charset="0"/>
              <a:sym typeface="Symbol" panose="05050102010706020507" pitchFamily="18" charset="2"/>
            </a:endParaRPr>
          </a:p>
        </p:txBody>
      </p:sp>
      <p:sp>
        <p:nvSpPr>
          <p:cNvPr id="20" name="Text Box 9"/>
          <p:cNvSpPr txBox="1">
            <a:spLocks noChangeArrowheads="1"/>
          </p:cNvSpPr>
          <p:nvPr/>
        </p:nvSpPr>
        <p:spPr bwMode="auto">
          <a:xfrm>
            <a:off x="2595547" y="5198203"/>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b</a:t>
            </a:r>
            <a:endParaRPr lang="es-MX" sz="2800" i="1" u="none" dirty="0">
              <a:latin typeface="Times New Roman" panose="02020603050405020304" pitchFamily="18" charset="0"/>
              <a:sym typeface="Symbol" panose="05050102010706020507" pitchFamily="18" charset="2"/>
            </a:endParaRPr>
          </a:p>
        </p:txBody>
      </p:sp>
      <p:sp>
        <p:nvSpPr>
          <p:cNvPr id="21" name="Text Box 9"/>
          <p:cNvSpPr txBox="1">
            <a:spLocks noChangeArrowheads="1"/>
          </p:cNvSpPr>
          <p:nvPr/>
        </p:nvSpPr>
        <p:spPr bwMode="auto">
          <a:xfrm>
            <a:off x="4006119" y="4302126"/>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x</a:t>
            </a:r>
            <a:endParaRPr lang="es-MX" sz="2800" i="1" u="none" dirty="0">
              <a:latin typeface="Times New Roman" panose="02020603050405020304" pitchFamily="18" charset="0"/>
              <a:sym typeface="Symbol" panose="05050102010706020507" pitchFamily="18" charset="2"/>
            </a:endParaRPr>
          </a:p>
        </p:txBody>
      </p:sp>
      <p:sp>
        <p:nvSpPr>
          <p:cNvPr id="22" name="Text Box 9"/>
          <p:cNvSpPr txBox="1">
            <a:spLocks noChangeArrowheads="1"/>
          </p:cNvSpPr>
          <p:nvPr/>
        </p:nvSpPr>
        <p:spPr bwMode="auto">
          <a:xfrm>
            <a:off x="4042527" y="503016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endParaRPr lang="es-MX" sz="2800" i="1" u="none" dirty="0">
              <a:latin typeface="Times New Roman" panose="02020603050405020304" pitchFamily="18" charset="0"/>
              <a:sym typeface="Symbol" panose="05050102010706020507" pitchFamily="18" charset="2"/>
            </a:endParaRPr>
          </a:p>
        </p:txBody>
      </p:sp>
      <p:sp>
        <p:nvSpPr>
          <p:cNvPr id="23" name="Text Box 9"/>
          <p:cNvSpPr txBox="1">
            <a:spLocks noChangeArrowheads="1"/>
          </p:cNvSpPr>
          <p:nvPr/>
        </p:nvSpPr>
        <p:spPr bwMode="auto">
          <a:xfrm>
            <a:off x="4042527" y="593354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z</a:t>
            </a:r>
            <a:endParaRPr lang="es-MX" sz="2800" i="1" u="none" dirty="0">
              <a:latin typeface="Times New Roman" panose="02020603050405020304" pitchFamily="18" charset="0"/>
              <a:sym typeface="Symbol" panose="05050102010706020507" pitchFamily="18" charset="2"/>
            </a:endParaRPr>
          </a:p>
        </p:txBody>
      </p:sp>
      <p:sp>
        <p:nvSpPr>
          <p:cNvPr id="24" name="Rectángulo redondeado 23"/>
          <p:cNvSpPr/>
          <p:nvPr/>
        </p:nvSpPr>
        <p:spPr bwMode="auto">
          <a:xfrm>
            <a:off x="2486394" y="4554437"/>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5" name="Text Box 9"/>
          <p:cNvSpPr txBox="1">
            <a:spLocks noChangeArrowheads="1"/>
          </p:cNvSpPr>
          <p:nvPr/>
        </p:nvSpPr>
        <p:spPr bwMode="auto">
          <a:xfrm>
            <a:off x="2636734" y="443329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a:t>
            </a:r>
            <a:endParaRPr lang="es-MX" sz="2800" i="1" u="none" dirty="0">
              <a:latin typeface="Times New Roman" panose="02020603050405020304" pitchFamily="18" charset="0"/>
              <a:sym typeface="Symbol" panose="05050102010706020507" pitchFamily="18" charset="2"/>
            </a:endParaRPr>
          </a:p>
        </p:txBody>
      </p:sp>
      <p:sp>
        <p:nvSpPr>
          <p:cNvPr id="26" name="Rectángulo redondeado 25"/>
          <p:cNvSpPr/>
          <p:nvPr/>
        </p:nvSpPr>
        <p:spPr bwMode="auto">
          <a:xfrm>
            <a:off x="2449323" y="6003583"/>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7" name="Text Box 9"/>
          <p:cNvSpPr txBox="1">
            <a:spLocks noChangeArrowheads="1"/>
          </p:cNvSpPr>
          <p:nvPr/>
        </p:nvSpPr>
        <p:spPr bwMode="auto">
          <a:xfrm>
            <a:off x="2599663" y="5882440"/>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t>
            </a:r>
            <a:endParaRPr lang="es-MX" sz="2800" i="1" u="none" dirty="0">
              <a:latin typeface="Times New Roman" panose="02020603050405020304" pitchFamily="18" charset="0"/>
              <a:sym typeface="Symbol" panose="05050102010706020507" pitchFamily="18" charset="2"/>
            </a:endParaRPr>
          </a:p>
        </p:txBody>
      </p:sp>
      <p:cxnSp>
        <p:nvCxnSpPr>
          <p:cNvPr id="28" name="Conector recto 27"/>
          <p:cNvCxnSpPr>
            <a:endCxn id="9" idx="1"/>
          </p:cNvCxnSpPr>
          <p:nvPr/>
        </p:nvCxnSpPr>
        <p:spPr bwMode="auto">
          <a:xfrm flipV="1">
            <a:off x="3131596" y="4554624"/>
            <a:ext cx="865758" cy="864853"/>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Conector recto 28"/>
          <p:cNvCxnSpPr/>
          <p:nvPr/>
        </p:nvCxnSpPr>
        <p:spPr bwMode="auto">
          <a:xfrm>
            <a:off x="3145660" y="4794958"/>
            <a:ext cx="904214" cy="505926"/>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Conector recto 29"/>
          <p:cNvCxnSpPr/>
          <p:nvPr/>
        </p:nvCxnSpPr>
        <p:spPr bwMode="auto">
          <a:xfrm flipV="1">
            <a:off x="3173935" y="6111989"/>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Text Box 9"/>
          <p:cNvSpPr txBox="1">
            <a:spLocks noChangeArrowheads="1"/>
          </p:cNvSpPr>
          <p:nvPr/>
        </p:nvSpPr>
        <p:spPr bwMode="auto">
          <a:xfrm>
            <a:off x="5033008" y="4037506"/>
            <a:ext cx="820681"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Puja</a:t>
            </a:r>
          </a:p>
        </p:txBody>
      </p:sp>
      <p:sp>
        <p:nvSpPr>
          <p:cNvPr id="32" name="Text Box 9"/>
          <p:cNvSpPr txBox="1">
            <a:spLocks noChangeArrowheads="1"/>
          </p:cNvSpPr>
          <p:nvPr/>
        </p:nvSpPr>
        <p:spPr bwMode="auto">
          <a:xfrm>
            <a:off x="5126969" y="4364072"/>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mn-lt"/>
                <a:sym typeface="Symbol" panose="05050102010706020507" pitchFamily="18" charset="2"/>
              </a:rPr>
              <a:t>3</a:t>
            </a:r>
            <a:endParaRPr lang="es-MX" sz="2200" i="1" u="none" dirty="0">
              <a:latin typeface="+mn-lt"/>
              <a:sym typeface="Symbol" panose="05050102010706020507" pitchFamily="18" charset="2"/>
            </a:endParaRPr>
          </a:p>
        </p:txBody>
      </p:sp>
      <p:sp>
        <p:nvSpPr>
          <p:cNvPr id="33" name="Text Box 9"/>
          <p:cNvSpPr txBox="1">
            <a:spLocks noChangeArrowheads="1"/>
          </p:cNvSpPr>
          <p:nvPr/>
        </p:nvSpPr>
        <p:spPr bwMode="auto">
          <a:xfrm>
            <a:off x="5134299" y="5055135"/>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mn-lt"/>
                <a:sym typeface="Symbol" panose="05050102010706020507" pitchFamily="18" charset="2"/>
              </a:rPr>
              <a:t>5</a:t>
            </a:r>
            <a:endParaRPr lang="es-MX" sz="2200" i="1" u="none" dirty="0">
              <a:latin typeface="+mn-lt"/>
              <a:sym typeface="Symbol" panose="05050102010706020507" pitchFamily="18" charset="2"/>
            </a:endParaRPr>
          </a:p>
        </p:txBody>
      </p:sp>
      <p:sp>
        <p:nvSpPr>
          <p:cNvPr id="37" name="Text Box 9"/>
          <p:cNvSpPr txBox="1">
            <a:spLocks noChangeArrowheads="1"/>
          </p:cNvSpPr>
          <p:nvPr/>
        </p:nvSpPr>
        <p:spPr bwMode="auto">
          <a:xfrm>
            <a:off x="5107167" y="5888496"/>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mn-lt"/>
                <a:sym typeface="Symbol" panose="05050102010706020507" pitchFamily="18" charset="2"/>
              </a:rPr>
              <a:t>1</a:t>
            </a:r>
            <a:endParaRPr lang="es-MX" sz="2200" i="1" u="none" dirty="0">
              <a:latin typeface="+mn-lt"/>
              <a:sym typeface="Symbol" panose="05050102010706020507" pitchFamily="18" charset="2"/>
            </a:endParaRPr>
          </a:p>
        </p:txBody>
      </p:sp>
      <p:cxnSp>
        <p:nvCxnSpPr>
          <p:cNvPr id="38" name="Conector recto 37"/>
          <p:cNvCxnSpPr>
            <a:endCxn id="9" idx="1"/>
          </p:cNvCxnSpPr>
          <p:nvPr/>
        </p:nvCxnSpPr>
        <p:spPr bwMode="auto">
          <a:xfrm flipV="1">
            <a:off x="3131596" y="4554624"/>
            <a:ext cx="865758" cy="73417"/>
          </a:xfrm>
          <a:prstGeom prst="line">
            <a:avLst/>
          </a:prstGeom>
          <a:solidFill>
            <a:schemeClr val="accent1"/>
          </a:solidFill>
          <a:ln w="38100" cap="flat" cmpd="sng" algn="ctr">
            <a:solidFill>
              <a:srgbClr val="00FF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Text Box 9"/>
          <p:cNvSpPr txBox="1">
            <a:spLocks noChangeArrowheads="1"/>
          </p:cNvSpPr>
          <p:nvPr/>
        </p:nvSpPr>
        <p:spPr bwMode="auto">
          <a:xfrm>
            <a:off x="5525263" y="4352262"/>
            <a:ext cx="50664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00FF99"/>
                </a:solidFill>
                <a:latin typeface="+mn-lt"/>
                <a:sym typeface="Symbol" panose="05050102010706020507" pitchFamily="18" charset="2"/>
              </a:rPr>
              <a:t>6</a:t>
            </a:r>
            <a:endParaRPr lang="es-MX" sz="2200" i="1" u="none" dirty="0">
              <a:solidFill>
                <a:srgbClr val="00FF99"/>
              </a:solidFill>
              <a:latin typeface="+mn-lt"/>
              <a:sym typeface="Symbol" panose="05050102010706020507" pitchFamily="18" charset="2"/>
            </a:endParaRPr>
          </a:p>
        </p:txBody>
      </p:sp>
      <p:cxnSp>
        <p:nvCxnSpPr>
          <p:cNvPr id="43" name="Conector recto 42"/>
          <p:cNvCxnSpPr/>
          <p:nvPr/>
        </p:nvCxnSpPr>
        <p:spPr bwMode="auto">
          <a:xfrm>
            <a:off x="5160007" y="4460310"/>
            <a:ext cx="233233" cy="249060"/>
          </a:xfrm>
          <a:prstGeom prst="line">
            <a:avLst/>
          </a:prstGeom>
          <a:solidFill>
            <a:schemeClr val="accent1"/>
          </a:solidFill>
          <a:ln w="25400" cap="flat" cmpd="sng" algn="ctr">
            <a:solidFill>
              <a:srgbClr val="00FF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Conector recto 43"/>
          <p:cNvCxnSpPr/>
          <p:nvPr/>
        </p:nvCxnSpPr>
        <p:spPr bwMode="auto">
          <a:xfrm flipV="1">
            <a:off x="5208752" y="4440203"/>
            <a:ext cx="176801" cy="260883"/>
          </a:xfrm>
          <a:prstGeom prst="line">
            <a:avLst/>
          </a:prstGeom>
          <a:solidFill>
            <a:schemeClr val="accent1"/>
          </a:solidFill>
          <a:ln w="25400" cap="flat" cmpd="sng" algn="ctr">
            <a:solidFill>
              <a:srgbClr val="00FF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Conector recto 44"/>
          <p:cNvCxnSpPr/>
          <p:nvPr/>
        </p:nvCxnSpPr>
        <p:spPr bwMode="auto">
          <a:xfrm flipV="1">
            <a:off x="3151974" y="5395771"/>
            <a:ext cx="865758" cy="73417"/>
          </a:xfrm>
          <a:prstGeom prst="line">
            <a:avLst/>
          </a:prstGeom>
          <a:solidFill>
            <a:schemeClr val="accent1"/>
          </a:solidFill>
          <a:ln w="38100" cap="flat" cmpd="sng" algn="ctr">
            <a:solidFill>
              <a:srgbClr val="00FF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52</a:t>
            </a:fld>
            <a:endParaRPr lang="es-MX" dirty="0"/>
          </a:p>
        </p:txBody>
      </p:sp>
      <p:sp>
        <p:nvSpPr>
          <p:cNvPr id="40" name="Text Box 9"/>
          <p:cNvSpPr txBox="1">
            <a:spLocks noChangeArrowheads="1"/>
          </p:cNvSpPr>
          <p:nvPr/>
        </p:nvSpPr>
        <p:spPr bwMode="auto">
          <a:xfrm>
            <a:off x="126590" y="95761"/>
            <a:ext cx="810302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15.5 Subasta generalizada con el segundo precio</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cxnSp>
        <p:nvCxnSpPr>
          <p:cNvPr id="41" name="Conector recto 40"/>
          <p:cNvCxnSpPr/>
          <p:nvPr/>
        </p:nvCxnSpPr>
        <p:spPr bwMode="auto">
          <a:xfrm>
            <a:off x="3157972" y="4789733"/>
            <a:ext cx="875411" cy="492894"/>
          </a:xfrm>
          <a:prstGeom prst="line">
            <a:avLst/>
          </a:prstGeom>
          <a:solidFill>
            <a:schemeClr val="accent1"/>
          </a:solidFill>
          <a:ln w="4445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Conector recto 45"/>
          <p:cNvCxnSpPr/>
          <p:nvPr/>
        </p:nvCxnSpPr>
        <p:spPr bwMode="auto">
          <a:xfrm flipV="1">
            <a:off x="3129248" y="4608548"/>
            <a:ext cx="865758" cy="864853"/>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Marcador de contenido 2"/>
          <p:cNvSpPr txBox="1">
            <a:spLocks/>
          </p:cNvSpPr>
          <p:nvPr/>
        </p:nvSpPr>
        <p:spPr bwMode="auto">
          <a:xfrm>
            <a:off x="5985712" y="3792875"/>
            <a:ext cx="5976566" cy="2901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 indent="0">
              <a:buNone/>
            </a:pPr>
            <a:r>
              <a:rPr lang="es-MX" sz="2400" dirty="0">
                <a:effectLst/>
                <a:sym typeface="Symbol" panose="05050102010706020507" pitchFamily="18" charset="2"/>
              </a:rPr>
              <a:t>Este equilibrio no es socialmente óptimo, puesto que asigna a  </a:t>
            </a:r>
            <a:r>
              <a:rPr lang="es-MX" sz="2400" i="1" dirty="0">
                <a:effectLst/>
                <a:sym typeface="Symbol" panose="05050102010706020507" pitchFamily="18" charset="2"/>
              </a:rPr>
              <a:t>y  </a:t>
            </a:r>
            <a:r>
              <a:rPr lang="es-MX" sz="2400" dirty="0">
                <a:effectLst/>
                <a:sym typeface="Symbol" panose="05050102010706020507" pitchFamily="18" charset="2"/>
              </a:rPr>
              <a:t>la ranura más alta y a  </a:t>
            </a:r>
            <a:r>
              <a:rPr lang="es-MX" sz="2400" i="1" dirty="0">
                <a:effectLst/>
                <a:sym typeface="Symbol" panose="05050102010706020507" pitchFamily="18" charset="2"/>
              </a:rPr>
              <a:t>x</a:t>
            </a:r>
            <a:r>
              <a:rPr lang="es-MX" sz="2400" dirty="0">
                <a:effectLst/>
                <a:sym typeface="Symbol" panose="05050102010706020507" pitchFamily="18" charset="2"/>
              </a:rPr>
              <a:t>  la segunda más alta.</a:t>
            </a:r>
          </a:p>
          <a:p>
            <a:pPr marL="57150" indent="0">
              <a:buNone/>
            </a:pPr>
            <a:r>
              <a:rPr lang="es-MX" sz="2400" dirty="0">
                <a:effectLst/>
                <a:sym typeface="Symbol" panose="05050102010706020507" pitchFamily="18" charset="2"/>
              </a:rPr>
              <a:t>Es un problema abierto cuantificar qué tan lejos del óptimo social puede llegar un equilibrio Nash en GSP.</a:t>
            </a:r>
            <a:endParaRPr lang="es-MX" sz="2400" dirty="0">
              <a:effectLst/>
            </a:endParaRPr>
          </a:p>
        </p:txBody>
      </p:sp>
      <p:sp>
        <p:nvSpPr>
          <p:cNvPr id="48" name="Text Box 9"/>
          <p:cNvSpPr txBox="1">
            <a:spLocks noChangeArrowheads="1"/>
          </p:cNvSpPr>
          <p:nvPr/>
        </p:nvSpPr>
        <p:spPr bwMode="auto">
          <a:xfrm>
            <a:off x="5510677" y="5079775"/>
            <a:ext cx="50664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00FF99"/>
                </a:solidFill>
                <a:latin typeface="+mn-lt"/>
                <a:sym typeface="Symbol" panose="05050102010706020507" pitchFamily="18" charset="2"/>
              </a:rPr>
              <a:t>2</a:t>
            </a:r>
            <a:endParaRPr lang="es-MX" sz="2200" i="1" u="none" dirty="0">
              <a:solidFill>
                <a:srgbClr val="00FF99"/>
              </a:solidFill>
              <a:latin typeface="+mn-lt"/>
              <a:sym typeface="Symbol" panose="05050102010706020507" pitchFamily="18" charset="2"/>
            </a:endParaRPr>
          </a:p>
        </p:txBody>
      </p:sp>
      <p:cxnSp>
        <p:nvCxnSpPr>
          <p:cNvPr id="49" name="Conector recto 48"/>
          <p:cNvCxnSpPr/>
          <p:nvPr/>
        </p:nvCxnSpPr>
        <p:spPr bwMode="auto">
          <a:xfrm flipV="1">
            <a:off x="5208751" y="5142173"/>
            <a:ext cx="176801" cy="260883"/>
          </a:xfrm>
          <a:prstGeom prst="line">
            <a:avLst/>
          </a:prstGeom>
          <a:solidFill>
            <a:schemeClr val="accent1"/>
          </a:solidFill>
          <a:ln w="25400" cap="flat" cmpd="sng" algn="ctr">
            <a:solidFill>
              <a:srgbClr val="00FF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Conector recto 49"/>
          <p:cNvCxnSpPr/>
          <p:nvPr/>
        </p:nvCxnSpPr>
        <p:spPr bwMode="auto">
          <a:xfrm>
            <a:off x="5172653" y="5146711"/>
            <a:ext cx="233233" cy="249060"/>
          </a:xfrm>
          <a:prstGeom prst="line">
            <a:avLst/>
          </a:prstGeom>
          <a:solidFill>
            <a:schemeClr val="accent1"/>
          </a:solidFill>
          <a:ln w="25400" cap="flat" cmpd="sng" algn="ctr">
            <a:solidFill>
              <a:srgbClr val="00FF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Text Box 9">
            <a:extLst>
              <a:ext uri="{FF2B5EF4-FFF2-40B4-BE49-F238E27FC236}">
                <a16:creationId xmlns:a16="http://schemas.microsoft.com/office/drawing/2014/main" id="{65100FDD-E296-4A1F-EE39-6C6A1B98CE42}"/>
              </a:ext>
            </a:extLst>
          </p:cNvPr>
          <p:cNvSpPr txBox="1">
            <a:spLocks noChangeArrowheads="1"/>
          </p:cNvSpPr>
          <p:nvPr/>
        </p:nvSpPr>
        <p:spPr bwMode="auto">
          <a:xfrm>
            <a:off x="1173351" y="3750343"/>
            <a:ext cx="1573767" cy="70788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Porcentajes de clics</a:t>
            </a:r>
          </a:p>
        </p:txBody>
      </p:sp>
      <p:sp>
        <p:nvSpPr>
          <p:cNvPr id="2" name="Text Box 9">
            <a:extLst>
              <a:ext uri="{FF2B5EF4-FFF2-40B4-BE49-F238E27FC236}">
                <a16:creationId xmlns:a16="http://schemas.microsoft.com/office/drawing/2014/main" id="{B1421B9B-10DE-5034-92F8-338EF4610342}"/>
              </a:ext>
            </a:extLst>
          </p:cNvPr>
          <p:cNvSpPr txBox="1">
            <a:spLocks noChangeArrowheads="1"/>
          </p:cNvSpPr>
          <p:nvPr/>
        </p:nvSpPr>
        <p:spPr bwMode="auto">
          <a:xfrm>
            <a:off x="3350705" y="3711152"/>
            <a:ext cx="2042535"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FF0000"/>
                </a:solidFill>
                <a:latin typeface="+mn-lt"/>
                <a:sym typeface="Symbol" panose="05050102010706020507" pitchFamily="18" charset="2"/>
              </a:rPr>
              <a:t>Ingreso por clic</a:t>
            </a:r>
          </a:p>
        </p:txBody>
      </p:sp>
    </p:spTree>
    <p:extLst>
      <p:ext uri="{BB962C8B-B14F-4D97-AF65-F5344CB8AC3E}">
        <p14:creationId xmlns:p14="http://schemas.microsoft.com/office/powerpoint/2010/main" val="2529558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subTnLst>
                                    <p:set>
                                      <p:cBhvr override="childStyle">
                                        <p:cTn dur="1" fill="hold" display="0" masterRel="nextClick" afterEffect="1"/>
                                        <p:tgtEl>
                                          <p:spTgt spid="28"/>
                                        </p:tgtEl>
                                        <p:attrNameLst>
                                          <p:attrName>style.visibility</p:attrName>
                                        </p:attrNameLst>
                                      </p:cBhvr>
                                      <p:to>
                                        <p:strVal val="hidden"/>
                                      </p:to>
                                    </p:set>
                                  </p:subTnLst>
                                </p:cTn>
                              </p:par>
                              <p:par>
                                <p:cTn id="9" presetID="1" presetClass="entr" presetSubtype="0"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17" presetID="1" presetClass="entr" presetSubtype="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childTnLst>
                                  <p:subTnLst>
                                    <p:set>
                                      <p:cBhvr override="childStyle">
                                        <p:cTn dur="1" fill="hold" display="0" masterRel="nextClick" afterEffect="1"/>
                                        <p:tgtEl>
                                          <p:spTgt spid="38"/>
                                        </p:tgtEl>
                                        <p:attrNameLst>
                                          <p:attrName>style.visibility</p:attrName>
                                        </p:attrNameLst>
                                      </p:cBhvr>
                                      <p:to>
                                        <p:strVal val="hidden"/>
                                      </p:to>
                                    </p:set>
                                  </p:subTnLst>
                                </p:cTn>
                              </p:par>
                              <p:par>
                                <p:cTn id="19" presetID="1" presetClass="entr" presetSubtype="0" fill="hold" nodeType="withEffect">
                                  <p:stCondLst>
                                    <p:cond delay="0"/>
                                  </p:stCondLst>
                                  <p:childTnLst>
                                    <p:set>
                                      <p:cBhvr>
                                        <p:cTn id="20" dur="1" fill="hold">
                                          <p:stCondLst>
                                            <p:cond delay="0"/>
                                          </p:stCondLst>
                                        </p:cTn>
                                        <p:tgtEl>
                                          <p:spTgt spid="43"/>
                                        </p:tgtEl>
                                        <p:attrNameLst>
                                          <p:attrName>style.visibility</p:attrName>
                                        </p:attrNameLst>
                                      </p:cBhvr>
                                      <p:to>
                                        <p:strVal val="visible"/>
                                      </p:to>
                                    </p:set>
                                  </p:childTnLst>
                                  <p:subTnLst>
                                    <p:set>
                                      <p:cBhvr override="childStyle">
                                        <p:cTn dur="1" fill="hold" display="0" masterRel="nextClick" afterEffect="1"/>
                                        <p:tgtEl>
                                          <p:spTgt spid="43"/>
                                        </p:tgtEl>
                                        <p:attrNameLst>
                                          <p:attrName>style.visibility</p:attrName>
                                        </p:attrNameLst>
                                      </p:cBhvr>
                                      <p:to>
                                        <p:strVal val="hidden"/>
                                      </p:to>
                                    </p:set>
                                  </p:subTnLst>
                                </p:cTn>
                              </p:par>
                              <p:par>
                                <p:cTn id="21" presetID="1" presetClass="entr" presetSubtype="0" fill="hold" nodeType="withEffect">
                                  <p:stCondLst>
                                    <p:cond delay="0"/>
                                  </p:stCondLst>
                                  <p:childTnLst>
                                    <p:set>
                                      <p:cBhvr>
                                        <p:cTn id="22" dur="1" fill="hold">
                                          <p:stCondLst>
                                            <p:cond delay="0"/>
                                          </p:stCondLst>
                                        </p:cTn>
                                        <p:tgtEl>
                                          <p:spTgt spid="44"/>
                                        </p:tgtEl>
                                        <p:attrNameLst>
                                          <p:attrName>style.visibility</p:attrName>
                                        </p:attrNameLst>
                                      </p:cBhvr>
                                      <p:to>
                                        <p:strVal val="visible"/>
                                      </p:to>
                                    </p:set>
                                  </p:childTnLst>
                                  <p:subTnLst>
                                    <p:set>
                                      <p:cBhvr override="childStyle">
                                        <p:cTn dur="1" fill="hold" display="0" masterRel="nextClick" afterEffect="1"/>
                                        <p:tgtEl>
                                          <p:spTgt spid="44"/>
                                        </p:tgtEl>
                                        <p:attrNameLst>
                                          <p:attrName>style.visibility</p:attrName>
                                        </p:attrNameLst>
                                      </p:cBhvr>
                                      <p:to>
                                        <p:strVal val="hidden"/>
                                      </p:to>
                                    </p:set>
                                  </p:subTnLst>
                                </p:cTn>
                              </p:par>
                              <p:par>
                                <p:cTn id="23" presetID="1" presetClass="entr" presetSubtype="0"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subTnLst>
                                    <p:set>
                                      <p:cBhvr override="childStyle">
                                        <p:cTn dur="1" fill="hold" display="0" masterRel="nextClick" afterEffect="1"/>
                                        <p:tgtEl>
                                          <p:spTgt spid="42"/>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29" presetID="1" presetClass="entr" presetSubtype="0" fill="hold" nodeType="withEffect">
                                  <p:stCondLst>
                                    <p:cond delay="0"/>
                                  </p:stCondLst>
                                  <p:childTnLst>
                                    <p:set>
                                      <p:cBhvr>
                                        <p:cTn id="30" dur="1" fill="hold">
                                          <p:stCondLst>
                                            <p:cond delay="0"/>
                                          </p:stCondLst>
                                        </p:cTn>
                                        <p:tgtEl>
                                          <p:spTgt spid="49"/>
                                        </p:tgtEl>
                                        <p:attrNameLst>
                                          <p:attrName>style.visibility</p:attrName>
                                        </p:attrNameLst>
                                      </p:cBhvr>
                                      <p:to>
                                        <p:strVal val="visible"/>
                                      </p:to>
                                    </p:set>
                                  </p:childTnLst>
                                  <p:subTnLst>
                                    <p:set>
                                      <p:cBhvr override="childStyle">
                                        <p:cTn dur="1" fill="hold" display="0" masterRel="nextClick" afterEffect="1"/>
                                        <p:tgtEl>
                                          <p:spTgt spid="49"/>
                                        </p:tgtEl>
                                        <p:attrNameLst>
                                          <p:attrName>style.visibility</p:attrName>
                                        </p:attrNameLst>
                                      </p:cBhvr>
                                      <p:to>
                                        <p:strVal val="hidden"/>
                                      </p:to>
                                    </p:set>
                                  </p:subTnLst>
                                </p:cTn>
                              </p:par>
                              <p:par>
                                <p:cTn id="31" presetID="1" presetClass="entr" presetSubtype="0" fill="hold" nodeType="with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0"/>
                                        </p:tgtEl>
                                        <p:attrNameLst>
                                          <p:attrName>style.visibility</p:attrName>
                                        </p:attrNameLst>
                                      </p:cBhvr>
                                      <p:to>
                                        <p:strVal val="visible"/>
                                      </p:to>
                                    </p:set>
                                  </p:childTnLst>
                                  <p:subTnLst>
                                    <p:set>
                                      <p:cBhvr override="childStyle">
                                        <p:cTn dur="1" fill="hold" display="0" masterRel="nextClick" afterEffect="1"/>
                                        <p:tgtEl>
                                          <p:spTgt spid="50"/>
                                        </p:tgtEl>
                                        <p:attrNameLst>
                                          <p:attrName>style.visibility</p:attrName>
                                        </p:attrNameLst>
                                      </p:cBhvr>
                                      <p:to>
                                        <p:strVal val="hidden"/>
                                      </p:to>
                                    </p:set>
                                  </p:subTnLst>
                                </p:cTn>
                              </p:par>
                              <p:par>
                                <p:cTn id="37" presetID="1" presetClass="entr" presetSubtype="0"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childTnLst>
                                  <p:subTnLst>
                                    <p:set>
                                      <p:cBhvr override="childStyle">
                                        <p:cTn dur="1" fill="hold" display="0" masterRel="nextClick" afterEffect="1"/>
                                        <p:tgtEl>
                                          <p:spTgt spid="48"/>
                                        </p:tgtEl>
                                        <p:attrNameLst>
                                          <p:attrName>style.visibility</p:attrName>
                                        </p:attrNameLst>
                                      </p:cBhvr>
                                      <p:to>
                                        <p:strVal val="hidden"/>
                                      </p:to>
                                    </p:set>
                                  </p:subTnLst>
                                </p:cTn>
                              </p:par>
                              <p:par>
                                <p:cTn id="39" presetID="1" presetClass="entr" presetSubtype="0" fill="hold" nodeType="withEffect">
                                  <p:stCondLst>
                                    <p:cond delay="0"/>
                                  </p:stCondLst>
                                  <p:childTnLst>
                                    <p:set>
                                      <p:cBhvr>
                                        <p:cTn id="40" dur="1" fill="hold">
                                          <p:stCondLst>
                                            <p:cond delay="0"/>
                                          </p:stCondLst>
                                        </p:cTn>
                                        <p:tgtEl>
                                          <p:spTgt spid="4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7">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47">
                                            <p:txEl>
                                              <p:pRg st="0" end="0"/>
                                            </p:txEl>
                                          </p:spTgt>
                                        </p:tgtEl>
                                        <p:attrNameLst>
                                          <p:attrName>ppt_c</p:attrName>
                                        </p:attrNameLst>
                                      </p:cBhvr>
                                      <p:to>
                                        <a:schemeClr val="accent1"/>
                                      </p:to>
                                    </p:animClr>
                                  </p:sub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2" grpId="0"/>
      <p:bldP spid="48"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29993" y="953868"/>
            <a:ext cx="10517711" cy="5803900"/>
          </a:xfrm>
        </p:spPr>
        <p:txBody>
          <a:bodyPr/>
          <a:lstStyle/>
          <a:p>
            <a:r>
              <a:rPr lang="es-MX" sz="2800" dirty="0">
                <a:effectLst/>
              </a:rPr>
              <a:t>Los ingresos de GSP y VCG</a:t>
            </a:r>
            <a:r>
              <a:rPr lang="es-MX" sz="2400" dirty="0">
                <a:effectLst/>
              </a:rPr>
              <a:t>.</a:t>
            </a:r>
            <a:r>
              <a:rPr lang="es-MX" sz="2800" dirty="0">
                <a:effectLst/>
              </a:rPr>
              <a:t> </a:t>
            </a:r>
            <a:r>
              <a:rPr lang="es-MX" sz="2400" dirty="0">
                <a:effectLst/>
              </a:rPr>
              <a:t>La existencia de múltiples equilibrios también aumenta la dificultad para razonar sobre los ingresos generados por GSP para la empresa de búsqueda, puesto que depende de cuál equilibrio (</a:t>
            </a:r>
            <a:r>
              <a:rPr lang="es-MX" sz="2200" dirty="0">
                <a:effectLst/>
              </a:rPr>
              <a:t>potencialmente entre muchos</a:t>
            </a:r>
            <a:r>
              <a:rPr lang="es-MX" sz="2400" dirty="0">
                <a:effectLst/>
              </a:rPr>
              <a:t>) es escogido por los pujadores. </a:t>
            </a:r>
          </a:p>
          <a:p>
            <a:endParaRPr lang="es-MX" sz="1000" dirty="0">
              <a:effectLst/>
            </a:endParaRPr>
          </a:p>
          <a:p>
            <a:r>
              <a:rPr lang="es-MX" sz="2400" dirty="0">
                <a:effectLst/>
              </a:rPr>
              <a:t>En el ejemplo trabajado, los ingresos para la empresa de búsqueda pueden ser mayor o menor que los que colectaría cobrando precios VCG.</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Con pujas de 5, 4 y 2 (</a:t>
            </a:r>
            <a:r>
              <a:rPr lang="es-MX" sz="2200" dirty="0">
                <a:effectLst/>
                <a:latin typeface="Times New Roman" panose="02020603050405020304" pitchFamily="18" charset="0"/>
                <a:cs typeface="Times New Roman" panose="02020603050405020304" pitchFamily="18" charset="0"/>
              </a:rPr>
              <a:t>lámina 51</a:t>
            </a:r>
            <a:r>
              <a:rPr lang="es-MX" sz="2400" dirty="0">
                <a:effectLst/>
                <a:latin typeface="Times New Roman" panose="02020603050405020304" pitchFamily="18" charset="0"/>
                <a:cs typeface="Times New Roman" panose="02020603050405020304" pitchFamily="18" charset="0"/>
              </a:rPr>
              <a:t>), los 10 clics de la ranura superior se venden a 4 el clic, y los 4 clics en la segunda ranura se venden a 2 el clic, para un ingreso total de 10</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a:t>
            </a:r>
            <a:r>
              <a:rPr lang="es-MX" sz="2400" dirty="0">
                <a:effectLst/>
                <a:latin typeface="Times New Roman" panose="02020603050405020304" pitchFamily="18" charset="0"/>
                <a:cs typeface="Times New Roman" panose="02020603050405020304" pitchFamily="18" charset="0"/>
              </a:rPr>
              <a:t>4 + 4</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a:t>
            </a:r>
            <a:r>
              <a:rPr lang="es-MX" sz="2400" dirty="0">
                <a:effectLst/>
                <a:latin typeface="Times New Roman" panose="02020603050405020304" pitchFamily="18" charset="0"/>
                <a:cs typeface="Times New Roman" panose="02020603050405020304" pitchFamily="18" charset="0"/>
              </a:rPr>
              <a:t>2 = 48.</a:t>
            </a:r>
          </a:p>
          <a:p>
            <a:pPr lvl="1">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Con pujas de 3, 5 y 1 (</a:t>
            </a:r>
            <a:r>
              <a:rPr lang="es-MX" sz="2200" dirty="0">
                <a:effectLst/>
                <a:latin typeface="Times New Roman" panose="02020603050405020304" pitchFamily="18" charset="0"/>
                <a:cs typeface="Times New Roman" panose="02020603050405020304" pitchFamily="18" charset="0"/>
              </a:rPr>
              <a:t>lámina anterior</a:t>
            </a:r>
            <a:r>
              <a:rPr lang="es-MX" sz="2400" dirty="0">
                <a:effectLst/>
                <a:latin typeface="Times New Roman" panose="02020603050405020304" pitchFamily="18" charset="0"/>
                <a:cs typeface="Times New Roman" panose="02020603050405020304" pitchFamily="18" charset="0"/>
              </a:rPr>
              <a:t>), los 10 clics de la ranura superior se venden a 3 el clic, y los 4 clics en la segunda ranura se venden a 1 el clic, para un ingreso total de 10</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3</a:t>
            </a:r>
            <a:r>
              <a:rPr lang="es-MX" sz="2400" dirty="0">
                <a:effectLst/>
                <a:latin typeface="Times New Roman" panose="02020603050405020304" pitchFamily="18" charset="0"/>
                <a:cs typeface="Times New Roman" panose="02020603050405020304" pitchFamily="18" charset="0"/>
              </a:rPr>
              <a:t> + 4</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1</a:t>
            </a:r>
            <a:r>
              <a:rPr lang="es-MX" sz="2400" dirty="0">
                <a:effectLst/>
                <a:latin typeface="Times New Roman" panose="02020603050405020304" pitchFamily="18" charset="0"/>
                <a:cs typeface="Times New Roman" panose="02020603050405020304" pitchFamily="18" charset="0"/>
              </a:rPr>
              <a:t> = 34.</a:t>
            </a: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53</a:t>
            </a:fld>
            <a:endParaRPr lang="es-MX" dirty="0"/>
          </a:p>
        </p:txBody>
      </p:sp>
      <p:sp>
        <p:nvSpPr>
          <p:cNvPr id="6" name="Text Box 9"/>
          <p:cNvSpPr txBox="1">
            <a:spLocks noChangeArrowheads="1"/>
          </p:cNvSpPr>
          <p:nvPr/>
        </p:nvSpPr>
        <p:spPr bwMode="auto">
          <a:xfrm>
            <a:off x="126590" y="95761"/>
            <a:ext cx="810302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15.5 Subasta generalizada con el segundo precio</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3896857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52450" y="910802"/>
            <a:ext cx="11002212" cy="5803900"/>
          </a:xfrm>
        </p:spPr>
        <p:txBody>
          <a:bodyPr/>
          <a:lstStyle/>
          <a:p>
            <a:r>
              <a:rPr lang="es-MX" sz="2800" dirty="0">
                <a:effectLst/>
              </a:rPr>
              <a:t>¿Cómo se comparan los ingresos de GSP con los ingresos generados </a:t>
            </a:r>
            <a:r>
              <a:rPr lang="es-MX" sz="2400" dirty="0">
                <a:effectLst/>
              </a:rPr>
              <a:t>por VCG? (fig. 15.7)</a:t>
            </a:r>
          </a:p>
          <a:p>
            <a:endParaRPr lang="es-MX" sz="1000" dirty="0">
              <a:effectLst/>
            </a:endParaRPr>
          </a:p>
          <a:p>
            <a:r>
              <a:rPr lang="es-MX" sz="2400" dirty="0">
                <a:effectLst/>
              </a:rPr>
              <a:t>Para calcular los precios VCG, convierto el ejemplo de fig. 15.6 en un mercado de correspondencias (</a:t>
            </a:r>
            <a:r>
              <a:rPr lang="es-MX" sz="2200" dirty="0">
                <a:effectLst/>
              </a:rPr>
              <a:t>como en la sección 15.2</a:t>
            </a:r>
            <a:r>
              <a:rPr lang="es-MX" sz="2400" dirty="0">
                <a:effectLst/>
              </a:rPr>
              <a:t>). Para cada anunciante en cada ranura, determino la valoración de todos los anunciantes para el conjunto total de clics asociado con esa ranura.</a:t>
            </a:r>
          </a:p>
        </p:txBody>
      </p:sp>
      <p:sp>
        <p:nvSpPr>
          <p:cNvPr id="5" name="Rectángulo redondeado 4"/>
          <p:cNvSpPr/>
          <p:nvPr/>
        </p:nvSpPr>
        <p:spPr bwMode="auto">
          <a:xfrm>
            <a:off x="2445207" y="5319346"/>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Text Box 9"/>
          <p:cNvSpPr txBox="1">
            <a:spLocks noChangeArrowheads="1"/>
          </p:cNvSpPr>
          <p:nvPr/>
        </p:nvSpPr>
        <p:spPr bwMode="auto">
          <a:xfrm>
            <a:off x="1602263" y="4460311"/>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10</a:t>
            </a:r>
            <a:endParaRPr lang="es-MX" sz="2400" i="1" u="none" dirty="0">
              <a:latin typeface="Times New Roman" panose="02020603050405020304" pitchFamily="18" charset="0"/>
              <a:sym typeface="Symbol" panose="05050102010706020507" pitchFamily="18" charset="2"/>
            </a:endParaRPr>
          </a:p>
        </p:txBody>
      </p:sp>
      <p:sp>
        <p:nvSpPr>
          <p:cNvPr id="7" name="Text Box 9"/>
          <p:cNvSpPr txBox="1">
            <a:spLocks noChangeArrowheads="1"/>
          </p:cNvSpPr>
          <p:nvPr/>
        </p:nvSpPr>
        <p:spPr bwMode="auto">
          <a:xfrm>
            <a:off x="1602263" y="5187238"/>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4</a:t>
            </a:r>
            <a:endParaRPr lang="es-MX" sz="2400" i="1" u="none" dirty="0">
              <a:latin typeface="Times New Roman" panose="02020603050405020304" pitchFamily="18" charset="0"/>
              <a:sym typeface="Symbol" panose="05050102010706020507" pitchFamily="18" charset="2"/>
            </a:endParaRPr>
          </a:p>
        </p:txBody>
      </p:sp>
      <p:sp>
        <p:nvSpPr>
          <p:cNvPr id="8" name="Text Box 9"/>
          <p:cNvSpPr txBox="1">
            <a:spLocks noChangeArrowheads="1"/>
          </p:cNvSpPr>
          <p:nvPr/>
        </p:nvSpPr>
        <p:spPr bwMode="auto">
          <a:xfrm>
            <a:off x="1639333" y="5913686"/>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0</a:t>
            </a:r>
            <a:endParaRPr lang="es-MX" sz="2400" i="1" u="none" dirty="0">
              <a:latin typeface="Times New Roman" panose="02020603050405020304" pitchFamily="18" charset="0"/>
              <a:sym typeface="Symbol" panose="05050102010706020507" pitchFamily="18" charset="2"/>
            </a:endParaRPr>
          </a:p>
        </p:txBody>
      </p:sp>
      <p:sp>
        <p:nvSpPr>
          <p:cNvPr id="9" name="Triángulo isósceles 8"/>
          <p:cNvSpPr/>
          <p:nvPr/>
        </p:nvSpPr>
        <p:spPr bwMode="auto">
          <a:xfrm>
            <a:off x="3818182" y="4302126"/>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0" name="Text Box 9"/>
          <p:cNvSpPr txBox="1">
            <a:spLocks noChangeArrowheads="1"/>
          </p:cNvSpPr>
          <p:nvPr/>
        </p:nvSpPr>
        <p:spPr bwMode="auto">
          <a:xfrm>
            <a:off x="4466568" y="4197154"/>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7</a:t>
            </a:r>
            <a:endParaRPr lang="es-MX" sz="2200" i="1" u="none" dirty="0">
              <a:solidFill>
                <a:srgbClr val="FF0000"/>
              </a:solidFill>
              <a:latin typeface="+mn-lt"/>
              <a:sym typeface="Symbol" panose="05050102010706020507" pitchFamily="18" charset="2"/>
            </a:endParaRPr>
          </a:p>
        </p:txBody>
      </p:sp>
      <p:sp>
        <p:nvSpPr>
          <p:cNvPr id="11" name="Triángulo isósceles 10"/>
          <p:cNvSpPr/>
          <p:nvPr/>
        </p:nvSpPr>
        <p:spPr bwMode="auto">
          <a:xfrm>
            <a:off x="3856638" y="504838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 name="Text Box 9"/>
          <p:cNvSpPr txBox="1">
            <a:spLocks noChangeArrowheads="1"/>
          </p:cNvSpPr>
          <p:nvPr/>
        </p:nvSpPr>
        <p:spPr bwMode="auto">
          <a:xfrm>
            <a:off x="4487095" y="5077777"/>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6</a:t>
            </a:r>
            <a:endParaRPr lang="es-MX" sz="2200" i="1" u="none" dirty="0">
              <a:solidFill>
                <a:srgbClr val="FF0000"/>
              </a:solidFill>
              <a:latin typeface="+mn-lt"/>
              <a:sym typeface="Symbol" panose="05050102010706020507" pitchFamily="18" charset="2"/>
            </a:endParaRPr>
          </a:p>
        </p:txBody>
      </p:sp>
      <p:sp>
        <p:nvSpPr>
          <p:cNvPr id="13" name="Triángulo isósceles 12"/>
          <p:cNvSpPr/>
          <p:nvPr/>
        </p:nvSpPr>
        <p:spPr bwMode="auto">
          <a:xfrm>
            <a:off x="3854040" y="5937783"/>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4" name="Text Box 9"/>
          <p:cNvSpPr txBox="1">
            <a:spLocks noChangeArrowheads="1"/>
          </p:cNvSpPr>
          <p:nvPr/>
        </p:nvSpPr>
        <p:spPr bwMode="auto">
          <a:xfrm>
            <a:off x="4450143" y="5931269"/>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5" name="Text Box 9"/>
          <p:cNvSpPr txBox="1">
            <a:spLocks noChangeArrowheads="1"/>
          </p:cNvSpPr>
          <p:nvPr/>
        </p:nvSpPr>
        <p:spPr bwMode="auto">
          <a:xfrm>
            <a:off x="1612279" y="6317790"/>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15.7.</a:t>
            </a:r>
            <a:endParaRPr lang="es-MX" sz="2400" i="1" u="none" dirty="0">
              <a:latin typeface="Times New Roman" panose="02020603050405020304" pitchFamily="18" charset="0"/>
              <a:sym typeface="Symbol" panose="05050102010706020507" pitchFamily="18" charset="2"/>
            </a:endParaRPr>
          </a:p>
        </p:txBody>
      </p:sp>
      <p:sp>
        <p:nvSpPr>
          <p:cNvPr id="16" name="Text Box 9"/>
          <p:cNvSpPr txBox="1">
            <a:spLocks noChangeArrowheads="1"/>
          </p:cNvSpPr>
          <p:nvPr/>
        </p:nvSpPr>
        <p:spPr bwMode="auto">
          <a:xfrm>
            <a:off x="2595547" y="5198203"/>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b</a:t>
            </a:r>
            <a:endParaRPr lang="es-MX" sz="2800" i="1" u="none" dirty="0">
              <a:latin typeface="Times New Roman" panose="02020603050405020304" pitchFamily="18" charset="0"/>
              <a:sym typeface="Symbol" panose="05050102010706020507" pitchFamily="18" charset="2"/>
            </a:endParaRPr>
          </a:p>
        </p:txBody>
      </p:sp>
      <p:sp>
        <p:nvSpPr>
          <p:cNvPr id="17" name="Text Box 9"/>
          <p:cNvSpPr txBox="1">
            <a:spLocks noChangeArrowheads="1"/>
          </p:cNvSpPr>
          <p:nvPr/>
        </p:nvSpPr>
        <p:spPr bwMode="auto">
          <a:xfrm>
            <a:off x="4006119" y="4302126"/>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x</a:t>
            </a:r>
            <a:endParaRPr lang="es-MX" sz="2800" i="1" u="none" dirty="0">
              <a:latin typeface="Times New Roman" panose="02020603050405020304" pitchFamily="18" charset="0"/>
              <a:sym typeface="Symbol" panose="05050102010706020507" pitchFamily="18" charset="2"/>
            </a:endParaRPr>
          </a:p>
        </p:txBody>
      </p:sp>
      <p:sp>
        <p:nvSpPr>
          <p:cNvPr id="18" name="Text Box 9"/>
          <p:cNvSpPr txBox="1">
            <a:spLocks noChangeArrowheads="1"/>
          </p:cNvSpPr>
          <p:nvPr/>
        </p:nvSpPr>
        <p:spPr bwMode="auto">
          <a:xfrm>
            <a:off x="4042527" y="503016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endParaRPr lang="es-MX" sz="2800" i="1" u="none" dirty="0">
              <a:latin typeface="Times New Roman" panose="02020603050405020304" pitchFamily="18" charset="0"/>
              <a:sym typeface="Symbol" panose="05050102010706020507" pitchFamily="18" charset="2"/>
            </a:endParaRPr>
          </a:p>
        </p:txBody>
      </p:sp>
      <p:sp>
        <p:nvSpPr>
          <p:cNvPr id="19" name="Text Box 9"/>
          <p:cNvSpPr txBox="1">
            <a:spLocks noChangeArrowheads="1"/>
          </p:cNvSpPr>
          <p:nvPr/>
        </p:nvSpPr>
        <p:spPr bwMode="auto">
          <a:xfrm>
            <a:off x="4042527" y="593354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z</a:t>
            </a:r>
            <a:endParaRPr lang="es-MX" sz="2800" i="1" u="none" dirty="0">
              <a:latin typeface="Times New Roman" panose="02020603050405020304" pitchFamily="18" charset="0"/>
              <a:sym typeface="Symbol" panose="05050102010706020507" pitchFamily="18" charset="2"/>
            </a:endParaRPr>
          </a:p>
        </p:txBody>
      </p:sp>
      <p:sp>
        <p:nvSpPr>
          <p:cNvPr id="20" name="Rectángulo redondeado 19"/>
          <p:cNvSpPr/>
          <p:nvPr/>
        </p:nvSpPr>
        <p:spPr bwMode="auto">
          <a:xfrm>
            <a:off x="2486394" y="4554437"/>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1" name="Text Box 9"/>
          <p:cNvSpPr txBox="1">
            <a:spLocks noChangeArrowheads="1"/>
          </p:cNvSpPr>
          <p:nvPr/>
        </p:nvSpPr>
        <p:spPr bwMode="auto">
          <a:xfrm>
            <a:off x="2636734" y="443329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a:t>
            </a:r>
            <a:endParaRPr lang="es-MX" sz="2800" i="1" u="none" dirty="0">
              <a:latin typeface="Times New Roman" panose="02020603050405020304" pitchFamily="18" charset="0"/>
              <a:sym typeface="Symbol" panose="05050102010706020507" pitchFamily="18" charset="2"/>
            </a:endParaRPr>
          </a:p>
        </p:txBody>
      </p:sp>
      <p:sp>
        <p:nvSpPr>
          <p:cNvPr id="22" name="Rectángulo redondeado 21"/>
          <p:cNvSpPr/>
          <p:nvPr/>
        </p:nvSpPr>
        <p:spPr bwMode="auto">
          <a:xfrm>
            <a:off x="2449323" y="6003583"/>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3" name="Text Box 9"/>
          <p:cNvSpPr txBox="1">
            <a:spLocks noChangeArrowheads="1"/>
          </p:cNvSpPr>
          <p:nvPr/>
        </p:nvSpPr>
        <p:spPr bwMode="auto">
          <a:xfrm>
            <a:off x="2599663" y="5882440"/>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t>
            </a:r>
            <a:endParaRPr lang="es-MX" sz="2800" i="1" u="none" dirty="0">
              <a:latin typeface="Times New Roman" panose="02020603050405020304" pitchFamily="18" charset="0"/>
              <a:sym typeface="Symbol" panose="05050102010706020507" pitchFamily="18" charset="2"/>
            </a:endParaRPr>
          </a:p>
        </p:txBody>
      </p:sp>
      <p:cxnSp>
        <p:nvCxnSpPr>
          <p:cNvPr id="24" name="Conector recto 23"/>
          <p:cNvCxnSpPr>
            <a:endCxn id="9" idx="1"/>
          </p:cNvCxnSpPr>
          <p:nvPr/>
        </p:nvCxnSpPr>
        <p:spPr bwMode="auto">
          <a:xfrm flipV="1">
            <a:off x="3179368" y="4554624"/>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Conector recto 24"/>
          <p:cNvCxnSpPr/>
          <p:nvPr/>
        </p:nvCxnSpPr>
        <p:spPr bwMode="auto">
          <a:xfrm flipV="1">
            <a:off x="3131596" y="5346060"/>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Conector recto 25"/>
          <p:cNvCxnSpPr/>
          <p:nvPr/>
        </p:nvCxnSpPr>
        <p:spPr bwMode="auto">
          <a:xfrm flipV="1">
            <a:off x="3173935" y="6111989"/>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 Box 9"/>
          <p:cNvSpPr txBox="1">
            <a:spLocks noChangeArrowheads="1"/>
          </p:cNvSpPr>
          <p:nvPr/>
        </p:nvSpPr>
        <p:spPr bwMode="auto">
          <a:xfrm>
            <a:off x="3350705" y="3812752"/>
            <a:ext cx="2042535"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FF0000"/>
                </a:solidFill>
                <a:latin typeface="+mn-lt"/>
                <a:sym typeface="Symbol" panose="05050102010706020507" pitchFamily="18" charset="2"/>
              </a:rPr>
              <a:t>Ingreso por clic</a:t>
            </a:r>
          </a:p>
        </p:txBody>
      </p:sp>
      <p:sp>
        <p:nvSpPr>
          <p:cNvPr id="29" name="Text Box 9"/>
          <p:cNvSpPr txBox="1">
            <a:spLocks noChangeArrowheads="1"/>
          </p:cNvSpPr>
          <p:nvPr/>
        </p:nvSpPr>
        <p:spPr bwMode="auto">
          <a:xfrm>
            <a:off x="4664552" y="6389077"/>
            <a:ext cx="3952289" cy="40011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Valoraciones de los compradores</a:t>
            </a:r>
          </a:p>
        </p:txBody>
      </p:sp>
      <p:sp>
        <p:nvSpPr>
          <p:cNvPr id="30" name="Text Box 9"/>
          <p:cNvSpPr txBox="1">
            <a:spLocks noChangeArrowheads="1"/>
          </p:cNvSpPr>
          <p:nvPr/>
        </p:nvSpPr>
        <p:spPr bwMode="auto">
          <a:xfrm>
            <a:off x="4860493" y="4417140"/>
            <a:ext cx="1250540"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70, 28, 0</a:t>
            </a:r>
          </a:p>
        </p:txBody>
      </p:sp>
      <p:sp>
        <p:nvSpPr>
          <p:cNvPr id="31" name="Text Box 9"/>
          <p:cNvSpPr txBox="1">
            <a:spLocks noChangeArrowheads="1"/>
          </p:cNvSpPr>
          <p:nvPr/>
        </p:nvSpPr>
        <p:spPr bwMode="auto">
          <a:xfrm>
            <a:off x="4860493" y="5056456"/>
            <a:ext cx="116669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60, 24, 0</a:t>
            </a:r>
          </a:p>
        </p:txBody>
      </p:sp>
      <p:sp>
        <p:nvSpPr>
          <p:cNvPr id="32" name="Text Box 9"/>
          <p:cNvSpPr txBox="1">
            <a:spLocks noChangeArrowheads="1"/>
          </p:cNvSpPr>
          <p:nvPr/>
        </p:nvSpPr>
        <p:spPr bwMode="auto">
          <a:xfrm>
            <a:off x="4860493" y="5833121"/>
            <a:ext cx="1075032"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10, 4, 0</a:t>
            </a:r>
          </a:p>
        </p:txBody>
      </p:sp>
      <p:sp>
        <p:nvSpPr>
          <p:cNvPr id="36" name="Marcador de contenido 2"/>
          <p:cNvSpPr txBox="1">
            <a:spLocks/>
          </p:cNvSpPr>
          <p:nvPr/>
        </p:nvSpPr>
        <p:spPr bwMode="auto">
          <a:xfrm>
            <a:off x="5985712" y="3636335"/>
            <a:ext cx="5338780" cy="3057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00050">
              <a:buClr>
                <a:schemeClr val="tx1"/>
              </a:buClr>
              <a:buFont typeface="Wingdings" panose="05000000000000000000" pitchFamily="2" charset="2"/>
              <a:buChar char="§"/>
            </a:pPr>
            <a:r>
              <a:rPr lang="es-MX" sz="2400" dirty="0">
                <a:effectLst/>
                <a:sym typeface="Symbol" panose="05050102010706020507" pitchFamily="18" charset="2"/>
              </a:rPr>
              <a:t>El casamiento de VCG es aquél que maximiza la valoración total de todos los anunciantes para la ranura que obtienen.</a:t>
            </a:r>
          </a:p>
          <a:p>
            <a:pPr marL="400050">
              <a:buClr>
                <a:schemeClr val="tx1"/>
              </a:buClr>
              <a:buFont typeface="Arial" panose="020B0604020202020204" pitchFamily="34" charset="0"/>
              <a:buChar char="•"/>
            </a:pPr>
            <a:endParaRPr lang="es-MX" sz="1000" dirty="0">
              <a:effectLst/>
              <a:sym typeface="Symbol" panose="05050102010706020507" pitchFamily="18" charset="2"/>
            </a:endParaRPr>
          </a:p>
          <a:p>
            <a:pPr marL="400050">
              <a:buClr>
                <a:schemeClr val="tx1"/>
              </a:buClr>
              <a:buFont typeface="Wingdings" panose="05000000000000000000" pitchFamily="2" charset="2"/>
              <a:buChar char="§"/>
            </a:pPr>
            <a:r>
              <a:rPr lang="es-MX" sz="2400" dirty="0">
                <a:effectLst/>
                <a:sym typeface="Symbol" panose="05050102010706020507" pitchFamily="18" charset="2"/>
              </a:rPr>
              <a:t>Se obtiene asignando la ranura  </a:t>
            </a:r>
            <a:r>
              <a:rPr lang="es-MX" sz="2400" i="1" dirty="0">
                <a:effectLst/>
                <a:sym typeface="Symbol" panose="05050102010706020507" pitchFamily="18" charset="2"/>
              </a:rPr>
              <a:t>a </a:t>
            </a:r>
            <a:r>
              <a:rPr lang="es-MX" sz="2400" dirty="0" err="1">
                <a:effectLst/>
                <a:sym typeface="Symbol" panose="05050102010706020507" pitchFamily="18" charset="2"/>
              </a:rPr>
              <a:t>a</a:t>
            </a:r>
            <a:r>
              <a:rPr lang="es-MX" sz="2400" dirty="0">
                <a:effectLst/>
                <a:sym typeface="Symbol" panose="05050102010706020507" pitchFamily="18" charset="2"/>
              </a:rPr>
              <a:t>  </a:t>
            </a:r>
            <a:r>
              <a:rPr lang="es-MX" sz="2400" i="1" dirty="0">
                <a:effectLst/>
                <a:sym typeface="Symbol" panose="05050102010706020507" pitchFamily="18" charset="2"/>
              </a:rPr>
              <a:t>x</a:t>
            </a:r>
            <a:r>
              <a:rPr lang="es-MX" sz="2400" dirty="0">
                <a:effectLst/>
                <a:sym typeface="Symbol" panose="05050102010706020507" pitchFamily="18" charset="2"/>
              </a:rPr>
              <a:t>, la ranura  </a:t>
            </a:r>
            <a:r>
              <a:rPr lang="es-MX" sz="2400" i="1" dirty="0">
                <a:effectLst/>
                <a:sym typeface="Symbol" panose="05050102010706020507" pitchFamily="18" charset="2"/>
              </a:rPr>
              <a:t>b </a:t>
            </a:r>
            <a:r>
              <a:rPr lang="es-MX" sz="2400" dirty="0">
                <a:effectLst/>
                <a:sym typeface="Symbol" panose="05050102010706020507" pitchFamily="18" charset="2"/>
              </a:rPr>
              <a:t>a </a:t>
            </a:r>
            <a:r>
              <a:rPr lang="es-MX" sz="2400" i="1" dirty="0">
                <a:effectLst/>
                <a:sym typeface="Symbol" panose="05050102010706020507" pitchFamily="18" charset="2"/>
              </a:rPr>
              <a:t>y</a:t>
            </a:r>
            <a:r>
              <a:rPr lang="es-MX" sz="2400" dirty="0">
                <a:effectLst/>
                <a:sym typeface="Symbol" panose="05050102010706020507" pitchFamily="18" charset="2"/>
              </a:rPr>
              <a:t>, y  </a:t>
            </a:r>
            <a:r>
              <a:rPr lang="es-MX" sz="2400" i="1" dirty="0">
                <a:effectLst/>
                <a:sym typeface="Symbol" panose="05050102010706020507" pitchFamily="18" charset="2"/>
              </a:rPr>
              <a:t>c </a:t>
            </a:r>
            <a:r>
              <a:rPr lang="es-MX" sz="2400" dirty="0">
                <a:effectLst/>
                <a:sym typeface="Symbol" panose="05050102010706020507" pitchFamily="18" charset="2"/>
              </a:rPr>
              <a:t>a </a:t>
            </a:r>
            <a:r>
              <a:rPr lang="es-MX" sz="2400" i="1" dirty="0">
                <a:effectLst/>
                <a:sym typeface="Symbol" panose="05050102010706020507" pitchFamily="18" charset="2"/>
              </a:rPr>
              <a:t>z.</a:t>
            </a:r>
            <a:endParaRPr lang="es-MX" sz="2400" dirty="0">
              <a:effectLst/>
            </a:endParaRPr>
          </a:p>
        </p:txBody>
      </p:sp>
      <p:sp>
        <p:nvSpPr>
          <p:cNvPr id="33"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54</a:t>
            </a:fld>
            <a:endParaRPr lang="es-MX" dirty="0"/>
          </a:p>
        </p:txBody>
      </p:sp>
      <p:sp>
        <p:nvSpPr>
          <p:cNvPr id="34" name="Text Box 9"/>
          <p:cNvSpPr txBox="1">
            <a:spLocks noChangeArrowheads="1"/>
          </p:cNvSpPr>
          <p:nvPr/>
        </p:nvSpPr>
        <p:spPr bwMode="auto">
          <a:xfrm>
            <a:off x="126590" y="95761"/>
            <a:ext cx="810302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15.5 Subasta generalizada con el segundo precio</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2" name="Text Box 9">
            <a:extLst>
              <a:ext uri="{FF2B5EF4-FFF2-40B4-BE49-F238E27FC236}">
                <a16:creationId xmlns:a16="http://schemas.microsoft.com/office/drawing/2014/main" id="{EBF0540C-5639-9E16-FFE4-3E75431E938C}"/>
              </a:ext>
            </a:extLst>
          </p:cNvPr>
          <p:cNvSpPr txBox="1">
            <a:spLocks noChangeArrowheads="1"/>
          </p:cNvSpPr>
          <p:nvPr/>
        </p:nvSpPr>
        <p:spPr bwMode="auto">
          <a:xfrm>
            <a:off x="1173351" y="3750343"/>
            <a:ext cx="1573767" cy="70788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Porcentajes de clics</a:t>
            </a:r>
          </a:p>
        </p:txBody>
      </p:sp>
    </p:spTree>
    <p:extLst>
      <p:ext uri="{BB962C8B-B14F-4D97-AF65-F5344CB8AC3E}">
        <p14:creationId xmlns:p14="http://schemas.microsoft.com/office/powerpoint/2010/main" val="4259376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600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grpId="0" nodeType="withEffect">
                                  <p:stCondLst>
                                    <p:cond delay="600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grpId="0" nodeType="withEffect">
                                  <p:stCondLst>
                                    <p:cond delay="600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grpId="0" nodeType="withEffect">
                                  <p:stCondLst>
                                    <p:cond delay="6000"/>
                                  </p:stCondLst>
                                  <p:childTnLst>
                                    <p:set>
                                      <p:cBhvr>
                                        <p:cTn id="18" dur="1" fill="hold">
                                          <p:stCondLst>
                                            <p:cond delay="0"/>
                                          </p:stCondLst>
                                        </p:cTn>
                                        <p:tgtEl>
                                          <p:spTgt spid="2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9" grpId="0" animBg="1"/>
      <p:bldP spid="30" grpId="0"/>
      <p:bldP spid="31" grpId="0"/>
      <p:bldP spid="3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0166" y="847036"/>
            <a:ext cx="11104496" cy="5803900"/>
          </a:xfrm>
        </p:spPr>
        <p:txBody>
          <a:bodyPr/>
          <a:lstStyle/>
          <a:p>
            <a:r>
              <a:rPr lang="es-MX" sz="2400" dirty="0">
                <a:effectLst/>
              </a:rPr>
              <a:t>Para determinar los precios que cobraré a cada anunciante </a:t>
            </a:r>
            <a:r>
              <a:rPr lang="es-MX" sz="2200" dirty="0">
                <a:effectLst/>
              </a:rPr>
              <a:t>por el conjunto total de clics en la ranura que obtiene, determino el daño que cada anunciante causa a todos los otros anunciantes.</a:t>
            </a:r>
          </a:p>
          <a:p>
            <a:r>
              <a:rPr lang="es-MX" sz="2200" dirty="0">
                <a:effectLst/>
              </a:rPr>
              <a:t>El daño que </a:t>
            </a:r>
            <a:r>
              <a:rPr lang="es-MX" sz="2200" i="1" dirty="0">
                <a:effectLst/>
              </a:rPr>
              <a:t>x</a:t>
            </a:r>
            <a:r>
              <a:rPr lang="es-MX" sz="2200" dirty="0">
                <a:effectLst/>
              </a:rPr>
              <a:t> causa a  </a:t>
            </a:r>
            <a:r>
              <a:rPr lang="es-MX" sz="2200" i="1" dirty="0">
                <a:effectLst/>
              </a:rPr>
              <a:t>y  </a:t>
            </a:r>
            <a:r>
              <a:rPr lang="es-MX" sz="2200" dirty="0" err="1">
                <a:effectLst/>
              </a:rPr>
              <a:t>y</a:t>
            </a:r>
            <a:r>
              <a:rPr lang="es-MX" sz="2200" dirty="0">
                <a:effectLst/>
              </a:rPr>
              <a:t>  </a:t>
            </a:r>
            <a:r>
              <a:rPr lang="es-MX" sz="2200" i="1" dirty="0">
                <a:effectLst/>
              </a:rPr>
              <a:t>z  </a:t>
            </a:r>
            <a:r>
              <a:rPr lang="es-MX" sz="2200" dirty="0">
                <a:effectLst/>
              </a:rPr>
              <a:t>lo calculo así. Si </a:t>
            </a:r>
            <a:r>
              <a:rPr lang="es-MX" sz="2200" i="1" dirty="0">
                <a:effectLst/>
              </a:rPr>
              <a:t>x </a:t>
            </a:r>
            <a:r>
              <a:rPr lang="es-MX" sz="2200" dirty="0">
                <a:effectLst/>
              </a:rPr>
              <a:t>no está,  </a:t>
            </a:r>
            <a:r>
              <a:rPr lang="es-MX" sz="2200" i="1" dirty="0">
                <a:effectLst/>
              </a:rPr>
              <a:t>y  </a:t>
            </a:r>
            <a:r>
              <a:rPr lang="es-MX" sz="2200" dirty="0">
                <a:effectLst/>
              </a:rPr>
              <a:t>se mueve una ranura arriba,  y  obtiene un aumento en valoración de 60 – 24 = 36, y  </a:t>
            </a:r>
            <a:r>
              <a:rPr lang="es-MX" sz="2200" i="1" dirty="0">
                <a:effectLst/>
              </a:rPr>
              <a:t>z </a:t>
            </a:r>
            <a:r>
              <a:rPr lang="es-MX" sz="2200" dirty="0">
                <a:effectLst/>
              </a:rPr>
              <a:t> se mueve una ranura arriba, obteniendo una valoración adicional de 4 – 0 = 4. </a:t>
            </a:r>
          </a:p>
          <a:p>
            <a:r>
              <a:rPr lang="es-MX" sz="2200" dirty="0">
                <a:effectLst/>
                <a:sym typeface="Symbol" panose="05050102010706020507" pitchFamily="18" charset="2"/>
              </a:rPr>
              <a:t></a:t>
            </a:r>
            <a:r>
              <a:rPr lang="es-MX" sz="2200" dirty="0">
                <a:effectLst/>
              </a:rPr>
              <a:t> </a:t>
            </a:r>
            <a:r>
              <a:rPr lang="es-MX" sz="2200" i="1" dirty="0">
                <a:effectLst/>
              </a:rPr>
              <a:t>x  </a:t>
            </a:r>
            <a:r>
              <a:rPr lang="es-MX" sz="2200" dirty="0">
                <a:effectLst/>
              </a:rPr>
              <a:t>paga 34+4=</a:t>
            </a:r>
            <a:r>
              <a:rPr lang="es-MX" sz="2200" dirty="0">
                <a:solidFill>
                  <a:srgbClr val="00FF99"/>
                </a:solidFill>
                <a:effectLst/>
              </a:rPr>
              <a:t>40</a:t>
            </a:r>
            <a:r>
              <a:rPr lang="es-MX" sz="2200" dirty="0">
                <a:effectLst/>
              </a:rPr>
              <a:t> por el conjunto total de clics en la 1</a:t>
            </a:r>
            <a:r>
              <a:rPr lang="es-MX" sz="2200" baseline="30000" dirty="0">
                <a:effectLst/>
              </a:rPr>
              <a:t>er</a:t>
            </a:r>
            <a:r>
              <a:rPr lang="es-MX" sz="2200" dirty="0">
                <a:effectLst/>
              </a:rPr>
              <a:t> ranura.</a:t>
            </a:r>
          </a:p>
        </p:txBody>
      </p:sp>
      <p:sp>
        <p:nvSpPr>
          <p:cNvPr id="5" name="Rectángulo redondeado 4"/>
          <p:cNvSpPr/>
          <p:nvPr/>
        </p:nvSpPr>
        <p:spPr bwMode="auto">
          <a:xfrm>
            <a:off x="2445207" y="5319346"/>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Text Box 9"/>
          <p:cNvSpPr txBox="1">
            <a:spLocks noChangeArrowheads="1"/>
          </p:cNvSpPr>
          <p:nvPr/>
        </p:nvSpPr>
        <p:spPr bwMode="auto">
          <a:xfrm>
            <a:off x="1602263" y="4460311"/>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00FF99"/>
                </a:solidFill>
                <a:latin typeface="Times New Roman" panose="02020603050405020304" pitchFamily="18" charset="0"/>
                <a:sym typeface="Symbol" panose="05050102010706020507" pitchFamily="18" charset="2"/>
              </a:rPr>
              <a:t>40</a:t>
            </a:r>
            <a:endParaRPr lang="es-MX" sz="2400" i="1" u="none" dirty="0">
              <a:solidFill>
                <a:srgbClr val="00FF99"/>
              </a:solidFill>
              <a:latin typeface="Times New Roman" panose="02020603050405020304" pitchFamily="18" charset="0"/>
              <a:sym typeface="Symbol" panose="05050102010706020507" pitchFamily="18" charset="2"/>
            </a:endParaRPr>
          </a:p>
        </p:txBody>
      </p:sp>
      <p:sp>
        <p:nvSpPr>
          <p:cNvPr id="7" name="Text Box 9"/>
          <p:cNvSpPr txBox="1">
            <a:spLocks noChangeArrowheads="1"/>
          </p:cNvSpPr>
          <p:nvPr/>
        </p:nvSpPr>
        <p:spPr bwMode="auto">
          <a:xfrm>
            <a:off x="1602263" y="5187238"/>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00FF99"/>
                </a:solidFill>
                <a:latin typeface="Times New Roman" panose="02020603050405020304" pitchFamily="18" charset="0"/>
                <a:sym typeface="Symbol" panose="05050102010706020507" pitchFamily="18" charset="2"/>
              </a:rPr>
              <a:t> 4</a:t>
            </a:r>
            <a:endParaRPr lang="es-MX" sz="2400" i="1" u="none" dirty="0">
              <a:solidFill>
                <a:srgbClr val="00FF99"/>
              </a:solidFill>
              <a:latin typeface="Times New Roman" panose="02020603050405020304" pitchFamily="18" charset="0"/>
              <a:sym typeface="Symbol" panose="05050102010706020507" pitchFamily="18" charset="2"/>
            </a:endParaRPr>
          </a:p>
        </p:txBody>
      </p:sp>
      <p:sp>
        <p:nvSpPr>
          <p:cNvPr id="8" name="Text Box 9"/>
          <p:cNvSpPr txBox="1">
            <a:spLocks noChangeArrowheads="1"/>
          </p:cNvSpPr>
          <p:nvPr/>
        </p:nvSpPr>
        <p:spPr bwMode="auto">
          <a:xfrm>
            <a:off x="1639333" y="5913686"/>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00FF99"/>
                </a:solidFill>
                <a:latin typeface="Times New Roman" panose="02020603050405020304" pitchFamily="18" charset="0"/>
                <a:sym typeface="Symbol" panose="05050102010706020507" pitchFamily="18" charset="2"/>
              </a:rPr>
              <a:t> 0</a:t>
            </a:r>
            <a:endParaRPr lang="es-MX" sz="2400" i="1" u="none" dirty="0">
              <a:solidFill>
                <a:srgbClr val="00FF99"/>
              </a:solidFill>
              <a:latin typeface="Times New Roman" panose="02020603050405020304" pitchFamily="18" charset="0"/>
              <a:sym typeface="Symbol" panose="05050102010706020507" pitchFamily="18" charset="2"/>
            </a:endParaRPr>
          </a:p>
        </p:txBody>
      </p:sp>
      <p:sp>
        <p:nvSpPr>
          <p:cNvPr id="9" name="Triángulo isósceles 8"/>
          <p:cNvSpPr/>
          <p:nvPr/>
        </p:nvSpPr>
        <p:spPr bwMode="auto">
          <a:xfrm>
            <a:off x="3818182" y="4302126"/>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0" name="Text Box 9"/>
          <p:cNvSpPr txBox="1">
            <a:spLocks noChangeArrowheads="1"/>
          </p:cNvSpPr>
          <p:nvPr/>
        </p:nvSpPr>
        <p:spPr bwMode="auto">
          <a:xfrm>
            <a:off x="4466568" y="4197154"/>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7</a:t>
            </a:r>
            <a:endParaRPr lang="es-MX" sz="2200" i="1" u="none" dirty="0">
              <a:solidFill>
                <a:srgbClr val="FF0000"/>
              </a:solidFill>
              <a:latin typeface="+mn-lt"/>
              <a:sym typeface="Symbol" panose="05050102010706020507" pitchFamily="18" charset="2"/>
            </a:endParaRPr>
          </a:p>
        </p:txBody>
      </p:sp>
      <p:sp>
        <p:nvSpPr>
          <p:cNvPr id="11" name="Triángulo isósceles 10"/>
          <p:cNvSpPr/>
          <p:nvPr/>
        </p:nvSpPr>
        <p:spPr bwMode="auto">
          <a:xfrm>
            <a:off x="3856638" y="504838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 name="Text Box 9"/>
          <p:cNvSpPr txBox="1">
            <a:spLocks noChangeArrowheads="1"/>
          </p:cNvSpPr>
          <p:nvPr/>
        </p:nvSpPr>
        <p:spPr bwMode="auto">
          <a:xfrm>
            <a:off x="4487095" y="5077777"/>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6</a:t>
            </a:r>
            <a:endParaRPr lang="es-MX" sz="2200" i="1" u="none" dirty="0">
              <a:solidFill>
                <a:srgbClr val="FF0000"/>
              </a:solidFill>
              <a:latin typeface="+mn-lt"/>
              <a:sym typeface="Symbol" panose="05050102010706020507" pitchFamily="18" charset="2"/>
            </a:endParaRPr>
          </a:p>
        </p:txBody>
      </p:sp>
      <p:sp>
        <p:nvSpPr>
          <p:cNvPr id="13" name="Triángulo isósceles 12"/>
          <p:cNvSpPr/>
          <p:nvPr/>
        </p:nvSpPr>
        <p:spPr bwMode="auto">
          <a:xfrm>
            <a:off x="3854040" y="5937783"/>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4" name="Text Box 9"/>
          <p:cNvSpPr txBox="1">
            <a:spLocks noChangeArrowheads="1"/>
          </p:cNvSpPr>
          <p:nvPr/>
        </p:nvSpPr>
        <p:spPr bwMode="auto">
          <a:xfrm>
            <a:off x="4450143" y="5931269"/>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5" name="Text Box 9"/>
          <p:cNvSpPr txBox="1">
            <a:spLocks noChangeArrowheads="1"/>
          </p:cNvSpPr>
          <p:nvPr/>
        </p:nvSpPr>
        <p:spPr bwMode="auto">
          <a:xfrm>
            <a:off x="1612279" y="6317790"/>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15.7.</a:t>
            </a:r>
            <a:endParaRPr lang="es-MX" sz="2400" i="1" u="none" dirty="0">
              <a:latin typeface="Times New Roman" panose="02020603050405020304" pitchFamily="18" charset="0"/>
              <a:sym typeface="Symbol" panose="05050102010706020507" pitchFamily="18" charset="2"/>
            </a:endParaRPr>
          </a:p>
        </p:txBody>
      </p:sp>
      <p:sp>
        <p:nvSpPr>
          <p:cNvPr id="16" name="Text Box 9"/>
          <p:cNvSpPr txBox="1">
            <a:spLocks noChangeArrowheads="1"/>
          </p:cNvSpPr>
          <p:nvPr/>
        </p:nvSpPr>
        <p:spPr bwMode="auto">
          <a:xfrm>
            <a:off x="2595547" y="5198203"/>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b</a:t>
            </a:r>
            <a:endParaRPr lang="es-MX" sz="2800" i="1" u="none" dirty="0">
              <a:latin typeface="Times New Roman" panose="02020603050405020304" pitchFamily="18" charset="0"/>
              <a:sym typeface="Symbol" panose="05050102010706020507" pitchFamily="18" charset="2"/>
            </a:endParaRPr>
          </a:p>
        </p:txBody>
      </p:sp>
      <p:sp>
        <p:nvSpPr>
          <p:cNvPr id="17" name="Text Box 9"/>
          <p:cNvSpPr txBox="1">
            <a:spLocks noChangeArrowheads="1"/>
          </p:cNvSpPr>
          <p:nvPr/>
        </p:nvSpPr>
        <p:spPr bwMode="auto">
          <a:xfrm>
            <a:off x="4006119" y="4302126"/>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x</a:t>
            </a:r>
            <a:endParaRPr lang="es-MX" sz="2800" i="1" u="none" dirty="0">
              <a:latin typeface="Times New Roman" panose="02020603050405020304" pitchFamily="18" charset="0"/>
              <a:sym typeface="Symbol" panose="05050102010706020507" pitchFamily="18" charset="2"/>
            </a:endParaRPr>
          </a:p>
        </p:txBody>
      </p:sp>
      <p:sp>
        <p:nvSpPr>
          <p:cNvPr id="18" name="Text Box 9"/>
          <p:cNvSpPr txBox="1">
            <a:spLocks noChangeArrowheads="1"/>
          </p:cNvSpPr>
          <p:nvPr/>
        </p:nvSpPr>
        <p:spPr bwMode="auto">
          <a:xfrm>
            <a:off x="4042527" y="503016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endParaRPr lang="es-MX" sz="2800" i="1" u="none" dirty="0">
              <a:latin typeface="Times New Roman" panose="02020603050405020304" pitchFamily="18" charset="0"/>
              <a:sym typeface="Symbol" panose="05050102010706020507" pitchFamily="18" charset="2"/>
            </a:endParaRPr>
          </a:p>
        </p:txBody>
      </p:sp>
      <p:sp>
        <p:nvSpPr>
          <p:cNvPr id="19" name="Text Box 9"/>
          <p:cNvSpPr txBox="1">
            <a:spLocks noChangeArrowheads="1"/>
          </p:cNvSpPr>
          <p:nvPr/>
        </p:nvSpPr>
        <p:spPr bwMode="auto">
          <a:xfrm>
            <a:off x="4042527" y="593354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z</a:t>
            </a:r>
            <a:endParaRPr lang="es-MX" sz="2800" i="1" u="none" dirty="0">
              <a:latin typeface="Times New Roman" panose="02020603050405020304" pitchFamily="18" charset="0"/>
              <a:sym typeface="Symbol" panose="05050102010706020507" pitchFamily="18" charset="2"/>
            </a:endParaRPr>
          </a:p>
        </p:txBody>
      </p:sp>
      <p:sp>
        <p:nvSpPr>
          <p:cNvPr id="20" name="Rectángulo redondeado 19"/>
          <p:cNvSpPr/>
          <p:nvPr/>
        </p:nvSpPr>
        <p:spPr bwMode="auto">
          <a:xfrm>
            <a:off x="2486394" y="4554437"/>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1" name="Text Box 9"/>
          <p:cNvSpPr txBox="1">
            <a:spLocks noChangeArrowheads="1"/>
          </p:cNvSpPr>
          <p:nvPr/>
        </p:nvSpPr>
        <p:spPr bwMode="auto">
          <a:xfrm>
            <a:off x="2636734" y="443329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a:t>
            </a:r>
            <a:endParaRPr lang="es-MX" sz="2800" i="1" u="none" dirty="0">
              <a:latin typeface="Times New Roman" panose="02020603050405020304" pitchFamily="18" charset="0"/>
              <a:sym typeface="Symbol" panose="05050102010706020507" pitchFamily="18" charset="2"/>
            </a:endParaRPr>
          </a:p>
        </p:txBody>
      </p:sp>
      <p:sp>
        <p:nvSpPr>
          <p:cNvPr id="22" name="Rectángulo redondeado 21"/>
          <p:cNvSpPr/>
          <p:nvPr/>
        </p:nvSpPr>
        <p:spPr bwMode="auto">
          <a:xfrm>
            <a:off x="2449323" y="6003583"/>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3" name="Text Box 9"/>
          <p:cNvSpPr txBox="1">
            <a:spLocks noChangeArrowheads="1"/>
          </p:cNvSpPr>
          <p:nvPr/>
        </p:nvSpPr>
        <p:spPr bwMode="auto">
          <a:xfrm>
            <a:off x="2599663" y="5882440"/>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t>
            </a:r>
            <a:endParaRPr lang="es-MX" sz="2800" i="1" u="none" dirty="0">
              <a:latin typeface="Times New Roman" panose="02020603050405020304" pitchFamily="18" charset="0"/>
              <a:sym typeface="Symbol" panose="05050102010706020507" pitchFamily="18" charset="2"/>
            </a:endParaRPr>
          </a:p>
        </p:txBody>
      </p:sp>
      <p:cxnSp>
        <p:nvCxnSpPr>
          <p:cNvPr id="24" name="Conector recto 23"/>
          <p:cNvCxnSpPr>
            <a:endCxn id="9" idx="1"/>
          </p:cNvCxnSpPr>
          <p:nvPr/>
        </p:nvCxnSpPr>
        <p:spPr bwMode="auto">
          <a:xfrm flipV="1">
            <a:off x="3179368" y="4554624"/>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Conector recto 24"/>
          <p:cNvCxnSpPr/>
          <p:nvPr/>
        </p:nvCxnSpPr>
        <p:spPr bwMode="auto">
          <a:xfrm flipV="1">
            <a:off x="3131596" y="5346060"/>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Conector recto 25"/>
          <p:cNvCxnSpPr/>
          <p:nvPr/>
        </p:nvCxnSpPr>
        <p:spPr bwMode="auto">
          <a:xfrm flipV="1">
            <a:off x="3173935" y="6111989"/>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Text Box 9"/>
          <p:cNvSpPr txBox="1">
            <a:spLocks noChangeArrowheads="1"/>
          </p:cNvSpPr>
          <p:nvPr/>
        </p:nvSpPr>
        <p:spPr bwMode="auto">
          <a:xfrm>
            <a:off x="1194619" y="3750343"/>
            <a:ext cx="1783941" cy="70788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00FF99"/>
                </a:solidFill>
                <a:latin typeface="+mn-lt"/>
                <a:sym typeface="Symbol" panose="05050102010706020507" pitchFamily="18" charset="2"/>
              </a:rPr>
              <a:t>Precio por todos los clics</a:t>
            </a:r>
          </a:p>
        </p:txBody>
      </p:sp>
      <p:sp>
        <p:nvSpPr>
          <p:cNvPr id="28" name="Text Box 9"/>
          <p:cNvSpPr txBox="1">
            <a:spLocks noChangeArrowheads="1"/>
          </p:cNvSpPr>
          <p:nvPr/>
        </p:nvSpPr>
        <p:spPr bwMode="auto">
          <a:xfrm>
            <a:off x="3350705" y="3812752"/>
            <a:ext cx="2042535"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FF0000"/>
                </a:solidFill>
                <a:latin typeface="+mn-lt"/>
                <a:sym typeface="Symbol" panose="05050102010706020507" pitchFamily="18" charset="2"/>
              </a:rPr>
              <a:t>Ingreso por clic</a:t>
            </a:r>
          </a:p>
        </p:txBody>
      </p:sp>
      <p:sp>
        <p:nvSpPr>
          <p:cNvPr id="29" name="Text Box 9"/>
          <p:cNvSpPr txBox="1">
            <a:spLocks noChangeArrowheads="1"/>
          </p:cNvSpPr>
          <p:nvPr/>
        </p:nvSpPr>
        <p:spPr bwMode="auto">
          <a:xfrm>
            <a:off x="4664552" y="6389077"/>
            <a:ext cx="3952289" cy="40011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Valoraciones de los compradores</a:t>
            </a:r>
          </a:p>
        </p:txBody>
      </p:sp>
      <p:sp>
        <p:nvSpPr>
          <p:cNvPr id="30" name="Text Box 9"/>
          <p:cNvSpPr txBox="1">
            <a:spLocks noChangeArrowheads="1"/>
          </p:cNvSpPr>
          <p:nvPr/>
        </p:nvSpPr>
        <p:spPr bwMode="auto">
          <a:xfrm>
            <a:off x="4860493" y="4417140"/>
            <a:ext cx="1250540"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70, 28, 0</a:t>
            </a:r>
          </a:p>
        </p:txBody>
      </p:sp>
      <p:sp>
        <p:nvSpPr>
          <p:cNvPr id="31" name="Text Box 9"/>
          <p:cNvSpPr txBox="1">
            <a:spLocks noChangeArrowheads="1"/>
          </p:cNvSpPr>
          <p:nvPr/>
        </p:nvSpPr>
        <p:spPr bwMode="auto">
          <a:xfrm>
            <a:off x="4860493" y="5056456"/>
            <a:ext cx="116669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60, 24, 0</a:t>
            </a:r>
          </a:p>
        </p:txBody>
      </p:sp>
      <p:sp>
        <p:nvSpPr>
          <p:cNvPr id="32" name="Text Box 9"/>
          <p:cNvSpPr txBox="1">
            <a:spLocks noChangeArrowheads="1"/>
          </p:cNvSpPr>
          <p:nvPr/>
        </p:nvSpPr>
        <p:spPr bwMode="auto">
          <a:xfrm>
            <a:off x="4860493" y="5833121"/>
            <a:ext cx="1075032"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10, 4, 0</a:t>
            </a:r>
          </a:p>
        </p:txBody>
      </p:sp>
      <p:sp>
        <p:nvSpPr>
          <p:cNvPr id="33" name="Marcador de contenido 2"/>
          <p:cNvSpPr txBox="1">
            <a:spLocks/>
          </p:cNvSpPr>
          <p:nvPr/>
        </p:nvSpPr>
        <p:spPr bwMode="auto">
          <a:xfrm>
            <a:off x="6263092" y="3748986"/>
            <a:ext cx="5255161" cy="28334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 indent="0">
              <a:buClr>
                <a:schemeClr val="tx1"/>
              </a:buClr>
              <a:buNone/>
            </a:pPr>
            <a:r>
              <a:rPr lang="es-MX" sz="2200" dirty="0">
                <a:effectLst/>
                <a:sym typeface="Symbol" panose="05050102010706020507" pitchFamily="18" charset="2"/>
              </a:rPr>
              <a:t>Similarmente, si  </a:t>
            </a:r>
            <a:r>
              <a:rPr lang="es-MX" sz="2200" i="1" dirty="0">
                <a:effectLst/>
                <a:sym typeface="Symbol" panose="05050102010706020507" pitchFamily="18" charset="2"/>
              </a:rPr>
              <a:t>y </a:t>
            </a:r>
            <a:r>
              <a:rPr lang="es-MX" sz="2200" dirty="0">
                <a:effectLst/>
                <a:sym typeface="Symbol" panose="05050102010706020507" pitchFamily="18" charset="2"/>
              </a:rPr>
              <a:t> no está,  </a:t>
            </a:r>
            <a:r>
              <a:rPr lang="es-MX" sz="2200" i="1" dirty="0">
                <a:effectLst/>
                <a:sym typeface="Symbol" panose="05050102010706020507" pitchFamily="18" charset="2"/>
              </a:rPr>
              <a:t>z </a:t>
            </a:r>
            <a:r>
              <a:rPr lang="es-MX" sz="2200" dirty="0">
                <a:effectLst/>
                <a:sym typeface="Symbol" panose="05050102010706020507" pitchFamily="18" charset="2"/>
              </a:rPr>
              <a:t>obtendrá 4 en vez de 0, de modo que  </a:t>
            </a:r>
            <a:r>
              <a:rPr lang="es-MX" sz="2200" i="1" dirty="0">
                <a:effectLst/>
                <a:sym typeface="Symbol" panose="05050102010706020507" pitchFamily="18" charset="2"/>
              </a:rPr>
              <a:t>y  </a:t>
            </a:r>
            <a:r>
              <a:rPr lang="es-MX" sz="2200" dirty="0">
                <a:effectLst/>
                <a:sym typeface="Symbol" panose="05050102010706020507" pitchFamily="18" charset="2"/>
              </a:rPr>
              <a:t>debe pagar </a:t>
            </a:r>
            <a:r>
              <a:rPr lang="es-MX" sz="2200" dirty="0">
                <a:solidFill>
                  <a:srgbClr val="00FF99"/>
                </a:solidFill>
                <a:effectLst/>
                <a:sym typeface="Symbol" panose="05050102010706020507" pitchFamily="18" charset="2"/>
              </a:rPr>
              <a:t>4</a:t>
            </a:r>
            <a:r>
              <a:rPr lang="es-MX" sz="2200" dirty="0">
                <a:effectLst/>
                <a:sym typeface="Symbol" panose="05050102010706020507" pitchFamily="18" charset="2"/>
              </a:rPr>
              <a:t> por el conjunto total de clics en la segunda ranura.</a:t>
            </a:r>
          </a:p>
          <a:p>
            <a:pPr marL="57150" indent="0">
              <a:buClr>
                <a:schemeClr val="tx1"/>
              </a:buClr>
              <a:buNone/>
            </a:pPr>
            <a:r>
              <a:rPr lang="es-MX" sz="2200" i="1" dirty="0">
                <a:effectLst/>
                <a:sym typeface="Symbol" panose="05050102010706020507" pitchFamily="18" charset="2"/>
              </a:rPr>
              <a:t>z  </a:t>
            </a:r>
            <a:r>
              <a:rPr lang="es-MX" sz="2200" dirty="0">
                <a:effectLst/>
                <a:sym typeface="Symbol" panose="05050102010706020507" pitchFamily="18" charset="2"/>
              </a:rPr>
              <a:t>no le causa daño a nadie, por lo que paga </a:t>
            </a:r>
            <a:r>
              <a:rPr lang="es-MX" sz="2200" dirty="0">
                <a:solidFill>
                  <a:srgbClr val="00FF99"/>
                </a:solidFill>
                <a:effectLst/>
                <a:sym typeface="Symbol" panose="05050102010706020507" pitchFamily="18" charset="2"/>
              </a:rPr>
              <a:t>0</a:t>
            </a:r>
            <a:r>
              <a:rPr lang="es-MX" sz="2200" dirty="0">
                <a:effectLst/>
                <a:sym typeface="Symbol" panose="05050102010706020507" pitchFamily="18" charset="2"/>
              </a:rPr>
              <a:t>.</a:t>
            </a:r>
          </a:p>
          <a:p>
            <a:pPr marL="57150" indent="0">
              <a:buClr>
                <a:schemeClr val="tx1"/>
              </a:buClr>
              <a:buNone/>
            </a:pPr>
            <a:r>
              <a:rPr lang="es-MX" sz="2200" i="1" dirty="0">
                <a:effectLst/>
                <a:sym typeface="Symbol" panose="05050102010706020507" pitchFamily="18" charset="2"/>
              </a:rPr>
              <a:t>x </a:t>
            </a:r>
            <a:r>
              <a:rPr lang="es-MX" sz="2200" dirty="0">
                <a:effectLst/>
                <a:sym typeface="Symbol" panose="05050102010706020507" pitchFamily="18" charset="2"/>
              </a:rPr>
              <a:t>paga </a:t>
            </a:r>
            <a:r>
              <a:rPr lang="es-MX" sz="2200" dirty="0">
                <a:solidFill>
                  <a:srgbClr val="00FF99"/>
                </a:solidFill>
                <a:effectLst/>
                <a:sym typeface="Symbol" panose="05050102010706020507" pitchFamily="18" charset="2"/>
              </a:rPr>
              <a:t>40</a:t>
            </a:r>
            <a:r>
              <a:rPr lang="es-MX" sz="2200" dirty="0">
                <a:effectLst/>
                <a:sym typeface="Symbol" panose="05050102010706020507" pitchFamily="18" charset="2"/>
              </a:rPr>
              <a:t>. </a:t>
            </a:r>
            <a:r>
              <a:rPr lang="es-MX" sz="2200" i="1" dirty="0">
                <a:effectLst/>
                <a:sym typeface="Symbol" panose="05050102010706020507" pitchFamily="18" charset="2"/>
              </a:rPr>
              <a:t>y </a:t>
            </a:r>
            <a:r>
              <a:rPr lang="es-MX" sz="2200" dirty="0">
                <a:effectLst/>
                <a:sym typeface="Symbol" panose="05050102010706020507" pitchFamily="18" charset="2"/>
              </a:rPr>
              <a:t>paga </a:t>
            </a:r>
            <a:r>
              <a:rPr lang="es-MX" sz="2200" dirty="0">
                <a:solidFill>
                  <a:srgbClr val="00FF99"/>
                </a:solidFill>
                <a:effectLst/>
                <a:sym typeface="Symbol" panose="05050102010706020507" pitchFamily="18" charset="2"/>
              </a:rPr>
              <a:t>4</a:t>
            </a:r>
            <a:r>
              <a:rPr lang="es-MX" sz="2200" dirty="0">
                <a:effectLst/>
                <a:sym typeface="Symbol" panose="05050102010706020507" pitchFamily="18" charset="2"/>
              </a:rPr>
              <a:t>. </a:t>
            </a:r>
            <a:r>
              <a:rPr lang="es-MX" sz="2200" i="1" dirty="0">
                <a:effectLst/>
                <a:sym typeface="Symbol" panose="05050102010706020507" pitchFamily="18" charset="2"/>
              </a:rPr>
              <a:t>z</a:t>
            </a:r>
            <a:r>
              <a:rPr lang="es-MX" sz="2200" dirty="0">
                <a:effectLst/>
                <a:sym typeface="Symbol" panose="05050102010706020507" pitchFamily="18" charset="2"/>
              </a:rPr>
              <a:t> paga </a:t>
            </a:r>
            <a:r>
              <a:rPr lang="es-MX" sz="2200" dirty="0">
                <a:solidFill>
                  <a:srgbClr val="00FF99"/>
                </a:solidFill>
                <a:effectLst/>
                <a:sym typeface="Symbol" panose="05050102010706020507" pitchFamily="18" charset="2"/>
              </a:rPr>
              <a:t>0</a:t>
            </a:r>
            <a:r>
              <a:rPr lang="es-MX" sz="2200" dirty="0">
                <a:effectLst/>
                <a:sym typeface="Symbol" panose="05050102010706020507" pitchFamily="18" charset="2"/>
              </a:rPr>
              <a:t>.</a:t>
            </a:r>
            <a:endParaRPr lang="es-MX" sz="2200" i="1" dirty="0">
              <a:effectLst/>
            </a:endParaRPr>
          </a:p>
        </p:txBody>
      </p:sp>
      <p:sp>
        <p:nvSpPr>
          <p:cNvPr id="34" name="Forma libre 33"/>
          <p:cNvSpPr/>
          <p:nvPr/>
        </p:nvSpPr>
        <p:spPr bwMode="auto">
          <a:xfrm>
            <a:off x="5059274" y="4976898"/>
            <a:ext cx="470262" cy="143743"/>
          </a:xfrm>
          <a:custGeom>
            <a:avLst/>
            <a:gdLst>
              <a:gd name="connsiteX0" fmla="*/ 0 w 470262"/>
              <a:gd name="connsiteY0" fmla="*/ 130680 h 143743"/>
              <a:gd name="connsiteX1" fmla="*/ 117565 w 470262"/>
              <a:gd name="connsiteY1" fmla="*/ 52 h 143743"/>
              <a:gd name="connsiteX2" fmla="*/ 470262 w 470262"/>
              <a:gd name="connsiteY2" fmla="*/ 143743 h 143743"/>
            </a:gdLst>
            <a:ahLst/>
            <a:cxnLst>
              <a:cxn ang="0">
                <a:pos x="connsiteX0" y="connsiteY0"/>
              </a:cxn>
              <a:cxn ang="0">
                <a:pos x="connsiteX1" y="connsiteY1"/>
              </a:cxn>
              <a:cxn ang="0">
                <a:pos x="connsiteX2" y="connsiteY2"/>
              </a:cxn>
            </a:cxnLst>
            <a:rect l="l" t="t" r="r" b="b"/>
            <a:pathLst>
              <a:path w="470262" h="143743">
                <a:moveTo>
                  <a:pt x="0" y="130680"/>
                </a:moveTo>
                <a:cubicBezTo>
                  <a:pt x="19594" y="64277"/>
                  <a:pt x="39188" y="-2125"/>
                  <a:pt x="117565" y="52"/>
                </a:cubicBezTo>
                <a:cubicBezTo>
                  <a:pt x="195942" y="2229"/>
                  <a:pt x="333102" y="72986"/>
                  <a:pt x="470262" y="143743"/>
                </a:cubicBezTo>
              </a:path>
            </a:pathLst>
          </a:custGeom>
          <a:noFill/>
          <a:ln w="25400" cap="flat" cmpd="sng" algn="ctr">
            <a:solidFill>
              <a:srgbClr val="FF0000"/>
            </a:solidFill>
            <a:prstDash val="sysDash"/>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7" name="Forma libre 36"/>
          <p:cNvSpPr/>
          <p:nvPr/>
        </p:nvSpPr>
        <p:spPr bwMode="auto">
          <a:xfrm>
            <a:off x="5426087" y="5770434"/>
            <a:ext cx="310991" cy="150257"/>
          </a:xfrm>
          <a:custGeom>
            <a:avLst/>
            <a:gdLst>
              <a:gd name="connsiteX0" fmla="*/ 0 w 470262"/>
              <a:gd name="connsiteY0" fmla="*/ 130680 h 143743"/>
              <a:gd name="connsiteX1" fmla="*/ 117565 w 470262"/>
              <a:gd name="connsiteY1" fmla="*/ 52 h 143743"/>
              <a:gd name="connsiteX2" fmla="*/ 470262 w 470262"/>
              <a:gd name="connsiteY2" fmla="*/ 143743 h 143743"/>
            </a:gdLst>
            <a:ahLst/>
            <a:cxnLst>
              <a:cxn ang="0">
                <a:pos x="connsiteX0" y="connsiteY0"/>
              </a:cxn>
              <a:cxn ang="0">
                <a:pos x="connsiteX1" y="connsiteY1"/>
              </a:cxn>
              <a:cxn ang="0">
                <a:pos x="connsiteX2" y="connsiteY2"/>
              </a:cxn>
            </a:cxnLst>
            <a:rect l="l" t="t" r="r" b="b"/>
            <a:pathLst>
              <a:path w="470262" h="143743">
                <a:moveTo>
                  <a:pt x="0" y="130680"/>
                </a:moveTo>
                <a:cubicBezTo>
                  <a:pt x="19594" y="64277"/>
                  <a:pt x="39188" y="-2125"/>
                  <a:pt x="117565" y="52"/>
                </a:cubicBezTo>
                <a:cubicBezTo>
                  <a:pt x="195942" y="2229"/>
                  <a:pt x="333102" y="72986"/>
                  <a:pt x="470262" y="143743"/>
                </a:cubicBezTo>
              </a:path>
            </a:pathLst>
          </a:custGeom>
          <a:noFill/>
          <a:ln w="25400" cap="flat" cmpd="sng" algn="ctr">
            <a:solidFill>
              <a:srgbClr val="FF0000"/>
            </a:solidFill>
            <a:prstDash val="sysDash"/>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55</a:t>
            </a:fld>
            <a:endParaRPr lang="es-MX" dirty="0"/>
          </a:p>
        </p:txBody>
      </p:sp>
      <p:sp>
        <p:nvSpPr>
          <p:cNvPr id="36" name="Text Box 9"/>
          <p:cNvSpPr txBox="1">
            <a:spLocks noChangeArrowheads="1"/>
          </p:cNvSpPr>
          <p:nvPr/>
        </p:nvSpPr>
        <p:spPr bwMode="auto">
          <a:xfrm>
            <a:off x="126590" y="95761"/>
            <a:ext cx="810302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15.5 Subasta generalizada con el segundo precio</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cxnSp>
        <p:nvCxnSpPr>
          <p:cNvPr id="4" name="Conector recto 3">
            <a:extLst>
              <a:ext uri="{FF2B5EF4-FFF2-40B4-BE49-F238E27FC236}">
                <a16:creationId xmlns:a16="http://schemas.microsoft.com/office/drawing/2014/main" id="{6919D8CC-DC54-C8F9-EAF6-AA6D3CDB239B}"/>
              </a:ext>
            </a:extLst>
          </p:cNvPr>
          <p:cNvCxnSpPr/>
          <p:nvPr/>
        </p:nvCxnSpPr>
        <p:spPr>
          <a:xfrm>
            <a:off x="3790855" y="4346002"/>
            <a:ext cx="585291" cy="674772"/>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Conector recto 37">
            <a:extLst>
              <a:ext uri="{FF2B5EF4-FFF2-40B4-BE49-F238E27FC236}">
                <a16:creationId xmlns:a16="http://schemas.microsoft.com/office/drawing/2014/main" id="{DBE5209B-88D3-F9B2-81DC-7D4CD5F8C96F}"/>
              </a:ext>
            </a:extLst>
          </p:cNvPr>
          <p:cNvCxnSpPr>
            <a:cxnSpLocks/>
          </p:cNvCxnSpPr>
          <p:nvPr/>
        </p:nvCxnSpPr>
        <p:spPr>
          <a:xfrm flipH="1">
            <a:off x="4013632" y="4332437"/>
            <a:ext cx="547991" cy="654388"/>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19E10049-54D8-4920-4952-C00122A68AC4}"/>
              </a:ext>
            </a:extLst>
          </p:cNvPr>
          <p:cNvCxnSpPr/>
          <p:nvPr/>
        </p:nvCxnSpPr>
        <p:spPr>
          <a:xfrm>
            <a:off x="3815940" y="5122932"/>
            <a:ext cx="585291" cy="674772"/>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FEFED0C4-351C-8BCE-5A39-94454DBC0B71}"/>
              </a:ext>
            </a:extLst>
          </p:cNvPr>
          <p:cNvCxnSpPr>
            <a:cxnSpLocks/>
          </p:cNvCxnSpPr>
          <p:nvPr/>
        </p:nvCxnSpPr>
        <p:spPr>
          <a:xfrm flipH="1">
            <a:off x="4038717" y="5109367"/>
            <a:ext cx="547991" cy="654388"/>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Forma libre 36">
            <a:extLst>
              <a:ext uri="{FF2B5EF4-FFF2-40B4-BE49-F238E27FC236}">
                <a16:creationId xmlns:a16="http://schemas.microsoft.com/office/drawing/2014/main" id="{A57D99BB-09AA-D2CF-144E-1DC454ADCFB0}"/>
              </a:ext>
            </a:extLst>
          </p:cNvPr>
          <p:cNvSpPr/>
          <p:nvPr/>
        </p:nvSpPr>
        <p:spPr bwMode="auto">
          <a:xfrm>
            <a:off x="5404751" y="5849682"/>
            <a:ext cx="310991" cy="150257"/>
          </a:xfrm>
          <a:custGeom>
            <a:avLst/>
            <a:gdLst>
              <a:gd name="connsiteX0" fmla="*/ 0 w 470262"/>
              <a:gd name="connsiteY0" fmla="*/ 130680 h 143743"/>
              <a:gd name="connsiteX1" fmla="*/ 117565 w 470262"/>
              <a:gd name="connsiteY1" fmla="*/ 52 h 143743"/>
              <a:gd name="connsiteX2" fmla="*/ 470262 w 470262"/>
              <a:gd name="connsiteY2" fmla="*/ 143743 h 143743"/>
            </a:gdLst>
            <a:ahLst/>
            <a:cxnLst>
              <a:cxn ang="0">
                <a:pos x="connsiteX0" y="connsiteY0"/>
              </a:cxn>
              <a:cxn ang="0">
                <a:pos x="connsiteX1" y="connsiteY1"/>
              </a:cxn>
              <a:cxn ang="0">
                <a:pos x="connsiteX2" y="connsiteY2"/>
              </a:cxn>
            </a:cxnLst>
            <a:rect l="l" t="t" r="r" b="b"/>
            <a:pathLst>
              <a:path w="470262" h="143743">
                <a:moveTo>
                  <a:pt x="0" y="130680"/>
                </a:moveTo>
                <a:cubicBezTo>
                  <a:pt x="19594" y="64277"/>
                  <a:pt x="39188" y="-2125"/>
                  <a:pt x="117565" y="52"/>
                </a:cubicBezTo>
                <a:cubicBezTo>
                  <a:pt x="195942" y="2229"/>
                  <a:pt x="333102" y="72986"/>
                  <a:pt x="470262" y="143743"/>
                </a:cubicBezTo>
              </a:path>
            </a:pathLst>
          </a:custGeom>
          <a:noFill/>
          <a:ln w="25400" cap="flat" cmpd="sng" algn="ctr">
            <a:solidFill>
              <a:srgbClr val="FF0000"/>
            </a:solidFill>
            <a:prstDash val="sysDash"/>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Tree>
    <p:extLst>
      <p:ext uri="{BB962C8B-B14F-4D97-AF65-F5344CB8AC3E}">
        <p14:creationId xmlns:p14="http://schemas.microsoft.com/office/powerpoint/2010/main" val="3263057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13" presetID="1"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subTnLst>
                                    <p:set>
                                      <p:cBhvr override="childStyle">
                                        <p:cTn dur="1" fill="hold" display="0" masterRel="nextClick" afterEffect="1"/>
                                        <p:tgtEl>
                                          <p:spTgt spid="38"/>
                                        </p:tgtEl>
                                        <p:attrNameLst>
                                          <p:attrName>style.visibility</p:attrName>
                                        </p:attrNameLst>
                                      </p:cBhvr>
                                      <p:to>
                                        <p:strVal val="hidden"/>
                                      </p:to>
                                    </p:set>
                                  </p:subTnLst>
                                </p:cTn>
                              </p:par>
                              <p:par>
                                <p:cTn id="15" presetID="1" presetClass="entr" presetSubtype="0" fill="hold" grpId="0" nodeType="withEffect">
                                  <p:stCondLst>
                                    <p:cond delay="0"/>
                                  </p:stCondLst>
                                  <p:childTnLst>
                                    <p:set>
                                      <p:cBhvr>
                                        <p:cTn id="16" dur="1" fill="hold">
                                          <p:stCondLst>
                                            <p:cond delay="0"/>
                                          </p:stCondLst>
                                        </p:cTn>
                                        <p:tgtEl>
                                          <p:spTgt spid="37"/>
                                        </p:tgtEl>
                                        <p:attrNameLst>
                                          <p:attrName>style.visibility</p:attrName>
                                        </p:attrNameLst>
                                      </p:cBhvr>
                                      <p:to>
                                        <p:strVal val="visible"/>
                                      </p:to>
                                    </p:set>
                                  </p:childTnLst>
                                  <p:subTnLst>
                                    <p:set>
                                      <p:cBhvr override="childStyle">
                                        <p:cTn dur="1" fill="hold" display="0" masterRel="nextClick" afterEffect="1"/>
                                        <p:tgtEl>
                                          <p:spTgt spid="37"/>
                                        </p:tgtEl>
                                        <p:attrNameLst>
                                          <p:attrName>style.visibility</p:attrName>
                                        </p:attrNameLst>
                                      </p:cBhvr>
                                      <p:to>
                                        <p:strVal val="hidden"/>
                                      </p:to>
                                    </p:set>
                                  </p:subTnLst>
                                </p:cTn>
                              </p:par>
                              <p:par>
                                <p:cTn id="17" presetID="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par>
                                <p:cTn id="23" presetID="1" presetClass="entr" presetSubtype="0" fill="hold" grpId="0" nodeType="withEffect">
                                  <p:stCondLst>
                                    <p:cond delay="100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200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3">
                                            <p:txEl>
                                              <p:pRg st="0" end="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2"/>
                                        </p:tgtEl>
                                        <p:attrNameLst>
                                          <p:attrName>style.visibility</p:attrName>
                                        </p:attrNameLst>
                                      </p:cBhvr>
                                      <p:to>
                                        <p:strVal val="visible"/>
                                      </p:to>
                                    </p:set>
                                  </p:childTnLst>
                                  <p:subTnLst>
                                    <p:set>
                                      <p:cBhvr override="childStyle">
                                        <p:cTn dur="1" fill="hold" display="0" masterRel="nextClick" afterEffect="1"/>
                                        <p:tgtEl>
                                          <p:spTgt spid="42"/>
                                        </p:tgtEl>
                                        <p:attrNameLst>
                                          <p:attrName>style.visibility</p:attrName>
                                        </p:attrNameLst>
                                      </p:cBhvr>
                                      <p:to>
                                        <p:strVal val="hidden"/>
                                      </p:to>
                                    </p:set>
                                  </p:subTnLst>
                                </p:cTn>
                              </p:par>
                              <p:par>
                                <p:cTn id="33" presetID="1" presetClass="entr" presetSubtype="0" fill="hold" nodeType="withEffect">
                                  <p:stCondLst>
                                    <p:cond delay="0"/>
                                  </p:stCondLst>
                                  <p:childTnLst>
                                    <p:set>
                                      <p:cBhvr>
                                        <p:cTn id="34" dur="1" fill="hold">
                                          <p:stCondLst>
                                            <p:cond delay="0"/>
                                          </p:stCondLst>
                                        </p:cTn>
                                        <p:tgtEl>
                                          <p:spTgt spid="43"/>
                                        </p:tgtEl>
                                        <p:attrNameLst>
                                          <p:attrName>style.visibility</p:attrName>
                                        </p:attrNameLst>
                                      </p:cBhvr>
                                      <p:to>
                                        <p:strVal val="visible"/>
                                      </p:to>
                                    </p:set>
                                  </p:childTnLst>
                                  <p:subTnLst>
                                    <p:set>
                                      <p:cBhvr override="childStyle">
                                        <p:cTn dur="1" fill="hold" display="0" masterRel="nextClick" afterEffect="1"/>
                                        <p:tgtEl>
                                          <p:spTgt spid="43"/>
                                        </p:tgtEl>
                                        <p:attrNameLst>
                                          <p:attrName>style.visibility</p:attrName>
                                        </p:attrNameLst>
                                      </p:cBhvr>
                                      <p:to>
                                        <p:strVal val="hidden"/>
                                      </p:to>
                                    </p:set>
                                  </p:subTnLst>
                                </p:cTn>
                              </p:par>
                              <p:par>
                                <p:cTn id="35" presetID="1" presetClass="entr" presetSubtype="0"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childTnLst>
                                  <p:subTnLst>
                                    <p:set>
                                      <p:cBhvr override="childStyle">
                                        <p:cTn dur="1" fill="hold" display="0" masterRel="nextClick" afterEffect="1"/>
                                        <p:tgtEl>
                                          <p:spTgt spid="44"/>
                                        </p:tgtEl>
                                        <p:attrNameLst>
                                          <p:attrName>style.visibility</p:attrName>
                                        </p:attrNameLst>
                                      </p:cBhvr>
                                      <p:to>
                                        <p:strVal val="hidden"/>
                                      </p:to>
                                    </p:set>
                                  </p:subTnLst>
                                </p:cTn>
                              </p:par>
                              <p:par>
                                <p:cTn id="37" presetID="1" presetClass="entr" presetSubtype="0" fill="hold" grpId="0" nodeType="withEffect">
                                  <p:stCondLst>
                                    <p:cond delay="150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3">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3">
                                            <p:txEl>
                                              <p:pRg st="2" end="2"/>
                                            </p:txEl>
                                          </p:spTgt>
                                        </p:tgtEl>
                                        <p:attrNameLst>
                                          <p:attrName>style.visibility</p:attrName>
                                        </p:attrNameLst>
                                      </p:cBhvr>
                                      <p:to>
                                        <p:strVal val="visible"/>
                                      </p:to>
                                    </p:set>
                                  </p:childTnLst>
                                </p:cTn>
                              </p:par>
                              <p:par>
                                <p:cTn id="47" presetID="1" presetClass="entr" presetSubtype="0" fill="hold" grpId="0" nodeType="withEffect">
                                  <p:stCondLst>
                                    <p:cond delay="1000"/>
                                  </p:stCondLst>
                                  <p:childTnLst>
                                    <p:set>
                                      <p:cBhvr>
                                        <p:cTn id="4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P spid="7" grpId="0"/>
      <p:bldP spid="8" grpId="0"/>
      <p:bldP spid="27" grpId="0" animBg="1"/>
      <p:bldP spid="34" grpId="0" animBg="1"/>
      <p:bldP spid="37" grpId="0" animBg="1"/>
      <p:bldP spid="44"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3987" y="1054100"/>
            <a:ext cx="10910675" cy="5321412"/>
          </a:xfrm>
        </p:spPr>
        <p:txBody>
          <a:bodyPr/>
          <a:lstStyle/>
          <a:p>
            <a:r>
              <a:rPr lang="es-MX" sz="2400" dirty="0">
                <a:effectLst/>
              </a:rPr>
              <a:t>Los ingresos totales cobrados por la empresa de búsqueda según VCG son 40 + 4= 44.</a:t>
            </a:r>
          </a:p>
          <a:p>
            <a:endParaRPr lang="es-MX" sz="1000" dirty="0">
              <a:effectLst/>
            </a:endParaRPr>
          </a:p>
          <a:p>
            <a:r>
              <a:rPr lang="es-MX" sz="2800" dirty="0">
                <a:effectLst/>
              </a:rPr>
              <a:t>¿Cuál da más ingresos a la empresa, VCG o GSP?</a:t>
            </a:r>
          </a:p>
          <a:p>
            <a:endParaRPr lang="es-MX" sz="1000" dirty="0">
              <a:effectLst/>
            </a:endParaRPr>
          </a:p>
          <a:p>
            <a:r>
              <a:rPr lang="es-MX" sz="2400" dirty="0">
                <a:effectLst/>
              </a:rPr>
              <a:t>Depende de cuál equilibrio usen los anunciantes.</a:t>
            </a:r>
          </a:p>
          <a:p>
            <a:pPr marL="0" indent="0">
              <a:buNone/>
            </a:pPr>
            <a:endParaRPr lang="es-MX" sz="1000" dirty="0">
              <a:effectLst/>
            </a:endParaRPr>
          </a:p>
          <a:p>
            <a:r>
              <a:rPr lang="es-MX" sz="2400" dirty="0">
                <a:effectLst/>
              </a:rPr>
              <a:t>Con el primer equilibrio (pujas 5, 4 y 2, lámina 51), el ingreso es 48.</a:t>
            </a:r>
          </a:p>
          <a:p>
            <a:endParaRPr lang="es-MX" sz="1000" dirty="0">
              <a:effectLst/>
            </a:endParaRPr>
          </a:p>
          <a:p>
            <a:r>
              <a:rPr lang="es-MX" sz="2400" dirty="0">
                <a:effectLst/>
              </a:rPr>
              <a:t>Con el segundo (pujas 3, 5 y 1, lámina 52), el ingreso es 34.</a:t>
            </a:r>
          </a:p>
          <a:p>
            <a:endParaRPr lang="es-MX" sz="1000" dirty="0">
              <a:effectLst/>
            </a:endParaRPr>
          </a:p>
          <a:p>
            <a:r>
              <a:rPr lang="es-MX" sz="2400" dirty="0">
                <a:effectLst/>
              </a:rPr>
              <a:t>El ingreso con VCG está entre estos dos valores, es 44.</a:t>
            </a: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56</a:t>
            </a:fld>
            <a:endParaRPr lang="es-MX" dirty="0"/>
          </a:p>
        </p:txBody>
      </p:sp>
      <p:sp>
        <p:nvSpPr>
          <p:cNvPr id="6" name="Text Box 9"/>
          <p:cNvSpPr txBox="1">
            <a:spLocks noChangeArrowheads="1"/>
          </p:cNvSpPr>
          <p:nvPr/>
        </p:nvSpPr>
        <p:spPr bwMode="auto">
          <a:xfrm>
            <a:off x="126590" y="95761"/>
            <a:ext cx="8103021"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15.5 Subasta generalizada con el segundo precio</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93919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dirty="0"/>
              <a:t>15.6 Equilibrio de la subasta generalizada con segundo precio</a:t>
            </a:r>
          </a:p>
        </p:txBody>
      </p:sp>
      <p:sp>
        <p:nvSpPr>
          <p:cNvPr id="3" name="Marcador de contenido 2"/>
          <p:cNvSpPr>
            <a:spLocks noGrp="1"/>
          </p:cNvSpPr>
          <p:nvPr>
            <p:ph idx="1"/>
          </p:nvPr>
        </p:nvSpPr>
        <p:spPr>
          <a:xfrm>
            <a:off x="609600" y="1600201"/>
            <a:ext cx="10728960" cy="4893197"/>
          </a:xfrm>
        </p:spPr>
        <p:txBody>
          <a:bodyPr/>
          <a:lstStyle/>
          <a:p>
            <a:pPr marL="0" indent="0">
              <a:buNone/>
            </a:pPr>
            <a:r>
              <a:rPr lang="es-MX" sz="2400" dirty="0">
                <a:effectLst/>
              </a:rPr>
              <a:t>Aunque el comportamiento es complejo en GSP, hay una conexión natural entre GSP y precios de equilibrio.</a:t>
            </a:r>
          </a:p>
          <a:p>
            <a:pPr marL="0" indent="0">
              <a:buNone/>
            </a:pPr>
            <a:endParaRPr lang="es-MX" sz="1000" dirty="0">
              <a:effectLst/>
            </a:endParaRPr>
          </a:p>
          <a:p>
            <a:r>
              <a:rPr lang="es-MX" sz="2800" dirty="0">
                <a:effectLst/>
              </a:rPr>
              <a:t>De un conjunto de precios de equilibrio para el mercado de correspondencias de anunciantes y ranuras, siempre se puede construir un conjunto de pujas en equilibrio Nash. </a:t>
            </a:r>
          </a:p>
          <a:p>
            <a:pPr lvl="1">
              <a:buFont typeface="Wingdings" panose="05000000000000000000" pitchFamily="2" charset="2"/>
              <a:buChar char="§"/>
            </a:pPr>
            <a:r>
              <a:rPr lang="es-MX" sz="2400" dirty="0">
                <a:effectLst/>
              </a:rPr>
              <a:t>Más aún, ese conjunto produce una asignación socialmente óptima</a:t>
            </a:r>
            <a:r>
              <a:rPr lang="es-MX" sz="2000" dirty="0">
                <a:effectLst/>
              </a:rPr>
              <a:t>.</a:t>
            </a:r>
          </a:p>
          <a:p>
            <a:pPr lvl="1">
              <a:buFont typeface="Wingdings" panose="05000000000000000000" pitchFamily="2" charset="2"/>
              <a:buChar char="§"/>
            </a:pPr>
            <a:endParaRPr lang="es-MX" sz="1000" dirty="0">
              <a:effectLst/>
            </a:endParaRPr>
          </a:p>
          <a:p>
            <a:r>
              <a:rPr lang="es-MX" sz="2800" dirty="0">
                <a:effectLst/>
              </a:rPr>
              <a:t>Por tanto, siempre existe un conjunto de pujas en equilibrio socialmente óptimo para GSP.</a:t>
            </a:r>
          </a:p>
          <a:p>
            <a:pPr lvl="1">
              <a:buFont typeface="Wingdings" panose="05000000000000000000" pitchFamily="2" charset="2"/>
              <a:buChar char="§"/>
            </a:pPr>
            <a:r>
              <a:rPr lang="es-MX" sz="2400" dirty="0">
                <a:effectLst/>
              </a:rPr>
              <a:t>Primero daré un ejemplo de cómo se construye metódicamente ese conjunto.</a:t>
            </a:r>
          </a:p>
        </p:txBody>
      </p:sp>
      <p:sp>
        <p:nvSpPr>
          <p:cNvPr id="4"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57</a:t>
            </a:fld>
            <a:endParaRPr lang="es-MX" dirty="0"/>
          </a:p>
        </p:txBody>
      </p:sp>
    </p:spTree>
    <p:extLst>
      <p:ext uri="{BB962C8B-B14F-4D97-AF65-F5344CB8AC3E}">
        <p14:creationId xmlns:p14="http://schemas.microsoft.com/office/powerpoint/2010/main" val="1179570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1622870" y="95761"/>
            <a:ext cx="904513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cs typeface="Times New Roman" panose="02020603050405020304" pitchFamily="18" charset="0"/>
              </a:rPr>
              <a:t>15.6 Equilibrio de la subasta generalizada con segundo precio</a:t>
            </a:r>
            <a:endParaRPr lang="es-MX" sz="28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5" name="Rectángulo redondeado 4"/>
          <p:cNvSpPr/>
          <p:nvPr/>
        </p:nvSpPr>
        <p:spPr bwMode="auto">
          <a:xfrm>
            <a:off x="4287072" y="5321317"/>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Text Box 9"/>
          <p:cNvSpPr txBox="1">
            <a:spLocks noChangeArrowheads="1"/>
          </p:cNvSpPr>
          <p:nvPr/>
        </p:nvSpPr>
        <p:spPr bwMode="auto">
          <a:xfrm>
            <a:off x="3444128" y="4462282"/>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10</a:t>
            </a:r>
            <a:endParaRPr lang="es-MX" sz="2400" i="1" u="none" dirty="0">
              <a:latin typeface="Times New Roman" panose="02020603050405020304" pitchFamily="18" charset="0"/>
              <a:sym typeface="Symbol" panose="05050102010706020507" pitchFamily="18" charset="2"/>
            </a:endParaRPr>
          </a:p>
        </p:txBody>
      </p:sp>
      <p:sp>
        <p:nvSpPr>
          <p:cNvPr id="7" name="Text Box 9"/>
          <p:cNvSpPr txBox="1">
            <a:spLocks noChangeArrowheads="1"/>
          </p:cNvSpPr>
          <p:nvPr/>
        </p:nvSpPr>
        <p:spPr bwMode="auto">
          <a:xfrm>
            <a:off x="3444128" y="5189209"/>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4</a:t>
            </a:r>
            <a:endParaRPr lang="es-MX" sz="2400" i="1" u="none" dirty="0">
              <a:latin typeface="Times New Roman" panose="02020603050405020304" pitchFamily="18" charset="0"/>
              <a:sym typeface="Symbol" panose="05050102010706020507" pitchFamily="18" charset="2"/>
            </a:endParaRPr>
          </a:p>
        </p:txBody>
      </p:sp>
      <p:sp>
        <p:nvSpPr>
          <p:cNvPr id="8" name="Text Box 9"/>
          <p:cNvSpPr txBox="1">
            <a:spLocks noChangeArrowheads="1"/>
          </p:cNvSpPr>
          <p:nvPr/>
        </p:nvSpPr>
        <p:spPr bwMode="auto">
          <a:xfrm>
            <a:off x="3481198" y="5915657"/>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0</a:t>
            </a:r>
            <a:endParaRPr lang="es-MX" sz="2400" i="1" u="none" dirty="0">
              <a:latin typeface="Times New Roman" panose="02020603050405020304" pitchFamily="18" charset="0"/>
              <a:sym typeface="Symbol" panose="05050102010706020507" pitchFamily="18" charset="2"/>
            </a:endParaRPr>
          </a:p>
        </p:txBody>
      </p:sp>
      <p:sp>
        <p:nvSpPr>
          <p:cNvPr id="9" name="Triángulo isósceles 8"/>
          <p:cNvSpPr/>
          <p:nvPr/>
        </p:nvSpPr>
        <p:spPr bwMode="auto">
          <a:xfrm>
            <a:off x="5660047" y="430409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0" name="Text Box 9"/>
          <p:cNvSpPr txBox="1">
            <a:spLocks noChangeArrowheads="1"/>
          </p:cNvSpPr>
          <p:nvPr/>
        </p:nvSpPr>
        <p:spPr bwMode="auto">
          <a:xfrm>
            <a:off x="6308433" y="4199125"/>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7</a:t>
            </a:r>
            <a:endParaRPr lang="es-MX" sz="2200" i="1" u="none" dirty="0">
              <a:solidFill>
                <a:srgbClr val="FF0000"/>
              </a:solidFill>
              <a:latin typeface="+mn-lt"/>
              <a:sym typeface="Symbol" panose="05050102010706020507" pitchFamily="18" charset="2"/>
            </a:endParaRPr>
          </a:p>
        </p:txBody>
      </p:sp>
      <p:sp>
        <p:nvSpPr>
          <p:cNvPr id="11" name="Triángulo isósceles 10"/>
          <p:cNvSpPr/>
          <p:nvPr/>
        </p:nvSpPr>
        <p:spPr bwMode="auto">
          <a:xfrm>
            <a:off x="5698503" y="5050358"/>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 name="Text Box 9"/>
          <p:cNvSpPr txBox="1">
            <a:spLocks noChangeArrowheads="1"/>
          </p:cNvSpPr>
          <p:nvPr/>
        </p:nvSpPr>
        <p:spPr bwMode="auto">
          <a:xfrm>
            <a:off x="6328960" y="5079748"/>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6</a:t>
            </a:r>
            <a:endParaRPr lang="es-MX" sz="2200" i="1" u="none" dirty="0">
              <a:solidFill>
                <a:srgbClr val="FF0000"/>
              </a:solidFill>
              <a:latin typeface="+mn-lt"/>
              <a:sym typeface="Symbol" panose="05050102010706020507" pitchFamily="18" charset="2"/>
            </a:endParaRPr>
          </a:p>
        </p:txBody>
      </p:sp>
      <p:sp>
        <p:nvSpPr>
          <p:cNvPr id="13" name="Triángulo isósceles 12"/>
          <p:cNvSpPr/>
          <p:nvPr/>
        </p:nvSpPr>
        <p:spPr bwMode="auto">
          <a:xfrm>
            <a:off x="5695905" y="5939754"/>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4" name="Text Box 9"/>
          <p:cNvSpPr txBox="1">
            <a:spLocks noChangeArrowheads="1"/>
          </p:cNvSpPr>
          <p:nvPr/>
        </p:nvSpPr>
        <p:spPr bwMode="auto">
          <a:xfrm>
            <a:off x="6292008" y="5933240"/>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5" name="Text Box 9"/>
          <p:cNvSpPr txBox="1">
            <a:spLocks noChangeArrowheads="1"/>
          </p:cNvSpPr>
          <p:nvPr/>
        </p:nvSpPr>
        <p:spPr bwMode="auto">
          <a:xfrm>
            <a:off x="3454144" y="6319761"/>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15.6.</a:t>
            </a:r>
            <a:endParaRPr lang="es-MX" sz="2400" i="1" u="none" dirty="0">
              <a:latin typeface="Times New Roman" panose="02020603050405020304" pitchFamily="18" charset="0"/>
              <a:sym typeface="Symbol" panose="05050102010706020507" pitchFamily="18" charset="2"/>
            </a:endParaRPr>
          </a:p>
        </p:txBody>
      </p:sp>
      <p:sp>
        <p:nvSpPr>
          <p:cNvPr id="16" name="Text Box 9"/>
          <p:cNvSpPr txBox="1">
            <a:spLocks noChangeArrowheads="1"/>
          </p:cNvSpPr>
          <p:nvPr/>
        </p:nvSpPr>
        <p:spPr bwMode="auto">
          <a:xfrm>
            <a:off x="4437412" y="520017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b</a:t>
            </a:r>
            <a:endParaRPr lang="es-MX" sz="2800" i="1" u="none" dirty="0">
              <a:latin typeface="Times New Roman" panose="02020603050405020304" pitchFamily="18" charset="0"/>
              <a:sym typeface="Symbol" panose="05050102010706020507" pitchFamily="18" charset="2"/>
            </a:endParaRPr>
          </a:p>
        </p:txBody>
      </p:sp>
      <p:sp>
        <p:nvSpPr>
          <p:cNvPr id="17" name="Text Box 9"/>
          <p:cNvSpPr txBox="1">
            <a:spLocks noChangeArrowheads="1"/>
          </p:cNvSpPr>
          <p:nvPr/>
        </p:nvSpPr>
        <p:spPr bwMode="auto">
          <a:xfrm>
            <a:off x="5847984" y="4304097"/>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x</a:t>
            </a:r>
            <a:endParaRPr lang="es-MX" sz="2800" i="1" u="none" dirty="0">
              <a:latin typeface="Times New Roman" panose="02020603050405020304" pitchFamily="18" charset="0"/>
              <a:sym typeface="Symbol" panose="05050102010706020507" pitchFamily="18" charset="2"/>
            </a:endParaRPr>
          </a:p>
        </p:txBody>
      </p:sp>
      <p:sp>
        <p:nvSpPr>
          <p:cNvPr id="18" name="Text Box 9"/>
          <p:cNvSpPr txBox="1">
            <a:spLocks noChangeArrowheads="1"/>
          </p:cNvSpPr>
          <p:nvPr/>
        </p:nvSpPr>
        <p:spPr bwMode="auto">
          <a:xfrm>
            <a:off x="5884392" y="5032132"/>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endParaRPr lang="es-MX" sz="2800" i="1" u="none" dirty="0">
              <a:latin typeface="Times New Roman" panose="02020603050405020304" pitchFamily="18" charset="0"/>
              <a:sym typeface="Symbol" panose="05050102010706020507" pitchFamily="18" charset="2"/>
            </a:endParaRPr>
          </a:p>
        </p:txBody>
      </p:sp>
      <p:sp>
        <p:nvSpPr>
          <p:cNvPr id="19" name="Text Box 9"/>
          <p:cNvSpPr txBox="1">
            <a:spLocks noChangeArrowheads="1"/>
          </p:cNvSpPr>
          <p:nvPr/>
        </p:nvSpPr>
        <p:spPr bwMode="auto">
          <a:xfrm>
            <a:off x="5884392" y="5935515"/>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z</a:t>
            </a:r>
            <a:endParaRPr lang="es-MX" sz="2800" i="1" u="none" dirty="0">
              <a:latin typeface="Times New Roman" panose="02020603050405020304" pitchFamily="18" charset="0"/>
              <a:sym typeface="Symbol" panose="05050102010706020507" pitchFamily="18" charset="2"/>
            </a:endParaRPr>
          </a:p>
        </p:txBody>
      </p:sp>
      <p:sp>
        <p:nvSpPr>
          <p:cNvPr id="20" name="Rectángulo redondeado 19"/>
          <p:cNvSpPr/>
          <p:nvPr/>
        </p:nvSpPr>
        <p:spPr bwMode="auto">
          <a:xfrm>
            <a:off x="4328259" y="4556408"/>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1" name="Text Box 9"/>
          <p:cNvSpPr txBox="1">
            <a:spLocks noChangeArrowheads="1"/>
          </p:cNvSpPr>
          <p:nvPr/>
        </p:nvSpPr>
        <p:spPr bwMode="auto">
          <a:xfrm>
            <a:off x="4478599" y="4435265"/>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a:t>
            </a:r>
            <a:endParaRPr lang="es-MX" sz="2800" i="1" u="none" dirty="0">
              <a:latin typeface="Times New Roman" panose="02020603050405020304" pitchFamily="18" charset="0"/>
              <a:sym typeface="Symbol" panose="05050102010706020507" pitchFamily="18" charset="2"/>
            </a:endParaRPr>
          </a:p>
        </p:txBody>
      </p:sp>
      <p:sp>
        <p:nvSpPr>
          <p:cNvPr id="22" name="Rectángulo redondeado 21"/>
          <p:cNvSpPr/>
          <p:nvPr/>
        </p:nvSpPr>
        <p:spPr bwMode="auto">
          <a:xfrm>
            <a:off x="4291188" y="6005554"/>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3" name="Text Box 9"/>
          <p:cNvSpPr txBox="1">
            <a:spLocks noChangeArrowheads="1"/>
          </p:cNvSpPr>
          <p:nvPr/>
        </p:nvSpPr>
        <p:spPr bwMode="auto">
          <a:xfrm>
            <a:off x="4441528" y="588441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t>
            </a:r>
            <a:endParaRPr lang="es-MX" sz="2800" i="1" u="none" dirty="0">
              <a:latin typeface="Times New Roman" panose="02020603050405020304" pitchFamily="18" charset="0"/>
              <a:sym typeface="Symbol" panose="05050102010706020507" pitchFamily="18" charset="2"/>
            </a:endParaRPr>
          </a:p>
        </p:txBody>
      </p:sp>
      <p:sp>
        <p:nvSpPr>
          <p:cNvPr id="27" name="Text Box 9"/>
          <p:cNvSpPr txBox="1">
            <a:spLocks noChangeArrowheads="1"/>
          </p:cNvSpPr>
          <p:nvPr/>
        </p:nvSpPr>
        <p:spPr bwMode="auto">
          <a:xfrm>
            <a:off x="3460881" y="3794846"/>
            <a:ext cx="1573767" cy="70788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Porcentajes de clics</a:t>
            </a:r>
          </a:p>
        </p:txBody>
      </p:sp>
      <p:sp>
        <p:nvSpPr>
          <p:cNvPr id="28" name="Text Box 9"/>
          <p:cNvSpPr txBox="1">
            <a:spLocks noChangeArrowheads="1"/>
          </p:cNvSpPr>
          <p:nvPr/>
        </p:nvSpPr>
        <p:spPr bwMode="auto">
          <a:xfrm>
            <a:off x="5192570" y="3814723"/>
            <a:ext cx="2042535"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FF0000"/>
                </a:solidFill>
                <a:latin typeface="+mn-lt"/>
                <a:sym typeface="Symbol" panose="05050102010706020507" pitchFamily="18" charset="2"/>
              </a:rPr>
              <a:t>Ingreso por clic</a:t>
            </a:r>
          </a:p>
        </p:txBody>
      </p:sp>
      <p:sp>
        <p:nvSpPr>
          <p:cNvPr id="29" name="Marcador de contenido 2"/>
          <p:cNvSpPr>
            <a:spLocks noGrp="1"/>
          </p:cNvSpPr>
          <p:nvPr>
            <p:ph idx="1"/>
          </p:nvPr>
        </p:nvSpPr>
        <p:spPr>
          <a:xfrm>
            <a:off x="506438" y="1023084"/>
            <a:ext cx="10838502" cy="5635605"/>
          </a:xfrm>
        </p:spPr>
        <p:txBody>
          <a:bodyPr/>
          <a:lstStyle/>
          <a:p>
            <a:r>
              <a:rPr lang="es-MX" sz="2800" dirty="0">
                <a:effectLst/>
              </a:rPr>
              <a:t>Cómo construir un conjunto de pujas que da equilibrio Nash socialmente óptimo</a:t>
            </a:r>
            <a:r>
              <a:rPr lang="es-MX" sz="2400" dirty="0">
                <a:effectLst/>
              </a:rPr>
              <a:t>. Me guío de los precios de equilibrio para obtener un conjunto de pujas que produzcan esos precios.</a:t>
            </a:r>
          </a:p>
          <a:p>
            <a:pPr marL="612000" lvl="1" indent="-342900">
              <a:buFont typeface="+mj-lt"/>
              <a:buAutoNum type="arabicPeriod"/>
            </a:pPr>
            <a:r>
              <a:rPr lang="es-MX" sz="2200" dirty="0">
                <a:effectLst/>
              </a:rPr>
              <a:t>Convierto (como en la sección previa) el ejemplo en un mercado de correspondencias mediante la determinación de las valoraciones de los anunciantes para cada ranura.</a:t>
            </a:r>
          </a:p>
        </p:txBody>
      </p:sp>
      <p:sp>
        <p:nvSpPr>
          <p:cNvPr id="30" name="Text Box 9"/>
          <p:cNvSpPr txBox="1">
            <a:spLocks noChangeArrowheads="1"/>
          </p:cNvSpPr>
          <p:nvPr/>
        </p:nvSpPr>
        <p:spPr bwMode="auto">
          <a:xfrm>
            <a:off x="6519476" y="4419111"/>
            <a:ext cx="1250540"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70, 28, 0</a:t>
            </a:r>
          </a:p>
        </p:txBody>
      </p:sp>
      <p:sp>
        <p:nvSpPr>
          <p:cNvPr id="31" name="Text Box 9"/>
          <p:cNvSpPr txBox="1">
            <a:spLocks noChangeArrowheads="1"/>
          </p:cNvSpPr>
          <p:nvPr/>
        </p:nvSpPr>
        <p:spPr bwMode="auto">
          <a:xfrm>
            <a:off x="6650106" y="5058427"/>
            <a:ext cx="116669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60, 24, 0</a:t>
            </a:r>
          </a:p>
        </p:txBody>
      </p:sp>
      <p:sp>
        <p:nvSpPr>
          <p:cNvPr id="32" name="Text Box 9"/>
          <p:cNvSpPr txBox="1">
            <a:spLocks noChangeArrowheads="1"/>
          </p:cNvSpPr>
          <p:nvPr/>
        </p:nvSpPr>
        <p:spPr bwMode="auto">
          <a:xfrm>
            <a:off x="6676232" y="5835092"/>
            <a:ext cx="1075032"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10, 4, 0</a:t>
            </a:r>
          </a:p>
        </p:txBody>
      </p:sp>
      <p:sp>
        <p:nvSpPr>
          <p:cNvPr id="33" name="Text Box 9"/>
          <p:cNvSpPr txBox="1">
            <a:spLocks noChangeArrowheads="1"/>
          </p:cNvSpPr>
          <p:nvPr/>
        </p:nvSpPr>
        <p:spPr bwMode="auto">
          <a:xfrm>
            <a:off x="6506417" y="6377985"/>
            <a:ext cx="3902857" cy="40011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Valoraciones de los anunciantes</a:t>
            </a:r>
          </a:p>
        </p:txBody>
      </p:sp>
      <p:sp>
        <p:nvSpPr>
          <p:cNvPr id="38" name="Text Box 9"/>
          <p:cNvSpPr txBox="1">
            <a:spLocks noChangeArrowheads="1"/>
          </p:cNvSpPr>
          <p:nvPr/>
        </p:nvSpPr>
        <p:spPr bwMode="auto">
          <a:xfrm>
            <a:off x="2471804" y="4475213"/>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00FF99"/>
                </a:solidFill>
                <a:latin typeface="Times New Roman" panose="02020603050405020304" pitchFamily="18" charset="0"/>
                <a:sym typeface="Symbol" panose="05050102010706020507" pitchFamily="18" charset="2"/>
              </a:rPr>
              <a:t>40</a:t>
            </a:r>
            <a:endParaRPr lang="es-MX" sz="2400" i="1" u="none" dirty="0">
              <a:solidFill>
                <a:srgbClr val="00FF99"/>
              </a:solidFill>
              <a:latin typeface="Times New Roman" panose="02020603050405020304" pitchFamily="18" charset="0"/>
              <a:sym typeface="Symbol" panose="05050102010706020507" pitchFamily="18" charset="2"/>
            </a:endParaRPr>
          </a:p>
        </p:txBody>
      </p:sp>
      <p:sp>
        <p:nvSpPr>
          <p:cNvPr id="39" name="Text Box 9"/>
          <p:cNvSpPr txBox="1">
            <a:spLocks noChangeArrowheads="1"/>
          </p:cNvSpPr>
          <p:nvPr/>
        </p:nvSpPr>
        <p:spPr bwMode="auto">
          <a:xfrm>
            <a:off x="2471804" y="5202140"/>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00FF99"/>
                </a:solidFill>
                <a:latin typeface="Times New Roman" panose="02020603050405020304" pitchFamily="18" charset="0"/>
                <a:sym typeface="Symbol" panose="05050102010706020507" pitchFamily="18" charset="2"/>
              </a:rPr>
              <a:t> 4</a:t>
            </a:r>
            <a:endParaRPr lang="es-MX" sz="2400" i="1" u="none" dirty="0">
              <a:solidFill>
                <a:srgbClr val="00FF99"/>
              </a:solidFill>
              <a:latin typeface="Times New Roman" panose="02020603050405020304" pitchFamily="18" charset="0"/>
              <a:sym typeface="Symbol" panose="05050102010706020507" pitchFamily="18" charset="2"/>
            </a:endParaRPr>
          </a:p>
        </p:txBody>
      </p:sp>
      <p:sp>
        <p:nvSpPr>
          <p:cNvPr id="40" name="Text Box 9"/>
          <p:cNvSpPr txBox="1">
            <a:spLocks noChangeArrowheads="1"/>
          </p:cNvSpPr>
          <p:nvPr/>
        </p:nvSpPr>
        <p:spPr bwMode="auto">
          <a:xfrm>
            <a:off x="2508874" y="5928588"/>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00FF99"/>
                </a:solidFill>
                <a:latin typeface="Times New Roman" panose="02020603050405020304" pitchFamily="18" charset="0"/>
                <a:sym typeface="Symbol" panose="05050102010706020507" pitchFamily="18" charset="2"/>
              </a:rPr>
              <a:t> 0</a:t>
            </a:r>
            <a:endParaRPr lang="es-MX" sz="2400" i="1" u="none" dirty="0">
              <a:solidFill>
                <a:srgbClr val="00FF99"/>
              </a:solidFill>
              <a:latin typeface="Times New Roman" panose="02020603050405020304" pitchFamily="18" charset="0"/>
              <a:sym typeface="Symbol" panose="05050102010706020507" pitchFamily="18" charset="2"/>
            </a:endParaRPr>
          </a:p>
        </p:txBody>
      </p:sp>
      <p:sp>
        <p:nvSpPr>
          <p:cNvPr id="41" name="Text Box 9"/>
          <p:cNvSpPr txBox="1">
            <a:spLocks noChangeArrowheads="1"/>
          </p:cNvSpPr>
          <p:nvPr/>
        </p:nvSpPr>
        <p:spPr bwMode="auto">
          <a:xfrm>
            <a:off x="1628934" y="3497638"/>
            <a:ext cx="1789932" cy="1015663"/>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00FF99"/>
                </a:solidFill>
                <a:latin typeface="+mn-lt"/>
                <a:sym typeface="Symbol" panose="05050102010706020507" pitchFamily="18" charset="2"/>
              </a:rPr>
              <a:t>Precio de equilibrio por todos los clics</a:t>
            </a:r>
          </a:p>
        </p:txBody>
      </p:sp>
      <p:sp>
        <p:nvSpPr>
          <p:cNvPr id="42" name="Marcador de contenido 2"/>
          <p:cNvSpPr txBox="1">
            <a:spLocks/>
          </p:cNvSpPr>
          <p:nvPr/>
        </p:nvSpPr>
        <p:spPr bwMode="auto">
          <a:xfrm>
            <a:off x="7152897" y="3260005"/>
            <a:ext cx="4279251" cy="1909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1" indent="-457200">
              <a:buFont typeface="+mj-lt"/>
              <a:buAutoNum type="arabicPeriod" startAt="2"/>
            </a:pPr>
            <a:r>
              <a:rPr lang="es-MX" sz="2200" dirty="0">
                <a:effectLst/>
              </a:rPr>
              <a:t>Determino los precios de equilibrio para este mercado de correspondencias.</a:t>
            </a:r>
          </a:p>
        </p:txBody>
      </p:sp>
      <p:sp>
        <p:nvSpPr>
          <p:cNvPr id="43" name="Marcador de contenido 2"/>
          <p:cNvSpPr txBox="1">
            <a:spLocks/>
          </p:cNvSpPr>
          <p:nvPr/>
        </p:nvSpPr>
        <p:spPr bwMode="auto">
          <a:xfrm>
            <a:off x="7203401" y="568774"/>
            <a:ext cx="4446958" cy="459784"/>
          </a:xfrm>
          <a:prstGeom prst="rect">
            <a:avLst/>
          </a:prstGeom>
          <a:solidFill>
            <a:srgbClr val="000000"/>
          </a:solidFill>
          <a:ln>
            <a:noFill/>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 indent="0">
              <a:buNone/>
            </a:pPr>
            <a:r>
              <a:rPr lang="es-MX" sz="2400" dirty="0">
                <a:effectLst/>
                <a:latin typeface="Times New Roman" panose="02020603050405020304" pitchFamily="18" charset="0"/>
                <a:cs typeface="Times New Roman" panose="02020603050405020304" pitchFamily="18" charset="0"/>
              </a:rPr>
              <a:t>Hallando los precios de equilibrio</a:t>
            </a:r>
          </a:p>
        </p:txBody>
      </p:sp>
      <p:sp>
        <p:nvSpPr>
          <p:cNvPr id="3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58</a:t>
            </a:fld>
            <a:endParaRPr lang="es-MX" dirty="0"/>
          </a:p>
        </p:txBody>
      </p:sp>
    </p:spTree>
    <p:extLst>
      <p:ext uri="{BB962C8B-B14F-4D97-AF65-F5344CB8AC3E}">
        <p14:creationId xmlns:p14="http://schemas.microsoft.com/office/powerpoint/2010/main" val="133767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9">
                                            <p:txEl>
                                              <p:pRg st="0" end="0"/>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xEl>
                                              <p:pRg st="1" end="1"/>
                                            </p:txEl>
                                          </p:spTgt>
                                        </p:tgtEl>
                                        <p:attrNameLst>
                                          <p:attrName>style.visibility</p:attrName>
                                        </p:attrNameLst>
                                      </p:cBhvr>
                                      <p:to>
                                        <p:strVal val="visible"/>
                                      </p:to>
                                    </p:set>
                                  </p:childTnLst>
                                </p:cTn>
                              </p:par>
                              <p:par>
                                <p:cTn id="15" presetID="1" presetClass="entr" presetSubtype="0" fill="hold" grpId="0" nodeType="withEffect">
                                  <p:stCondLst>
                                    <p:cond delay="1000"/>
                                  </p:stCondLst>
                                  <p:childTnLst>
                                    <p:set>
                                      <p:cBhvr>
                                        <p:cTn id="16" dur="1" fill="hold">
                                          <p:stCondLst>
                                            <p:cond delay="0"/>
                                          </p:stCondLst>
                                        </p:cTn>
                                        <p:tgtEl>
                                          <p:spTgt spid="30"/>
                                        </p:tgtEl>
                                        <p:attrNameLst>
                                          <p:attrName>style.visibility</p:attrName>
                                        </p:attrNameLst>
                                      </p:cBhvr>
                                      <p:to>
                                        <p:strVal val="visible"/>
                                      </p:to>
                                    </p:set>
                                  </p:childTnLst>
                                </p:cTn>
                              </p:par>
                              <p:par>
                                <p:cTn id="17" presetID="1" presetClass="entr" presetSubtype="0" fill="hold" grpId="0" nodeType="withEffect">
                                  <p:stCondLst>
                                    <p:cond delay="200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grpId="0" nodeType="withEffect">
                                  <p:stCondLst>
                                    <p:cond delay="300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grpId="0" nodeType="withEffect">
                                  <p:stCondLst>
                                    <p:cond delay="400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2"/>
                                        </p:tgtEl>
                                        <p:attrNameLst>
                                          <p:attrName>style.visibility</p:attrName>
                                        </p:attrNameLst>
                                      </p:cBhvr>
                                      <p:to>
                                        <p:strVal val="visible"/>
                                      </p:to>
                                    </p:set>
                                  </p:childTnLst>
                                </p:cTn>
                              </p:par>
                              <p:par>
                                <p:cTn id="27" presetID="1" presetClass="entr" presetSubtype="0" fill="hold" grpId="0" nodeType="withEffect">
                                  <p:stCondLst>
                                    <p:cond delay="1000"/>
                                  </p:stCondLst>
                                  <p:childTnLst>
                                    <p:set>
                                      <p:cBhvr>
                                        <p:cTn id="28" dur="1" fill="hold">
                                          <p:stCondLst>
                                            <p:cond delay="0"/>
                                          </p:stCondLst>
                                        </p:cTn>
                                        <p:tgtEl>
                                          <p:spTgt spid="41"/>
                                        </p:tgtEl>
                                        <p:attrNameLst>
                                          <p:attrName>style.visibility</p:attrName>
                                        </p:attrNameLst>
                                      </p:cBhvr>
                                      <p:to>
                                        <p:strVal val="visible"/>
                                      </p:to>
                                    </p:set>
                                  </p:childTnLst>
                                </p:cTn>
                              </p:par>
                              <p:par>
                                <p:cTn id="29" presetID="1" presetClass="entr" presetSubtype="0" fill="hold" grpId="0" nodeType="withEffect">
                                  <p:stCondLst>
                                    <p:cond delay="150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grpId="0" nodeType="withEffect">
                                  <p:stCondLst>
                                    <p:cond delay="200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grpId="0" nodeType="withEffect">
                                  <p:stCondLst>
                                    <p:cond delay="2500"/>
                                  </p:stCondLst>
                                  <p:childTnLst>
                                    <p:set>
                                      <p:cBhvr>
                                        <p:cTn id="34"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uiExpand="1" build="p"/>
      <p:bldP spid="30" grpId="0"/>
      <p:bldP spid="31" grpId="0"/>
      <p:bldP spid="32" grpId="0"/>
      <p:bldP spid="33" grpId="0" animBg="1"/>
      <p:bldP spid="38" grpId="0"/>
      <p:bldP spid="39" grpId="0"/>
      <p:bldP spid="40" grpId="0"/>
      <p:bldP spid="41" grpId="0" animBg="1"/>
      <p:bldP spid="42" grpId="0"/>
      <p:bldP spid="43"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1622870" y="95761"/>
            <a:ext cx="904513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cs typeface="Times New Roman" panose="02020603050405020304" pitchFamily="18" charset="0"/>
              </a:rPr>
              <a:t>15.6 Equilibrio de la subasta generalizada con segundo precio</a:t>
            </a:r>
            <a:endParaRPr lang="es-MX" sz="28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5" name="Rectángulo redondeado 4"/>
          <p:cNvSpPr/>
          <p:nvPr/>
        </p:nvSpPr>
        <p:spPr bwMode="auto">
          <a:xfrm>
            <a:off x="4287072" y="5321317"/>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Text Box 9"/>
          <p:cNvSpPr txBox="1">
            <a:spLocks noChangeArrowheads="1"/>
          </p:cNvSpPr>
          <p:nvPr/>
        </p:nvSpPr>
        <p:spPr bwMode="auto">
          <a:xfrm>
            <a:off x="3444128" y="4462282"/>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10</a:t>
            </a:r>
            <a:endParaRPr lang="es-MX" sz="2400" i="1" u="none" dirty="0">
              <a:latin typeface="Times New Roman" panose="02020603050405020304" pitchFamily="18" charset="0"/>
              <a:sym typeface="Symbol" panose="05050102010706020507" pitchFamily="18" charset="2"/>
            </a:endParaRPr>
          </a:p>
        </p:txBody>
      </p:sp>
      <p:sp>
        <p:nvSpPr>
          <p:cNvPr id="7" name="Text Box 9"/>
          <p:cNvSpPr txBox="1">
            <a:spLocks noChangeArrowheads="1"/>
          </p:cNvSpPr>
          <p:nvPr/>
        </p:nvSpPr>
        <p:spPr bwMode="auto">
          <a:xfrm>
            <a:off x="3444128" y="5189209"/>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4</a:t>
            </a:r>
            <a:endParaRPr lang="es-MX" sz="2400" i="1" u="none" dirty="0">
              <a:latin typeface="Times New Roman" panose="02020603050405020304" pitchFamily="18" charset="0"/>
              <a:sym typeface="Symbol" panose="05050102010706020507" pitchFamily="18" charset="2"/>
            </a:endParaRPr>
          </a:p>
        </p:txBody>
      </p:sp>
      <p:sp>
        <p:nvSpPr>
          <p:cNvPr id="8" name="Text Box 9"/>
          <p:cNvSpPr txBox="1">
            <a:spLocks noChangeArrowheads="1"/>
          </p:cNvSpPr>
          <p:nvPr/>
        </p:nvSpPr>
        <p:spPr bwMode="auto">
          <a:xfrm>
            <a:off x="3481198" y="5915657"/>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0</a:t>
            </a:r>
            <a:endParaRPr lang="es-MX" sz="2400" i="1" u="none" dirty="0">
              <a:latin typeface="Times New Roman" panose="02020603050405020304" pitchFamily="18" charset="0"/>
              <a:sym typeface="Symbol" panose="05050102010706020507" pitchFamily="18" charset="2"/>
            </a:endParaRPr>
          </a:p>
        </p:txBody>
      </p:sp>
      <p:sp>
        <p:nvSpPr>
          <p:cNvPr id="9" name="Triángulo isósceles 8"/>
          <p:cNvSpPr/>
          <p:nvPr/>
        </p:nvSpPr>
        <p:spPr bwMode="auto">
          <a:xfrm>
            <a:off x="5660047" y="430409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0" name="Text Box 9"/>
          <p:cNvSpPr txBox="1">
            <a:spLocks noChangeArrowheads="1"/>
          </p:cNvSpPr>
          <p:nvPr/>
        </p:nvSpPr>
        <p:spPr bwMode="auto">
          <a:xfrm>
            <a:off x="6308433" y="4199125"/>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7</a:t>
            </a:r>
            <a:endParaRPr lang="es-MX" sz="2200" i="1" u="none" dirty="0">
              <a:solidFill>
                <a:srgbClr val="FF0000"/>
              </a:solidFill>
              <a:latin typeface="+mn-lt"/>
              <a:sym typeface="Symbol" panose="05050102010706020507" pitchFamily="18" charset="2"/>
            </a:endParaRPr>
          </a:p>
        </p:txBody>
      </p:sp>
      <p:sp>
        <p:nvSpPr>
          <p:cNvPr id="11" name="Triángulo isósceles 10"/>
          <p:cNvSpPr/>
          <p:nvPr/>
        </p:nvSpPr>
        <p:spPr bwMode="auto">
          <a:xfrm>
            <a:off x="5698503" y="5050358"/>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 name="Text Box 9"/>
          <p:cNvSpPr txBox="1">
            <a:spLocks noChangeArrowheads="1"/>
          </p:cNvSpPr>
          <p:nvPr/>
        </p:nvSpPr>
        <p:spPr bwMode="auto">
          <a:xfrm>
            <a:off x="6328960" y="5079748"/>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6</a:t>
            </a:r>
            <a:endParaRPr lang="es-MX" sz="2200" i="1" u="none" dirty="0">
              <a:solidFill>
                <a:srgbClr val="FF0000"/>
              </a:solidFill>
              <a:latin typeface="+mn-lt"/>
              <a:sym typeface="Symbol" panose="05050102010706020507" pitchFamily="18" charset="2"/>
            </a:endParaRPr>
          </a:p>
        </p:txBody>
      </p:sp>
      <p:sp>
        <p:nvSpPr>
          <p:cNvPr id="13" name="Triángulo isósceles 12"/>
          <p:cNvSpPr/>
          <p:nvPr/>
        </p:nvSpPr>
        <p:spPr bwMode="auto">
          <a:xfrm>
            <a:off x="5695905" y="5939754"/>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4" name="Text Box 9"/>
          <p:cNvSpPr txBox="1">
            <a:spLocks noChangeArrowheads="1"/>
          </p:cNvSpPr>
          <p:nvPr/>
        </p:nvSpPr>
        <p:spPr bwMode="auto">
          <a:xfrm>
            <a:off x="6292008" y="5933240"/>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5" name="Text Box 9"/>
          <p:cNvSpPr txBox="1">
            <a:spLocks noChangeArrowheads="1"/>
          </p:cNvSpPr>
          <p:nvPr/>
        </p:nvSpPr>
        <p:spPr bwMode="auto">
          <a:xfrm>
            <a:off x="3454144" y="6319761"/>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15.6.</a:t>
            </a:r>
            <a:endParaRPr lang="es-MX" sz="2400" i="1" u="none" dirty="0">
              <a:latin typeface="Times New Roman" panose="02020603050405020304" pitchFamily="18" charset="0"/>
              <a:sym typeface="Symbol" panose="05050102010706020507" pitchFamily="18" charset="2"/>
            </a:endParaRPr>
          </a:p>
        </p:txBody>
      </p:sp>
      <p:sp>
        <p:nvSpPr>
          <p:cNvPr id="16" name="Text Box 9"/>
          <p:cNvSpPr txBox="1">
            <a:spLocks noChangeArrowheads="1"/>
          </p:cNvSpPr>
          <p:nvPr/>
        </p:nvSpPr>
        <p:spPr bwMode="auto">
          <a:xfrm>
            <a:off x="4437412" y="520017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b</a:t>
            </a:r>
            <a:endParaRPr lang="es-MX" sz="2800" i="1" u="none" dirty="0">
              <a:latin typeface="Times New Roman" panose="02020603050405020304" pitchFamily="18" charset="0"/>
              <a:sym typeface="Symbol" panose="05050102010706020507" pitchFamily="18" charset="2"/>
            </a:endParaRPr>
          </a:p>
        </p:txBody>
      </p:sp>
      <p:sp>
        <p:nvSpPr>
          <p:cNvPr id="17" name="Text Box 9"/>
          <p:cNvSpPr txBox="1">
            <a:spLocks noChangeArrowheads="1"/>
          </p:cNvSpPr>
          <p:nvPr/>
        </p:nvSpPr>
        <p:spPr bwMode="auto">
          <a:xfrm>
            <a:off x="5847984" y="4304097"/>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x</a:t>
            </a:r>
            <a:endParaRPr lang="es-MX" sz="2800" i="1" u="none" dirty="0">
              <a:latin typeface="Times New Roman" panose="02020603050405020304" pitchFamily="18" charset="0"/>
              <a:sym typeface="Symbol" panose="05050102010706020507" pitchFamily="18" charset="2"/>
            </a:endParaRPr>
          </a:p>
        </p:txBody>
      </p:sp>
      <p:sp>
        <p:nvSpPr>
          <p:cNvPr id="18" name="Text Box 9"/>
          <p:cNvSpPr txBox="1">
            <a:spLocks noChangeArrowheads="1"/>
          </p:cNvSpPr>
          <p:nvPr/>
        </p:nvSpPr>
        <p:spPr bwMode="auto">
          <a:xfrm>
            <a:off x="5884392" y="5032132"/>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endParaRPr lang="es-MX" sz="2800" i="1" u="none" dirty="0">
              <a:latin typeface="Times New Roman" panose="02020603050405020304" pitchFamily="18" charset="0"/>
              <a:sym typeface="Symbol" panose="05050102010706020507" pitchFamily="18" charset="2"/>
            </a:endParaRPr>
          </a:p>
        </p:txBody>
      </p:sp>
      <p:sp>
        <p:nvSpPr>
          <p:cNvPr id="19" name="Text Box 9"/>
          <p:cNvSpPr txBox="1">
            <a:spLocks noChangeArrowheads="1"/>
          </p:cNvSpPr>
          <p:nvPr/>
        </p:nvSpPr>
        <p:spPr bwMode="auto">
          <a:xfrm>
            <a:off x="5884392" y="5935515"/>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z</a:t>
            </a:r>
            <a:endParaRPr lang="es-MX" sz="2800" i="1" u="none" dirty="0">
              <a:latin typeface="Times New Roman" panose="02020603050405020304" pitchFamily="18" charset="0"/>
              <a:sym typeface="Symbol" panose="05050102010706020507" pitchFamily="18" charset="2"/>
            </a:endParaRPr>
          </a:p>
        </p:txBody>
      </p:sp>
      <p:sp>
        <p:nvSpPr>
          <p:cNvPr id="20" name="Rectángulo redondeado 19"/>
          <p:cNvSpPr/>
          <p:nvPr/>
        </p:nvSpPr>
        <p:spPr bwMode="auto">
          <a:xfrm>
            <a:off x="4328259" y="4556408"/>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1" name="Text Box 9"/>
          <p:cNvSpPr txBox="1">
            <a:spLocks noChangeArrowheads="1"/>
          </p:cNvSpPr>
          <p:nvPr/>
        </p:nvSpPr>
        <p:spPr bwMode="auto">
          <a:xfrm>
            <a:off x="4478599" y="4435265"/>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a:t>
            </a:r>
            <a:endParaRPr lang="es-MX" sz="2800" i="1" u="none" dirty="0">
              <a:latin typeface="Times New Roman" panose="02020603050405020304" pitchFamily="18" charset="0"/>
              <a:sym typeface="Symbol" panose="05050102010706020507" pitchFamily="18" charset="2"/>
            </a:endParaRPr>
          </a:p>
        </p:txBody>
      </p:sp>
      <p:sp>
        <p:nvSpPr>
          <p:cNvPr id="22" name="Rectángulo redondeado 21"/>
          <p:cNvSpPr/>
          <p:nvPr/>
        </p:nvSpPr>
        <p:spPr bwMode="auto">
          <a:xfrm>
            <a:off x="4291188" y="6005554"/>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3" name="Text Box 9"/>
          <p:cNvSpPr txBox="1">
            <a:spLocks noChangeArrowheads="1"/>
          </p:cNvSpPr>
          <p:nvPr/>
        </p:nvSpPr>
        <p:spPr bwMode="auto">
          <a:xfrm>
            <a:off x="4441528" y="588441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t>
            </a:r>
            <a:endParaRPr lang="es-MX" sz="2800" i="1" u="none" dirty="0">
              <a:latin typeface="Times New Roman" panose="02020603050405020304" pitchFamily="18" charset="0"/>
              <a:sym typeface="Symbol" panose="05050102010706020507" pitchFamily="18" charset="2"/>
            </a:endParaRPr>
          </a:p>
        </p:txBody>
      </p:sp>
      <p:cxnSp>
        <p:nvCxnSpPr>
          <p:cNvPr id="24" name="Conector recto 23"/>
          <p:cNvCxnSpPr>
            <a:endCxn id="9" idx="1"/>
          </p:cNvCxnSpPr>
          <p:nvPr/>
        </p:nvCxnSpPr>
        <p:spPr bwMode="auto">
          <a:xfrm flipV="1">
            <a:off x="5021233" y="4556595"/>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Conector recto 24"/>
          <p:cNvCxnSpPr/>
          <p:nvPr/>
        </p:nvCxnSpPr>
        <p:spPr bwMode="auto">
          <a:xfrm flipV="1">
            <a:off x="4973461" y="5348031"/>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Conector recto 25"/>
          <p:cNvCxnSpPr/>
          <p:nvPr/>
        </p:nvCxnSpPr>
        <p:spPr bwMode="auto">
          <a:xfrm flipV="1">
            <a:off x="5015800" y="6113960"/>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Text Box 9"/>
          <p:cNvSpPr txBox="1">
            <a:spLocks noChangeArrowheads="1"/>
          </p:cNvSpPr>
          <p:nvPr/>
        </p:nvSpPr>
        <p:spPr bwMode="auto">
          <a:xfrm>
            <a:off x="3460881" y="3794846"/>
            <a:ext cx="1573767" cy="70788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Porcentajes de clics</a:t>
            </a:r>
          </a:p>
        </p:txBody>
      </p:sp>
      <p:sp>
        <p:nvSpPr>
          <p:cNvPr id="28" name="Text Box 9"/>
          <p:cNvSpPr txBox="1">
            <a:spLocks noChangeArrowheads="1"/>
          </p:cNvSpPr>
          <p:nvPr/>
        </p:nvSpPr>
        <p:spPr bwMode="auto">
          <a:xfrm>
            <a:off x="5192570" y="3814723"/>
            <a:ext cx="2042535"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FF0000"/>
                </a:solidFill>
                <a:latin typeface="+mn-lt"/>
                <a:sym typeface="Symbol" panose="05050102010706020507" pitchFamily="18" charset="2"/>
              </a:rPr>
              <a:t>Ingreso por clic</a:t>
            </a:r>
          </a:p>
        </p:txBody>
      </p:sp>
      <p:sp>
        <p:nvSpPr>
          <p:cNvPr id="29" name="Marcador de contenido 2"/>
          <p:cNvSpPr>
            <a:spLocks noGrp="1"/>
          </p:cNvSpPr>
          <p:nvPr>
            <p:ph idx="1"/>
          </p:nvPr>
        </p:nvSpPr>
        <p:spPr>
          <a:xfrm>
            <a:off x="335560" y="717129"/>
            <a:ext cx="10777917" cy="2213184"/>
          </a:xfrm>
        </p:spPr>
        <p:txBody>
          <a:bodyPr/>
          <a:lstStyle/>
          <a:p>
            <a:pPr marL="726300" lvl="1" indent="-457200">
              <a:buFont typeface="+mj-lt"/>
              <a:buAutoNum type="arabicPeriod" startAt="3"/>
            </a:pPr>
            <a:r>
              <a:rPr lang="es-MX" sz="2200" dirty="0">
                <a:effectLst/>
              </a:rPr>
              <a:t>Hallo el </a:t>
            </a:r>
            <a:r>
              <a:rPr lang="es-MX" sz="2200" dirty="0">
                <a:solidFill>
                  <a:srgbClr val="FFFF66"/>
                </a:solidFill>
                <a:effectLst/>
              </a:rPr>
              <a:t>precio por clic </a:t>
            </a:r>
            <a:r>
              <a:rPr lang="es-MX" sz="2200" dirty="0">
                <a:effectLst/>
              </a:rPr>
              <a:t>de cada ranura.</a:t>
            </a:r>
          </a:p>
          <a:p>
            <a:pPr marL="726300" lvl="1" indent="-457200">
              <a:buFont typeface="+mj-lt"/>
              <a:buAutoNum type="arabicPeriod" startAt="3"/>
            </a:pPr>
            <a:r>
              <a:rPr lang="es-MX" sz="2200" dirty="0">
                <a:effectLst/>
              </a:rPr>
              <a:t>Hallo las pujas que me den esos precios.</a:t>
            </a:r>
          </a:p>
          <a:p>
            <a:pPr marL="1126350" lvl="2" indent="-457200">
              <a:buClr>
                <a:schemeClr val="tx1"/>
              </a:buClr>
              <a:buFont typeface="+mj-lt"/>
              <a:buAutoNum type="alphaLcParenR"/>
            </a:pPr>
            <a:r>
              <a:rPr lang="es-MX" sz="2200" dirty="0">
                <a:effectLst/>
              </a:rPr>
              <a:t>El precio por clic de la primera ranura es 4. </a:t>
            </a:r>
            <a:r>
              <a:rPr lang="es-MX" sz="2200" dirty="0">
                <a:effectLst/>
                <a:sym typeface="Symbol" panose="05050102010706020507" pitchFamily="18" charset="2"/>
              </a:rPr>
              <a:t></a:t>
            </a:r>
            <a:r>
              <a:rPr lang="es-MX" sz="2200" dirty="0">
                <a:effectLst/>
              </a:rPr>
              <a:t> </a:t>
            </a:r>
            <a:r>
              <a:rPr lang="es-MX" sz="2200" i="1" dirty="0">
                <a:effectLst/>
              </a:rPr>
              <a:t>y  </a:t>
            </a:r>
            <a:r>
              <a:rPr lang="es-MX" sz="2200" dirty="0">
                <a:effectLst/>
              </a:rPr>
              <a:t>puja </a:t>
            </a:r>
            <a:r>
              <a:rPr lang="es-MX" sz="2200" dirty="0">
                <a:solidFill>
                  <a:srgbClr val="33CCFF"/>
                </a:solidFill>
                <a:effectLst/>
              </a:rPr>
              <a:t>4</a:t>
            </a:r>
            <a:r>
              <a:rPr lang="es-MX" sz="2200" dirty="0">
                <a:effectLst/>
              </a:rPr>
              <a:t>.</a:t>
            </a:r>
          </a:p>
          <a:p>
            <a:pPr marL="1126350" lvl="2" indent="-457200">
              <a:buClr>
                <a:schemeClr val="tx1"/>
              </a:buClr>
              <a:buFont typeface="+mj-lt"/>
              <a:buAutoNum type="alphaLcParenR"/>
            </a:pPr>
            <a:r>
              <a:rPr lang="es-MX" sz="2200" dirty="0">
                <a:effectLst/>
              </a:rPr>
              <a:t>El precio por clic de la segunda ranura es 1. </a:t>
            </a:r>
            <a:r>
              <a:rPr lang="es-MX" sz="2200" dirty="0">
                <a:effectLst/>
                <a:sym typeface="Symbol" panose="05050102010706020507" pitchFamily="18" charset="2"/>
              </a:rPr>
              <a:t></a:t>
            </a:r>
            <a:r>
              <a:rPr lang="es-MX" sz="2200" dirty="0">
                <a:effectLst/>
              </a:rPr>
              <a:t> </a:t>
            </a:r>
            <a:r>
              <a:rPr lang="es-MX" sz="2200" i="1" dirty="0">
                <a:effectLst/>
              </a:rPr>
              <a:t>z  </a:t>
            </a:r>
            <a:r>
              <a:rPr lang="es-MX" sz="2200" dirty="0">
                <a:effectLst/>
              </a:rPr>
              <a:t>puja </a:t>
            </a:r>
            <a:r>
              <a:rPr lang="es-MX" sz="2200" dirty="0">
                <a:solidFill>
                  <a:srgbClr val="33CCFF"/>
                </a:solidFill>
                <a:effectLst/>
              </a:rPr>
              <a:t>1</a:t>
            </a:r>
            <a:r>
              <a:rPr lang="es-MX" sz="2200" dirty="0">
                <a:effectLst/>
              </a:rPr>
              <a:t>.</a:t>
            </a:r>
          </a:p>
          <a:p>
            <a:pPr marL="1126350" lvl="2" indent="-457200">
              <a:buClr>
                <a:schemeClr val="tx1"/>
              </a:buClr>
              <a:buFont typeface="+mj-lt"/>
              <a:buAutoNum type="alphaLcParenR"/>
            </a:pPr>
            <a:r>
              <a:rPr lang="es-MX" sz="2200" i="1" dirty="0">
                <a:effectLst/>
              </a:rPr>
              <a:t>x </a:t>
            </a:r>
            <a:r>
              <a:rPr lang="es-MX" sz="2200" dirty="0">
                <a:effectLst/>
              </a:rPr>
              <a:t>puede pujar lo que guste, en tanto sea mayor que 4. Puja </a:t>
            </a:r>
            <a:r>
              <a:rPr lang="es-MX" sz="2200" dirty="0">
                <a:solidFill>
                  <a:srgbClr val="33CCFF"/>
                </a:solidFill>
                <a:effectLst/>
              </a:rPr>
              <a:t>5</a:t>
            </a:r>
            <a:endParaRPr lang="es-MX" sz="2200" i="1" dirty="0">
              <a:solidFill>
                <a:srgbClr val="33CCFF"/>
              </a:solidFill>
              <a:effectLst/>
            </a:endParaRPr>
          </a:p>
        </p:txBody>
      </p:sp>
      <p:sp>
        <p:nvSpPr>
          <p:cNvPr id="30" name="Text Box 9"/>
          <p:cNvSpPr txBox="1">
            <a:spLocks noChangeArrowheads="1"/>
          </p:cNvSpPr>
          <p:nvPr/>
        </p:nvSpPr>
        <p:spPr bwMode="auto">
          <a:xfrm>
            <a:off x="6519476" y="4419111"/>
            <a:ext cx="1250540"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70, 28, 0</a:t>
            </a:r>
          </a:p>
        </p:txBody>
      </p:sp>
      <p:sp>
        <p:nvSpPr>
          <p:cNvPr id="31" name="Text Box 9"/>
          <p:cNvSpPr txBox="1">
            <a:spLocks noChangeArrowheads="1"/>
          </p:cNvSpPr>
          <p:nvPr/>
        </p:nvSpPr>
        <p:spPr bwMode="auto">
          <a:xfrm>
            <a:off x="6650106" y="5058427"/>
            <a:ext cx="116669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60, 24, 0</a:t>
            </a:r>
          </a:p>
        </p:txBody>
      </p:sp>
      <p:sp>
        <p:nvSpPr>
          <p:cNvPr id="32" name="Text Box 9"/>
          <p:cNvSpPr txBox="1">
            <a:spLocks noChangeArrowheads="1"/>
          </p:cNvSpPr>
          <p:nvPr/>
        </p:nvSpPr>
        <p:spPr bwMode="auto">
          <a:xfrm>
            <a:off x="6676232" y="5835092"/>
            <a:ext cx="1075032"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10, 4, 0</a:t>
            </a:r>
          </a:p>
        </p:txBody>
      </p:sp>
      <p:sp>
        <p:nvSpPr>
          <p:cNvPr id="33" name="Text Box 9"/>
          <p:cNvSpPr txBox="1">
            <a:spLocks noChangeArrowheads="1"/>
          </p:cNvSpPr>
          <p:nvPr/>
        </p:nvSpPr>
        <p:spPr bwMode="auto">
          <a:xfrm>
            <a:off x="6506417" y="6377985"/>
            <a:ext cx="3952289" cy="40011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Valoraciones de los anunciantes</a:t>
            </a:r>
          </a:p>
        </p:txBody>
      </p:sp>
      <p:sp>
        <p:nvSpPr>
          <p:cNvPr id="38" name="Text Box 9"/>
          <p:cNvSpPr txBox="1">
            <a:spLocks noChangeArrowheads="1"/>
          </p:cNvSpPr>
          <p:nvPr/>
        </p:nvSpPr>
        <p:spPr bwMode="auto">
          <a:xfrm>
            <a:off x="2471804" y="4475213"/>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00FF99"/>
                </a:solidFill>
                <a:latin typeface="Times New Roman" panose="02020603050405020304" pitchFamily="18" charset="0"/>
                <a:sym typeface="Symbol" panose="05050102010706020507" pitchFamily="18" charset="2"/>
              </a:rPr>
              <a:t>40</a:t>
            </a:r>
            <a:endParaRPr lang="es-MX" sz="2400" i="1" u="none" dirty="0">
              <a:solidFill>
                <a:srgbClr val="00FF99"/>
              </a:solidFill>
              <a:latin typeface="Times New Roman" panose="02020603050405020304" pitchFamily="18" charset="0"/>
              <a:sym typeface="Symbol" panose="05050102010706020507" pitchFamily="18" charset="2"/>
            </a:endParaRPr>
          </a:p>
        </p:txBody>
      </p:sp>
      <p:sp>
        <p:nvSpPr>
          <p:cNvPr id="39" name="Text Box 9"/>
          <p:cNvSpPr txBox="1">
            <a:spLocks noChangeArrowheads="1"/>
          </p:cNvSpPr>
          <p:nvPr/>
        </p:nvSpPr>
        <p:spPr bwMode="auto">
          <a:xfrm>
            <a:off x="2471804" y="5202140"/>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00FF99"/>
                </a:solidFill>
                <a:latin typeface="Times New Roman" panose="02020603050405020304" pitchFamily="18" charset="0"/>
                <a:sym typeface="Symbol" panose="05050102010706020507" pitchFamily="18" charset="2"/>
              </a:rPr>
              <a:t> 4</a:t>
            </a:r>
            <a:endParaRPr lang="es-MX" sz="2400" i="1" u="none" dirty="0">
              <a:solidFill>
                <a:srgbClr val="00FF99"/>
              </a:solidFill>
              <a:latin typeface="Times New Roman" panose="02020603050405020304" pitchFamily="18" charset="0"/>
              <a:sym typeface="Symbol" panose="05050102010706020507" pitchFamily="18" charset="2"/>
            </a:endParaRPr>
          </a:p>
        </p:txBody>
      </p:sp>
      <p:sp>
        <p:nvSpPr>
          <p:cNvPr id="40" name="Text Box 9"/>
          <p:cNvSpPr txBox="1">
            <a:spLocks noChangeArrowheads="1"/>
          </p:cNvSpPr>
          <p:nvPr/>
        </p:nvSpPr>
        <p:spPr bwMode="auto">
          <a:xfrm>
            <a:off x="2508874" y="5928588"/>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00FF99"/>
                </a:solidFill>
                <a:latin typeface="Times New Roman" panose="02020603050405020304" pitchFamily="18" charset="0"/>
                <a:sym typeface="Symbol" panose="05050102010706020507" pitchFamily="18" charset="2"/>
              </a:rPr>
              <a:t> 0</a:t>
            </a:r>
            <a:endParaRPr lang="es-MX" sz="2400" i="1" u="none" dirty="0">
              <a:solidFill>
                <a:srgbClr val="00FF99"/>
              </a:solidFill>
              <a:latin typeface="Times New Roman" panose="02020603050405020304" pitchFamily="18" charset="0"/>
              <a:sym typeface="Symbol" panose="05050102010706020507" pitchFamily="18" charset="2"/>
            </a:endParaRPr>
          </a:p>
        </p:txBody>
      </p:sp>
      <p:sp>
        <p:nvSpPr>
          <p:cNvPr id="41" name="Text Box 9"/>
          <p:cNvSpPr txBox="1">
            <a:spLocks noChangeArrowheads="1"/>
          </p:cNvSpPr>
          <p:nvPr/>
        </p:nvSpPr>
        <p:spPr bwMode="auto">
          <a:xfrm>
            <a:off x="1628934" y="3497638"/>
            <a:ext cx="1789932" cy="1015663"/>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00FF99"/>
                </a:solidFill>
                <a:latin typeface="+mn-lt"/>
                <a:sym typeface="Symbol" panose="05050102010706020507" pitchFamily="18" charset="2"/>
              </a:rPr>
              <a:t>Precio de equilibrio por todos los clics</a:t>
            </a:r>
          </a:p>
        </p:txBody>
      </p:sp>
      <p:sp>
        <p:nvSpPr>
          <p:cNvPr id="44" name="Text Box 9"/>
          <p:cNvSpPr txBox="1">
            <a:spLocks noChangeArrowheads="1"/>
          </p:cNvSpPr>
          <p:nvPr/>
        </p:nvSpPr>
        <p:spPr bwMode="auto">
          <a:xfrm>
            <a:off x="198669" y="2796508"/>
            <a:ext cx="3597154" cy="70788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FFFF66"/>
                </a:solidFill>
                <a:latin typeface="+mn-lt"/>
                <a:sym typeface="Symbol" panose="05050102010706020507" pitchFamily="18" charset="2"/>
              </a:rPr>
              <a:t>Precio por clic de cada ranura (precio de equilibrio por clic)</a:t>
            </a:r>
          </a:p>
        </p:txBody>
      </p:sp>
      <p:sp>
        <p:nvSpPr>
          <p:cNvPr id="45" name="Text Box 9"/>
          <p:cNvSpPr txBox="1">
            <a:spLocks noChangeArrowheads="1"/>
          </p:cNvSpPr>
          <p:nvPr/>
        </p:nvSpPr>
        <p:spPr bwMode="auto">
          <a:xfrm>
            <a:off x="1833258" y="4487140"/>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66"/>
                </a:solidFill>
                <a:latin typeface="Times New Roman" panose="02020603050405020304" pitchFamily="18" charset="0"/>
                <a:sym typeface="Symbol" panose="05050102010706020507" pitchFamily="18" charset="2"/>
              </a:rPr>
              <a:t>4</a:t>
            </a:r>
            <a:endParaRPr lang="es-MX" sz="2400" i="1" u="none" dirty="0">
              <a:solidFill>
                <a:srgbClr val="FFFF66"/>
              </a:solidFill>
              <a:latin typeface="Times New Roman" panose="02020603050405020304" pitchFamily="18" charset="0"/>
              <a:sym typeface="Symbol" panose="05050102010706020507" pitchFamily="18" charset="2"/>
            </a:endParaRPr>
          </a:p>
        </p:txBody>
      </p:sp>
      <p:sp>
        <p:nvSpPr>
          <p:cNvPr id="46" name="Text Box 9"/>
          <p:cNvSpPr txBox="1">
            <a:spLocks noChangeArrowheads="1"/>
          </p:cNvSpPr>
          <p:nvPr/>
        </p:nvSpPr>
        <p:spPr bwMode="auto">
          <a:xfrm>
            <a:off x="1846321" y="5214067"/>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66"/>
                </a:solidFill>
                <a:latin typeface="Times New Roman" panose="02020603050405020304" pitchFamily="18" charset="0"/>
                <a:sym typeface="Symbol" panose="05050102010706020507" pitchFamily="18" charset="2"/>
              </a:rPr>
              <a:t>1</a:t>
            </a:r>
            <a:endParaRPr lang="es-MX" sz="2400" i="1" u="none" dirty="0">
              <a:solidFill>
                <a:srgbClr val="FFFF66"/>
              </a:solidFill>
              <a:latin typeface="Times New Roman" panose="02020603050405020304" pitchFamily="18" charset="0"/>
              <a:sym typeface="Symbol" panose="05050102010706020507" pitchFamily="18" charset="2"/>
            </a:endParaRPr>
          </a:p>
        </p:txBody>
      </p:sp>
      <p:sp>
        <p:nvSpPr>
          <p:cNvPr id="47" name="Text Box 9"/>
          <p:cNvSpPr txBox="1">
            <a:spLocks noChangeArrowheads="1"/>
          </p:cNvSpPr>
          <p:nvPr/>
        </p:nvSpPr>
        <p:spPr bwMode="auto">
          <a:xfrm>
            <a:off x="1818076" y="5940515"/>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66"/>
                </a:solidFill>
                <a:latin typeface="Times New Roman" panose="02020603050405020304" pitchFamily="18" charset="0"/>
                <a:sym typeface="Symbol" panose="05050102010706020507" pitchFamily="18" charset="2"/>
              </a:rPr>
              <a:t> 0</a:t>
            </a:r>
            <a:endParaRPr lang="es-MX" sz="2400" i="1" u="none" dirty="0">
              <a:solidFill>
                <a:srgbClr val="FFFF66"/>
              </a:solidFill>
              <a:latin typeface="Times New Roman" panose="02020603050405020304" pitchFamily="18" charset="0"/>
              <a:sym typeface="Symbol" panose="05050102010706020507" pitchFamily="18" charset="2"/>
            </a:endParaRPr>
          </a:p>
        </p:txBody>
      </p:sp>
      <p:cxnSp>
        <p:nvCxnSpPr>
          <p:cNvPr id="3" name="Conector recto de flecha 2"/>
          <p:cNvCxnSpPr>
            <a:endCxn id="45" idx="1"/>
          </p:cNvCxnSpPr>
          <p:nvPr/>
        </p:nvCxnSpPr>
        <p:spPr bwMode="auto">
          <a:xfrm>
            <a:off x="925898" y="3492904"/>
            <a:ext cx="907360" cy="1225069"/>
          </a:xfrm>
          <a:prstGeom prst="straightConnector1">
            <a:avLst/>
          </a:prstGeom>
          <a:solidFill>
            <a:schemeClr val="accent1"/>
          </a:solidFill>
          <a:ln w="19050" cap="flat" cmpd="sng" algn="ctr">
            <a:solidFill>
              <a:srgbClr val="FFFF66"/>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Text Box 9"/>
          <p:cNvSpPr txBox="1">
            <a:spLocks noChangeArrowheads="1"/>
          </p:cNvSpPr>
          <p:nvPr/>
        </p:nvSpPr>
        <p:spPr bwMode="auto">
          <a:xfrm>
            <a:off x="8090405" y="4325575"/>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33CCFF"/>
                </a:solidFill>
                <a:latin typeface="Times New Roman" panose="02020603050405020304" pitchFamily="18" charset="0"/>
                <a:sym typeface="Symbol" panose="05050102010706020507" pitchFamily="18" charset="2"/>
              </a:rPr>
              <a:t>5</a:t>
            </a:r>
            <a:endParaRPr lang="es-MX" sz="2400" i="1" u="none" dirty="0">
              <a:solidFill>
                <a:srgbClr val="33CCFF"/>
              </a:solidFill>
              <a:latin typeface="Times New Roman" panose="02020603050405020304" pitchFamily="18" charset="0"/>
              <a:sym typeface="Symbol" panose="05050102010706020507" pitchFamily="18" charset="2"/>
            </a:endParaRPr>
          </a:p>
        </p:txBody>
      </p:sp>
      <p:sp>
        <p:nvSpPr>
          <p:cNvPr id="49" name="Text Box 9"/>
          <p:cNvSpPr txBox="1">
            <a:spLocks noChangeArrowheads="1"/>
          </p:cNvSpPr>
          <p:nvPr/>
        </p:nvSpPr>
        <p:spPr bwMode="auto">
          <a:xfrm>
            <a:off x="8025090" y="5052502"/>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33CCFF"/>
                </a:solidFill>
                <a:latin typeface="Times New Roman" panose="02020603050405020304" pitchFamily="18" charset="0"/>
                <a:sym typeface="Symbol" panose="05050102010706020507" pitchFamily="18" charset="2"/>
              </a:rPr>
              <a:t> 4</a:t>
            </a:r>
            <a:endParaRPr lang="es-MX" sz="2400" i="1" u="none" dirty="0">
              <a:solidFill>
                <a:srgbClr val="33CCFF"/>
              </a:solidFill>
              <a:latin typeface="Times New Roman" panose="02020603050405020304" pitchFamily="18" charset="0"/>
              <a:sym typeface="Symbol" panose="05050102010706020507" pitchFamily="18" charset="2"/>
            </a:endParaRPr>
          </a:p>
        </p:txBody>
      </p:sp>
      <p:sp>
        <p:nvSpPr>
          <p:cNvPr id="50" name="Text Box 9"/>
          <p:cNvSpPr txBox="1">
            <a:spLocks noChangeArrowheads="1"/>
          </p:cNvSpPr>
          <p:nvPr/>
        </p:nvSpPr>
        <p:spPr bwMode="auto">
          <a:xfrm>
            <a:off x="8065053" y="5778950"/>
            <a:ext cx="580380"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33CCFF"/>
                </a:solidFill>
                <a:latin typeface="Times New Roman" panose="02020603050405020304" pitchFamily="18" charset="0"/>
                <a:sym typeface="Symbol" panose="05050102010706020507" pitchFamily="18" charset="2"/>
              </a:rPr>
              <a:t> 1</a:t>
            </a:r>
            <a:endParaRPr lang="es-MX" sz="2400" i="1" u="none" dirty="0">
              <a:solidFill>
                <a:srgbClr val="33CCFF"/>
              </a:solidFill>
              <a:latin typeface="Times New Roman" panose="02020603050405020304" pitchFamily="18" charset="0"/>
              <a:sym typeface="Symbol" panose="05050102010706020507" pitchFamily="18" charset="2"/>
            </a:endParaRPr>
          </a:p>
        </p:txBody>
      </p:sp>
      <p:sp>
        <p:nvSpPr>
          <p:cNvPr id="51" name="Text Box 9"/>
          <p:cNvSpPr txBox="1">
            <a:spLocks noChangeArrowheads="1"/>
          </p:cNvSpPr>
          <p:nvPr/>
        </p:nvSpPr>
        <p:spPr bwMode="auto">
          <a:xfrm>
            <a:off x="7824106" y="3885300"/>
            <a:ext cx="669689" cy="40898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33CCFF"/>
                </a:solidFill>
                <a:latin typeface="+mn-lt"/>
                <a:sym typeface="Symbol" panose="05050102010706020507" pitchFamily="18" charset="2"/>
              </a:rPr>
              <a:t>puja</a:t>
            </a:r>
          </a:p>
        </p:txBody>
      </p:sp>
      <p:sp>
        <p:nvSpPr>
          <p:cNvPr id="52" name="Marcador de contenido 2"/>
          <p:cNvSpPr txBox="1">
            <a:spLocks/>
          </p:cNvSpPr>
          <p:nvPr/>
        </p:nvSpPr>
        <p:spPr bwMode="auto">
          <a:xfrm>
            <a:off x="4797808" y="2774399"/>
            <a:ext cx="6934647" cy="995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26300" lvl="1" indent="-457200">
              <a:buFont typeface="+mj-lt"/>
              <a:buAutoNum type="arabicPeriod" startAt="5"/>
            </a:pPr>
            <a:r>
              <a:rPr lang="es-MX" sz="2200" dirty="0">
                <a:effectLst/>
              </a:rPr>
              <a:t>Con estas pujas, la asignación de anunciantes a ranuras es socialmente óptima.</a:t>
            </a:r>
          </a:p>
        </p:txBody>
      </p:sp>
      <p:sp>
        <p:nvSpPr>
          <p:cNvPr id="53"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59</a:t>
            </a:fld>
            <a:endParaRPr lang="es-MX" dirty="0"/>
          </a:p>
        </p:txBody>
      </p:sp>
      <p:sp>
        <p:nvSpPr>
          <p:cNvPr id="2" name="Marcador de contenido 2">
            <a:extLst>
              <a:ext uri="{FF2B5EF4-FFF2-40B4-BE49-F238E27FC236}">
                <a16:creationId xmlns:a16="http://schemas.microsoft.com/office/drawing/2014/main" id="{0EAAEDB6-5AB4-44F0-C789-68EB45E53ED0}"/>
              </a:ext>
            </a:extLst>
          </p:cNvPr>
          <p:cNvSpPr txBox="1">
            <a:spLocks/>
          </p:cNvSpPr>
          <p:nvPr/>
        </p:nvSpPr>
        <p:spPr bwMode="auto">
          <a:xfrm>
            <a:off x="7203401" y="568774"/>
            <a:ext cx="4446958" cy="459784"/>
          </a:xfrm>
          <a:prstGeom prst="rect">
            <a:avLst/>
          </a:prstGeom>
          <a:solidFill>
            <a:srgbClr val="000000"/>
          </a:solidFill>
          <a:ln>
            <a:noFill/>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 indent="0">
              <a:buNone/>
            </a:pPr>
            <a:r>
              <a:rPr lang="es-MX" sz="2400" dirty="0">
                <a:effectLst/>
                <a:latin typeface="Times New Roman" panose="02020603050405020304" pitchFamily="18" charset="0"/>
                <a:cs typeface="Times New Roman" panose="02020603050405020304" pitchFamily="18" charset="0"/>
              </a:rPr>
              <a:t>Hallando los precios de equilibrio</a:t>
            </a:r>
          </a:p>
        </p:txBody>
      </p:sp>
    </p:spTree>
    <p:extLst>
      <p:ext uri="{BB962C8B-B14F-4D97-AF65-F5344CB8AC3E}">
        <p14:creationId xmlns:p14="http://schemas.microsoft.com/office/powerpoint/2010/main" val="1635433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9">
                                            <p:txEl>
                                              <p:pRg st="0" end="0"/>
                                            </p:txEl>
                                          </p:spTgt>
                                        </p:tgtEl>
                                        <p:attrNameLst>
                                          <p:attrName>ppt_c</p:attrName>
                                        </p:attrNameLst>
                                      </p:cBhvr>
                                      <p:to>
                                        <a:schemeClr val="accent1"/>
                                      </p:to>
                                    </p:animClr>
                                  </p:subTnLst>
                                </p:cTn>
                              </p:par>
                              <p:par>
                                <p:cTn id="7" presetID="1" presetClass="entr" presetSubtype="0" fill="hold" grpId="0" nodeType="withEffect">
                                  <p:stCondLst>
                                    <p:cond delay="2000"/>
                                  </p:stCondLst>
                                  <p:childTnLst>
                                    <p:set>
                                      <p:cBhvr>
                                        <p:cTn id="8" dur="1" fill="hold">
                                          <p:stCondLst>
                                            <p:cond delay="0"/>
                                          </p:stCondLst>
                                        </p:cTn>
                                        <p:tgtEl>
                                          <p:spTgt spid="44"/>
                                        </p:tgtEl>
                                        <p:attrNameLst>
                                          <p:attrName>style.visibility</p:attrName>
                                        </p:attrNameLst>
                                      </p:cBhvr>
                                      <p:to>
                                        <p:strVal val="visible"/>
                                      </p:to>
                                    </p:set>
                                  </p:childTnLst>
                                </p:cTn>
                              </p:par>
                              <p:par>
                                <p:cTn id="9" presetID="1" presetClass="entr" presetSubtype="0" fill="hold" nodeType="withEffect">
                                  <p:stCondLst>
                                    <p:cond delay="200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2000"/>
                                  </p:stCondLst>
                                  <p:childTnLst>
                                    <p:set>
                                      <p:cBhvr>
                                        <p:cTn id="12" dur="1" fill="hold">
                                          <p:stCondLst>
                                            <p:cond delay="0"/>
                                          </p:stCondLst>
                                        </p:cTn>
                                        <p:tgtEl>
                                          <p:spTgt spid="45"/>
                                        </p:tgtEl>
                                        <p:attrNameLst>
                                          <p:attrName>style.visibility</p:attrName>
                                        </p:attrNameLst>
                                      </p:cBhvr>
                                      <p:to>
                                        <p:strVal val="visible"/>
                                      </p:to>
                                    </p:set>
                                  </p:childTnLst>
                                </p:cTn>
                              </p:par>
                              <p:par>
                                <p:cTn id="13" presetID="1" presetClass="entr" presetSubtype="0" fill="hold" grpId="0" nodeType="withEffect">
                                  <p:stCondLst>
                                    <p:cond delay="350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ntr" presetSubtype="0" fill="hold" grpId="0" nodeType="withEffect">
                                  <p:stCondLst>
                                    <p:cond delay="5000"/>
                                  </p:stCondLst>
                                  <p:childTnLst>
                                    <p:set>
                                      <p:cBhvr>
                                        <p:cTn id="16" dur="1" fill="hold">
                                          <p:stCondLst>
                                            <p:cond delay="0"/>
                                          </p:stCondLst>
                                        </p:cTn>
                                        <p:tgtEl>
                                          <p:spTgt spid="4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9">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29">
                                            <p:txEl>
                                              <p:pRg st="1" end="1"/>
                                            </p:txEl>
                                          </p:spTgt>
                                        </p:tgtEl>
                                        <p:attrNameLst>
                                          <p:attrName>ppt_c</p:attrName>
                                        </p:attrNameLst>
                                      </p:cBhvr>
                                      <p:to>
                                        <a:schemeClr val="accent1"/>
                                      </p:to>
                                    </p:animClr>
                                  </p:subTnLst>
                                </p:cTn>
                              </p:par>
                              <p:par>
                                <p:cTn id="21" presetID="1" presetClass="entr" presetSubtype="0" fill="hold" grpId="0" nodeType="withEffect">
                                  <p:stCondLst>
                                    <p:cond delay="2000"/>
                                  </p:stCondLst>
                                  <p:childTnLst>
                                    <p:set>
                                      <p:cBhvr>
                                        <p:cTn id="22" dur="1" fill="hold">
                                          <p:stCondLst>
                                            <p:cond delay="0"/>
                                          </p:stCondLst>
                                        </p:cTn>
                                        <p:tgtEl>
                                          <p:spTgt spid="29">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29">
                                            <p:txEl>
                                              <p:pRg st="2" end="2"/>
                                            </p:txEl>
                                          </p:spTgt>
                                        </p:tgtEl>
                                        <p:attrNameLst>
                                          <p:attrName>ppt_c</p:attrName>
                                        </p:attrNameLst>
                                      </p:cBhvr>
                                      <p:to>
                                        <a:schemeClr val="accent1"/>
                                      </p:to>
                                    </p:animClr>
                                  </p:subTnLst>
                                </p:cTn>
                              </p:par>
                              <p:par>
                                <p:cTn id="23" presetID="1" presetClass="entr" presetSubtype="0" fill="hold" grpId="0" nodeType="withEffect">
                                  <p:stCondLst>
                                    <p:cond delay="350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grpId="0" nodeType="withEffect">
                                  <p:stCondLst>
                                    <p:cond delay="5500"/>
                                  </p:stCondLst>
                                  <p:childTnLst>
                                    <p:set>
                                      <p:cBhvr>
                                        <p:cTn id="26" dur="1" fill="hold">
                                          <p:stCondLst>
                                            <p:cond delay="0"/>
                                          </p:stCondLst>
                                        </p:cTn>
                                        <p:tgtEl>
                                          <p:spTgt spid="49"/>
                                        </p:tgtEl>
                                        <p:attrNameLst>
                                          <p:attrName>style.visibility</p:attrName>
                                        </p:attrNameLst>
                                      </p:cBhvr>
                                      <p:to>
                                        <p:strVal val="visible"/>
                                      </p:to>
                                    </p:set>
                                  </p:childTnLst>
                                </p:cTn>
                              </p:par>
                              <p:par>
                                <p:cTn id="27" presetID="1" presetClass="entr" presetSubtype="0" fill="hold" grpId="0" nodeType="withEffect">
                                  <p:stCondLst>
                                    <p:cond delay="8000"/>
                                  </p:stCondLst>
                                  <p:childTnLst>
                                    <p:set>
                                      <p:cBhvr>
                                        <p:cTn id="28" dur="1" fill="hold">
                                          <p:stCondLst>
                                            <p:cond delay="0"/>
                                          </p:stCondLst>
                                        </p:cTn>
                                        <p:tgtEl>
                                          <p:spTgt spid="29">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29">
                                            <p:txEl>
                                              <p:pRg st="3" end="3"/>
                                            </p:txEl>
                                          </p:spTgt>
                                        </p:tgtEl>
                                        <p:attrNameLst>
                                          <p:attrName>ppt_c</p:attrName>
                                        </p:attrNameLst>
                                      </p:cBhvr>
                                      <p:to>
                                        <a:schemeClr val="accent1"/>
                                      </p:to>
                                    </p:animClr>
                                  </p:subTnLst>
                                </p:cTn>
                              </p:par>
                              <p:par>
                                <p:cTn id="29" presetID="1" presetClass="entr" presetSubtype="0" fill="hold" grpId="0" nodeType="withEffect">
                                  <p:stCondLst>
                                    <p:cond delay="9500"/>
                                  </p:stCondLst>
                                  <p:childTnLst>
                                    <p:set>
                                      <p:cBhvr>
                                        <p:cTn id="30" dur="1" fill="hold">
                                          <p:stCondLst>
                                            <p:cond delay="0"/>
                                          </p:stCondLst>
                                        </p:cTn>
                                        <p:tgtEl>
                                          <p:spTgt spid="50"/>
                                        </p:tgtEl>
                                        <p:attrNameLst>
                                          <p:attrName>style.visibility</p:attrName>
                                        </p:attrNameLst>
                                      </p:cBhvr>
                                      <p:to>
                                        <p:strVal val="visible"/>
                                      </p:to>
                                    </p:set>
                                  </p:childTnLst>
                                </p:cTn>
                              </p:par>
                              <p:par>
                                <p:cTn id="31" presetID="1" presetClass="entr" presetSubtype="0" fill="hold" grpId="0" nodeType="withEffect">
                                  <p:stCondLst>
                                    <p:cond delay="11500"/>
                                  </p:stCondLst>
                                  <p:childTnLst>
                                    <p:set>
                                      <p:cBhvr>
                                        <p:cTn id="32" dur="1" fill="hold">
                                          <p:stCondLst>
                                            <p:cond delay="0"/>
                                          </p:stCondLst>
                                        </p:cTn>
                                        <p:tgtEl>
                                          <p:spTgt spid="29">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29">
                                            <p:txEl>
                                              <p:pRg st="4" end="4"/>
                                            </p:txEl>
                                          </p:spTgt>
                                        </p:tgtEl>
                                        <p:attrNameLst>
                                          <p:attrName>ppt_c</p:attrName>
                                        </p:attrNameLst>
                                      </p:cBhvr>
                                      <p:to>
                                        <a:schemeClr val="accent1"/>
                                      </p:to>
                                    </p:animClr>
                                  </p:subTnLst>
                                </p:cTn>
                              </p:par>
                              <p:par>
                                <p:cTn id="33" presetID="1" presetClass="entr" presetSubtype="0" fill="hold" grpId="0" nodeType="withEffect">
                                  <p:stCondLst>
                                    <p:cond delay="13000"/>
                                  </p:stCondLst>
                                  <p:childTnLst>
                                    <p:set>
                                      <p:cBhvr>
                                        <p:cTn id="34" dur="1" fill="hold">
                                          <p:stCondLst>
                                            <p:cond delay="0"/>
                                          </p:stCondLst>
                                        </p:cTn>
                                        <p:tgtEl>
                                          <p:spTgt spid="4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2"/>
                                        </p:tgtEl>
                                        <p:attrNameLst>
                                          <p:attrName>style.visibility</p:attrName>
                                        </p:attrNameLst>
                                      </p:cBhvr>
                                      <p:to>
                                        <p:strVal val="visible"/>
                                      </p:to>
                                    </p:set>
                                  </p:childTnLst>
                                </p:cTn>
                              </p:par>
                            </p:childTnLst>
                          </p:cTn>
                        </p:par>
                        <p:par>
                          <p:cTn id="39" fill="hold">
                            <p:stCondLst>
                              <p:cond delay="0"/>
                            </p:stCondLst>
                            <p:childTnLst>
                              <p:par>
                                <p:cTn id="40" presetID="1" presetClass="entr" presetSubtype="0" fill="hold" nodeType="afterEffect">
                                  <p:stCondLst>
                                    <p:cond delay="1000"/>
                                  </p:stCondLst>
                                  <p:childTnLst>
                                    <p:set>
                                      <p:cBhvr>
                                        <p:cTn id="41" dur="1" fill="hold">
                                          <p:stCondLst>
                                            <p:cond delay="0"/>
                                          </p:stCondLst>
                                        </p:cTn>
                                        <p:tgtEl>
                                          <p:spTgt spid="24"/>
                                        </p:tgtEl>
                                        <p:attrNameLst>
                                          <p:attrName>style.visibility</p:attrName>
                                        </p:attrNameLst>
                                      </p:cBhvr>
                                      <p:to>
                                        <p:strVal val="visible"/>
                                      </p:to>
                                    </p:set>
                                  </p:childTnLst>
                                </p:cTn>
                              </p:par>
                            </p:childTnLst>
                          </p:cTn>
                        </p:par>
                        <p:par>
                          <p:cTn id="42" fill="hold">
                            <p:stCondLst>
                              <p:cond delay="1000"/>
                            </p:stCondLst>
                            <p:childTnLst>
                              <p:par>
                                <p:cTn id="43" presetID="1" presetClass="entr" presetSubtype="0" fill="hold" nodeType="afterEffect">
                                  <p:stCondLst>
                                    <p:cond delay="1000"/>
                                  </p:stCondLst>
                                  <p:childTnLst>
                                    <p:set>
                                      <p:cBhvr>
                                        <p:cTn id="44" dur="1" fill="hold">
                                          <p:stCondLst>
                                            <p:cond delay="0"/>
                                          </p:stCondLst>
                                        </p:cTn>
                                        <p:tgtEl>
                                          <p:spTgt spid="25"/>
                                        </p:tgtEl>
                                        <p:attrNameLst>
                                          <p:attrName>style.visibility</p:attrName>
                                        </p:attrNameLst>
                                      </p:cBhvr>
                                      <p:to>
                                        <p:strVal val="visible"/>
                                      </p:to>
                                    </p:set>
                                  </p:childTnLst>
                                </p:cTn>
                              </p:par>
                            </p:childTnLst>
                          </p:cTn>
                        </p:par>
                        <p:par>
                          <p:cTn id="45" fill="hold">
                            <p:stCondLst>
                              <p:cond delay="2000"/>
                            </p:stCondLst>
                            <p:childTnLst>
                              <p:par>
                                <p:cTn id="46" presetID="1" presetClass="entr" presetSubtype="0" fill="hold" nodeType="afterEffect">
                                  <p:stCondLst>
                                    <p:cond delay="1000"/>
                                  </p:stCondLst>
                                  <p:childTnLst>
                                    <p:set>
                                      <p:cBhvr>
                                        <p:cTn id="47"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uiExpand="1" build="p"/>
      <p:bldP spid="44" grpId="0" animBg="1"/>
      <p:bldP spid="45" grpId="0"/>
      <p:bldP spid="46" grpId="0"/>
      <p:bldP spid="47" grpId="0"/>
      <p:bldP spid="48" grpId="0"/>
      <p:bldP spid="49" grpId="0"/>
      <p:bldP spid="50" grpId="0"/>
      <p:bldP spid="51" grpId="0"/>
      <p:bldP spid="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1268" y="926758"/>
            <a:ext cx="10438410" cy="5745891"/>
          </a:xfrm>
        </p:spPr>
        <p:txBody>
          <a:bodyPr/>
          <a:lstStyle/>
          <a:p>
            <a:pPr marL="0" indent="0">
              <a:buNone/>
            </a:pPr>
            <a:r>
              <a:rPr lang="es-MX" dirty="0">
                <a:effectLst/>
              </a:rPr>
              <a:t>Fijando los precios mediante una subasta</a:t>
            </a:r>
            <a:r>
              <a:rPr lang="es-MX" sz="2800" dirty="0">
                <a:effectLst/>
              </a:rPr>
              <a:t>.</a:t>
            </a:r>
          </a:p>
          <a:p>
            <a:r>
              <a:rPr lang="es-MX" sz="2800" dirty="0">
                <a:effectLst/>
              </a:rPr>
              <a:t>Posibilidad: Anunciar los precios, como en una tienda. </a:t>
            </a:r>
            <a:r>
              <a:rPr lang="es-MX" sz="2400" dirty="0">
                <a:effectLst/>
              </a:rPr>
              <a:t>Pero con tantas palabras clave y sus combinaciones, y con la demanda cambiante, ¿Qué precios serían razonables?</a:t>
            </a:r>
          </a:p>
          <a:p>
            <a:r>
              <a:rPr lang="es-MX" sz="2800" dirty="0">
                <a:effectLst/>
              </a:rPr>
              <a:t>Con subasta</a:t>
            </a:r>
            <a:r>
              <a:rPr lang="es-MX" sz="2400" dirty="0">
                <a:effectLst/>
              </a:rPr>
              <a:t>. La empresa de búsqueda solicita pujas de sus anunciantes. </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Si solo hubiera una sola ranura para anunciarse, se usaría la subasta cerrada con el segundo precio  (el precio que estoy dispuesto a pagar es privado, hasta que hago la oferta), que ya vi [Presentación </a:t>
            </a:r>
            <a:r>
              <a:rPr lang="en-US" sz="2400" dirty="0">
                <a:solidFill>
                  <a:srgbClr val="00B050"/>
                </a:solidFill>
                <a:effectLst/>
                <a:latin typeface="Times New Roman" panose="02020603050405020304" pitchFamily="18" charset="0"/>
                <a:cs typeface="Times New Roman" panose="02020603050405020304" pitchFamily="18" charset="0"/>
              </a:rPr>
              <a:t>C. A theory of buyer-seller networks</a:t>
            </a:r>
            <a:r>
              <a:rPr lang="es-MX" sz="2400" dirty="0">
                <a:effectLst/>
                <a:latin typeface="Times New Roman" panose="02020603050405020304" pitchFamily="18" charset="0"/>
                <a:cs typeface="Times New Roman" panose="02020603050405020304" pitchFamily="18" charset="0"/>
              </a:rPr>
              <a:t>].</a:t>
            </a:r>
          </a:p>
          <a:p>
            <a:pPr lvl="1">
              <a:buFont typeface="Wingdings" panose="05000000000000000000" pitchFamily="2" charset="2"/>
              <a:buChar char="§"/>
            </a:pPr>
            <a:r>
              <a:rPr lang="es-MX" sz="2400" dirty="0">
                <a:effectLst/>
              </a:rPr>
              <a:t>Pero hay más ranuras para los anuncios, unas más valiosas que otras.</a:t>
            </a:r>
          </a:p>
          <a:p>
            <a:r>
              <a:rPr lang="es-MX" sz="2800" dirty="0">
                <a:effectLst/>
              </a:rPr>
              <a:t>Ahora veré cómo diseñar una subasta para esto.</a:t>
            </a:r>
          </a:p>
        </p:txBody>
      </p:sp>
      <p:sp>
        <p:nvSpPr>
          <p:cNvPr id="4" name="Text Box 9"/>
          <p:cNvSpPr txBox="1">
            <a:spLocks noChangeArrowheads="1"/>
          </p:cNvSpPr>
          <p:nvPr/>
        </p:nvSpPr>
        <p:spPr bwMode="auto">
          <a:xfrm>
            <a:off x="197831" y="131386"/>
            <a:ext cx="5941712"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sym typeface="Symbol" panose="05050102010706020507" pitchFamily="18" charset="2"/>
              </a:rPr>
              <a:t>15.1 Publicidad ligada a búsquedas</a:t>
            </a:r>
            <a:endParaRPr lang="es-MX" sz="3200" i="1" u="none" dirty="0">
              <a:latin typeface="Times New Roman" panose="02020603050405020304" pitchFamily="18" charset="0"/>
              <a:sym typeface="Symbol" panose="05050102010706020507" pitchFamily="18" charset="2"/>
            </a:endParaRP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a:t>
            </a:fld>
            <a:endParaRPr lang="es-MX" dirty="0"/>
          </a:p>
        </p:txBody>
      </p:sp>
    </p:spTree>
    <p:extLst>
      <p:ext uri="{BB962C8B-B14F-4D97-AF65-F5344CB8AC3E}">
        <p14:creationId xmlns:p14="http://schemas.microsoft.com/office/powerpoint/2010/main" val="271783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1622870" y="95761"/>
            <a:ext cx="904513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cs typeface="Times New Roman" panose="02020603050405020304" pitchFamily="18" charset="0"/>
              </a:rPr>
              <a:t>15.6 Equilibrio de la subasta generalizada con segundo precio</a:t>
            </a:r>
            <a:endParaRPr lang="es-MX" sz="28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5" name="Rectángulo redondeado 4"/>
          <p:cNvSpPr/>
          <p:nvPr/>
        </p:nvSpPr>
        <p:spPr bwMode="auto">
          <a:xfrm>
            <a:off x="4287072" y="5321317"/>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Text Box 9"/>
          <p:cNvSpPr txBox="1">
            <a:spLocks noChangeArrowheads="1"/>
          </p:cNvSpPr>
          <p:nvPr/>
        </p:nvSpPr>
        <p:spPr bwMode="auto">
          <a:xfrm>
            <a:off x="3444128" y="4462282"/>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10</a:t>
            </a:r>
            <a:endParaRPr lang="es-MX" sz="2400" i="1" u="none" dirty="0">
              <a:latin typeface="Times New Roman" panose="02020603050405020304" pitchFamily="18" charset="0"/>
              <a:sym typeface="Symbol" panose="05050102010706020507" pitchFamily="18" charset="2"/>
            </a:endParaRPr>
          </a:p>
        </p:txBody>
      </p:sp>
      <p:sp>
        <p:nvSpPr>
          <p:cNvPr id="7" name="Text Box 9"/>
          <p:cNvSpPr txBox="1">
            <a:spLocks noChangeArrowheads="1"/>
          </p:cNvSpPr>
          <p:nvPr/>
        </p:nvSpPr>
        <p:spPr bwMode="auto">
          <a:xfrm>
            <a:off x="3444128" y="5189209"/>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4</a:t>
            </a:r>
            <a:endParaRPr lang="es-MX" sz="2400" i="1" u="none" dirty="0">
              <a:latin typeface="Times New Roman" panose="02020603050405020304" pitchFamily="18" charset="0"/>
              <a:sym typeface="Symbol" panose="05050102010706020507" pitchFamily="18" charset="2"/>
            </a:endParaRPr>
          </a:p>
        </p:txBody>
      </p:sp>
      <p:sp>
        <p:nvSpPr>
          <p:cNvPr id="8" name="Text Box 9"/>
          <p:cNvSpPr txBox="1">
            <a:spLocks noChangeArrowheads="1"/>
          </p:cNvSpPr>
          <p:nvPr/>
        </p:nvSpPr>
        <p:spPr bwMode="auto">
          <a:xfrm>
            <a:off x="3481198" y="5915657"/>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0</a:t>
            </a:r>
            <a:endParaRPr lang="es-MX" sz="2400" i="1" u="none" dirty="0">
              <a:latin typeface="Times New Roman" panose="02020603050405020304" pitchFamily="18" charset="0"/>
              <a:sym typeface="Symbol" panose="05050102010706020507" pitchFamily="18" charset="2"/>
            </a:endParaRPr>
          </a:p>
        </p:txBody>
      </p:sp>
      <p:sp>
        <p:nvSpPr>
          <p:cNvPr id="9" name="Triángulo isósceles 8"/>
          <p:cNvSpPr/>
          <p:nvPr/>
        </p:nvSpPr>
        <p:spPr bwMode="auto">
          <a:xfrm>
            <a:off x="5660047" y="430409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0" name="Text Box 9"/>
          <p:cNvSpPr txBox="1">
            <a:spLocks noChangeArrowheads="1"/>
          </p:cNvSpPr>
          <p:nvPr/>
        </p:nvSpPr>
        <p:spPr bwMode="auto">
          <a:xfrm>
            <a:off x="6308433" y="4199125"/>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7</a:t>
            </a:r>
            <a:endParaRPr lang="es-MX" sz="2200" i="1" u="none" dirty="0">
              <a:solidFill>
                <a:srgbClr val="FF0000"/>
              </a:solidFill>
              <a:latin typeface="+mn-lt"/>
              <a:sym typeface="Symbol" panose="05050102010706020507" pitchFamily="18" charset="2"/>
            </a:endParaRPr>
          </a:p>
        </p:txBody>
      </p:sp>
      <p:sp>
        <p:nvSpPr>
          <p:cNvPr id="11" name="Triángulo isósceles 10"/>
          <p:cNvSpPr/>
          <p:nvPr/>
        </p:nvSpPr>
        <p:spPr bwMode="auto">
          <a:xfrm>
            <a:off x="5698503" y="5050358"/>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 name="Text Box 9"/>
          <p:cNvSpPr txBox="1">
            <a:spLocks noChangeArrowheads="1"/>
          </p:cNvSpPr>
          <p:nvPr/>
        </p:nvSpPr>
        <p:spPr bwMode="auto">
          <a:xfrm>
            <a:off x="6328960" y="5079748"/>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6</a:t>
            </a:r>
            <a:endParaRPr lang="es-MX" sz="2200" i="1" u="none" dirty="0">
              <a:solidFill>
                <a:srgbClr val="FF0000"/>
              </a:solidFill>
              <a:latin typeface="+mn-lt"/>
              <a:sym typeface="Symbol" panose="05050102010706020507" pitchFamily="18" charset="2"/>
            </a:endParaRPr>
          </a:p>
        </p:txBody>
      </p:sp>
      <p:sp>
        <p:nvSpPr>
          <p:cNvPr id="13" name="Triángulo isósceles 12"/>
          <p:cNvSpPr/>
          <p:nvPr/>
        </p:nvSpPr>
        <p:spPr bwMode="auto">
          <a:xfrm>
            <a:off x="5695905" y="5939754"/>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4" name="Text Box 9"/>
          <p:cNvSpPr txBox="1">
            <a:spLocks noChangeArrowheads="1"/>
          </p:cNvSpPr>
          <p:nvPr/>
        </p:nvSpPr>
        <p:spPr bwMode="auto">
          <a:xfrm>
            <a:off x="6292008" y="5933240"/>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5" name="Text Box 9"/>
          <p:cNvSpPr txBox="1">
            <a:spLocks noChangeArrowheads="1"/>
          </p:cNvSpPr>
          <p:nvPr/>
        </p:nvSpPr>
        <p:spPr bwMode="auto">
          <a:xfrm>
            <a:off x="3454144" y="6319761"/>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15.6.</a:t>
            </a:r>
            <a:endParaRPr lang="es-MX" sz="2400" i="1" u="none" dirty="0">
              <a:latin typeface="Times New Roman" panose="02020603050405020304" pitchFamily="18" charset="0"/>
              <a:sym typeface="Symbol" panose="05050102010706020507" pitchFamily="18" charset="2"/>
            </a:endParaRPr>
          </a:p>
        </p:txBody>
      </p:sp>
      <p:sp>
        <p:nvSpPr>
          <p:cNvPr id="16" name="Text Box 9"/>
          <p:cNvSpPr txBox="1">
            <a:spLocks noChangeArrowheads="1"/>
          </p:cNvSpPr>
          <p:nvPr/>
        </p:nvSpPr>
        <p:spPr bwMode="auto">
          <a:xfrm>
            <a:off x="4437412" y="520017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b</a:t>
            </a:r>
            <a:endParaRPr lang="es-MX" sz="2800" i="1" u="none" dirty="0">
              <a:latin typeface="Times New Roman" panose="02020603050405020304" pitchFamily="18" charset="0"/>
              <a:sym typeface="Symbol" panose="05050102010706020507" pitchFamily="18" charset="2"/>
            </a:endParaRPr>
          </a:p>
        </p:txBody>
      </p:sp>
      <p:sp>
        <p:nvSpPr>
          <p:cNvPr id="17" name="Text Box 9"/>
          <p:cNvSpPr txBox="1">
            <a:spLocks noChangeArrowheads="1"/>
          </p:cNvSpPr>
          <p:nvPr/>
        </p:nvSpPr>
        <p:spPr bwMode="auto">
          <a:xfrm>
            <a:off x="5847984" y="4304097"/>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x</a:t>
            </a:r>
            <a:endParaRPr lang="es-MX" sz="2800" i="1" u="none" dirty="0">
              <a:latin typeface="Times New Roman" panose="02020603050405020304" pitchFamily="18" charset="0"/>
              <a:sym typeface="Symbol" panose="05050102010706020507" pitchFamily="18" charset="2"/>
            </a:endParaRPr>
          </a:p>
        </p:txBody>
      </p:sp>
      <p:sp>
        <p:nvSpPr>
          <p:cNvPr id="18" name="Text Box 9"/>
          <p:cNvSpPr txBox="1">
            <a:spLocks noChangeArrowheads="1"/>
          </p:cNvSpPr>
          <p:nvPr/>
        </p:nvSpPr>
        <p:spPr bwMode="auto">
          <a:xfrm>
            <a:off x="5884392" y="5032132"/>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endParaRPr lang="es-MX" sz="2800" i="1" u="none" dirty="0">
              <a:latin typeface="Times New Roman" panose="02020603050405020304" pitchFamily="18" charset="0"/>
              <a:sym typeface="Symbol" panose="05050102010706020507" pitchFamily="18" charset="2"/>
            </a:endParaRPr>
          </a:p>
        </p:txBody>
      </p:sp>
      <p:sp>
        <p:nvSpPr>
          <p:cNvPr id="19" name="Text Box 9"/>
          <p:cNvSpPr txBox="1">
            <a:spLocks noChangeArrowheads="1"/>
          </p:cNvSpPr>
          <p:nvPr/>
        </p:nvSpPr>
        <p:spPr bwMode="auto">
          <a:xfrm>
            <a:off x="5884392" y="5935515"/>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z</a:t>
            </a:r>
            <a:endParaRPr lang="es-MX" sz="2800" i="1" u="none" dirty="0">
              <a:latin typeface="Times New Roman" panose="02020603050405020304" pitchFamily="18" charset="0"/>
              <a:sym typeface="Symbol" panose="05050102010706020507" pitchFamily="18" charset="2"/>
            </a:endParaRPr>
          </a:p>
        </p:txBody>
      </p:sp>
      <p:sp>
        <p:nvSpPr>
          <p:cNvPr id="20" name="Rectángulo redondeado 19"/>
          <p:cNvSpPr/>
          <p:nvPr/>
        </p:nvSpPr>
        <p:spPr bwMode="auto">
          <a:xfrm>
            <a:off x="4328259" y="4556408"/>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1" name="Text Box 9"/>
          <p:cNvSpPr txBox="1">
            <a:spLocks noChangeArrowheads="1"/>
          </p:cNvSpPr>
          <p:nvPr/>
        </p:nvSpPr>
        <p:spPr bwMode="auto">
          <a:xfrm>
            <a:off x="4478599" y="4435265"/>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a:t>
            </a:r>
            <a:endParaRPr lang="es-MX" sz="2800" i="1" u="none" dirty="0">
              <a:latin typeface="Times New Roman" panose="02020603050405020304" pitchFamily="18" charset="0"/>
              <a:sym typeface="Symbol" panose="05050102010706020507" pitchFamily="18" charset="2"/>
            </a:endParaRPr>
          </a:p>
        </p:txBody>
      </p:sp>
      <p:sp>
        <p:nvSpPr>
          <p:cNvPr id="22" name="Rectángulo redondeado 21"/>
          <p:cNvSpPr/>
          <p:nvPr/>
        </p:nvSpPr>
        <p:spPr bwMode="auto">
          <a:xfrm>
            <a:off x="4291188" y="6005554"/>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3" name="Text Box 9"/>
          <p:cNvSpPr txBox="1">
            <a:spLocks noChangeArrowheads="1"/>
          </p:cNvSpPr>
          <p:nvPr/>
        </p:nvSpPr>
        <p:spPr bwMode="auto">
          <a:xfrm>
            <a:off x="4441528" y="588441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t>
            </a:r>
            <a:endParaRPr lang="es-MX" sz="2800" i="1" u="none" dirty="0">
              <a:latin typeface="Times New Roman" panose="02020603050405020304" pitchFamily="18" charset="0"/>
              <a:sym typeface="Symbol" panose="05050102010706020507" pitchFamily="18" charset="2"/>
            </a:endParaRPr>
          </a:p>
        </p:txBody>
      </p:sp>
      <p:cxnSp>
        <p:nvCxnSpPr>
          <p:cNvPr id="24" name="Conector recto 23"/>
          <p:cNvCxnSpPr>
            <a:endCxn id="9" idx="1"/>
          </p:cNvCxnSpPr>
          <p:nvPr/>
        </p:nvCxnSpPr>
        <p:spPr bwMode="auto">
          <a:xfrm flipV="1">
            <a:off x="5021233" y="4556595"/>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Conector recto 24"/>
          <p:cNvCxnSpPr/>
          <p:nvPr/>
        </p:nvCxnSpPr>
        <p:spPr bwMode="auto">
          <a:xfrm flipV="1">
            <a:off x="4973461" y="5348031"/>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Conector recto 25"/>
          <p:cNvCxnSpPr/>
          <p:nvPr/>
        </p:nvCxnSpPr>
        <p:spPr bwMode="auto">
          <a:xfrm flipV="1">
            <a:off x="5015800" y="6113960"/>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Text Box 9"/>
          <p:cNvSpPr txBox="1">
            <a:spLocks noChangeArrowheads="1"/>
          </p:cNvSpPr>
          <p:nvPr/>
        </p:nvSpPr>
        <p:spPr bwMode="auto">
          <a:xfrm>
            <a:off x="3460881" y="3794846"/>
            <a:ext cx="1573767" cy="70788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Porcentajes de clics</a:t>
            </a:r>
          </a:p>
        </p:txBody>
      </p:sp>
      <p:sp>
        <p:nvSpPr>
          <p:cNvPr id="28" name="Text Box 9"/>
          <p:cNvSpPr txBox="1">
            <a:spLocks noChangeArrowheads="1"/>
          </p:cNvSpPr>
          <p:nvPr/>
        </p:nvSpPr>
        <p:spPr bwMode="auto">
          <a:xfrm>
            <a:off x="5192570" y="3814723"/>
            <a:ext cx="2042535"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FF0000"/>
                </a:solidFill>
                <a:latin typeface="+mn-lt"/>
                <a:sym typeface="Symbol" panose="05050102010706020507" pitchFamily="18" charset="2"/>
              </a:rPr>
              <a:t>Ingreso por clic</a:t>
            </a:r>
          </a:p>
        </p:txBody>
      </p:sp>
      <p:sp>
        <p:nvSpPr>
          <p:cNvPr id="44" name="Text Box 9"/>
          <p:cNvSpPr txBox="1">
            <a:spLocks noChangeArrowheads="1"/>
          </p:cNvSpPr>
          <p:nvPr/>
        </p:nvSpPr>
        <p:spPr bwMode="auto">
          <a:xfrm>
            <a:off x="1227753" y="3869185"/>
            <a:ext cx="2088185" cy="70788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FFFF66"/>
                </a:solidFill>
                <a:latin typeface="+mn-lt"/>
                <a:sym typeface="Symbol" panose="05050102010706020507" pitchFamily="18" charset="2"/>
              </a:rPr>
              <a:t>Precio de equilibrio por clic</a:t>
            </a:r>
          </a:p>
        </p:txBody>
      </p:sp>
      <p:sp>
        <p:nvSpPr>
          <p:cNvPr id="45" name="Text Box 9"/>
          <p:cNvSpPr txBox="1">
            <a:spLocks noChangeArrowheads="1"/>
          </p:cNvSpPr>
          <p:nvPr/>
        </p:nvSpPr>
        <p:spPr bwMode="auto">
          <a:xfrm>
            <a:off x="1833258" y="4487140"/>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66"/>
                </a:solidFill>
                <a:latin typeface="Times New Roman" panose="02020603050405020304" pitchFamily="18" charset="0"/>
                <a:sym typeface="Symbol" panose="05050102010706020507" pitchFamily="18" charset="2"/>
              </a:rPr>
              <a:t>4</a:t>
            </a:r>
            <a:endParaRPr lang="es-MX" sz="2400" i="1" u="none" dirty="0">
              <a:solidFill>
                <a:srgbClr val="FFFF66"/>
              </a:solidFill>
              <a:latin typeface="Times New Roman" panose="02020603050405020304" pitchFamily="18" charset="0"/>
              <a:sym typeface="Symbol" panose="05050102010706020507" pitchFamily="18" charset="2"/>
            </a:endParaRPr>
          </a:p>
        </p:txBody>
      </p:sp>
      <p:sp>
        <p:nvSpPr>
          <p:cNvPr id="46" name="Text Box 9"/>
          <p:cNvSpPr txBox="1">
            <a:spLocks noChangeArrowheads="1"/>
          </p:cNvSpPr>
          <p:nvPr/>
        </p:nvSpPr>
        <p:spPr bwMode="auto">
          <a:xfrm>
            <a:off x="1846321" y="5214067"/>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66"/>
                </a:solidFill>
                <a:latin typeface="Times New Roman" panose="02020603050405020304" pitchFamily="18" charset="0"/>
                <a:sym typeface="Symbol" panose="05050102010706020507" pitchFamily="18" charset="2"/>
              </a:rPr>
              <a:t>1</a:t>
            </a:r>
            <a:endParaRPr lang="es-MX" sz="2400" i="1" u="none" dirty="0">
              <a:solidFill>
                <a:srgbClr val="FFFF66"/>
              </a:solidFill>
              <a:latin typeface="Times New Roman" panose="02020603050405020304" pitchFamily="18" charset="0"/>
              <a:sym typeface="Symbol" panose="05050102010706020507" pitchFamily="18" charset="2"/>
            </a:endParaRPr>
          </a:p>
        </p:txBody>
      </p:sp>
      <p:sp>
        <p:nvSpPr>
          <p:cNvPr id="47" name="Text Box 9"/>
          <p:cNvSpPr txBox="1">
            <a:spLocks noChangeArrowheads="1"/>
          </p:cNvSpPr>
          <p:nvPr/>
        </p:nvSpPr>
        <p:spPr bwMode="auto">
          <a:xfrm>
            <a:off x="1818076" y="5940515"/>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66"/>
                </a:solidFill>
                <a:latin typeface="Times New Roman" panose="02020603050405020304" pitchFamily="18" charset="0"/>
                <a:sym typeface="Symbol" panose="05050102010706020507" pitchFamily="18" charset="2"/>
              </a:rPr>
              <a:t> 0</a:t>
            </a:r>
            <a:endParaRPr lang="es-MX" sz="2400" i="1" u="none" dirty="0">
              <a:solidFill>
                <a:srgbClr val="FFFF66"/>
              </a:solidFill>
              <a:latin typeface="Times New Roman" panose="02020603050405020304" pitchFamily="18" charset="0"/>
              <a:sym typeface="Symbol" panose="05050102010706020507" pitchFamily="18" charset="2"/>
            </a:endParaRPr>
          </a:p>
        </p:txBody>
      </p:sp>
      <p:sp>
        <p:nvSpPr>
          <p:cNvPr id="48" name="Text Box 9"/>
          <p:cNvSpPr txBox="1">
            <a:spLocks noChangeArrowheads="1"/>
          </p:cNvSpPr>
          <p:nvPr/>
        </p:nvSpPr>
        <p:spPr bwMode="auto">
          <a:xfrm>
            <a:off x="7200391" y="4308950"/>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33CCFF"/>
                </a:solidFill>
                <a:latin typeface="Times New Roman" panose="02020603050405020304" pitchFamily="18" charset="0"/>
                <a:sym typeface="Symbol" panose="05050102010706020507" pitchFamily="18" charset="2"/>
              </a:rPr>
              <a:t>5</a:t>
            </a:r>
            <a:endParaRPr lang="es-MX" sz="2400" i="1" u="none" dirty="0">
              <a:solidFill>
                <a:srgbClr val="33CCFF"/>
              </a:solidFill>
              <a:latin typeface="Times New Roman" panose="02020603050405020304" pitchFamily="18" charset="0"/>
              <a:sym typeface="Symbol" panose="05050102010706020507" pitchFamily="18" charset="2"/>
            </a:endParaRPr>
          </a:p>
        </p:txBody>
      </p:sp>
      <p:sp>
        <p:nvSpPr>
          <p:cNvPr id="49" name="Text Box 9"/>
          <p:cNvSpPr txBox="1">
            <a:spLocks noChangeArrowheads="1"/>
          </p:cNvSpPr>
          <p:nvPr/>
        </p:nvSpPr>
        <p:spPr bwMode="auto">
          <a:xfrm>
            <a:off x="7135076" y="5035877"/>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33CCFF"/>
                </a:solidFill>
                <a:latin typeface="Times New Roman" panose="02020603050405020304" pitchFamily="18" charset="0"/>
                <a:sym typeface="Symbol" panose="05050102010706020507" pitchFamily="18" charset="2"/>
              </a:rPr>
              <a:t> 4</a:t>
            </a:r>
            <a:endParaRPr lang="es-MX" sz="2400" i="1" u="none" dirty="0">
              <a:solidFill>
                <a:srgbClr val="33CCFF"/>
              </a:solidFill>
              <a:latin typeface="Times New Roman" panose="02020603050405020304" pitchFamily="18" charset="0"/>
              <a:sym typeface="Symbol" panose="05050102010706020507" pitchFamily="18" charset="2"/>
            </a:endParaRPr>
          </a:p>
        </p:txBody>
      </p:sp>
      <p:sp>
        <p:nvSpPr>
          <p:cNvPr id="50" name="Text Box 9"/>
          <p:cNvSpPr txBox="1">
            <a:spLocks noChangeArrowheads="1"/>
          </p:cNvSpPr>
          <p:nvPr/>
        </p:nvSpPr>
        <p:spPr bwMode="auto">
          <a:xfrm>
            <a:off x="7175039" y="5762325"/>
            <a:ext cx="580380"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33CCFF"/>
                </a:solidFill>
                <a:latin typeface="Times New Roman" panose="02020603050405020304" pitchFamily="18" charset="0"/>
                <a:sym typeface="Symbol" panose="05050102010706020507" pitchFamily="18" charset="2"/>
              </a:rPr>
              <a:t> 1</a:t>
            </a:r>
            <a:endParaRPr lang="es-MX" sz="2400" i="1" u="none" dirty="0">
              <a:solidFill>
                <a:srgbClr val="33CCFF"/>
              </a:solidFill>
              <a:latin typeface="Times New Roman" panose="02020603050405020304" pitchFamily="18" charset="0"/>
              <a:sym typeface="Symbol" panose="05050102010706020507" pitchFamily="18" charset="2"/>
            </a:endParaRPr>
          </a:p>
        </p:txBody>
      </p:sp>
      <p:sp>
        <p:nvSpPr>
          <p:cNvPr id="51" name="Text Box 9"/>
          <p:cNvSpPr txBox="1">
            <a:spLocks noChangeArrowheads="1"/>
          </p:cNvSpPr>
          <p:nvPr/>
        </p:nvSpPr>
        <p:spPr bwMode="auto">
          <a:xfrm>
            <a:off x="6934092" y="3868675"/>
            <a:ext cx="669689" cy="40898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33CCFF"/>
                </a:solidFill>
                <a:latin typeface="+mn-lt"/>
                <a:sym typeface="Symbol" panose="05050102010706020507" pitchFamily="18" charset="2"/>
              </a:rPr>
              <a:t>puja</a:t>
            </a:r>
          </a:p>
        </p:txBody>
      </p:sp>
      <p:sp>
        <p:nvSpPr>
          <p:cNvPr id="53" name="Marcador de contenido 2"/>
          <p:cNvSpPr>
            <a:spLocks noGrp="1"/>
          </p:cNvSpPr>
          <p:nvPr>
            <p:ph idx="1"/>
          </p:nvPr>
        </p:nvSpPr>
        <p:spPr>
          <a:xfrm>
            <a:off x="365760" y="994692"/>
            <a:ext cx="11188902" cy="5497748"/>
          </a:xfrm>
        </p:spPr>
        <p:txBody>
          <a:bodyPr/>
          <a:lstStyle/>
          <a:p>
            <a:r>
              <a:rPr lang="es-MX" sz="2800" dirty="0">
                <a:effectLst/>
              </a:rPr>
              <a:t>Ya que tengo las pujas, veré que ellas formen un equilibrio Nash. </a:t>
            </a:r>
            <a:r>
              <a:rPr lang="es-MX" sz="2400" dirty="0">
                <a:effectLst/>
              </a:rPr>
              <a:t>Usaré para esto la propiedad de equilibrio del mercado.</a:t>
            </a:r>
          </a:p>
          <a:p>
            <a:pPr lvl="1">
              <a:buFont typeface="Wingdings" panose="05000000000000000000" pitchFamily="2" charset="2"/>
              <a:buChar char="§"/>
            </a:pPr>
            <a:r>
              <a:rPr lang="es-MX" sz="2400" i="1" dirty="0">
                <a:effectLst/>
              </a:rPr>
              <a:t>x </a:t>
            </a:r>
            <a:r>
              <a:rPr lang="es-MX" sz="2400" dirty="0">
                <a:effectLst/>
              </a:rPr>
              <a:t>no desea bajar su puja. Si bajara para igualar la puja de </a:t>
            </a:r>
            <a:r>
              <a:rPr lang="es-MX" sz="2400" i="1" dirty="0">
                <a:effectLst/>
              </a:rPr>
              <a:t>y</a:t>
            </a:r>
            <a:r>
              <a:rPr lang="es-MX" sz="2400" dirty="0">
                <a:effectLst/>
              </a:rPr>
              <a:t>, podría obtener la segunda ranura al precio que </a:t>
            </a:r>
            <a:r>
              <a:rPr lang="es-MX" sz="2400" i="1" dirty="0">
                <a:effectLst/>
              </a:rPr>
              <a:t>y </a:t>
            </a:r>
            <a:r>
              <a:rPr lang="es-MX" sz="2400" dirty="0">
                <a:effectLst/>
              </a:rPr>
              <a:t>está pagando. También podría igualar la puja de </a:t>
            </a:r>
            <a:r>
              <a:rPr lang="es-MX" sz="2400" i="1" dirty="0">
                <a:effectLst/>
              </a:rPr>
              <a:t>z</a:t>
            </a:r>
            <a:r>
              <a:rPr lang="es-MX" sz="2400" dirty="0">
                <a:effectLst/>
              </a:rPr>
              <a:t> y obtener la tercera ranura al precio que </a:t>
            </a:r>
            <a:r>
              <a:rPr lang="es-MX" sz="2400" i="1" dirty="0">
                <a:effectLst/>
              </a:rPr>
              <a:t>z </a:t>
            </a:r>
            <a:r>
              <a:rPr lang="es-MX" sz="2400" dirty="0">
                <a:effectLst/>
              </a:rPr>
              <a:t>está pagando.</a:t>
            </a:r>
          </a:p>
          <a:p>
            <a:pPr lvl="1">
              <a:buFont typeface="Wingdings" panose="05000000000000000000" pitchFamily="2" charset="2"/>
              <a:buChar char="§"/>
            </a:pPr>
            <a:r>
              <a:rPr lang="es-MX" sz="2400" dirty="0">
                <a:effectLst/>
              </a:rPr>
              <a:t>Pero como los precios son de equilibrio, </a:t>
            </a:r>
            <a:r>
              <a:rPr lang="es-MX" sz="2400" i="1" dirty="0">
                <a:effectLst/>
              </a:rPr>
              <a:t>x </a:t>
            </a:r>
            <a:r>
              <a:rPr lang="es-MX" sz="2400" dirty="0">
                <a:effectLst/>
              </a:rPr>
              <a:t>no desea hacer ninguna de estas dos cosas. </a:t>
            </a:r>
          </a:p>
        </p:txBody>
      </p:sp>
      <p:sp>
        <p:nvSpPr>
          <p:cNvPr id="54" name="Marcador de contenido 2"/>
          <p:cNvSpPr txBox="1">
            <a:spLocks/>
          </p:cNvSpPr>
          <p:nvPr/>
        </p:nvSpPr>
        <p:spPr bwMode="auto">
          <a:xfrm>
            <a:off x="7333392" y="3669475"/>
            <a:ext cx="4184862" cy="30596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26300" lvl="1" indent="-457200">
              <a:buFont typeface="Wingdings" panose="05000000000000000000" pitchFamily="2" charset="2"/>
              <a:buChar char="§"/>
            </a:pPr>
            <a:r>
              <a:rPr lang="es-MX" sz="2400" dirty="0">
                <a:effectLst/>
              </a:rPr>
              <a:t>Por la misma razón, </a:t>
            </a:r>
            <a:r>
              <a:rPr lang="es-MX" sz="2400" i="1" dirty="0">
                <a:effectLst/>
              </a:rPr>
              <a:t>y</a:t>
            </a:r>
            <a:r>
              <a:rPr lang="es-MX" sz="2400" dirty="0">
                <a:effectLst/>
              </a:rPr>
              <a:t> no desea bajar su puja para obtener la tercera ranura al precio que </a:t>
            </a:r>
            <a:r>
              <a:rPr lang="es-MX" sz="2400" i="1" dirty="0">
                <a:effectLst/>
              </a:rPr>
              <a:t>z </a:t>
            </a:r>
            <a:r>
              <a:rPr lang="es-MX" sz="2400" dirty="0">
                <a:effectLst/>
              </a:rPr>
              <a:t>está pagando ahora.</a:t>
            </a:r>
          </a:p>
        </p:txBody>
      </p:sp>
      <p:sp>
        <p:nvSpPr>
          <p:cNvPr id="37"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60</a:t>
            </a:fld>
            <a:endParaRPr lang="es-MX" dirty="0"/>
          </a:p>
        </p:txBody>
      </p:sp>
      <p:sp>
        <p:nvSpPr>
          <p:cNvPr id="2" name="Marcador de contenido 2">
            <a:extLst>
              <a:ext uri="{FF2B5EF4-FFF2-40B4-BE49-F238E27FC236}">
                <a16:creationId xmlns:a16="http://schemas.microsoft.com/office/drawing/2014/main" id="{522366B9-DB0C-1289-9313-DE3E07BB105E}"/>
              </a:ext>
            </a:extLst>
          </p:cNvPr>
          <p:cNvSpPr txBox="1">
            <a:spLocks/>
          </p:cNvSpPr>
          <p:nvPr/>
        </p:nvSpPr>
        <p:spPr bwMode="auto">
          <a:xfrm>
            <a:off x="7203401" y="568774"/>
            <a:ext cx="4446958" cy="459784"/>
          </a:xfrm>
          <a:prstGeom prst="rect">
            <a:avLst/>
          </a:prstGeom>
          <a:solidFill>
            <a:srgbClr val="000000"/>
          </a:solidFill>
          <a:ln>
            <a:noFill/>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 indent="0">
              <a:buNone/>
            </a:pPr>
            <a:r>
              <a:rPr lang="es-MX" sz="2400" dirty="0">
                <a:effectLst/>
                <a:latin typeface="Times New Roman" panose="02020603050405020304" pitchFamily="18" charset="0"/>
                <a:cs typeface="Times New Roman" panose="02020603050405020304" pitchFamily="18" charset="0"/>
              </a:rPr>
              <a:t>Hallando los precios de equilibrio</a:t>
            </a:r>
          </a:p>
        </p:txBody>
      </p:sp>
    </p:spTree>
    <p:extLst>
      <p:ext uri="{BB962C8B-B14F-4D97-AF65-F5344CB8AC3E}">
        <p14:creationId xmlns:p14="http://schemas.microsoft.com/office/powerpoint/2010/main" val="56569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5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53">
                                            <p:txEl>
                                              <p:pRg st="1" end="1"/>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53">
                                            <p:txEl>
                                              <p:pRg st="2" end="2"/>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uiExpand="1" build="p"/>
      <p:bldP spid="54"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1622870" y="95761"/>
            <a:ext cx="904513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cs typeface="Times New Roman" panose="02020603050405020304" pitchFamily="18" charset="0"/>
              </a:rPr>
              <a:t>15.6 Equilibrio de la subasta generalizada con segundo precio</a:t>
            </a:r>
            <a:endParaRPr lang="es-MX" sz="28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5" name="Rectángulo redondeado 4"/>
          <p:cNvSpPr/>
          <p:nvPr/>
        </p:nvSpPr>
        <p:spPr bwMode="auto">
          <a:xfrm>
            <a:off x="4287072" y="5321317"/>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Text Box 9"/>
          <p:cNvSpPr txBox="1">
            <a:spLocks noChangeArrowheads="1"/>
          </p:cNvSpPr>
          <p:nvPr/>
        </p:nvSpPr>
        <p:spPr bwMode="auto">
          <a:xfrm>
            <a:off x="3444128" y="4462282"/>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10</a:t>
            </a:r>
            <a:endParaRPr lang="es-MX" sz="2400" i="1" u="none" dirty="0">
              <a:latin typeface="Times New Roman" panose="02020603050405020304" pitchFamily="18" charset="0"/>
              <a:sym typeface="Symbol" panose="05050102010706020507" pitchFamily="18" charset="2"/>
            </a:endParaRPr>
          </a:p>
        </p:txBody>
      </p:sp>
      <p:sp>
        <p:nvSpPr>
          <p:cNvPr id="7" name="Text Box 9"/>
          <p:cNvSpPr txBox="1">
            <a:spLocks noChangeArrowheads="1"/>
          </p:cNvSpPr>
          <p:nvPr/>
        </p:nvSpPr>
        <p:spPr bwMode="auto">
          <a:xfrm>
            <a:off x="3444128" y="5189209"/>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4</a:t>
            </a:r>
            <a:endParaRPr lang="es-MX" sz="2400" i="1" u="none" dirty="0">
              <a:latin typeface="Times New Roman" panose="02020603050405020304" pitchFamily="18" charset="0"/>
              <a:sym typeface="Symbol" panose="05050102010706020507" pitchFamily="18" charset="2"/>
            </a:endParaRPr>
          </a:p>
        </p:txBody>
      </p:sp>
      <p:sp>
        <p:nvSpPr>
          <p:cNvPr id="8" name="Text Box 9"/>
          <p:cNvSpPr txBox="1">
            <a:spLocks noChangeArrowheads="1"/>
          </p:cNvSpPr>
          <p:nvPr/>
        </p:nvSpPr>
        <p:spPr bwMode="auto">
          <a:xfrm>
            <a:off x="3481198" y="5915657"/>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0</a:t>
            </a:r>
            <a:endParaRPr lang="es-MX" sz="2400" i="1" u="none" dirty="0">
              <a:latin typeface="Times New Roman" panose="02020603050405020304" pitchFamily="18" charset="0"/>
              <a:sym typeface="Symbol" panose="05050102010706020507" pitchFamily="18" charset="2"/>
            </a:endParaRPr>
          </a:p>
        </p:txBody>
      </p:sp>
      <p:sp>
        <p:nvSpPr>
          <p:cNvPr id="9" name="Triángulo isósceles 8"/>
          <p:cNvSpPr/>
          <p:nvPr/>
        </p:nvSpPr>
        <p:spPr bwMode="auto">
          <a:xfrm>
            <a:off x="5660047" y="430409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0" name="Text Box 9"/>
          <p:cNvSpPr txBox="1">
            <a:spLocks noChangeArrowheads="1"/>
          </p:cNvSpPr>
          <p:nvPr/>
        </p:nvSpPr>
        <p:spPr bwMode="auto">
          <a:xfrm>
            <a:off x="6308433" y="4199125"/>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7</a:t>
            </a:r>
            <a:endParaRPr lang="es-MX" sz="2200" i="1" u="none" dirty="0">
              <a:solidFill>
                <a:srgbClr val="FF0000"/>
              </a:solidFill>
              <a:latin typeface="+mn-lt"/>
              <a:sym typeface="Symbol" panose="05050102010706020507" pitchFamily="18" charset="2"/>
            </a:endParaRPr>
          </a:p>
        </p:txBody>
      </p:sp>
      <p:sp>
        <p:nvSpPr>
          <p:cNvPr id="11" name="Triángulo isósceles 10"/>
          <p:cNvSpPr/>
          <p:nvPr/>
        </p:nvSpPr>
        <p:spPr bwMode="auto">
          <a:xfrm>
            <a:off x="5698503" y="5050358"/>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 name="Text Box 9"/>
          <p:cNvSpPr txBox="1">
            <a:spLocks noChangeArrowheads="1"/>
          </p:cNvSpPr>
          <p:nvPr/>
        </p:nvSpPr>
        <p:spPr bwMode="auto">
          <a:xfrm>
            <a:off x="6328960" y="5079748"/>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6</a:t>
            </a:r>
            <a:endParaRPr lang="es-MX" sz="2200" i="1" u="none" dirty="0">
              <a:solidFill>
                <a:srgbClr val="FF0000"/>
              </a:solidFill>
              <a:latin typeface="+mn-lt"/>
              <a:sym typeface="Symbol" panose="05050102010706020507" pitchFamily="18" charset="2"/>
            </a:endParaRPr>
          </a:p>
        </p:txBody>
      </p:sp>
      <p:sp>
        <p:nvSpPr>
          <p:cNvPr id="13" name="Triángulo isósceles 12"/>
          <p:cNvSpPr/>
          <p:nvPr/>
        </p:nvSpPr>
        <p:spPr bwMode="auto">
          <a:xfrm>
            <a:off x="5695905" y="5939754"/>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4" name="Text Box 9"/>
          <p:cNvSpPr txBox="1">
            <a:spLocks noChangeArrowheads="1"/>
          </p:cNvSpPr>
          <p:nvPr/>
        </p:nvSpPr>
        <p:spPr bwMode="auto">
          <a:xfrm>
            <a:off x="6292008" y="5933240"/>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5" name="Text Box 9"/>
          <p:cNvSpPr txBox="1">
            <a:spLocks noChangeArrowheads="1"/>
          </p:cNvSpPr>
          <p:nvPr/>
        </p:nvSpPr>
        <p:spPr bwMode="auto">
          <a:xfrm>
            <a:off x="3454144" y="6319761"/>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15.6.</a:t>
            </a:r>
            <a:endParaRPr lang="es-MX" sz="2400" i="1" u="none" dirty="0">
              <a:latin typeface="Times New Roman" panose="02020603050405020304" pitchFamily="18" charset="0"/>
              <a:sym typeface="Symbol" panose="05050102010706020507" pitchFamily="18" charset="2"/>
            </a:endParaRPr>
          </a:p>
        </p:txBody>
      </p:sp>
      <p:sp>
        <p:nvSpPr>
          <p:cNvPr id="16" name="Text Box 9"/>
          <p:cNvSpPr txBox="1">
            <a:spLocks noChangeArrowheads="1"/>
          </p:cNvSpPr>
          <p:nvPr/>
        </p:nvSpPr>
        <p:spPr bwMode="auto">
          <a:xfrm>
            <a:off x="4437412" y="520017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b</a:t>
            </a:r>
            <a:endParaRPr lang="es-MX" sz="2800" i="1" u="none" dirty="0">
              <a:latin typeface="Times New Roman" panose="02020603050405020304" pitchFamily="18" charset="0"/>
              <a:sym typeface="Symbol" panose="05050102010706020507" pitchFamily="18" charset="2"/>
            </a:endParaRPr>
          </a:p>
        </p:txBody>
      </p:sp>
      <p:sp>
        <p:nvSpPr>
          <p:cNvPr id="17" name="Text Box 9"/>
          <p:cNvSpPr txBox="1">
            <a:spLocks noChangeArrowheads="1"/>
          </p:cNvSpPr>
          <p:nvPr/>
        </p:nvSpPr>
        <p:spPr bwMode="auto">
          <a:xfrm>
            <a:off x="5847984" y="4304097"/>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x</a:t>
            </a:r>
            <a:endParaRPr lang="es-MX" sz="2800" i="1" u="none" dirty="0">
              <a:latin typeface="Times New Roman" panose="02020603050405020304" pitchFamily="18" charset="0"/>
              <a:sym typeface="Symbol" panose="05050102010706020507" pitchFamily="18" charset="2"/>
            </a:endParaRPr>
          </a:p>
        </p:txBody>
      </p:sp>
      <p:sp>
        <p:nvSpPr>
          <p:cNvPr id="18" name="Text Box 9"/>
          <p:cNvSpPr txBox="1">
            <a:spLocks noChangeArrowheads="1"/>
          </p:cNvSpPr>
          <p:nvPr/>
        </p:nvSpPr>
        <p:spPr bwMode="auto">
          <a:xfrm>
            <a:off x="5884392" y="5032132"/>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endParaRPr lang="es-MX" sz="2800" i="1" u="none" dirty="0">
              <a:latin typeface="Times New Roman" panose="02020603050405020304" pitchFamily="18" charset="0"/>
              <a:sym typeface="Symbol" panose="05050102010706020507" pitchFamily="18" charset="2"/>
            </a:endParaRPr>
          </a:p>
        </p:txBody>
      </p:sp>
      <p:sp>
        <p:nvSpPr>
          <p:cNvPr id="19" name="Text Box 9"/>
          <p:cNvSpPr txBox="1">
            <a:spLocks noChangeArrowheads="1"/>
          </p:cNvSpPr>
          <p:nvPr/>
        </p:nvSpPr>
        <p:spPr bwMode="auto">
          <a:xfrm>
            <a:off x="5884392" y="5935515"/>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z</a:t>
            </a:r>
            <a:endParaRPr lang="es-MX" sz="2800" i="1" u="none" dirty="0">
              <a:latin typeface="Times New Roman" panose="02020603050405020304" pitchFamily="18" charset="0"/>
              <a:sym typeface="Symbol" panose="05050102010706020507" pitchFamily="18" charset="2"/>
            </a:endParaRPr>
          </a:p>
        </p:txBody>
      </p:sp>
      <p:sp>
        <p:nvSpPr>
          <p:cNvPr id="20" name="Rectángulo redondeado 19"/>
          <p:cNvSpPr/>
          <p:nvPr/>
        </p:nvSpPr>
        <p:spPr bwMode="auto">
          <a:xfrm>
            <a:off x="4328259" y="4556408"/>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1" name="Text Box 9"/>
          <p:cNvSpPr txBox="1">
            <a:spLocks noChangeArrowheads="1"/>
          </p:cNvSpPr>
          <p:nvPr/>
        </p:nvSpPr>
        <p:spPr bwMode="auto">
          <a:xfrm>
            <a:off x="4478599" y="4435265"/>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a:t>
            </a:r>
            <a:endParaRPr lang="es-MX" sz="2800" i="1" u="none" dirty="0">
              <a:latin typeface="Times New Roman" panose="02020603050405020304" pitchFamily="18" charset="0"/>
              <a:sym typeface="Symbol" panose="05050102010706020507" pitchFamily="18" charset="2"/>
            </a:endParaRPr>
          </a:p>
        </p:txBody>
      </p:sp>
      <p:sp>
        <p:nvSpPr>
          <p:cNvPr id="22" name="Rectángulo redondeado 21"/>
          <p:cNvSpPr/>
          <p:nvPr/>
        </p:nvSpPr>
        <p:spPr bwMode="auto">
          <a:xfrm>
            <a:off x="4291188" y="6005554"/>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3" name="Text Box 9"/>
          <p:cNvSpPr txBox="1">
            <a:spLocks noChangeArrowheads="1"/>
          </p:cNvSpPr>
          <p:nvPr/>
        </p:nvSpPr>
        <p:spPr bwMode="auto">
          <a:xfrm>
            <a:off x="4441528" y="588441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t>
            </a:r>
            <a:endParaRPr lang="es-MX" sz="2800" i="1" u="none" dirty="0">
              <a:latin typeface="Times New Roman" panose="02020603050405020304" pitchFamily="18" charset="0"/>
              <a:sym typeface="Symbol" panose="05050102010706020507" pitchFamily="18" charset="2"/>
            </a:endParaRPr>
          </a:p>
        </p:txBody>
      </p:sp>
      <p:cxnSp>
        <p:nvCxnSpPr>
          <p:cNvPr id="24" name="Conector recto 23"/>
          <p:cNvCxnSpPr>
            <a:endCxn id="9" idx="1"/>
          </p:cNvCxnSpPr>
          <p:nvPr/>
        </p:nvCxnSpPr>
        <p:spPr bwMode="auto">
          <a:xfrm flipV="1">
            <a:off x="5021233" y="4556595"/>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Conector recto 24"/>
          <p:cNvCxnSpPr/>
          <p:nvPr/>
        </p:nvCxnSpPr>
        <p:spPr bwMode="auto">
          <a:xfrm flipV="1">
            <a:off x="4973461" y="5348031"/>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Conector recto 25"/>
          <p:cNvCxnSpPr/>
          <p:nvPr/>
        </p:nvCxnSpPr>
        <p:spPr bwMode="auto">
          <a:xfrm flipV="1">
            <a:off x="5015800" y="6113960"/>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Text Box 9"/>
          <p:cNvSpPr txBox="1">
            <a:spLocks noChangeArrowheads="1"/>
          </p:cNvSpPr>
          <p:nvPr/>
        </p:nvSpPr>
        <p:spPr bwMode="auto">
          <a:xfrm>
            <a:off x="3460881" y="3794846"/>
            <a:ext cx="1573767" cy="70788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Porcentajes de clics</a:t>
            </a:r>
          </a:p>
        </p:txBody>
      </p:sp>
      <p:sp>
        <p:nvSpPr>
          <p:cNvPr id="28" name="Text Box 9"/>
          <p:cNvSpPr txBox="1">
            <a:spLocks noChangeArrowheads="1"/>
          </p:cNvSpPr>
          <p:nvPr/>
        </p:nvSpPr>
        <p:spPr bwMode="auto">
          <a:xfrm>
            <a:off x="5192570" y="3814723"/>
            <a:ext cx="2042535"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FF0000"/>
                </a:solidFill>
                <a:latin typeface="+mn-lt"/>
                <a:sym typeface="Symbol" panose="05050102010706020507" pitchFamily="18" charset="2"/>
              </a:rPr>
              <a:t>Ingreso por clic</a:t>
            </a:r>
          </a:p>
        </p:txBody>
      </p:sp>
      <p:sp>
        <p:nvSpPr>
          <p:cNvPr id="45" name="Text Box 9"/>
          <p:cNvSpPr txBox="1">
            <a:spLocks noChangeArrowheads="1"/>
          </p:cNvSpPr>
          <p:nvPr/>
        </p:nvSpPr>
        <p:spPr bwMode="auto">
          <a:xfrm>
            <a:off x="1833258" y="4487140"/>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66"/>
                </a:solidFill>
                <a:latin typeface="Times New Roman" panose="02020603050405020304" pitchFamily="18" charset="0"/>
                <a:sym typeface="Symbol" panose="05050102010706020507" pitchFamily="18" charset="2"/>
              </a:rPr>
              <a:t>4</a:t>
            </a:r>
            <a:endParaRPr lang="es-MX" sz="2400" i="1" u="none" dirty="0">
              <a:solidFill>
                <a:srgbClr val="FFFF66"/>
              </a:solidFill>
              <a:latin typeface="Times New Roman" panose="02020603050405020304" pitchFamily="18" charset="0"/>
              <a:sym typeface="Symbol" panose="05050102010706020507" pitchFamily="18" charset="2"/>
            </a:endParaRPr>
          </a:p>
        </p:txBody>
      </p:sp>
      <p:sp>
        <p:nvSpPr>
          <p:cNvPr id="46" name="Text Box 9"/>
          <p:cNvSpPr txBox="1">
            <a:spLocks noChangeArrowheads="1"/>
          </p:cNvSpPr>
          <p:nvPr/>
        </p:nvSpPr>
        <p:spPr bwMode="auto">
          <a:xfrm>
            <a:off x="1846321" y="5214067"/>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66"/>
                </a:solidFill>
                <a:latin typeface="Times New Roman" panose="02020603050405020304" pitchFamily="18" charset="0"/>
                <a:sym typeface="Symbol" panose="05050102010706020507" pitchFamily="18" charset="2"/>
              </a:rPr>
              <a:t>1</a:t>
            </a:r>
            <a:endParaRPr lang="es-MX" sz="2400" i="1" u="none" dirty="0">
              <a:solidFill>
                <a:srgbClr val="FFFF66"/>
              </a:solidFill>
              <a:latin typeface="Times New Roman" panose="02020603050405020304" pitchFamily="18" charset="0"/>
              <a:sym typeface="Symbol" panose="05050102010706020507" pitchFamily="18" charset="2"/>
            </a:endParaRPr>
          </a:p>
        </p:txBody>
      </p:sp>
      <p:sp>
        <p:nvSpPr>
          <p:cNvPr id="47" name="Text Box 9"/>
          <p:cNvSpPr txBox="1">
            <a:spLocks noChangeArrowheads="1"/>
          </p:cNvSpPr>
          <p:nvPr/>
        </p:nvSpPr>
        <p:spPr bwMode="auto">
          <a:xfrm>
            <a:off x="1818076" y="5940515"/>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66"/>
                </a:solidFill>
                <a:latin typeface="Times New Roman" panose="02020603050405020304" pitchFamily="18" charset="0"/>
                <a:sym typeface="Symbol" panose="05050102010706020507" pitchFamily="18" charset="2"/>
              </a:rPr>
              <a:t> 0</a:t>
            </a:r>
            <a:endParaRPr lang="es-MX" sz="2400" i="1" u="none" dirty="0">
              <a:solidFill>
                <a:srgbClr val="FFFF66"/>
              </a:solidFill>
              <a:latin typeface="Times New Roman" panose="02020603050405020304" pitchFamily="18" charset="0"/>
              <a:sym typeface="Symbol" panose="05050102010706020507" pitchFamily="18" charset="2"/>
            </a:endParaRPr>
          </a:p>
        </p:txBody>
      </p:sp>
      <p:sp>
        <p:nvSpPr>
          <p:cNvPr id="53" name="Marcador de contenido 2"/>
          <p:cNvSpPr>
            <a:spLocks noGrp="1"/>
          </p:cNvSpPr>
          <p:nvPr>
            <p:ph idx="1"/>
          </p:nvPr>
        </p:nvSpPr>
        <p:spPr>
          <a:xfrm>
            <a:off x="562708" y="1023084"/>
            <a:ext cx="10991954" cy="5635605"/>
          </a:xfrm>
        </p:spPr>
        <p:txBody>
          <a:bodyPr/>
          <a:lstStyle/>
          <a:p>
            <a:r>
              <a:rPr lang="es-MX" sz="2800" dirty="0">
                <a:effectLst/>
              </a:rPr>
              <a:t>Ahora veré si  </a:t>
            </a:r>
            <a:r>
              <a:rPr lang="es-MX" sz="2800" i="1" dirty="0">
                <a:effectLst/>
              </a:rPr>
              <a:t>y</a:t>
            </a:r>
            <a:r>
              <a:rPr lang="es-MX" sz="2800" dirty="0">
                <a:effectLst/>
              </a:rPr>
              <a:t>  </a:t>
            </a:r>
            <a:r>
              <a:rPr lang="es-MX" sz="2800" dirty="0" err="1">
                <a:effectLst/>
              </a:rPr>
              <a:t>ó</a:t>
            </a:r>
            <a:r>
              <a:rPr lang="es-MX" sz="2800" dirty="0">
                <a:effectLst/>
              </a:rPr>
              <a:t>  </a:t>
            </a:r>
            <a:r>
              <a:rPr lang="es-MX" sz="2800" i="1" dirty="0">
                <a:effectLst/>
              </a:rPr>
              <a:t>z </a:t>
            </a:r>
            <a:r>
              <a:rPr lang="es-MX" sz="2800" dirty="0">
                <a:effectLst/>
              </a:rPr>
              <a:t> quieren subir su puja.</a:t>
            </a:r>
          </a:p>
          <a:p>
            <a:pPr lvl="1">
              <a:buFont typeface="Wingdings" panose="05000000000000000000" pitchFamily="2" charset="2"/>
              <a:buChar char="§"/>
            </a:pPr>
            <a:r>
              <a:rPr lang="es-MX" sz="2400" i="1" dirty="0">
                <a:effectLst/>
              </a:rPr>
              <a:t>y  </a:t>
            </a:r>
            <a:r>
              <a:rPr lang="es-MX" sz="2400" dirty="0">
                <a:effectLst/>
              </a:rPr>
              <a:t>no desea subir su puja. Si la subiera para obtener la primera ranura, tendría que igualar la puja actual de </a:t>
            </a:r>
            <a:r>
              <a:rPr lang="es-MX" sz="2400" i="1" dirty="0">
                <a:effectLst/>
              </a:rPr>
              <a:t>x</a:t>
            </a:r>
            <a:r>
              <a:rPr lang="es-MX" sz="2400" dirty="0">
                <a:effectLst/>
              </a:rPr>
              <a:t>. </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Pero en este caso, </a:t>
            </a:r>
            <a:r>
              <a:rPr lang="es-MX" sz="2400" i="1" dirty="0">
                <a:effectLst/>
              </a:rPr>
              <a:t>x</a:t>
            </a:r>
            <a:r>
              <a:rPr lang="es-MX" sz="2400" dirty="0">
                <a:effectLst/>
              </a:rPr>
              <a:t> se convierte en el segundo pujador más alto, de modo que  </a:t>
            </a:r>
            <a:r>
              <a:rPr lang="es-MX" sz="2400" i="1" dirty="0">
                <a:effectLst/>
              </a:rPr>
              <a:t>y</a:t>
            </a:r>
            <a:r>
              <a:rPr lang="es-MX" sz="2400" dirty="0">
                <a:effectLst/>
              </a:rPr>
              <a:t>  obtendría la primera ranura a un precio por clic igual al de la puja actual de  </a:t>
            </a:r>
            <a:r>
              <a:rPr lang="es-MX" sz="2400" i="1" dirty="0">
                <a:effectLst/>
              </a:rPr>
              <a:t>x</a:t>
            </a:r>
            <a:r>
              <a:rPr lang="es-MX" sz="2400" dirty="0">
                <a:effectLst/>
              </a:rPr>
              <a:t>, que es arriba de 4. </a:t>
            </a:r>
          </a:p>
        </p:txBody>
      </p:sp>
      <p:sp>
        <p:nvSpPr>
          <p:cNvPr id="54" name="Marcador de contenido 2"/>
          <p:cNvSpPr txBox="1">
            <a:spLocks/>
          </p:cNvSpPr>
          <p:nvPr/>
        </p:nvSpPr>
        <p:spPr bwMode="auto">
          <a:xfrm>
            <a:off x="7073155" y="3540641"/>
            <a:ext cx="4727220" cy="3118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26300" lvl="1" indent="-457200">
              <a:buFont typeface="Wingdings" panose="05000000000000000000" pitchFamily="2" charset="2"/>
              <a:buChar char="§"/>
            </a:pPr>
            <a:r>
              <a:rPr lang="es-MX" sz="2400" dirty="0">
                <a:effectLst/>
              </a:rPr>
              <a:t>Porque los precios son de equilibrio,  </a:t>
            </a:r>
            <a:r>
              <a:rPr lang="es-MX" sz="2400" i="1" dirty="0">
                <a:effectLst/>
              </a:rPr>
              <a:t>y</a:t>
            </a:r>
            <a:r>
              <a:rPr lang="es-MX" sz="2400" dirty="0">
                <a:effectLst/>
              </a:rPr>
              <a:t>  no prefiere la primera ranura a un precio por clic de 4, y ciertamente no prefiere la primera ranura (</a:t>
            </a:r>
            <a:r>
              <a:rPr lang="es-MX" sz="2200" dirty="0">
                <a:effectLst/>
              </a:rPr>
              <a:t>en vez de su ranura actual</a:t>
            </a:r>
            <a:r>
              <a:rPr lang="es-MX" sz="2400" dirty="0">
                <a:effectLst/>
              </a:rPr>
              <a:t>) a un precio superior por clic.</a:t>
            </a:r>
          </a:p>
        </p:txBody>
      </p:sp>
      <p:sp>
        <p:nvSpPr>
          <p:cNvPr id="37" name="Text Box 9"/>
          <p:cNvSpPr txBox="1">
            <a:spLocks noChangeArrowheads="1"/>
          </p:cNvSpPr>
          <p:nvPr/>
        </p:nvSpPr>
        <p:spPr bwMode="auto">
          <a:xfrm>
            <a:off x="7200391" y="4308950"/>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33CCFF"/>
                </a:solidFill>
                <a:latin typeface="Times New Roman" panose="02020603050405020304" pitchFamily="18" charset="0"/>
                <a:sym typeface="Symbol" panose="05050102010706020507" pitchFamily="18" charset="2"/>
              </a:rPr>
              <a:t>5</a:t>
            </a:r>
            <a:endParaRPr lang="es-MX" sz="2400" i="1" u="none" dirty="0">
              <a:solidFill>
                <a:srgbClr val="33CCFF"/>
              </a:solidFill>
              <a:latin typeface="Times New Roman" panose="02020603050405020304" pitchFamily="18" charset="0"/>
              <a:sym typeface="Symbol" panose="05050102010706020507" pitchFamily="18" charset="2"/>
            </a:endParaRPr>
          </a:p>
        </p:txBody>
      </p:sp>
      <p:sp>
        <p:nvSpPr>
          <p:cNvPr id="38" name="Text Box 9"/>
          <p:cNvSpPr txBox="1">
            <a:spLocks noChangeArrowheads="1"/>
          </p:cNvSpPr>
          <p:nvPr/>
        </p:nvSpPr>
        <p:spPr bwMode="auto">
          <a:xfrm>
            <a:off x="7135076" y="5035877"/>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33CCFF"/>
                </a:solidFill>
                <a:latin typeface="Times New Roman" panose="02020603050405020304" pitchFamily="18" charset="0"/>
                <a:sym typeface="Symbol" panose="05050102010706020507" pitchFamily="18" charset="2"/>
              </a:rPr>
              <a:t> 4</a:t>
            </a:r>
            <a:endParaRPr lang="es-MX" sz="2400" i="1" u="none" dirty="0">
              <a:solidFill>
                <a:srgbClr val="33CCFF"/>
              </a:solidFill>
              <a:latin typeface="Times New Roman" panose="02020603050405020304" pitchFamily="18" charset="0"/>
              <a:sym typeface="Symbol" panose="05050102010706020507" pitchFamily="18" charset="2"/>
            </a:endParaRPr>
          </a:p>
        </p:txBody>
      </p:sp>
      <p:sp>
        <p:nvSpPr>
          <p:cNvPr id="39" name="Text Box 9"/>
          <p:cNvSpPr txBox="1">
            <a:spLocks noChangeArrowheads="1"/>
          </p:cNvSpPr>
          <p:nvPr/>
        </p:nvSpPr>
        <p:spPr bwMode="auto">
          <a:xfrm>
            <a:off x="7175039" y="5762325"/>
            <a:ext cx="580380"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33CCFF"/>
                </a:solidFill>
                <a:latin typeface="Times New Roman" panose="02020603050405020304" pitchFamily="18" charset="0"/>
                <a:sym typeface="Symbol" panose="05050102010706020507" pitchFamily="18" charset="2"/>
              </a:rPr>
              <a:t> 1</a:t>
            </a:r>
            <a:endParaRPr lang="es-MX" sz="2400" i="1" u="none" dirty="0">
              <a:solidFill>
                <a:srgbClr val="33CCFF"/>
              </a:solidFill>
              <a:latin typeface="Times New Roman" panose="02020603050405020304" pitchFamily="18" charset="0"/>
              <a:sym typeface="Symbol" panose="05050102010706020507" pitchFamily="18" charset="2"/>
            </a:endParaRPr>
          </a:p>
        </p:txBody>
      </p:sp>
      <p:sp>
        <p:nvSpPr>
          <p:cNvPr id="40" name="Text Box 9"/>
          <p:cNvSpPr txBox="1">
            <a:spLocks noChangeArrowheads="1"/>
          </p:cNvSpPr>
          <p:nvPr/>
        </p:nvSpPr>
        <p:spPr bwMode="auto">
          <a:xfrm>
            <a:off x="6934092" y="3868675"/>
            <a:ext cx="669689" cy="40898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33CCFF"/>
                </a:solidFill>
                <a:latin typeface="+mn-lt"/>
                <a:sym typeface="Symbol" panose="05050102010706020507" pitchFamily="18" charset="2"/>
              </a:rPr>
              <a:t>puja</a:t>
            </a:r>
          </a:p>
        </p:txBody>
      </p:sp>
      <p:sp>
        <p:nvSpPr>
          <p:cNvPr id="41"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61</a:t>
            </a:fld>
            <a:endParaRPr lang="es-MX" dirty="0"/>
          </a:p>
        </p:txBody>
      </p:sp>
      <p:sp>
        <p:nvSpPr>
          <p:cNvPr id="2" name="Text Box 9">
            <a:extLst>
              <a:ext uri="{FF2B5EF4-FFF2-40B4-BE49-F238E27FC236}">
                <a16:creationId xmlns:a16="http://schemas.microsoft.com/office/drawing/2014/main" id="{9AB28E2F-82F6-16AB-CFC1-8C3B3FE58DC4}"/>
              </a:ext>
            </a:extLst>
          </p:cNvPr>
          <p:cNvSpPr txBox="1">
            <a:spLocks noChangeArrowheads="1"/>
          </p:cNvSpPr>
          <p:nvPr/>
        </p:nvSpPr>
        <p:spPr bwMode="auto">
          <a:xfrm>
            <a:off x="1227753" y="3869185"/>
            <a:ext cx="2088185" cy="70788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FFFF66"/>
                </a:solidFill>
                <a:latin typeface="+mn-lt"/>
                <a:sym typeface="Symbol" panose="05050102010706020507" pitchFamily="18" charset="2"/>
              </a:rPr>
              <a:t>Precio de equilibrio por clic</a:t>
            </a:r>
          </a:p>
        </p:txBody>
      </p:sp>
      <p:sp>
        <p:nvSpPr>
          <p:cNvPr id="3" name="Marcador de contenido 2">
            <a:extLst>
              <a:ext uri="{FF2B5EF4-FFF2-40B4-BE49-F238E27FC236}">
                <a16:creationId xmlns:a16="http://schemas.microsoft.com/office/drawing/2014/main" id="{182CA6B5-6870-4B89-A085-52132A8E62C5}"/>
              </a:ext>
            </a:extLst>
          </p:cNvPr>
          <p:cNvSpPr txBox="1">
            <a:spLocks/>
          </p:cNvSpPr>
          <p:nvPr/>
        </p:nvSpPr>
        <p:spPr bwMode="auto">
          <a:xfrm>
            <a:off x="7203401" y="568774"/>
            <a:ext cx="4446958" cy="459784"/>
          </a:xfrm>
          <a:prstGeom prst="rect">
            <a:avLst/>
          </a:prstGeom>
          <a:solidFill>
            <a:srgbClr val="000000"/>
          </a:solidFill>
          <a:ln>
            <a:noFill/>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 indent="0">
              <a:buNone/>
            </a:pPr>
            <a:r>
              <a:rPr lang="es-MX" sz="2400" dirty="0">
                <a:effectLst/>
                <a:latin typeface="Times New Roman" panose="02020603050405020304" pitchFamily="18" charset="0"/>
                <a:cs typeface="Times New Roman" panose="02020603050405020304" pitchFamily="18" charset="0"/>
              </a:rPr>
              <a:t>Hallando los precios de equilibrio</a:t>
            </a:r>
          </a:p>
        </p:txBody>
      </p:sp>
    </p:spTree>
    <p:extLst>
      <p:ext uri="{BB962C8B-B14F-4D97-AF65-F5344CB8AC3E}">
        <p14:creationId xmlns:p14="http://schemas.microsoft.com/office/powerpoint/2010/main" val="1209881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5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53">
                                            <p:txEl>
                                              <p:pRg st="1" end="1"/>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53">
                                            <p:txEl>
                                              <p:pRg st="3" end="3"/>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uiExpand="1" build="p"/>
      <p:bldP spid="5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1622870" y="95761"/>
            <a:ext cx="904513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cs typeface="Times New Roman" panose="02020603050405020304" pitchFamily="18" charset="0"/>
              </a:rPr>
              <a:t>15.6 Equilibrio de la subasta generalizada con segundo precio</a:t>
            </a:r>
            <a:endParaRPr lang="es-MX" sz="28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5" name="Rectángulo redondeado 4"/>
          <p:cNvSpPr/>
          <p:nvPr/>
        </p:nvSpPr>
        <p:spPr bwMode="auto">
          <a:xfrm>
            <a:off x="4287072" y="5321317"/>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Text Box 9"/>
          <p:cNvSpPr txBox="1">
            <a:spLocks noChangeArrowheads="1"/>
          </p:cNvSpPr>
          <p:nvPr/>
        </p:nvSpPr>
        <p:spPr bwMode="auto">
          <a:xfrm>
            <a:off x="3444128" y="4462282"/>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10</a:t>
            </a:r>
            <a:endParaRPr lang="es-MX" sz="2400" i="1" u="none" dirty="0">
              <a:latin typeface="Times New Roman" panose="02020603050405020304" pitchFamily="18" charset="0"/>
              <a:sym typeface="Symbol" panose="05050102010706020507" pitchFamily="18" charset="2"/>
            </a:endParaRPr>
          </a:p>
        </p:txBody>
      </p:sp>
      <p:sp>
        <p:nvSpPr>
          <p:cNvPr id="7" name="Text Box 9"/>
          <p:cNvSpPr txBox="1">
            <a:spLocks noChangeArrowheads="1"/>
          </p:cNvSpPr>
          <p:nvPr/>
        </p:nvSpPr>
        <p:spPr bwMode="auto">
          <a:xfrm>
            <a:off x="3444128" y="5189209"/>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4</a:t>
            </a:r>
            <a:endParaRPr lang="es-MX" sz="2400" i="1" u="none" dirty="0">
              <a:latin typeface="Times New Roman" panose="02020603050405020304" pitchFamily="18" charset="0"/>
              <a:sym typeface="Symbol" panose="05050102010706020507" pitchFamily="18" charset="2"/>
            </a:endParaRPr>
          </a:p>
        </p:txBody>
      </p:sp>
      <p:sp>
        <p:nvSpPr>
          <p:cNvPr id="8" name="Text Box 9"/>
          <p:cNvSpPr txBox="1">
            <a:spLocks noChangeArrowheads="1"/>
          </p:cNvSpPr>
          <p:nvPr/>
        </p:nvSpPr>
        <p:spPr bwMode="auto">
          <a:xfrm>
            <a:off x="3481198" y="5915657"/>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0</a:t>
            </a:r>
            <a:endParaRPr lang="es-MX" sz="2400" i="1" u="none" dirty="0">
              <a:latin typeface="Times New Roman" panose="02020603050405020304" pitchFamily="18" charset="0"/>
              <a:sym typeface="Symbol" panose="05050102010706020507" pitchFamily="18" charset="2"/>
            </a:endParaRPr>
          </a:p>
        </p:txBody>
      </p:sp>
      <p:sp>
        <p:nvSpPr>
          <p:cNvPr id="9" name="Triángulo isósceles 8"/>
          <p:cNvSpPr/>
          <p:nvPr/>
        </p:nvSpPr>
        <p:spPr bwMode="auto">
          <a:xfrm>
            <a:off x="5660047" y="4304097"/>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0" name="Text Box 9"/>
          <p:cNvSpPr txBox="1">
            <a:spLocks noChangeArrowheads="1"/>
          </p:cNvSpPr>
          <p:nvPr/>
        </p:nvSpPr>
        <p:spPr bwMode="auto">
          <a:xfrm>
            <a:off x="6308433" y="4199125"/>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7</a:t>
            </a:r>
            <a:endParaRPr lang="es-MX" sz="2200" i="1" u="none" dirty="0">
              <a:solidFill>
                <a:srgbClr val="FF0000"/>
              </a:solidFill>
              <a:latin typeface="+mn-lt"/>
              <a:sym typeface="Symbol" panose="05050102010706020507" pitchFamily="18" charset="2"/>
            </a:endParaRPr>
          </a:p>
        </p:txBody>
      </p:sp>
      <p:sp>
        <p:nvSpPr>
          <p:cNvPr id="11" name="Triángulo isósceles 10"/>
          <p:cNvSpPr/>
          <p:nvPr/>
        </p:nvSpPr>
        <p:spPr bwMode="auto">
          <a:xfrm>
            <a:off x="5698503" y="5050358"/>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 name="Text Box 9"/>
          <p:cNvSpPr txBox="1">
            <a:spLocks noChangeArrowheads="1"/>
          </p:cNvSpPr>
          <p:nvPr/>
        </p:nvSpPr>
        <p:spPr bwMode="auto">
          <a:xfrm>
            <a:off x="6328960" y="5079748"/>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6</a:t>
            </a:r>
            <a:endParaRPr lang="es-MX" sz="2200" i="1" u="none" dirty="0">
              <a:solidFill>
                <a:srgbClr val="FF0000"/>
              </a:solidFill>
              <a:latin typeface="+mn-lt"/>
              <a:sym typeface="Symbol" panose="05050102010706020507" pitchFamily="18" charset="2"/>
            </a:endParaRPr>
          </a:p>
        </p:txBody>
      </p:sp>
      <p:sp>
        <p:nvSpPr>
          <p:cNvPr id="13" name="Triángulo isósceles 12"/>
          <p:cNvSpPr/>
          <p:nvPr/>
        </p:nvSpPr>
        <p:spPr bwMode="auto">
          <a:xfrm>
            <a:off x="5695905" y="5939754"/>
            <a:ext cx="716691" cy="504995"/>
          </a:xfrm>
          <a:prstGeom prst="triangl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4" name="Text Box 9"/>
          <p:cNvSpPr txBox="1">
            <a:spLocks noChangeArrowheads="1"/>
          </p:cNvSpPr>
          <p:nvPr/>
        </p:nvSpPr>
        <p:spPr bwMode="auto">
          <a:xfrm>
            <a:off x="6292008" y="5933240"/>
            <a:ext cx="638418"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solidFill>
                  <a:srgbClr val="FF0000"/>
                </a:solidFill>
                <a:latin typeface="+mn-lt"/>
                <a:sym typeface="Symbol" panose="05050102010706020507" pitchFamily="18" charset="2"/>
              </a:rPr>
              <a:t>1</a:t>
            </a:r>
            <a:endParaRPr lang="es-MX" sz="2200" i="1" u="none" dirty="0">
              <a:solidFill>
                <a:srgbClr val="FF0000"/>
              </a:solidFill>
              <a:latin typeface="+mn-lt"/>
              <a:sym typeface="Symbol" panose="05050102010706020507" pitchFamily="18" charset="2"/>
            </a:endParaRPr>
          </a:p>
        </p:txBody>
      </p:sp>
      <p:sp>
        <p:nvSpPr>
          <p:cNvPr id="15" name="Text Box 9"/>
          <p:cNvSpPr txBox="1">
            <a:spLocks noChangeArrowheads="1"/>
          </p:cNvSpPr>
          <p:nvPr/>
        </p:nvSpPr>
        <p:spPr bwMode="auto">
          <a:xfrm>
            <a:off x="3454144" y="6319761"/>
            <a:ext cx="191469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15.6.</a:t>
            </a:r>
            <a:endParaRPr lang="es-MX" sz="2400" i="1" u="none" dirty="0">
              <a:latin typeface="Times New Roman" panose="02020603050405020304" pitchFamily="18" charset="0"/>
              <a:sym typeface="Symbol" panose="05050102010706020507" pitchFamily="18" charset="2"/>
            </a:endParaRPr>
          </a:p>
        </p:txBody>
      </p:sp>
      <p:sp>
        <p:nvSpPr>
          <p:cNvPr id="16" name="Text Box 9"/>
          <p:cNvSpPr txBox="1">
            <a:spLocks noChangeArrowheads="1"/>
          </p:cNvSpPr>
          <p:nvPr/>
        </p:nvSpPr>
        <p:spPr bwMode="auto">
          <a:xfrm>
            <a:off x="4437412" y="5200174"/>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b</a:t>
            </a:r>
            <a:endParaRPr lang="es-MX" sz="2800" i="1" u="none" dirty="0">
              <a:latin typeface="Times New Roman" panose="02020603050405020304" pitchFamily="18" charset="0"/>
              <a:sym typeface="Symbol" panose="05050102010706020507" pitchFamily="18" charset="2"/>
            </a:endParaRPr>
          </a:p>
        </p:txBody>
      </p:sp>
      <p:sp>
        <p:nvSpPr>
          <p:cNvPr id="17" name="Text Box 9"/>
          <p:cNvSpPr txBox="1">
            <a:spLocks noChangeArrowheads="1"/>
          </p:cNvSpPr>
          <p:nvPr/>
        </p:nvSpPr>
        <p:spPr bwMode="auto">
          <a:xfrm>
            <a:off x="5847984" y="4304097"/>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x</a:t>
            </a:r>
            <a:endParaRPr lang="es-MX" sz="2800" i="1" u="none" dirty="0">
              <a:latin typeface="Times New Roman" panose="02020603050405020304" pitchFamily="18" charset="0"/>
              <a:sym typeface="Symbol" panose="05050102010706020507" pitchFamily="18" charset="2"/>
            </a:endParaRPr>
          </a:p>
        </p:txBody>
      </p:sp>
      <p:sp>
        <p:nvSpPr>
          <p:cNvPr id="18" name="Text Box 9"/>
          <p:cNvSpPr txBox="1">
            <a:spLocks noChangeArrowheads="1"/>
          </p:cNvSpPr>
          <p:nvPr/>
        </p:nvSpPr>
        <p:spPr bwMode="auto">
          <a:xfrm>
            <a:off x="5884392" y="5032132"/>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endParaRPr lang="es-MX" sz="2800" i="1" u="none" dirty="0">
              <a:latin typeface="Times New Roman" panose="02020603050405020304" pitchFamily="18" charset="0"/>
              <a:sym typeface="Symbol" panose="05050102010706020507" pitchFamily="18" charset="2"/>
            </a:endParaRPr>
          </a:p>
        </p:txBody>
      </p:sp>
      <p:sp>
        <p:nvSpPr>
          <p:cNvPr id="19" name="Text Box 9"/>
          <p:cNvSpPr txBox="1">
            <a:spLocks noChangeArrowheads="1"/>
          </p:cNvSpPr>
          <p:nvPr/>
        </p:nvSpPr>
        <p:spPr bwMode="auto">
          <a:xfrm>
            <a:off x="5884392" y="5935515"/>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z</a:t>
            </a:r>
            <a:endParaRPr lang="es-MX" sz="2800" i="1" u="none" dirty="0">
              <a:latin typeface="Times New Roman" panose="02020603050405020304" pitchFamily="18" charset="0"/>
              <a:sym typeface="Symbol" panose="05050102010706020507" pitchFamily="18" charset="2"/>
            </a:endParaRPr>
          </a:p>
        </p:txBody>
      </p:sp>
      <p:sp>
        <p:nvSpPr>
          <p:cNvPr id="20" name="Rectángulo redondeado 19"/>
          <p:cNvSpPr/>
          <p:nvPr/>
        </p:nvSpPr>
        <p:spPr bwMode="auto">
          <a:xfrm>
            <a:off x="4328259" y="4556408"/>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1" name="Text Box 9"/>
          <p:cNvSpPr txBox="1">
            <a:spLocks noChangeArrowheads="1"/>
          </p:cNvSpPr>
          <p:nvPr/>
        </p:nvSpPr>
        <p:spPr bwMode="auto">
          <a:xfrm>
            <a:off x="4478599" y="4435265"/>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a:t>
            </a:r>
            <a:endParaRPr lang="es-MX" sz="2800" i="1" u="none" dirty="0">
              <a:latin typeface="Times New Roman" panose="02020603050405020304" pitchFamily="18" charset="0"/>
              <a:sym typeface="Symbol" panose="05050102010706020507" pitchFamily="18" charset="2"/>
            </a:endParaRPr>
          </a:p>
        </p:txBody>
      </p:sp>
      <p:sp>
        <p:nvSpPr>
          <p:cNvPr id="22" name="Rectángulo redondeado 21"/>
          <p:cNvSpPr/>
          <p:nvPr/>
        </p:nvSpPr>
        <p:spPr bwMode="auto">
          <a:xfrm>
            <a:off x="4291188" y="6005554"/>
            <a:ext cx="692975" cy="309869"/>
          </a:xfrm>
          <a:prstGeom prst="round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3" name="Text Box 9"/>
          <p:cNvSpPr txBox="1">
            <a:spLocks noChangeArrowheads="1"/>
          </p:cNvSpPr>
          <p:nvPr/>
        </p:nvSpPr>
        <p:spPr bwMode="auto">
          <a:xfrm>
            <a:off x="4441528" y="5884411"/>
            <a:ext cx="63841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t>
            </a:r>
            <a:endParaRPr lang="es-MX" sz="2800" i="1" u="none" dirty="0">
              <a:latin typeface="Times New Roman" panose="02020603050405020304" pitchFamily="18" charset="0"/>
              <a:sym typeface="Symbol" panose="05050102010706020507" pitchFamily="18" charset="2"/>
            </a:endParaRPr>
          </a:p>
        </p:txBody>
      </p:sp>
      <p:cxnSp>
        <p:nvCxnSpPr>
          <p:cNvPr id="24" name="Conector recto 23"/>
          <p:cNvCxnSpPr>
            <a:endCxn id="9" idx="1"/>
          </p:cNvCxnSpPr>
          <p:nvPr/>
        </p:nvCxnSpPr>
        <p:spPr bwMode="auto">
          <a:xfrm flipV="1">
            <a:off x="5021233" y="4556595"/>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Conector recto 24"/>
          <p:cNvCxnSpPr/>
          <p:nvPr/>
        </p:nvCxnSpPr>
        <p:spPr bwMode="auto">
          <a:xfrm flipV="1">
            <a:off x="4973461" y="5348031"/>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Conector recto 25"/>
          <p:cNvCxnSpPr/>
          <p:nvPr/>
        </p:nvCxnSpPr>
        <p:spPr bwMode="auto">
          <a:xfrm flipV="1">
            <a:off x="5015800" y="6113960"/>
            <a:ext cx="817986" cy="73417"/>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Text Box 9"/>
          <p:cNvSpPr txBox="1">
            <a:spLocks noChangeArrowheads="1"/>
          </p:cNvSpPr>
          <p:nvPr/>
        </p:nvSpPr>
        <p:spPr bwMode="auto">
          <a:xfrm>
            <a:off x="3460881" y="3794846"/>
            <a:ext cx="1573767" cy="70788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mn-lt"/>
                <a:sym typeface="Symbol" panose="05050102010706020507" pitchFamily="18" charset="2"/>
              </a:rPr>
              <a:t>Porcentajes de clics</a:t>
            </a:r>
          </a:p>
        </p:txBody>
      </p:sp>
      <p:sp>
        <p:nvSpPr>
          <p:cNvPr id="28" name="Text Box 9"/>
          <p:cNvSpPr txBox="1">
            <a:spLocks noChangeArrowheads="1"/>
          </p:cNvSpPr>
          <p:nvPr/>
        </p:nvSpPr>
        <p:spPr bwMode="auto">
          <a:xfrm>
            <a:off x="5192570" y="3814723"/>
            <a:ext cx="2042535"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FF0000"/>
                </a:solidFill>
                <a:latin typeface="+mn-lt"/>
                <a:sym typeface="Symbol" panose="05050102010706020507" pitchFamily="18" charset="2"/>
              </a:rPr>
              <a:t>Ingreso por clic</a:t>
            </a:r>
          </a:p>
        </p:txBody>
      </p:sp>
      <p:sp>
        <p:nvSpPr>
          <p:cNvPr id="45" name="Text Box 9"/>
          <p:cNvSpPr txBox="1">
            <a:spLocks noChangeArrowheads="1"/>
          </p:cNvSpPr>
          <p:nvPr/>
        </p:nvSpPr>
        <p:spPr bwMode="auto">
          <a:xfrm>
            <a:off x="1833258" y="4487140"/>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66"/>
                </a:solidFill>
                <a:latin typeface="Times New Roman" panose="02020603050405020304" pitchFamily="18" charset="0"/>
                <a:sym typeface="Symbol" panose="05050102010706020507" pitchFamily="18" charset="2"/>
              </a:rPr>
              <a:t>4</a:t>
            </a:r>
            <a:endParaRPr lang="es-MX" sz="2400" i="1" u="none" dirty="0">
              <a:solidFill>
                <a:srgbClr val="FFFF66"/>
              </a:solidFill>
              <a:latin typeface="Times New Roman" panose="02020603050405020304" pitchFamily="18" charset="0"/>
              <a:sym typeface="Symbol" panose="05050102010706020507" pitchFamily="18" charset="2"/>
            </a:endParaRPr>
          </a:p>
        </p:txBody>
      </p:sp>
      <p:sp>
        <p:nvSpPr>
          <p:cNvPr id="46" name="Text Box 9"/>
          <p:cNvSpPr txBox="1">
            <a:spLocks noChangeArrowheads="1"/>
          </p:cNvSpPr>
          <p:nvPr/>
        </p:nvSpPr>
        <p:spPr bwMode="auto">
          <a:xfrm>
            <a:off x="1846321" y="5214067"/>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66"/>
                </a:solidFill>
                <a:latin typeface="Times New Roman" panose="02020603050405020304" pitchFamily="18" charset="0"/>
                <a:sym typeface="Symbol" panose="05050102010706020507" pitchFamily="18" charset="2"/>
              </a:rPr>
              <a:t>1</a:t>
            </a:r>
            <a:endParaRPr lang="es-MX" sz="2400" i="1" u="none" dirty="0">
              <a:solidFill>
                <a:srgbClr val="FFFF66"/>
              </a:solidFill>
              <a:latin typeface="Times New Roman" panose="02020603050405020304" pitchFamily="18" charset="0"/>
              <a:sym typeface="Symbol" panose="05050102010706020507" pitchFamily="18" charset="2"/>
            </a:endParaRPr>
          </a:p>
        </p:txBody>
      </p:sp>
      <p:sp>
        <p:nvSpPr>
          <p:cNvPr id="47" name="Text Box 9"/>
          <p:cNvSpPr txBox="1">
            <a:spLocks noChangeArrowheads="1"/>
          </p:cNvSpPr>
          <p:nvPr/>
        </p:nvSpPr>
        <p:spPr bwMode="auto">
          <a:xfrm>
            <a:off x="1818076" y="5940515"/>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66"/>
                </a:solidFill>
                <a:latin typeface="Times New Roman" panose="02020603050405020304" pitchFamily="18" charset="0"/>
                <a:sym typeface="Symbol" panose="05050102010706020507" pitchFamily="18" charset="2"/>
              </a:rPr>
              <a:t> 0</a:t>
            </a:r>
            <a:endParaRPr lang="es-MX" sz="2400" i="1" u="none" dirty="0">
              <a:solidFill>
                <a:srgbClr val="FFFF66"/>
              </a:solidFill>
              <a:latin typeface="Times New Roman" panose="02020603050405020304" pitchFamily="18" charset="0"/>
              <a:sym typeface="Symbol" panose="05050102010706020507" pitchFamily="18" charset="2"/>
            </a:endParaRPr>
          </a:p>
        </p:txBody>
      </p:sp>
      <p:sp>
        <p:nvSpPr>
          <p:cNvPr id="53" name="Marcador de contenido 2"/>
          <p:cNvSpPr>
            <a:spLocks noGrp="1"/>
          </p:cNvSpPr>
          <p:nvPr>
            <p:ph idx="1"/>
          </p:nvPr>
        </p:nvSpPr>
        <p:spPr>
          <a:xfrm>
            <a:off x="618978" y="946298"/>
            <a:ext cx="10635176" cy="5712392"/>
          </a:xfrm>
        </p:spPr>
        <p:txBody>
          <a:bodyPr/>
          <a:lstStyle/>
          <a:p>
            <a:pPr lvl="1">
              <a:buFont typeface="Wingdings" panose="05000000000000000000" pitchFamily="2" charset="2"/>
              <a:buChar char="§"/>
            </a:pPr>
            <a:r>
              <a:rPr lang="es-MX" sz="2400" dirty="0">
                <a:effectLst/>
              </a:rPr>
              <a:t>Entonces  </a:t>
            </a:r>
            <a:r>
              <a:rPr lang="es-MX" sz="2400" i="1" dirty="0">
                <a:effectLst/>
              </a:rPr>
              <a:t>y  </a:t>
            </a:r>
            <a:r>
              <a:rPr lang="es-MX" sz="2400" dirty="0">
                <a:effectLst/>
              </a:rPr>
              <a:t>no desea subir su puja. </a:t>
            </a:r>
          </a:p>
          <a:p>
            <a:pPr lvl="1">
              <a:buFont typeface="Wingdings" panose="05000000000000000000" pitchFamily="2" charset="2"/>
              <a:buChar char="§"/>
            </a:pPr>
            <a:r>
              <a:rPr lang="es-MX" sz="2400" dirty="0">
                <a:effectLst/>
              </a:rPr>
              <a:t>Por razones similares,  </a:t>
            </a:r>
            <a:r>
              <a:rPr lang="es-MX" sz="2400" i="1" dirty="0">
                <a:effectLst/>
              </a:rPr>
              <a:t>z</a:t>
            </a:r>
            <a:r>
              <a:rPr lang="es-MX" sz="2400" dirty="0">
                <a:effectLst/>
              </a:rPr>
              <a:t>  no quiere subir su puja. </a:t>
            </a:r>
          </a:p>
          <a:p>
            <a:pPr lvl="1">
              <a:buFont typeface="Wingdings" panose="05000000000000000000" pitchFamily="2" charset="2"/>
              <a:buChar char="§"/>
            </a:pPr>
            <a:endParaRPr lang="es-MX" sz="1000" dirty="0">
              <a:effectLst/>
            </a:endParaRPr>
          </a:p>
          <a:p>
            <a:r>
              <a:rPr lang="es-MX" sz="2800" dirty="0">
                <a:effectLst/>
              </a:rPr>
              <a:t>Esto concluye el análisis. Ningún anunciante quiere subir o bajar su puja actual, de modo que se forma un equilibrio Nash.</a:t>
            </a:r>
          </a:p>
          <a:p>
            <a:endParaRPr lang="es-MX" sz="1000" dirty="0">
              <a:effectLst/>
            </a:endParaRPr>
          </a:p>
          <a:p>
            <a:r>
              <a:rPr lang="es-MX" sz="2800" dirty="0">
                <a:effectLst/>
              </a:rPr>
              <a:t>Demostración para el caso general. En el capítulo.</a:t>
            </a:r>
            <a:endParaRPr lang="es-MX" sz="2400" dirty="0">
              <a:effectLst/>
            </a:endParaRPr>
          </a:p>
        </p:txBody>
      </p:sp>
      <p:sp>
        <p:nvSpPr>
          <p:cNvPr id="37" name="Text Box 9"/>
          <p:cNvSpPr txBox="1">
            <a:spLocks noChangeArrowheads="1"/>
          </p:cNvSpPr>
          <p:nvPr/>
        </p:nvSpPr>
        <p:spPr bwMode="auto">
          <a:xfrm>
            <a:off x="7200391" y="4308950"/>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33CCFF"/>
                </a:solidFill>
                <a:latin typeface="Times New Roman" panose="02020603050405020304" pitchFamily="18" charset="0"/>
                <a:sym typeface="Symbol" panose="05050102010706020507" pitchFamily="18" charset="2"/>
              </a:rPr>
              <a:t>5</a:t>
            </a:r>
            <a:endParaRPr lang="es-MX" sz="2400" i="1" u="none" dirty="0">
              <a:solidFill>
                <a:srgbClr val="33CCFF"/>
              </a:solidFill>
              <a:latin typeface="Times New Roman" panose="02020603050405020304" pitchFamily="18" charset="0"/>
              <a:sym typeface="Symbol" panose="05050102010706020507" pitchFamily="18" charset="2"/>
            </a:endParaRPr>
          </a:p>
        </p:txBody>
      </p:sp>
      <p:sp>
        <p:nvSpPr>
          <p:cNvPr id="38" name="Text Box 9"/>
          <p:cNvSpPr txBox="1">
            <a:spLocks noChangeArrowheads="1"/>
          </p:cNvSpPr>
          <p:nvPr/>
        </p:nvSpPr>
        <p:spPr bwMode="auto">
          <a:xfrm>
            <a:off x="7135076" y="5035877"/>
            <a:ext cx="6384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33CCFF"/>
                </a:solidFill>
                <a:latin typeface="Times New Roman" panose="02020603050405020304" pitchFamily="18" charset="0"/>
                <a:sym typeface="Symbol" panose="05050102010706020507" pitchFamily="18" charset="2"/>
              </a:rPr>
              <a:t> 4</a:t>
            </a:r>
            <a:endParaRPr lang="es-MX" sz="2400" i="1" u="none" dirty="0">
              <a:solidFill>
                <a:srgbClr val="33CCFF"/>
              </a:solidFill>
              <a:latin typeface="Times New Roman" panose="02020603050405020304" pitchFamily="18" charset="0"/>
              <a:sym typeface="Symbol" panose="05050102010706020507" pitchFamily="18" charset="2"/>
            </a:endParaRPr>
          </a:p>
        </p:txBody>
      </p:sp>
      <p:sp>
        <p:nvSpPr>
          <p:cNvPr id="39" name="Text Box 9"/>
          <p:cNvSpPr txBox="1">
            <a:spLocks noChangeArrowheads="1"/>
          </p:cNvSpPr>
          <p:nvPr/>
        </p:nvSpPr>
        <p:spPr bwMode="auto">
          <a:xfrm>
            <a:off x="7175039" y="5762325"/>
            <a:ext cx="580380"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33CCFF"/>
                </a:solidFill>
                <a:latin typeface="Times New Roman" panose="02020603050405020304" pitchFamily="18" charset="0"/>
                <a:sym typeface="Symbol" panose="05050102010706020507" pitchFamily="18" charset="2"/>
              </a:rPr>
              <a:t> 1</a:t>
            </a:r>
            <a:endParaRPr lang="es-MX" sz="2400" i="1" u="none" dirty="0">
              <a:solidFill>
                <a:srgbClr val="33CCFF"/>
              </a:solidFill>
              <a:latin typeface="Times New Roman" panose="02020603050405020304" pitchFamily="18" charset="0"/>
              <a:sym typeface="Symbol" panose="05050102010706020507" pitchFamily="18" charset="2"/>
            </a:endParaRPr>
          </a:p>
        </p:txBody>
      </p:sp>
      <p:sp>
        <p:nvSpPr>
          <p:cNvPr id="40" name="Text Box 9"/>
          <p:cNvSpPr txBox="1">
            <a:spLocks noChangeArrowheads="1"/>
          </p:cNvSpPr>
          <p:nvPr/>
        </p:nvSpPr>
        <p:spPr bwMode="auto">
          <a:xfrm>
            <a:off x="6934092" y="3868675"/>
            <a:ext cx="669689" cy="40898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33CCFF"/>
                </a:solidFill>
                <a:latin typeface="+mn-lt"/>
                <a:sym typeface="Symbol" panose="05050102010706020507" pitchFamily="18" charset="2"/>
              </a:rPr>
              <a:t>puja</a:t>
            </a:r>
          </a:p>
        </p:txBody>
      </p:sp>
      <p:sp>
        <p:nvSpPr>
          <p:cNvPr id="3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62</a:t>
            </a:fld>
            <a:endParaRPr lang="es-MX" dirty="0"/>
          </a:p>
        </p:txBody>
      </p:sp>
      <p:sp>
        <p:nvSpPr>
          <p:cNvPr id="2" name="Marcador de contenido 2">
            <a:extLst>
              <a:ext uri="{FF2B5EF4-FFF2-40B4-BE49-F238E27FC236}">
                <a16:creationId xmlns:a16="http://schemas.microsoft.com/office/drawing/2014/main" id="{A4E02E07-9351-D593-4BE9-3F1A1C17271A}"/>
              </a:ext>
            </a:extLst>
          </p:cNvPr>
          <p:cNvSpPr txBox="1">
            <a:spLocks/>
          </p:cNvSpPr>
          <p:nvPr/>
        </p:nvSpPr>
        <p:spPr bwMode="auto">
          <a:xfrm>
            <a:off x="7203401" y="568774"/>
            <a:ext cx="4446958" cy="459784"/>
          </a:xfrm>
          <a:prstGeom prst="rect">
            <a:avLst/>
          </a:prstGeom>
          <a:solidFill>
            <a:srgbClr val="000000"/>
          </a:solidFill>
          <a:ln>
            <a:noFill/>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 indent="0">
              <a:buNone/>
            </a:pPr>
            <a:r>
              <a:rPr lang="es-MX" sz="2400" dirty="0">
                <a:effectLst/>
                <a:latin typeface="Times New Roman" panose="02020603050405020304" pitchFamily="18" charset="0"/>
                <a:cs typeface="Times New Roman" panose="02020603050405020304" pitchFamily="18" charset="0"/>
              </a:rPr>
              <a:t>Hallando los precios de equilibrio</a:t>
            </a:r>
          </a:p>
        </p:txBody>
      </p:sp>
      <p:sp>
        <p:nvSpPr>
          <p:cNvPr id="3" name="Text Box 9">
            <a:extLst>
              <a:ext uri="{FF2B5EF4-FFF2-40B4-BE49-F238E27FC236}">
                <a16:creationId xmlns:a16="http://schemas.microsoft.com/office/drawing/2014/main" id="{929CAD69-2F30-7397-488C-73297C8D45C1}"/>
              </a:ext>
            </a:extLst>
          </p:cNvPr>
          <p:cNvSpPr txBox="1">
            <a:spLocks noChangeArrowheads="1"/>
          </p:cNvSpPr>
          <p:nvPr/>
        </p:nvSpPr>
        <p:spPr bwMode="auto">
          <a:xfrm>
            <a:off x="1227753" y="3869185"/>
            <a:ext cx="2088185" cy="70788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solidFill>
                  <a:srgbClr val="FFFF66"/>
                </a:solidFill>
                <a:latin typeface="+mn-lt"/>
                <a:sym typeface="Symbol" panose="05050102010706020507" pitchFamily="18" charset="2"/>
              </a:rPr>
              <a:t>Precio de equilibrio por clic</a:t>
            </a:r>
          </a:p>
        </p:txBody>
      </p:sp>
    </p:spTree>
    <p:extLst>
      <p:ext uri="{BB962C8B-B14F-4D97-AF65-F5344CB8AC3E}">
        <p14:creationId xmlns:p14="http://schemas.microsoft.com/office/powerpoint/2010/main" val="1645835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uiExpand="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dirty="0"/>
              <a:t>15.7 Calidad del anuncio</a:t>
            </a:r>
          </a:p>
        </p:txBody>
      </p:sp>
      <p:sp>
        <p:nvSpPr>
          <p:cNvPr id="3" name="Marcador de contenido 2"/>
          <p:cNvSpPr>
            <a:spLocks noGrp="1"/>
          </p:cNvSpPr>
          <p:nvPr>
            <p:ph idx="1"/>
          </p:nvPr>
        </p:nvSpPr>
        <p:spPr>
          <a:xfrm>
            <a:off x="815926" y="1600201"/>
            <a:ext cx="10522634" cy="4681846"/>
          </a:xfrm>
        </p:spPr>
        <p:txBody>
          <a:bodyPr/>
          <a:lstStyle/>
          <a:p>
            <a:pPr marL="0" indent="0">
              <a:buNone/>
            </a:pPr>
            <a:r>
              <a:rPr lang="es-MX" sz="2400" dirty="0">
                <a:effectLst/>
              </a:rPr>
              <a:t>En esta sección analizaré algunas de las suposiciones que he venido usando.</a:t>
            </a:r>
          </a:p>
          <a:p>
            <a:pPr marL="0" indent="0">
              <a:buNone/>
            </a:pPr>
            <a:endParaRPr lang="es-MX" sz="1000" dirty="0">
              <a:effectLst/>
            </a:endParaRPr>
          </a:p>
          <a:p>
            <a:r>
              <a:rPr lang="es-MX" sz="2800" dirty="0">
                <a:effectLst/>
              </a:rPr>
              <a:t>Suposición de un porcentaje de clics fijo</a:t>
            </a:r>
            <a:r>
              <a:rPr lang="es-MX" sz="2400" dirty="0">
                <a:effectLst/>
              </a:rPr>
              <a:t>. Supuse un porcentaje </a:t>
            </a:r>
            <a:r>
              <a:rPr lang="es-MX" sz="2400" i="1" dirty="0" err="1">
                <a:effectLst/>
              </a:rPr>
              <a:t>r</a:t>
            </a:r>
            <a:r>
              <a:rPr lang="es-MX" sz="2400" i="1" baseline="-25000" dirty="0" err="1">
                <a:effectLst/>
              </a:rPr>
              <a:t>i</a:t>
            </a:r>
            <a:r>
              <a:rPr lang="es-MX" sz="2400" dirty="0">
                <a:effectLst/>
              </a:rPr>
              <a:t> de clics fijo asociado con la ranura </a:t>
            </a:r>
            <a:r>
              <a:rPr lang="es-MX" sz="2400" i="1" dirty="0">
                <a:effectLst/>
              </a:rPr>
              <a:t>i</a:t>
            </a:r>
            <a:r>
              <a:rPr lang="es-MX" sz="2400" dirty="0">
                <a:effectLst/>
              </a:rPr>
              <a:t>. </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Independiente del anuncio que ahí vaya.</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Pero el anuncio en la ranura afecta si un usuario lo pulsa o no.</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Esto afecta los ingresos de la empresa de búsqueda (cobra por clic, no por anuncio desplegado).</a:t>
            </a:r>
          </a:p>
          <a:p>
            <a:pPr lvl="1">
              <a:buFont typeface="Wingdings" panose="05000000000000000000" pitchFamily="2" charset="2"/>
              <a:buChar char="§"/>
            </a:pPr>
            <a:endParaRPr lang="es-MX" sz="1000" dirty="0">
              <a:effectLst/>
            </a:endParaRPr>
          </a:p>
          <a:p>
            <a:r>
              <a:rPr lang="es-MX" sz="2400" dirty="0">
                <a:effectLst/>
              </a:rPr>
              <a:t>Problema para la empresa de búsqueda: un mal anuncio que pujó alto, ocupa la primera ranura y no produce ingresos.</a:t>
            </a:r>
          </a:p>
          <a:p>
            <a:endParaRPr lang="es-MX" dirty="0">
              <a:effectLst/>
            </a:endParaRPr>
          </a:p>
        </p:txBody>
      </p:sp>
      <p:sp>
        <p:nvSpPr>
          <p:cNvPr id="4"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63</a:t>
            </a:fld>
            <a:endParaRPr lang="es-MX" dirty="0"/>
          </a:p>
        </p:txBody>
      </p:sp>
    </p:spTree>
    <p:extLst>
      <p:ext uri="{BB962C8B-B14F-4D97-AF65-F5344CB8AC3E}">
        <p14:creationId xmlns:p14="http://schemas.microsoft.com/office/powerpoint/2010/main" val="2955290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73723" y="832339"/>
            <a:ext cx="10396025" cy="5912505"/>
          </a:xfrm>
        </p:spPr>
        <p:txBody>
          <a:bodyPr/>
          <a:lstStyle/>
          <a:p>
            <a:r>
              <a:rPr lang="es-MX" sz="2800" dirty="0">
                <a:effectLst/>
              </a:rPr>
              <a:t>El papel de la calidad del anuncio. </a:t>
            </a:r>
            <a:r>
              <a:rPr lang="es-MX" sz="2400" dirty="0">
                <a:effectLst/>
              </a:rPr>
              <a:t>Google lo maneja dando un factor de calidad </a:t>
            </a:r>
            <a:r>
              <a:rPr lang="es-MX" sz="2400" i="1" dirty="0" err="1">
                <a:effectLst/>
              </a:rPr>
              <a:t>q</a:t>
            </a:r>
            <a:r>
              <a:rPr lang="es-MX" sz="2400" i="1" baseline="-25000" dirty="0" err="1">
                <a:effectLst/>
              </a:rPr>
              <a:t>j</a:t>
            </a:r>
            <a:r>
              <a:rPr lang="es-MX" sz="2400" i="1" dirty="0">
                <a:effectLst/>
              </a:rPr>
              <a:t> </a:t>
            </a:r>
            <a:r>
              <a:rPr lang="es-MX" sz="2400" dirty="0">
                <a:effectLst/>
              </a:rPr>
              <a:t>estimado para cada anunciante </a:t>
            </a:r>
            <a:r>
              <a:rPr lang="es-MX" sz="2400" i="1" dirty="0">
                <a:effectLst/>
              </a:rPr>
              <a:t>j. </a:t>
            </a:r>
          </a:p>
          <a:p>
            <a:pPr lvl="1" algn="just">
              <a:buFont typeface="Wingdings" panose="05000000000000000000" pitchFamily="2" charset="2"/>
              <a:buChar char="§"/>
            </a:pPr>
            <a:r>
              <a:rPr lang="es-MX" sz="2400" dirty="0">
                <a:effectLst/>
              </a:rPr>
              <a:t>Si el anunciante </a:t>
            </a:r>
            <a:r>
              <a:rPr lang="es-MX" sz="2400" i="1" dirty="0">
                <a:effectLst/>
              </a:rPr>
              <a:t>j</a:t>
            </a:r>
            <a:r>
              <a:rPr lang="es-MX" sz="2400" dirty="0">
                <a:effectLst/>
              </a:rPr>
              <a:t> aparece en la ranura </a:t>
            </a:r>
            <a:r>
              <a:rPr lang="es-MX" sz="2400" i="1" dirty="0">
                <a:effectLst/>
              </a:rPr>
              <a:t>i</a:t>
            </a:r>
            <a:r>
              <a:rPr lang="es-MX" sz="2400" dirty="0">
                <a:effectLst/>
              </a:rPr>
              <a:t>, el porcentaje de clics de la ranura ya no es </a:t>
            </a:r>
            <a:r>
              <a:rPr lang="es-MX" sz="2400" i="1" dirty="0" err="1">
                <a:effectLst/>
              </a:rPr>
              <a:t>r</a:t>
            </a:r>
            <a:r>
              <a:rPr lang="es-MX" sz="2400" i="1" baseline="-25000" dirty="0" err="1">
                <a:effectLst/>
              </a:rPr>
              <a:t>i</a:t>
            </a:r>
            <a:r>
              <a:rPr lang="es-MX" sz="2400" i="1" dirty="0">
                <a:effectLst/>
              </a:rPr>
              <a:t> </a:t>
            </a:r>
            <a:r>
              <a:rPr lang="es-MX" sz="2400" dirty="0">
                <a:effectLst/>
              </a:rPr>
              <a:t>sino </a:t>
            </a:r>
            <a:r>
              <a:rPr lang="es-MX" sz="2400" i="1" dirty="0" err="1">
                <a:effectLst/>
              </a:rPr>
              <a:t>q</a:t>
            </a:r>
            <a:r>
              <a:rPr lang="es-MX" sz="2400" i="1" baseline="-25000" dirty="0" err="1">
                <a:effectLst/>
              </a:rPr>
              <a:t>j</a:t>
            </a:r>
            <a:r>
              <a:rPr lang="es-MX" sz="2400" i="1" dirty="0" err="1">
                <a:effectLst/>
              </a:rPr>
              <a:t>r</a:t>
            </a:r>
            <a:r>
              <a:rPr lang="es-MX" sz="2400" i="1" baseline="-25000" dirty="0" err="1">
                <a:effectLst/>
              </a:rPr>
              <a:t>i</a:t>
            </a:r>
            <a:r>
              <a:rPr lang="es-MX" sz="2400" dirty="0">
                <a:effectLst/>
              </a:rPr>
              <a:t>. </a:t>
            </a:r>
          </a:p>
          <a:p>
            <a:pPr lvl="1" algn="just">
              <a:buFont typeface="Wingdings" panose="05000000000000000000" pitchFamily="2" charset="2"/>
              <a:buChar char="§"/>
            </a:pPr>
            <a:r>
              <a:rPr lang="es-MX" sz="2400" dirty="0">
                <a:effectLst/>
              </a:rPr>
              <a:t>En el análisis anterior de GPS, cambio la valoración del  anunciante  </a:t>
            </a:r>
            <a:r>
              <a:rPr lang="es-MX" sz="2400" i="1" dirty="0">
                <a:effectLst/>
              </a:rPr>
              <a:t>j</a:t>
            </a:r>
            <a:r>
              <a:rPr lang="es-MX" sz="2400" dirty="0">
                <a:effectLst/>
              </a:rPr>
              <a:t>  para la ranura  </a:t>
            </a:r>
            <a:r>
              <a:rPr lang="es-MX" sz="2400" i="1" dirty="0">
                <a:effectLst/>
              </a:rPr>
              <a:t>i</a:t>
            </a:r>
            <a:r>
              <a:rPr lang="es-MX" sz="2400" dirty="0">
                <a:effectLst/>
              </a:rPr>
              <a:t>, de  </a:t>
            </a:r>
            <a:r>
              <a:rPr lang="es-MX" sz="2400" i="1" dirty="0" err="1">
                <a:effectLst/>
              </a:rPr>
              <a:t>v</a:t>
            </a:r>
            <a:r>
              <a:rPr lang="es-MX" sz="2400" i="1" baseline="-25000" dirty="0" err="1">
                <a:effectLst/>
              </a:rPr>
              <a:t>ij</a:t>
            </a:r>
            <a:r>
              <a:rPr lang="es-MX" sz="2400" dirty="0">
                <a:effectLst/>
              </a:rPr>
              <a:t> = </a:t>
            </a:r>
            <a:r>
              <a:rPr lang="es-MX" sz="2400" i="1" dirty="0" err="1">
                <a:effectLst/>
              </a:rPr>
              <a:t>r</a:t>
            </a:r>
            <a:r>
              <a:rPr lang="es-MX" sz="2400" i="1" baseline="-25000" dirty="0" err="1">
                <a:effectLst/>
              </a:rPr>
              <a:t>i</a:t>
            </a:r>
            <a:r>
              <a:rPr lang="es-MX" sz="2400" i="1" dirty="0" err="1">
                <a:effectLst/>
              </a:rPr>
              <a:t>v</a:t>
            </a:r>
            <a:r>
              <a:rPr lang="es-MX" sz="2400" i="1" baseline="-25000" dirty="0" err="1">
                <a:effectLst/>
              </a:rPr>
              <a:t>j</a:t>
            </a:r>
            <a:r>
              <a:rPr lang="es-MX" sz="2400" i="1" dirty="0">
                <a:effectLst/>
              </a:rPr>
              <a:t>  </a:t>
            </a:r>
            <a:r>
              <a:rPr lang="es-MX" sz="2400" dirty="0">
                <a:effectLst/>
              </a:rPr>
              <a:t>a  </a:t>
            </a:r>
            <a:r>
              <a:rPr lang="es-MX" sz="2400" i="1" dirty="0" err="1">
                <a:effectLst/>
              </a:rPr>
              <a:t>v</a:t>
            </a:r>
            <a:r>
              <a:rPr lang="es-MX" sz="2400" i="1" baseline="-25000" dirty="0" err="1">
                <a:effectLst/>
              </a:rPr>
              <a:t>ij</a:t>
            </a:r>
            <a:r>
              <a:rPr lang="es-MX" sz="2400" dirty="0">
                <a:effectLst/>
              </a:rPr>
              <a:t> =</a:t>
            </a:r>
            <a:r>
              <a:rPr lang="es-MX" sz="2400" i="1" dirty="0" err="1">
                <a:effectLst/>
              </a:rPr>
              <a:t>q</a:t>
            </a:r>
            <a:r>
              <a:rPr lang="es-MX" sz="2400" i="1" baseline="-25000" dirty="0" err="1">
                <a:effectLst/>
              </a:rPr>
              <a:t>j</a:t>
            </a:r>
            <a:r>
              <a:rPr lang="es-MX" sz="2400" i="1" dirty="0" err="1">
                <a:effectLst/>
              </a:rPr>
              <a:t>r</a:t>
            </a:r>
            <a:r>
              <a:rPr lang="es-MX" sz="2400" i="1" baseline="-25000" dirty="0" err="1">
                <a:effectLst/>
              </a:rPr>
              <a:t>i</a:t>
            </a:r>
            <a:r>
              <a:rPr lang="es-MX" sz="2400" i="1" dirty="0" err="1">
                <a:effectLst/>
              </a:rPr>
              <a:t>v</a:t>
            </a:r>
            <a:r>
              <a:rPr lang="es-MX" sz="2400" i="1" baseline="-25000" dirty="0" err="1">
                <a:effectLst/>
              </a:rPr>
              <a:t>j</a:t>
            </a:r>
            <a:r>
              <a:rPr lang="es-MX" sz="2400" dirty="0">
                <a:effectLst/>
              </a:rPr>
              <a:t>.</a:t>
            </a:r>
          </a:p>
          <a:p>
            <a:pPr lvl="1" algn="just">
              <a:buFont typeface="Wingdings" panose="05000000000000000000" pitchFamily="2" charset="2"/>
              <a:buChar char="§"/>
            </a:pPr>
            <a:endParaRPr lang="es-MX" sz="1000" dirty="0">
              <a:effectLst/>
            </a:endParaRPr>
          </a:p>
          <a:p>
            <a:pPr lvl="1" algn="just">
              <a:buFont typeface="Wingdings" panose="05000000000000000000" pitchFamily="2" charset="2"/>
              <a:buChar char="§"/>
            </a:pPr>
            <a:r>
              <a:rPr lang="es-MX" sz="2400" dirty="0">
                <a:effectLst/>
              </a:rPr>
              <a:t>Google asigna ranuras en orden decreciente no de sus pujas </a:t>
            </a:r>
            <a:r>
              <a:rPr lang="es-MX" sz="2400" i="1" dirty="0" err="1">
                <a:effectLst/>
              </a:rPr>
              <a:t>b</a:t>
            </a:r>
            <a:r>
              <a:rPr lang="es-MX" sz="2400" i="1" baseline="-25000" dirty="0" err="1">
                <a:effectLst/>
              </a:rPr>
              <a:t>j</a:t>
            </a:r>
            <a:r>
              <a:rPr lang="es-MX" sz="2400" dirty="0">
                <a:effectLst/>
              </a:rPr>
              <a:t>, sino del producto </a:t>
            </a:r>
            <a:r>
              <a:rPr lang="es-MX" sz="2400" i="1" dirty="0" err="1">
                <a:effectLst/>
              </a:rPr>
              <a:t>q</a:t>
            </a:r>
            <a:r>
              <a:rPr lang="es-MX" sz="2400" i="1" baseline="-25000" dirty="0" err="1">
                <a:effectLst/>
              </a:rPr>
              <a:t>j</a:t>
            </a:r>
            <a:r>
              <a:rPr lang="es-MX" sz="2400" i="1" dirty="0" err="1">
                <a:effectLst/>
              </a:rPr>
              <a:t>b</a:t>
            </a:r>
            <a:r>
              <a:rPr lang="es-MX" sz="2400" i="1" baseline="-25000" dirty="0" err="1">
                <a:effectLst/>
              </a:rPr>
              <a:t>j</a:t>
            </a:r>
            <a:r>
              <a:rPr lang="es-MX" sz="2400" dirty="0">
                <a:effectLst/>
              </a:rPr>
              <a:t> de su puja por el factor de calidad.</a:t>
            </a:r>
          </a:p>
          <a:p>
            <a:pPr lvl="2" algn="just">
              <a:buClrTx/>
              <a:buFont typeface="Wingdings" panose="05000000000000000000" pitchFamily="2" charset="2"/>
              <a:buChar char="§"/>
            </a:pPr>
            <a:r>
              <a:rPr lang="es-MX" dirty="0">
                <a:effectLst/>
                <a:latin typeface="Times New Roman" panose="02020603050405020304" pitchFamily="18" charset="0"/>
                <a:cs typeface="Times New Roman" panose="02020603050405020304" pitchFamily="18" charset="0"/>
              </a:rPr>
              <a:t>Tiene sentido: ordena los anunciantes según el ingreso esperado (por la empresa de búsqueda).</a:t>
            </a:r>
          </a:p>
          <a:p>
            <a:pPr lvl="1" algn="just">
              <a:buFont typeface="Wingdings" panose="05000000000000000000" pitchFamily="2" charset="2"/>
              <a:buChar char="§"/>
            </a:pPr>
            <a:r>
              <a:rPr lang="es-MX" sz="2400" dirty="0">
                <a:effectLst/>
              </a:rPr>
              <a:t>Antes, un anunciante pagaba la puja del anunciante debajo de él. </a:t>
            </a:r>
            <a:r>
              <a:rPr lang="es-MX" sz="2400" dirty="0">
                <a:effectLst/>
                <a:latin typeface="Times New Roman" panose="02020603050405020304" pitchFamily="18" charset="0"/>
                <a:cs typeface="Times New Roman" panose="02020603050405020304" pitchFamily="18" charset="0"/>
              </a:rPr>
              <a:t>Es lo mismo, pero con factores de calidad: Cada anunciante paga la cantidad mínima necesaria para conservar su posición actual, cuando se ordena de acuerdo con </a:t>
            </a:r>
            <a:r>
              <a:rPr lang="es-MX" sz="2400" i="1" dirty="0" err="1">
                <a:effectLst/>
                <a:latin typeface="Times New Roman" panose="02020603050405020304" pitchFamily="18" charset="0"/>
                <a:cs typeface="Times New Roman" panose="02020603050405020304" pitchFamily="18" charset="0"/>
              </a:rPr>
              <a:t>q</a:t>
            </a:r>
            <a:r>
              <a:rPr lang="es-MX" sz="2400" i="1" baseline="-25000" dirty="0" err="1">
                <a:effectLst/>
                <a:latin typeface="Times New Roman" panose="02020603050405020304" pitchFamily="18" charset="0"/>
                <a:cs typeface="Times New Roman" panose="02020603050405020304" pitchFamily="18" charset="0"/>
              </a:rPr>
              <a:t>j</a:t>
            </a:r>
            <a:r>
              <a:rPr lang="es-MX" sz="2400" i="1" dirty="0" err="1">
                <a:effectLst/>
                <a:latin typeface="Times New Roman" panose="02020603050405020304" pitchFamily="18" charset="0"/>
                <a:cs typeface="Times New Roman" panose="02020603050405020304" pitchFamily="18" charset="0"/>
              </a:rPr>
              <a:t>b</a:t>
            </a:r>
            <a:r>
              <a:rPr lang="es-MX" sz="2400" i="1" baseline="-25000" dirty="0" err="1">
                <a:effectLst/>
                <a:latin typeface="Times New Roman" panose="02020603050405020304" pitchFamily="18" charset="0"/>
                <a:cs typeface="Times New Roman" panose="02020603050405020304" pitchFamily="18" charset="0"/>
              </a:rPr>
              <a:t>j</a:t>
            </a:r>
            <a:r>
              <a:rPr lang="es-MX" sz="2400" dirty="0">
                <a:effectLst/>
                <a:latin typeface="Times New Roman" panose="02020603050405020304" pitchFamily="18" charset="0"/>
                <a:cs typeface="Times New Roman" panose="02020603050405020304" pitchFamily="18" charset="0"/>
              </a:rPr>
              <a:t>.</a:t>
            </a:r>
          </a:p>
        </p:txBody>
      </p:sp>
      <p:sp>
        <p:nvSpPr>
          <p:cNvPr id="4" name="Text Box 9"/>
          <p:cNvSpPr txBox="1">
            <a:spLocks noChangeArrowheads="1"/>
          </p:cNvSpPr>
          <p:nvPr/>
        </p:nvSpPr>
        <p:spPr bwMode="auto">
          <a:xfrm>
            <a:off x="187959" y="95761"/>
            <a:ext cx="4299628"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15.7 Calidad del anuncio</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64</a:t>
            </a:fld>
            <a:endParaRPr lang="es-MX" dirty="0"/>
          </a:p>
        </p:txBody>
      </p:sp>
    </p:spTree>
    <p:extLst>
      <p:ext uri="{BB962C8B-B14F-4D97-AF65-F5344CB8AC3E}">
        <p14:creationId xmlns:p14="http://schemas.microsoft.com/office/powerpoint/2010/main" val="3561979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500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250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500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20505" y="1069145"/>
            <a:ext cx="10508566" cy="5542671"/>
          </a:xfrm>
        </p:spPr>
        <p:txBody>
          <a:bodyPr/>
          <a:lstStyle/>
          <a:p>
            <a:r>
              <a:rPr lang="es-MX" sz="2800" dirty="0">
                <a:effectLst/>
              </a:rPr>
              <a:t>¿Cómo calculo la calidad del anuncio? </a:t>
            </a:r>
            <a:r>
              <a:rPr lang="es-MX" sz="2400" dirty="0">
                <a:effectLst/>
              </a:rPr>
              <a:t>Observando qué tanto pulsan el anuncio cuando aparece.</a:t>
            </a:r>
            <a:r>
              <a:rPr lang="es-MX" sz="2400" i="1" dirty="0">
                <a:effectLst/>
              </a:rPr>
              <a:t> </a:t>
            </a:r>
          </a:p>
          <a:p>
            <a:endParaRPr lang="es-MX" sz="1000" i="1" dirty="0">
              <a:effectLst/>
            </a:endParaRPr>
          </a:p>
          <a:p>
            <a:pPr lvl="1" algn="just">
              <a:buFont typeface="Wingdings" panose="05000000000000000000" pitchFamily="2" charset="2"/>
              <a:buChar char="§"/>
            </a:pPr>
            <a:r>
              <a:rPr lang="es-MX" sz="2400" dirty="0">
                <a:effectLst/>
              </a:rPr>
              <a:t>También Google toma en cuenta otros factores: la relevancia del texto del anuncio, la página donde el anuncio aparece (Google no da detalles).</a:t>
            </a:r>
          </a:p>
          <a:p>
            <a:pPr lvl="1" algn="just">
              <a:buFont typeface="Wingdings" panose="05000000000000000000" pitchFamily="2" charset="2"/>
              <a:buChar char="§"/>
            </a:pPr>
            <a:endParaRPr lang="es-MX" sz="1050" dirty="0">
              <a:effectLst/>
            </a:endParaRPr>
          </a:p>
          <a:p>
            <a:pPr lvl="1" algn="just">
              <a:buFont typeface="Wingdings" panose="05000000000000000000" pitchFamily="2" charset="2"/>
              <a:buChar char="§"/>
            </a:pPr>
            <a:r>
              <a:rPr lang="es-MX" sz="2400" dirty="0">
                <a:effectLst/>
              </a:rPr>
              <a:t>El factor de calidad </a:t>
            </a:r>
            <a:r>
              <a:rPr lang="es-MX" sz="2400" i="1" dirty="0" err="1">
                <a:effectLst/>
              </a:rPr>
              <a:t>q</a:t>
            </a:r>
            <a:r>
              <a:rPr lang="es-MX" sz="2400" i="1" baseline="-25000" dirty="0" err="1">
                <a:effectLst/>
              </a:rPr>
              <a:t>j</a:t>
            </a:r>
            <a:r>
              <a:rPr lang="es-MX" sz="2400" dirty="0">
                <a:effectLst/>
              </a:rPr>
              <a:t> hace el mercado mucho más opaco a los anunciantes.</a:t>
            </a:r>
          </a:p>
          <a:p>
            <a:pPr lvl="1" algn="just">
              <a:buFont typeface="Wingdings" panose="05000000000000000000" pitchFamily="2" charset="2"/>
              <a:buChar char="§"/>
            </a:pPr>
            <a:endParaRPr lang="es-MX" sz="1000" dirty="0">
              <a:effectLst/>
            </a:endParaRPr>
          </a:p>
          <a:p>
            <a:pPr lvl="1" algn="just">
              <a:buFont typeface="Wingdings" panose="05000000000000000000" pitchFamily="2" charset="2"/>
              <a:buChar char="§"/>
            </a:pPr>
            <a:r>
              <a:rPr lang="es-MX" sz="2400" dirty="0">
                <a:effectLst/>
              </a:rPr>
              <a:t>La empresa de búsqueda tiene con ellos un poder amplio para afectar el orden actual de los anunciantes, para un conjunto dado de pujas.</a:t>
            </a:r>
          </a:p>
        </p:txBody>
      </p:sp>
      <p:sp>
        <p:nvSpPr>
          <p:cNvPr id="5"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65</a:t>
            </a:fld>
            <a:endParaRPr lang="es-MX" dirty="0"/>
          </a:p>
        </p:txBody>
      </p:sp>
      <p:sp>
        <p:nvSpPr>
          <p:cNvPr id="6" name="Text Box 9"/>
          <p:cNvSpPr txBox="1">
            <a:spLocks noChangeArrowheads="1"/>
          </p:cNvSpPr>
          <p:nvPr/>
        </p:nvSpPr>
        <p:spPr bwMode="auto">
          <a:xfrm>
            <a:off x="187959" y="95761"/>
            <a:ext cx="4299628"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cs typeface="Times New Roman" panose="02020603050405020304" pitchFamily="18" charset="0"/>
              </a:rPr>
              <a:t>15.7 Calidad del anuncio</a:t>
            </a:r>
            <a:endParaRPr lang="es-MX" sz="32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398340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dirty="0"/>
              <a:t>15.8 Búsquedas complejas e interacción entre palabras clave</a:t>
            </a:r>
          </a:p>
        </p:txBody>
      </p:sp>
      <p:sp>
        <p:nvSpPr>
          <p:cNvPr id="3" name="Marcador de contenido 2"/>
          <p:cNvSpPr>
            <a:spLocks noGrp="1"/>
          </p:cNvSpPr>
          <p:nvPr>
            <p:ph idx="1"/>
          </p:nvPr>
        </p:nvSpPr>
        <p:spPr>
          <a:xfrm>
            <a:off x="609600" y="1828799"/>
            <a:ext cx="10972800" cy="4751387"/>
          </a:xfrm>
        </p:spPr>
        <p:txBody>
          <a:bodyPr/>
          <a:lstStyle/>
          <a:p>
            <a:r>
              <a:rPr lang="es-MX" sz="2800" dirty="0">
                <a:effectLst/>
              </a:rPr>
              <a:t>                                                                         de publicidad entre las diferentes palabras clave donde puede colocar su anuncio?</a:t>
            </a:r>
          </a:p>
          <a:p>
            <a:endParaRPr lang="es-MX" sz="1000" dirty="0">
              <a:effectLst/>
            </a:endParaRPr>
          </a:p>
          <a:p>
            <a:pPr lvl="1">
              <a:buFont typeface="Wingdings" panose="05000000000000000000" pitchFamily="2" charset="2"/>
              <a:buChar char="§"/>
            </a:pPr>
            <a:r>
              <a:rPr lang="es-MX" sz="2400" dirty="0">
                <a:effectLst/>
              </a:rPr>
              <a:t>Quiere anunciar paquetes de vacaciones para esquiar en Suiza.</a:t>
            </a:r>
          </a:p>
          <a:p>
            <a:pPr lvl="1">
              <a:buFont typeface="Wingdings" panose="05000000000000000000" pitchFamily="2" charset="2"/>
              <a:buChar char="§"/>
            </a:pPr>
            <a:r>
              <a:rPr lang="es-MX" sz="2400" dirty="0">
                <a:effectLst/>
              </a:rPr>
              <a:t>“Suiza”, “vacaciones en Suiza”, “hoteles en Suiza”, “Alpes”, “vacaciones para esquiar”, “Vacaciones en Europa para esquiar”…</a:t>
            </a:r>
          </a:p>
          <a:p>
            <a:pPr lvl="1">
              <a:buFont typeface="Wingdings" panose="05000000000000000000" pitchFamily="2" charset="2"/>
              <a:buChar char="§"/>
            </a:pPr>
            <a:endParaRPr lang="es-MX" sz="1050" dirty="0">
              <a:effectLst/>
            </a:endParaRPr>
          </a:p>
          <a:p>
            <a:r>
              <a:rPr lang="es-MX" sz="2800" dirty="0">
                <a:effectLst/>
              </a:rPr>
              <a:t>                                                                  </a:t>
            </a:r>
            <a:r>
              <a:rPr lang="es-MX" sz="2400" dirty="0">
                <a:effectLst/>
              </a:rPr>
              <a:t>Si un anunciante escoge  anunciarse en “</a:t>
            </a:r>
            <a:r>
              <a:rPr lang="es-MX" sz="2400" dirty="0" err="1">
                <a:effectLst/>
              </a:rPr>
              <a:t>Zurich</a:t>
            </a:r>
            <a:r>
              <a:rPr lang="es-MX" sz="2400" dirty="0">
                <a:effectLst/>
              </a:rPr>
              <a:t> </a:t>
            </a:r>
            <a:r>
              <a:rPr lang="es-MX" sz="2400" dirty="0" err="1">
                <a:effectLst/>
              </a:rPr>
              <a:t>ski</a:t>
            </a:r>
            <a:r>
              <a:rPr lang="es-MX" sz="2400" dirty="0">
                <a:effectLst/>
              </a:rPr>
              <a:t> vacaciones viaje diciembre” (frase que pocos teclearán), ¿cuánto debe pagar?</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Si alguien teclea esa frase, ¿se le deben mostrar algunos de los otros anuncios, más generales?</a:t>
            </a:r>
          </a:p>
        </p:txBody>
      </p:sp>
      <p:sp>
        <p:nvSpPr>
          <p:cNvPr id="4"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66</a:t>
            </a:fld>
            <a:endParaRPr lang="es-MX" dirty="0"/>
          </a:p>
        </p:txBody>
      </p:sp>
      <p:sp>
        <p:nvSpPr>
          <p:cNvPr id="5" name="Triángulo rectángulo 4">
            <a:extLst>
              <a:ext uri="{FF2B5EF4-FFF2-40B4-BE49-F238E27FC236}">
                <a16:creationId xmlns:a16="http://schemas.microsoft.com/office/drawing/2014/main" id="{6F90B80E-2822-398B-742A-136FC8A0B709}"/>
              </a:ext>
            </a:extLst>
          </p:cNvPr>
          <p:cNvSpPr/>
          <p:nvPr/>
        </p:nvSpPr>
        <p:spPr bwMode="auto">
          <a:xfrm rot="19019194">
            <a:off x="7092891" y="2125151"/>
            <a:ext cx="328246" cy="889848"/>
          </a:xfrm>
          <a:prstGeom prst="rtTriangl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Llamada rectangular redondeada 5">
            <a:extLst>
              <a:ext uri="{FF2B5EF4-FFF2-40B4-BE49-F238E27FC236}">
                <a16:creationId xmlns:a16="http://schemas.microsoft.com/office/drawing/2014/main" id="{8A15382A-E232-CB5B-7D53-944866746781}"/>
              </a:ext>
            </a:extLst>
          </p:cNvPr>
          <p:cNvSpPr/>
          <p:nvPr/>
        </p:nvSpPr>
        <p:spPr bwMode="auto">
          <a:xfrm>
            <a:off x="6683791" y="2867240"/>
            <a:ext cx="2297723" cy="1230922"/>
          </a:xfrm>
          <a:prstGeom prst="wedgeRoundRectCallout">
            <a:avLst>
              <a:gd name="adj1" fmla="val -47542"/>
              <a:gd name="adj2" fmla="val 85003"/>
              <a:gd name="adj3" fmla="val 1666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400" dirty="0"/>
              <a:t>Problemas no resueltos analíticamente</a:t>
            </a:r>
          </a:p>
        </p:txBody>
      </p:sp>
      <p:sp>
        <p:nvSpPr>
          <p:cNvPr id="7" name="CuadroTexto 6">
            <a:extLst>
              <a:ext uri="{FF2B5EF4-FFF2-40B4-BE49-F238E27FC236}">
                <a16:creationId xmlns:a16="http://schemas.microsoft.com/office/drawing/2014/main" id="{BBD743B0-CBE2-1EDA-838B-5F6AB0EDF20C}"/>
              </a:ext>
            </a:extLst>
          </p:cNvPr>
          <p:cNvSpPr txBox="1"/>
          <p:nvPr/>
        </p:nvSpPr>
        <p:spPr>
          <a:xfrm>
            <a:off x="950976" y="1828799"/>
            <a:ext cx="7306056" cy="523220"/>
          </a:xfrm>
          <a:prstGeom prst="rect">
            <a:avLst/>
          </a:prstGeom>
          <a:noFill/>
        </p:spPr>
        <p:txBody>
          <a:bodyPr wrap="square" rtlCol="0">
            <a:spAutoFit/>
          </a:bodyPr>
          <a:lstStyle/>
          <a:p>
            <a:r>
              <a:rPr kumimoji="0" lang="es-MX" sz="2800" b="0" i="0" u="none" strike="noStrike" kern="0" cap="none" spc="0" normalizeH="0" baseline="0" noProof="0" dirty="0">
                <a:ln>
                  <a:noFill/>
                </a:ln>
                <a:solidFill>
                  <a:srgbClr val="FFFFFF"/>
                </a:solidFill>
                <a:effectLst/>
                <a:uLnTx/>
                <a:uFillTx/>
                <a:latin typeface="Arial"/>
                <a:ea typeface="+mn-ea"/>
                <a:cs typeface="+mn-cs"/>
              </a:rPr>
              <a:t>¿</a:t>
            </a:r>
            <a:r>
              <a:rPr kumimoji="0" lang="es-MX" sz="2800" b="0" i="0" u="none" strike="noStrike" kern="0" cap="none" spc="0" normalizeH="0" baseline="0" noProof="0" dirty="0">
                <a:ln>
                  <a:noFill/>
                </a:ln>
                <a:solidFill>
                  <a:srgbClr val="FFFFFF"/>
                </a:solidFill>
                <a:effectLst>
                  <a:outerShdw blurRad="38100" dist="38100" dir="2700000" algn="tl">
                    <a:srgbClr val="000000">
                      <a:alpha val="43137"/>
                    </a:srgbClr>
                  </a:outerShdw>
                </a:effectLst>
                <a:uLnTx/>
                <a:uFillTx/>
                <a:latin typeface="Arial"/>
              </a:rPr>
              <a:t>Cómo divide un anunciante su presupuesto</a:t>
            </a:r>
            <a:endParaRPr lang="es-MX" dirty="0">
              <a:effectLst>
                <a:outerShdw blurRad="38100" dist="38100" dir="2700000" algn="tl">
                  <a:srgbClr val="000000">
                    <a:alpha val="43137"/>
                  </a:srgbClr>
                </a:outerShdw>
              </a:effectLst>
            </a:endParaRPr>
          </a:p>
        </p:txBody>
      </p:sp>
      <p:sp>
        <p:nvSpPr>
          <p:cNvPr id="8" name="CuadroTexto 7">
            <a:extLst>
              <a:ext uri="{FF2B5EF4-FFF2-40B4-BE49-F238E27FC236}">
                <a16:creationId xmlns:a16="http://schemas.microsoft.com/office/drawing/2014/main" id="{EA3AAC35-46E2-4DAA-AF59-3A9736C3F774}"/>
              </a:ext>
            </a:extLst>
          </p:cNvPr>
          <p:cNvSpPr txBox="1"/>
          <p:nvPr/>
        </p:nvSpPr>
        <p:spPr>
          <a:xfrm>
            <a:off x="957145" y="4372134"/>
            <a:ext cx="6647865" cy="523220"/>
          </a:xfrm>
          <a:prstGeom prst="rect">
            <a:avLst/>
          </a:prstGeom>
          <a:noFill/>
        </p:spPr>
        <p:txBody>
          <a:bodyPr wrap="square" rtlCol="0">
            <a:spAutoFit/>
          </a:bodyPr>
          <a:lstStyle/>
          <a:p>
            <a:r>
              <a:rPr lang="es-MX" sz="2800" kern="0" dirty="0">
                <a:solidFill>
                  <a:srgbClr val="FFFFFF"/>
                </a:solidFill>
                <a:effectLst>
                  <a:outerShdw blurRad="38100" dist="38100" dir="2700000" algn="tl">
                    <a:srgbClr val="000000">
                      <a:alpha val="43137"/>
                    </a:srgbClr>
                  </a:outerShdw>
                </a:effectLst>
                <a:latin typeface="Arial"/>
              </a:rPr>
              <a:t>¿Cómo cobra la empresa de búsqueda?</a:t>
            </a:r>
            <a:endParaRPr lang="es-MX"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27156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300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nodeType="withEffect">
                                  <p:stCondLst>
                                    <p:cond delay="300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450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3600" dirty="0"/>
              <a:t>15.9 Precios VCG y la propiedad de precios de equilibrio del mercado</a:t>
            </a:r>
          </a:p>
        </p:txBody>
      </p:sp>
      <p:sp>
        <p:nvSpPr>
          <p:cNvPr id="3" name="Marcador de contenido 2"/>
          <p:cNvSpPr>
            <a:spLocks noGrp="1"/>
          </p:cNvSpPr>
          <p:nvPr>
            <p:ph idx="1"/>
          </p:nvPr>
        </p:nvSpPr>
        <p:spPr>
          <a:xfrm>
            <a:off x="1055077" y="1932973"/>
            <a:ext cx="9988061" cy="4197953"/>
          </a:xfrm>
        </p:spPr>
        <p:txBody>
          <a:bodyPr/>
          <a:lstStyle/>
          <a:p>
            <a:r>
              <a:rPr lang="es-MX" dirty="0">
                <a:effectLst/>
              </a:rPr>
              <a:t>Afirmación. En un mercado de correspondencias, los precios VCG forma un conjunto único de precios de equilibrio de suma total mínima.</a:t>
            </a:r>
          </a:p>
          <a:p>
            <a:endParaRPr lang="es-MX" sz="1000" dirty="0">
              <a:effectLst/>
            </a:endParaRPr>
          </a:p>
          <a:p>
            <a:r>
              <a:rPr lang="es-MX" dirty="0">
                <a:effectLst/>
              </a:rPr>
              <a:t>Demostración. En el capítulo (</a:t>
            </a:r>
            <a:r>
              <a:rPr lang="es-MX" sz="2800" dirty="0">
                <a:effectLst/>
              </a:rPr>
              <a:t>compleja</a:t>
            </a:r>
            <a:r>
              <a:rPr lang="es-MX" dirty="0">
                <a:effectLst/>
              </a:rPr>
              <a:t>).</a:t>
            </a:r>
          </a:p>
        </p:txBody>
      </p:sp>
      <p:sp>
        <p:nvSpPr>
          <p:cNvPr id="4"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67</a:t>
            </a:fld>
            <a:endParaRPr lang="es-MX" dirty="0"/>
          </a:p>
        </p:txBody>
      </p:sp>
    </p:spTree>
    <p:extLst>
      <p:ext uri="{BB962C8B-B14F-4D97-AF65-F5344CB8AC3E}">
        <p14:creationId xmlns:p14="http://schemas.microsoft.com/office/powerpoint/2010/main" val="502862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3766" y="1012874"/>
            <a:ext cx="10830296" cy="5659775"/>
          </a:xfrm>
        </p:spPr>
        <p:txBody>
          <a:bodyPr/>
          <a:lstStyle/>
          <a:p>
            <a:pPr marL="514350" indent="-514350">
              <a:buClr>
                <a:schemeClr val="tx1"/>
              </a:buClr>
              <a:buFont typeface="+mj-lt"/>
              <a:buAutoNum type="arabicPeriod"/>
            </a:pPr>
            <a:r>
              <a:rPr lang="es-MX" sz="2400" dirty="0">
                <a:effectLst/>
              </a:rPr>
              <a:t>Si la empresa de búsqueda conociese todas las valoraciones que sus anunciantes dan a sus clics, podría representar la situación como un mercado de correspondencias (careo, apareamiento, «</a:t>
            </a:r>
            <a:r>
              <a:rPr lang="es-MX" sz="2400" dirty="0" err="1">
                <a:effectLst/>
                <a:latin typeface="Calibri" panose="020F0502020204030204" pitchFamily="34" charset="0"/>
              </a:rPr>
              <a:t>matching</a:t>
            </a:r>
            <a:r>
              <a:rPr lang="es-MX" sz="2400" dirty="0">
                <a:effectLst/>
                <a:latin typeface="Calibri" panose="020F0502020204030204" pitchFamily="34" charset="0"/>
              </a:rPr>
              <a:t> </a:t>
            </a:r>
            <a:r>
              <a:rPr lang="es-MX" sz="2400" dirty="0" err="1">
                <a:effectLst/>
                <a:latin typeface="Calibri" panose="020F0502020204030204" pitchFamily="34" charset="0"/>
              </a:rPr>
              <a:t>market</a:t>
            </a:r>
            <a:r>
              <a:rPr lang="es-MX" sz="2400" dirty="0">
                <a:effectLst/>
              </a:rPr>
              <a:t>»), como ya se vio en el capítulo 10 –</a:t>
            </a:r>
            <a:r>
              <a:rPr lang="es-MX" sz="2400" dirty="0">
                <a:effectLst/>
                <a:latin typeface="Calibri" panose="020F0502020204030204" pitchFamily="34" charset="0"/>
              </a:rPr>
              <a:t>las ranuras son los ítems que están a la venta, y se casan con los anunciantes como compradores</a:t>
            </a:r>
            <a:r>
              <a:rPr lang="es-MX" sz="2400" dirty="0">
                <a:effectLst/>
              </a:rPr>
              <a:t>.</a:t>
            </a:r>
          </a:p>
          <a:p>
            <a:pPr marL="514350" indent="-514350">
              <a:buClr>
                <a:schemeClr val="tx1"/>
              </a:buClr>
              <a:buFont typeface="+mj-lt"/>
              <a:buAutoNum type="arabicPeriod"/>
            </a:pPr>
            <a:r>
              <a:rPr lang="es-MX" sz="2400" dirty="0">
                <a:effectLst/>
              </a:rPr>
              <a:t>Si no conozco las valoraciones de los anunciantes, debo pensar en cómo alentar pujas honestas, o cómo manejar pujas deshonestas.</a:t>
            </a:r>
          </a:p>
          <a:p>
            <a:pPr lvl="1" indent="-342900">
              <a:buClr>
                <a:schemeClr val="tx1"/>
              </a:buClr>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Este problema es mucho más viejo: ¿Cómo diseño un método para fijar precios para mercados de correspondencia en el que las pujas honestas son una estrategia dominante para los compradores?</a:t>
            </a:r>
          </a:p>
          <a:p>
            <a:pPr lvl="1" indent="-342900">
              <a:buClr>
                <a:schemeClr val="tx1"/>
              </a:buClr>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Se resuelve con un procedimiento elegante: el mecanismo VCG (</a:t>
            </a:r>
            <a:r>
              <a:rPr lang="es-MX" sz="2400" dirty="0" err="1">
                <a:effectLst/>
                <a:latin typeface="Times New Roman" panose="02020603050405020304" pitchFamily="18" charset="0"/>
                <a:cs typeface="Times New Roman" panose="02020603050405020304" pitchFamily="18" charset="0"/>
              </a:rPr>
              <a:t>Vickrey</a:t>
            </a:r>
            <a:r>
              <a:rPr lang="es-MX" sz="2400" dirty="0">
                <a:effectLst/>
                <a:latin typeface="Times New Roman" panose="02020603050405020304" pitchFamily="18" charset="0"/>
                <a:cs typeface="Times New Roman" panose="02020603050405020304" pitchFamily="18" charset="0"/>
              </a:rPr>
              <a:t>-Clarke-Grove), que es una generalización de la regla del segundo mejor precio para subastas de un solo bien (Cap. 9).</a:t>
            </a:r>
          </a:p>
        </p:txBody>
      </p:sp>
      <p:sp>
        <p:nvSpPr>
          <p:cNvPr id="5" name="Text Box 9"/>
          <p:cNvSpPr txBox="1">
            <a:spLocks noChangeArrowheads="1"/>
          </p:cNvSpPr>
          <p:nvPr/>
        </p:nvSpPr>
        <p:spPr bwMode="auto">
          <a:xfrm>
            <a:off x="197831" y="131386"/>
            <a:ext cx="5941712"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sym typeface="Symbol" panose="05050102010706020507" pitchFamily="18" charset="2"/>
              </a:rPr>
              <a:t>15.1 Publicidad ligada a búsquedas</a:t>
            </a:r>
            <a:endParaRPr lang="es-MX" sz="3200" i="1" u="none" dirty="0">
              <a:latin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a:t>
            </a:fld>
            <a:endParaRPr lang="es-MX" dirty="0"/>
          </a:p>
        </p:txBody>
      </p:sp>
    </p:spTree>
    <p:extLst>
      <p:ext uri="{BB962C8B-B14F-4D97-AF65-F5344CB8AC3E}">
        <p14:creationId xmlns:p14="http://schemas.microsoft.com/office/powerpoint/2010/main" val="388095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500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80010" y="1125415"/>
            <a:ext cx="10865922" cy="5109128"/>
          </a:xfrm>
        </p:spPr>
        <p:txBody>
          <a:bodyPr/>
          <a:lstStyle/>
          <a:p>
            <a:pPr marL="514350" indent="-514350">
              <a:buClr>
                <a:schemeClr val="tx1"/>
              </a:buClr>
              <a:buFont typeface="+mj-lt"/>
              <a:buAutoNum type="arabicPeriod" startAt="3"/>
            </a:pPr>
            <a:r>
              <a:rPr lang="es-MX" sz="2400" dirty="0">
                <a:effectLst/>
              </a:rPr>
              <a:t>El mecanismo VCG es natural para fijar precios en mercados de correspondencia, incluyendo los de publicidad por palabra clave.</a:t>
            </a:r>
          </a:p>
          <a:p>
            <a:pPr marL="914400" lvl="1" indent="-514350">
              <a:buClr>
                <a:schemeClr val="tx1"/>
              </a:buClr>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Pero la industria usa otro método: GSP (subasta generalizada del segundo precio). </a:t>
            </a:r>
          </a:p>
          <a:p>
            <a:pPr marL="1314450" lvl="2" indent="-514350">
              <a:buClr>
                <a:schemeClr val="tx1"/>
              </a:buClr>
              <a:buFont typeface="Wingdings" panose="05000000000000000000" pitchFamily="2" charset="2"/>
              <a:buChar char="§"/>
            </a:pPr>
            <a:r>
              <a:rPr lang="es-MX" dirty="0">
                <a:effectLst/>
                <a:latin typeface="Times New Roman" panose="02020603050405020304" pitchFamily="18" charset="0"/>
                <a:cs typeface="Times New Roman" panose="02020603050405020304" pitchFamily="18" charset="0"/>
              </a:rPr>
              <a:t>Tiene una descripción simple.</a:t>
            </a:r>
          </a:p>
          <a:p>
            <a:pPr marL="914400" lvl="1" indent="-514350">
              <a:buClr>
                <a:schemeClr val="tx1"/>
              </a:buClr>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Conduce a un comportamiento muy complejo de pujas, con pujas deshonestas y resultados socialmente no óptimos.</a:t>
            </a:r>
          </a:p>
        </p:txBody>
      </p:sp>
      <p:sp>
        <p:nvSpPr>
          <p:cNvPr id="5" name="Text Box 9"/>
          <p:cNvSpPr txBox="1">
            <a:spLocks noChangeArrowheads="1"/>
          </p:cNvSpPr>
          <p:nvPr/>
        </p:nvSpPr>
        <p:spPr bwMode="auto">
          <a:xfrm>
            <a:off x="197831" y="131386"/>
            <a:ext cx="5941712" cy="58477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3200" u="none" dirty="0">
                <a:latin typeface="Times New Roman" panose="02020603050405020304" pitchFamily="18" charset="0"/>
                <a:sym typeface="Symbol" panose="05050102010706020507" pitchFamily="18" charset="2"/>
              </a:rPr>
              <a:t>15.1 Publicidad ligada a búsquedas</a:t>
            </a:r>
            <a:endParaRPr lang="es-MX" sz="3200" i="1" u="none" dirty="0">
              <a:latin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8</a:t>
            </a:fld>
            <a:endParaRPr lang="es-MX" dirty="0"/>
          </a:p>
        </p:txBody>
      </p:sp>
      <p:sp>
        <p:nvSpPr>
          <p:cNvPr id="2" name="Text Box 9">
            <a:extLst>
              <a:ext uri="{FF2B5EF4-FFF2-40B4-BE49-F238E27FC236}">
                <a16:creationId xmlns:a16="http://schemas.microsoft.com/office/drawing/2014/main" id="{CA66B5FA-CCBC-6968-2F41-49372BBC5C2F}"/>
              </a:ext>
            </a:extLst>
          </p:cNvPr>
          <p:cNvSpPr txBox="1">
            <a:spLocks noChangeArrowheads="1"/>
          </p:cNvSpPr>
          <p:nvPr/>
        </p:nvSpPr>
        <p:spPr bwMode="auto">
          <a:xfrm>
            <a:off x="502946" y="5869693"/>
            <a:ext cx="2282784"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Todo esto veré</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913901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300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600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15.2 Publicidad como un mercado de correspondencias</a:t>
            </a:r>
          </a:p>
        </p:txBody>
      </p:sp>
      <p:sp>
        <p:nvSpPr>
          <p:cNvPr id="3" name="Marcador de contenido 2"/>
          <p:cNvSpPr>
            <a:spLocks noGrp="1"/>
          </p:cNvSpPr>
          <p:nvPr>
            <p:ph idx="1"/>
          </p:nvPr>
        </p:nvSpPr>
        <p:spPr>
          <a:xfrm>
            <a:off x="724395" y="1758462"/>
            <a:ext cx="10684503" cy="4986382"/>
          </a:xfrm>
        </p:spPr>
        <p:txBody>
          <a:bodyPr/>
          <a:lstStyle/>
          <a:p>
            <a:r>
              <a:rPr lang="es-MX" sz="2800" dirty="0">
                <a:effectLst/>
              </a:rPr>
              <a:t>Porcentajes de clics e ingresos por clic. En una página hay varias posiciones para anunciarse, numeradas 1, 2, 3… de arriba abajo, los usuarios son más propensos a pulsar las posiciones superiores.</a:t>
            </a:r>
          </a:p>
          <a:p>
            <a:pPr lvl="1">
              <a:buFont typeface="Wingdings" panose="05000000000000000000" pitchFamily="2" charset="2"/>
              <a:buChar char="§"/>
            </a:pPr>
            <a:r>
              <a:rPr lang="es-MX" sz="2400" dirty="0">
                <a:effectLst/>
                <a:latin typeface="Calibri" panose="020F0502020204030204" pitchFamily="34" charset="0"/>
              </a:rPr>
              <a:t>Cada </a:t>
            </a:r>
            <a:r>
              <a:rPr lang="es-MX" sz="2400" dirty="0">
                <a:effectLst/>
                <a:latin typeface="+mj-lt"/>
              </a:rPr>
              <a:t>posición tiene un porcentaje de clics (número de clics por hora, «</a:t>
            </a:r>
            <a:r>
              <a:rPr lang="es-MX" sz="2400" dirty="0" err="1">
                <a:effectLst/>
                <a:latin typeface="+mj-lt"/>
              </a:rPr>
              <a:t>clickthrough</a:t>
            </a:r>
            <a:r>
              <a:rPr lang="es-MX" sz="2400" dirty="0">
                <a:effectLst/>
                <a:latin typeface="+mj-lt"/>
              </a:rPr>
              <a:t> </a:t>
            </a:r>
            <a:r>
              <a:rPr lang="es-MX" sz="2400" dirty="0" err="1">
                <a:effectLst/>
                <a:latin typeface="+mj-lt"/>
              </a:rPr>
              <a:t>rate</a:t>
            </a:r>
            <a:r>
              <a:rPr lang="es-MX" sz="2400" dirty="0">
                <a:effectLst/>
                <a:latin typeface="+mj-lt"/>
              </a:rPr>
              <a:t>») que recibe un anuncio en esa posición.</a:t>
            </a:r>
          </a:p>
          <a:p>
            <a:pPr lvl="2">
              <a:buClrTx/>
              <a:buFont typeface="Wingdings" panose="05000000000000000000" pitchFamily="2" charset="2"/>
              <a:buChar char="§"/>
            </a:pPr>
            <a:r>
              <a:rPr lang="es-MX" dirty="0">
                <a:effectLst/>
                <a:latin typeface="Times New Roman" panose="02020603050405020304" pitchFamily="18" charset="0"/>
                <a:cs typeface="Times New Roman" panose="02020603050405020304" pitchFamily="18" charset="0"/>
              </a:rPr>
              <a:t>Suposición 1: los anunciantes conocen los porcentajes de clics de cada posición.</a:t>
            </a:r>
          </a:p>
          <a:p>
            <a:pPr lvl="2">
              <a:buClrTx/>
              <a:buFont typeface="Wingdings" panose="05000000000000000000" pitchFamily="2" charset="2"/>
              <a:buChar char="§"/>
            </a:pPr>
            <a:r>
              <a:rPr lang="es-MX" dirty="0">
                <a:effectLst/>
                <a:latin typeface="Times New Roman" panose="02020603050405020304" pitchFamily="18" charset="0"/>
                <a:cs typeface="Times New Roman" panose="02020603050405020304" pitchFamily="18" charset="0"/>
              </a:rPr>
              <a:t>Suposición 2. El porcentaje de clics depende solo de la ranura, y no del anuncio que ahí está.</a:t>
            </a:r>
          </a:p>
          <a:p>
            <a:pPr lvl="2">
              <a:buClrTx/>
              <a:buFont typeface="Wingdings" panose="05000000000000000000" pitchFamily="2" charset="2"/>
              <a:buChar char="§"/>
            </a:pPr>
            <a:r>
              <a:rPr lang="es-MX" dirty="0">
                <a:effectLst/>
                <a:latin typeface="Times New Roman" panose="02020603050405020304" pitchFamily="18" charset="0"/>
                <a:cs typeface="Times New Roman" panose="02020603050405020304" pitchFamily="18" charset="0"/>
              </a:rPr>
              <a:t>Suposición 3: El porcentaje de clics no depende de los anuncios en las </a:t>
            </a:r>
            <a:r>
              <a:rPr lang="es-MX" i="1" dirty="0">
                <a:effectLst/>
                <a:latin typeface="Times New Roman" panose="02020603050405020304" pitchFamily="18" charset="0"/>
                <a:cs typeface="Times New Roman" panose="02020603050405020304" pitchFamily="18" charset="0"/>
              </a:rPr>
              <a:t>otras </a:t>
            </a:r>
            <a:r>
              <a:rPr lang="es-MX" dirty="0">
                <a:effectLst/>
                <a:latin typeface="Times New Roman" panose="02020603050405020304" pitchFamily="18" charset="0"/>
                <a:cs typeface="Times New Roman" panose="02020603050405020304" pitchFamily="18" charset="0"/>
              </a:rPr>
              <a:t>ranuras.</a:t>
            </a:r>
          </a:p>
        </p:txBody>
      </p:sp>
      <p:sp>
        <p:nvSpPr>
          <p:cNvPr id="4"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9</a:t>
            </a:fld>
            <a:endParaRPr lang="es-MX" dirty="0"/>
          </a:p>
        </p:txBody>
      </p:sp>
    </p:spTree>
    <p:extLst>
      <p:ext uri="{BB962C8B-B14F-4D97-AF65-F5344CB8AC3E}">
        <p14:creationId xmlns:p14="http://schemas.microsoft.com/office/powerpoint/2010/main" val="3547609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AzulObscuro">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AzulObscuro" id="{8152B57C-C5A5-465F-A516-7246DF5BC588}" vid="{F8596F17-6285-468F-836A-72CB96E1454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AzulObscuro</Template>
  <TotalTime>24209</TotalTime>
  <Words>8825</Words>
  <Application>Microsoft Office PowerPoint</Application>
  <PresentationFormat>Panorámica</PresentationFormat>
  <Paragraphs>926</Paragraphs>
  <Slides>67</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67</vt:i4>
      </vt:variant>
    </vt:vector>
  </HeadingPairs>
  <TitlesOfParts>
    <vt:vector size="75" baseType="lpstr">
      <vt:lpstr>Aptos</vt:lpstr>
      <vt:lpstr>Arial</vt:lpstr>
      <vt:lpstr>Calibri</vt:lpstr>
      <vt:lpstr>Calibri Light</vt:lpstr>
      <vt:lpstr>Symbol</vt:lpstr>
      <vt:lpstr>Times New Roman</vt:lpstr>
      <vt:lpstr>Wingdings</vt:lpstr>
      <vt:lpstr>AzulObscuro</vt:lpstr>
      <vt:lpstr>Modelos de Teoría de Juegos para explicar el comportamiento de redes  </vt:lpstr>
      <vt:lpstr>4. Game-theoretic models of behavior in networks  D. Sponsored search markets </vt:lpstr>
      <vt:lpstr>Presentación de PowerPoint</vt:lpstr>
      <vt:lpstr>D. Sponsored search markets</vt:lpstr>
      <vt:lpstr>15.1 Publicidad ligada a búsquedas</vt:lpstr>
      <vt:lpstr>Presentación de PowerPoint</vt:lpstr>
      <vt:lpstr>Presentación de PowerPoint</vt:lpstr>
      <vt:lpstr>Presentación de PowerPoint</vt:lpstr>
      <vt:lpstr>15.2 Publicidad como un mercado de correspondencias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15.3 El principio VCG. Pujas honestas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15.4 Análisis de VCG: honestidad como estrategia dominante</vt:lpstr>
      <vt:lpstr>Presentación de PowerPoint</vt:lpstr>
      <vt:lpstr>Presentación de PowerPoint</vt:lpstr>
      <vt:lpstr>Presentación de PowerPoint</vt:lpstr>
      <vt:lpstr>Presentación de PowerPoint</vt:lpstr>
      <vt:lpstr>Presentación de PowerPoint</vt:lpstr>
      <vt:lpstr>Presentación de PowerPoint</vt:lpstr>
      <vt:lpstr>15.5 Subasta generalizada con el segundo precio (GSP)</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15.6 Equilibrio de la subasta generalizada con segundo precio</vt:lpstr>
      <vt:lpstr>Presentación de PowerPoint</vt:lpstr>
      <vt:lpstr>Presentación de PowerPoint</vt:lpstr>
      <vt:lpstr>Presentación de PowerPoint</vt:lpstr>
      <vt:lpstr>Presentación de PowerPoint</vt:lpstr>
      <vt:lpstr>Presentación de PowerPoint</vt:lpstr>
      <vt:lpstr>15.7 Calidad del anuncio</vt:lpstr>
      <vt:lpstr>Presentación de PowerPoint</vt:lpstr>
      <vt:lpstr>Presentación de PowerPoint</vt:lpstr>
      <vt:lpstr>15.8 Búsquedas complejas e interacción entre palabras clave</vt:lpstr>
      <vt:lpstr>15.9 Precios VCG y la propiedad de precios de equilibrio del mercado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trestres</dc:creator>
  <cp:lastModifiedBy>Adolfo Guzman Arenas</cp:lastModifiedBy>
  <cp:revision>1429</cp:revision>
  <cp:lastPrinted>1601-01-01T00:00:00Z</cp:lastPrinted>
  <dcterms:created xsi:type="dcterms:W3CDTF">1601-01-01T00:00:00Z</dcterms:created>
  <dcterms:modified xsi:type="dcterms:W3CDTF">2024-07-09T19:05:59Z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