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83"/>
  </p:notesMasterIdLst>
  <p:sldIdLst>
    <p:sldId id="427" r:id="rId2"/>
    <p:sldId id="256" r:id="rId3"/>
    <p:sldId id="320" r:id="rId4"/>
    <p:sldId id="306" r:id="rId5"/>
    <p:sldId id="342" r:id="rId6"/>
    <p:sldId id="343" r:id="rId7"/>
    <p:sldId id="373" r:id="rId8"/>
    <p:sldId id="344" r:id="rId9"/>
    <p:sldId id="345" r:id="rId10"/>
    <p:sldId id="346" r:id="rId11"/>
    <p:sldId id="347" r:id="rId12"/>
    <p:sldId id="348" r:id="rId13"/>
    <p:sldId id="349" r:id="rId14"/>
    <p:sldId id="350" r:id="rId15"/>
    <p:sldId id="351" r:id="rId16"/>
    <p:sldId id="353" r:id="rId17"/>
    <p:sldId id="354" r:id="rId18"/>
    <p:sldId id="355" r:id="rId19"/>
    <p:sldId id="357" r:id="rId20"/>
    <p:sldId id="428" r:id="rId21"/>
    <p:sldId id="356" r:id="rId22"/>
    <p:sldId id="423" r:id="rId23"/>
    <p:sldId id="358" r:id="rId24"/>
    <p:sldId id="429" r:id="rId25"/>
    <p:sldId id="360" r:id="rId26"/>
    <p:sldId id="361" r:id="rId27"/>
    <p:sldId id="362" r:id="rId28"/>
    <p:sldId id="363" r:id="rId29"/>
    <p:sldId id="364" r:id="rId30"/>
    <p:sldId id="365" r:id="rId31"/>
    <p:sldId id="366" r:id="rId32"/>
    <p:sldId id="367" r:id="rId33"/>
    <p:sldId id="368" r:id="rId34"/>
    <p:sldId id="369" r:id="rId35"/>
    <p:sldId id="370" r:id="rId36"/>
    <p:sldId id="371" r:id="rId37"/>
    <p:sldId id="374" r:id="rId38"/>
    <p:sldId id="375" r:id="rId39"/>
    <p:sldId id="376" r:id="rId40"/>
    <p:sldId id="378" r:id="rId41"/>
    <p:sldId id="379" r:id="rId42"/>
    <p:sldId id="380" r:id="rId43"/>
    <p:sldId id="381" r:id="rId44"/>
    <p:sldId id="382" r:id="rId45"/>
    <p:sldId id="383" r:id="rId46"/>
    <p:sldId id="384" r:id="rId47"/>
    <p:sldId id="341" r:id="rId48"/>
    <p:sldId id="386" r:id="rId49"/>
    <p:sldId id="387" r:id="rId50"/>
    <p:sldId id="388" r:id="rId51"/>
    <p:sldId id="389" r:id="rId52"/>
    <p:sldId id="390" r:id="rId53"/>
    <p:sldId id="393" r:id="rId54"/>
    <p:sldId id="394" r:id="rId55"/>
    <p:sldId id="395" r:id="rId56"/>
    <p:sldId id="396" r:id="rId57"/>
    <p:sldId id="397" r:id="rId58"/>
    <p:sldId id="398" r:id="rId59"/>
    <p:sldId id="399" r:id="rId60"/>
    <p:sldId id="400" r:id="rId61"/>
    <p:sldId id="401" r:id="rId62"/>
    <p:sldId id="402" r:id="rId63"/>
    <p:sldId id="403" r:id="rId64"/>
    <p:sldId id="404" r:id="rId65"/>
    <p:sldId id="405" r:id="rId66"/>
    <p:sldId id="406" r:id="rId67"/>
    <p:sldId id="407" r:id="rId68"/>
    <p:sldId id="408" r:id="rId69"/>
    <p:sldId id="409" r:id="rId70"/>
    <p:sldId id="410" r:id="rId71"/>
    <p:sldId id="411" r:id="rId72"/>
    <p:sldId id="412" r:id="rId73"/>
    <p:sldId id="413" r:id="rId74"/>
    <p:sldId id="414" r:id="rId75"/>
    <p:sldId id="415" r:id="rId76"/>
    <p:sldId id="416" r:id="rId77"/>
    <p:sldId id="417" r:id="rId78"/>
    <p:sldId id="418" r:id="rId79"/>
    <p:sldId id="419" r:id="rId80"/>
    <p:sldId id="420" r:id="rId81"/>
    <p:sldId id="421" r:id="rId82"/>
  </p:sldIdLst>
  <p:sldSz cx="12192000" cy="6858000"/>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521415D9-36F7-43E2-AB2F-B90AF26B5E84}">
      <p14:sectionLst xmlns:p14="http://schemas.microsoft.com/office/powerpoint/2010/main">
        <p14:section name="Sección predeterminada" id="{C3E358BD-D5BA-4167-82A1-C71B35BD2D0F}">
          <p14:sldIdLst>
            <p14:sldId id="427"/>
            <p14:sldId id="256"/>
            <p14:sldId id="320"/>
            <p14:sldId id="306"/>
            <p14:sldId id="342"/>
            <p14:sldId id="343"/>
            <p14:sldId id="373"/>
            <p14:sldId id="344"/>
            <p14:sldId id="345"/>
            <p14:sldId id="346"/>
            <p14:sldId id="347"/>
            <p14:sldId id="348"/>
            <p14:sldId id="349"/>
            <p14:sldId id="350"/>
            <p14:sldId id="351"/>
            <p14:sldId id="353"/>
            <p14:sldId id="354"/>
            <p14:sldId id="355"/>
            <p14:sldId id="357"/>
            <p14:sldId id="428"/>
            <p14:sldId id="356"/>
            <p14:sldId id="423"/>
            <p14:sldId id="358"/>
            <p14:sldId id="429"/>
            <p14:sldId id="360"/>
            <p14:sldId id="361"/>
            <p14:sldId id="362"/>
            <p14:sldId id="363"/>
            <p14:sldId id="364"/>
            <p14:sldId id="365"/>
            <p14:sldId id="366"/>
            <p14:sldId id="367"/>
            <p14:sldId id="368"/>
            <p14:sldId id="369"/>
            <p14:sldId id="370"/>
            <p14:sldId id="371"/>
            <p14:sldId id="374"/>
            <p14:sldId id="375"/>
            <p14:sldId id="376"/>
            <p14:sldId id="378"/>
            <p14:sldId id="379"/>
            <p14:sldId id="380"/>
            <p14:sldId id="381"/>
            <p14:sldId id="382"/>
            <p14:sldId id="383"/>
            <p14:sldId id="384"/>
            <p14:sldId id="341"/>
            <p14:sldId id="386"/>
            <p14:sldId id="387"/>
            <p14:sldId id="388"/>
            <p14:sldId id="389"/>
            <p14:sldId id="390"/>
            <p14:sldId id="393"/>
            <p14:sldId id="394"/>
            <p14:sldId id="395"/>
            <p14:sldId id="396"/>
            <p14:sldId id="397"/>
            <p14:sldId id="398"/>
            <p14:sldId id="399"/>
            <p14:sldId id="400"/>
            <p14:sldId id="401"/>
            <p14:sldId id="402"/>
            <p14:sldId id="403"/>
            <p14:sldId id="404"/>
            <p14:sldId id="405"/>
            <p14:sldId id="406"/>
            <p14:sldId id="407"/>
            <p14:sldId id="408"/>
            <p14:sldId id="409"/>
            <p14:sldId id="410"/>
            <p14:sldId id="411"/>
            <p14:sldId id="412"/>
            <p14:sldId id="413"/>
            <p14:sldId id="414"/>
            <p14:sldId id="415"/>
            <p14:sldId id="416"/>
            <p14:sldId id="417"/>
            <p14:sldId id="418"/>
            <p14:sldId id="419"/>
            <p14:sldId id="420"/>
            <p14:sldId id="421"/>
          </p14:sldIdLst>
        </p14:section>
        <p14:section name="Sección sin título" id="{ECEE8336-FD0F-4F33-BC98-3264940DBE8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9999"/>
    <a:srgbClr val="000000"/>
    <a:srgbClr val="FFFF66"/>
    <a:srgbClr val="00FF99"/>
    <a:srgbClr val="00CC99"/>
    <a:srgbClr val="33CCFF"/>
    <a:srgbClr val="006666"/>
    <a:srgbClr val="003366"/>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97" autoAdjust="0"/>
    <p:restoredTop sz="94660"/>
  </p:normalViewPr>
  <p:slideViewPr>
    <p:cSldViewPr snapToGrid="0">
      <p:cViewPr varScale="1">
        <p:scale>
          <a:sx n="60" d="100"/>
          <a:sy n="60" d="100"/>
        </p:scale>
        <p:origin x="40" y="256"/>
      </p:cViewPr>
      <p:guideLst>
        <p:guide orient="horz" pos="2160"/>
        <p:guide pos="3840"/>
      </p:guideLst>
    </p:cSldViewPr>
  </p:slideViewPr>
  <p:notesTextViewPr>
    <p:cViewPr>
      <p:scale>
        <a:sx n="100" d="100"/>
        <a:sy n="100" d="100"/>
      </p:scale>
      <p:origin x="0" y="0"/>
    </p:cViewPr>
  </p:notesTextViewPr>
  <p:sorterViewPr>
    <p:cViewPr>
      <p:scale>
        <a:sx n="105" d="100"/>
        <a:sy n="105"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A6E6DF-95FE-40E2-913E-08B3C215EC94}" type="datetimeFigureOut">
              <a:rPr lang="es-MX" smtClean="0"/>
              <a:t>16/07/2024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4DF2FC-2B49-4210-BA39-BD13619660CF}" type="slidenum">
              <a:rPr lang="es-MX" smtClean="0"/>
              <a:t>‹Nº›</a:t>
            </a:fld>
            <a:endParaRPr lang="es-MX"/>
          </a:p>
        </p:txBody>
      </p:sp>
    </p:spTree>
    <p:extLst>
      <p:ext uri="{BB962C8B-B14F-4D97-AF65-F5344CB8AC3E}">
        <p14:creationId xmlns:p14="http://schemas.microsoft.com/office/powerpoint/2010/main" val="12062535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1"/>
            <a:ext cx="12192000" cy="6856413"/>
            <a:chOff x="0" y="0"/>
            <a:chExt cx="5760" cy="4319"/>
          </a:xfrm>
        </p:grpSpPr>
        <p:sp>
          <p:nvSpPr>
            <p:cNvPr id="5"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7"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8"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9"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10"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1"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2"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3"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4"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15"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16"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17"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18"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19"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0"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21"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22"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3"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24"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25"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26"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27"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28"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29"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0"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31"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2"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33"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4"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35"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6"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7"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38"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39"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40"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41" name="Group 39"/>
            <p:cNvGrpSpPr>
              <a:grpSpLocks/>
            </p:cNvGrpSpPr>
            <p:nvPr/>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43"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4554" name="Rectangle 42"/>
          <p:cNvSpPr>
            <a:spLocks noGrp="1" noChangeArrowheads="1"/>
          </p:cNvSpPr>
          <p:nvPr>
            <p:ph type="ctrTitle" sz="quarter"/>
          </p:nvPr>
        </p:nvSpPr>
        <p:spPr>
          <a:xfrm>
            <a:off x="609600" y="1600200"/>
            <a:ext cx="10972800" cy="1828800"/>
          </a:xfrm>
        </p:spPr>
        <p:txBody>
          <a:bodyPr/>
          <a:lstStyle>
            <a:lvl1pPr>
              <a:defRPr sz="4800"/>
            </a:lvl1pPr>
          </a:lstStyle>
          <a:p>
            <a:r>
              <a:rPr lang="es-ES"/>
              <a:t>Haga clic para modificar el estilo de título del patrón</a:t>
            </a:r>
          </a:p>
        </p:txBody>
      </p:sp>
      <p:sp>
        <p:nvSpPr>
          <p:cNvPr id="64555" name="Rectangle 43"/>
          <p:cNvSpPr>
            <a:spLocks noGrp="1" noChangeArrowheads="1"/>
          </p:cNvSpPr>
          <p:nvPr>
            <p:ph type="subTitle" sz="quarter" idx="1"/>
          </p:nvPr>
        </p:nvSpPr>
        <p:spPr>
          <a:xfrm>
            <a:off x="1828800" y="3886200"/>
            <a:ext cx="8534400" cy="1752600"/>
          </a:xfrm>
        </p:spPr>
        <p:txBody>
          <a:bodyPr/>
          <a:lstStyle>
            <a:lvl1pPr marL="0" indent="0" algn="ctr">
              <a:buFont typeface="Wingdings" pitchFamily="2" charset="2"/>
              <a:buNone/>
              <a:defRPr sz="3600"/>
            </a:lvl1pPr>
          </a:lstStyle>
          <a:p>
            <a:r>
              <a:rPr lang="es-ES"/>
              <a:t>Haga clic para editar el estilo de subtítulo del patrón</a:t>
            </a:r>
          </a:p>
        </p:txBody>
      </p:sp>
      <p:sp>
        <p:nvSpPr>
          <p:cNvPr id="44" name="Rectangle 44"/>
          <p:cNvSpPr>
            <a:spLocks noGrp="1" noChangeArrowheads="1"/>
          </p:cNvSpPr>
          <p:nvPr>
            <p:ph type="dt" sz="quarter" idx="10"/>
          </p:nvPr>
        </p:nvSpPr>
        <p:spPr/>
        <p:txBody>
          <a:bodyPr/>
          <a:lstStyle>
            <a:lvl1pPr>
              <a:defRPr smtClean="0"/>
            </a:lvl1pPr>
          </a:lstStyle>
          <a:p>
            <a:pPr>
              <a:defRPr/>
            </a:pPr>
            <a:endParaRPr lang="es-ES"/>
          </a:p>
        </p:txBody>
      </p:sp>
      <p:sp>
        <p:nvSpPr>
          <p:cNvPr id="45" name="Rectangle 45"/>
          <p:cNvSpPr>
            <a:spLocks noGrp="1" noChangeArrowheads="1"/>
          </p:cNvSpPr>
          <p:nvPr>
            <p:ph type="ftr" sz="quarter" idx="11"/>
          </p:nvPr>
        </p:nvSpPr>
        <p:spPr/>
        <p:txBody>
          <a:bodyPr/>
          <a:lstStyle>
            <a:lvl1pPr>
              <a:defRPr smtClean="0"/>
            </a:lvl1pPr>
          </a:lstStyle>
          <a:p>
            <a:pPr>
              <a:defRPr/>
            </a:pPr>
            <a:endParaRPr lang="es-ES"/>
          </a:p>
        </p:txBody>
      </p:sp>
      <p:sp>
        <p:nvSpPr>
          <p:cNvPr id="46" name="Rectangle 46"/>
          <p:cNvSpPr>
            <a:spLocks noGrp="1" noChangeArrowheads="1"/>
          </p:cNvSpPr>
          <p:nvPr>
            <p:ph type="sldNum" sz="quarter" idx="12"/>
          </p:nvPr>
        </p:nvSpPr>
        <p:spPr/>
        <p:txBody>
          <a:bodyPr/>
          <a:lstStyle>
            <a:lvl1pPr>
              <a:defRPr/>
            </a:lvl1pPr>
          </a:lstStyle>
          <a:p>
            <a:pPr>
              <a:defRPr/>
            </a:pPr>
            <a:fld id="{B33AD56E-E6F0-4EF7-A8BA-36FFC79CB6FC}" type="slidenum">
              <a:rPr lang="es-ES" smtClean="0"/>
              <a:pPr>
                <a:defRPr/>
              </a:pPr>
              <a:t>‹Nº›</a:t>
            </a:fld>
            <a:endParaRPr lang="es-ES"/>
          </a:p>
        </p:txBody>
      </p:sp>
    </p:spTree>
    <p:extLst>
      <p:ext uri="{BB962C8B-B14F-4D97-AF65-F5344CB8AC3E}">
        <p14:creationId xmlns:p14="http://schemas.microsoft.com/office/powerpoint/2010/main" val="2950202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2FA31EB-763C-4BBC-B610-ACDB941514F4}" type="slidenum">
              <a:rPr lang="es-ES" smtClean="0"/>
              <a:pPr>
                <a:defRPr/>
              </a:pPr>
              <a:t>‹Nº›</a:t>
            </a:fld>
            <a:endParaRPr lang="es-ES"/>
          </a:p>
        </p:txBody>
      </p:sp>
    </p:spTree>
    <p:extLst>
      <p:ext uri="{BB962C8B-B14F-4D97-AF65-F5344CB8AC3E}">
        <p14:creationId xmlns:p14="http://schemas.microsoft.com/office/powerpoint/2010/main" val="321886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7813"/>
            <a:ext cx="2743200" cy="585311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7813"/>
            <a:ext cx="8026400" cy="5853112"/>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CC9BF0D9-1DDC-480E-B68C-B3C0CFF50247}" type="slidenum">
              <a:rPr lang="es-ES" smtClean="0"/>
              <a:pPr>
                <a:defRPr/>
              </a:pPr>
              <a:t>‹Nº›</a:t>
            </a:fld>
            <a:endParaRPr lang="es-ES"/>
          </a:p>
        </p:txBody>
      </p:sp>
    </p:spTree>
    <p:extLst>
      <p:ext uri="{BB962C8B-B14F-4D97-AF65-F5344CB8AC3E}">
        <p14:creationId xmlns:p14="http://schemas.microsoft.com/office/powerpoint/2010/main" val="3740536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A9B0873A-7A65-494D-A021-C44C03A3CCFB}" type="slidenum">
              <a:rPr lang="es-ES" smtClean="0"/>
              <a:pPr>
                <a:defRPr/>
              </a:pPr>
              <a:t>‹Nº›</a:t>
            </a:fld>
            <a:endParaRPr lang="es-ES"/>
          </a:p>
        </p:txBody>
      </p:sp>
    </p:spTree>
    <p:extLst>
      <p:ext uri="{BB962C8B-B14F-4D97-AF65-F5344CB8AC3E}">
        <p14:creationId xmlns:p14="http://schemas.microsoft.com/office/powerpoint/2010/main" val="312069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Editar el estilo de texto del patrón</a:t>
            </a:r>
          </a:p>
        </p:txBody>
      </p:sp>
      <p:sp>
        <p:nvSpPr>
          <p:cNvPr id="4" name="Rectangle 44"/>
          <p:cNvSpPr>
            <a:spLocks noGrp="1" noChangeArrowheads="1"/>
          </p:cNvSpPr>
          <p:nvPr>
            <p:ph type="dt" sz="half" idx="10"/>
          </p:nvPr>
        </p:nvSpPr>
        <p:spPr>
          <a:ln/>
        </p:spPr>
        <p:txBody>
          <a:bodyPr/>
          <a:lstStyle>
            <a:lvl1pPr>
              <a:defRPr/>
            </a:lvl1pPr>
          </a:lstStyle>
          <a:p>
            <a:pPr>
              <a:defRPr/>
            </a:pPr>
            <a:endParaRPr lang="es-ES"/>
          </a:p>
        </p:txBody>
      </p:sp>
      <p:sp>
        <p:nvSpPr>
          <p:cNvPr id="5" name="Rectangle 45"/>
          <p:cNvSpPr>
            <a:spLocks noGrp="1" noChangeArrowheads="1"/>
          </p:cNvSpPr>
          <p:nvPr>
            <p:ph type="ftr" sz="quarter" idx="11"/>
          </p:nvPr>
        </p:nvSpPr>
        <p:spPr>
          <a:ln/>
        </p:spPr>
        <p:txBody>
          <a:bodyPr/>
          <a:lstStyle>
            <a:lvl1pPr>
              <a:defRPr/>
            </a:lvl1pPr>
          </a:lstStyle>
          <a:p>
            <a:pPr>
              <a:defRPr/>
            </a:pPr>
            <a:endParaRPr lang="es-ES"/>
          </a:p>
        </p:txBody>
      </p:sp>
      <p:sp>
        <p:nvSpPr>
          <p:cNvPr id="6" name="Rectangle 46"/>
          <p:cNvSpPr>
            <a:spLocks noGrp="1" noChangeArrowheads="1"/>
          </p:cNvSpPr>
          <p:nvPr>
            <p:ph type="sldNum" sz="quarter" idx="12"/>
          </p:nvPr>
        </p:nvSpPr>
        <p:spPr>
          <a:ln/>
        </p:spPr>
        <p:txBody>
          <a:bodyPr/>
          <a:lstStyle>
            <a:lvl1pPr>
              <a:defRPr/>
            </a:lvl1pPr>
          </a:lstStyle>
          <a:p>
            <a:pPr>
              <a:defRPr/>
            </a:pPr>
            <a:fld id="{2C19EE23-0D99-422B-96DF-5B8E77CFC73E}" type="slidenum">
              <a:rPr lang="es-ES" smtClean="0"/>
              <a:pPr>
                <a:defRPr/>
              </a:pPr>
              <a:t>‹Nº›</a:t>
            </a:fld>
            <a:endParaRPr lang="es-ES"/>
          </a:p>
        </p:txBody>
      </p:sp>
    </p:spTree>
    <p:extLst>
      <p:ext uri="{BB962C8B-B14F-4D97-AF65-F5344CB8AC3E}">
        <p14:creationId xmlns:p14="http://schemas.microsoft.com/office/powerpoint/2010/main" val="30765002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D5DB549D-1D21-4E7F-B68F-AC71B57830A3}" type="slidenum">
              <a:rPr lang="es-ES" smtClean="0"/>
              <a:pPr>
                <a:defRPr/>
              </a:pPr>
              <a:t>‹Nº›</a:t>
            </a:fld>
            <a:endParaRPr lang="es-ES"/>
          </a:p>
        </p:txBody>
      </p:sp>
    </p:spTree>
    <p:extLst>
      <p:ext uri="{BB962C8B-B14F-4D97-AF65-F5344CB8AC3E}">
        <p14:creationId xmlns:p14="http://schemas.microsoft.com/office/powerpoint/2010/main" val="2163563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4"/>
          <p:cNvSpPr>
            <a:spLocks noGrp="1" noChangeArrowheads="1"/>
          </p:cNvSpPr>
          <p:nvPr>
            <p:ph type="dt" sz="half" idx="10"/>
          </p:nvPr>
        </p:nvSpPr>
        <p:spPr>
          <a:ln/>
        </p:spPr>
        <p:txBody>
          <a:bodyPr/>
          <a:lstStyle>
            <a:lvl1pPr>
              <a:defRPr/>
            </a:lvl1pPr>
          </a:lstStyle>
          <a:p>
            <a:pPr>
              <a:defRPr/>
            </a:pPr>
            <a:endParaRPr lang="es-ES"/>
          </a:p>
        </p:txBody>
      </p:sp>
      <p:sp>
        <p:nvSpPr>
          <p:cNvPr id="8" name="Rectangle 45"/>
          <p:cNvSpPr>
            <a:spLocks noGrp="1" noChangeArrowheads="1"/>
          </p:cNvSpPr>
          <p:nvPr>
            <p:ph type="ftr" sz="quarter" idx="11"/>
          </p:nvPr>
        </p:nvSpPr>
        <p:spPr>
          <a:ln/>
        </p:spPr>
        <p:txBody>
          <a:bodyPr/>
          <a:lstStyle>
            <a:lvl1pPr>
              <a:defRPr/>
            </a:lvl1pPr>
          </a:lstStyle>
          <a:p>
            <a:pPr>
              <a:defRPr/>
            </a:pPr>
            <a:endParaRPr lang="es-ES"/>
          </a:p>
        </p:txBody>
      </p:sp>
      <p:sp>
        <p:nvSpPr>
          <p:cNvPr id="9" name="Rectangle 46"/>
          <p:cNvSpPr>
            <a:spLocks noGrp="1" noChangeArrowheads="1"/>
          </p:cNvSpPr>
          <p:nvPr>
            <p:ph type="sldNum" sz="quarter" idx="12"/>
          </p:nvPr>
        </p:nvSpPr>
        <p:spPr>
          <a:ln/>
        </p:spPr>
        <p:txBody>
          <a:bodyPr/>
          <a:lstStyle>
            <a:lvl1pPr>
              <a:defRPr/>
            </a:lvl1pPr>
          </a:lstStyle>
          <a:p>
            <a:pPr>
              <a:defRPr/>
            </a:pPr>
            <a:fld id="{A97CB211-15A2-4894-99B8-3632A813ED57}" type="slidenum">
              <a:rPr lang="es-ES" smtClean="0"/>
              <a:pPr>
                <a:defRPr/>
              </a:pPr>
              <a:t>‹Nº›</a:t>
            </a:fld>
            <a:endParaRPr lang="es-ES"/>
          </a:p>
        </p:txBody>
      </p:sp>
    </p:spTree>
    <p:extLst>
      <p:ext uri="{BB962C8B-B14F-4D97-AF65-F5344CB8AC3E}">
        <p14:creationId xmlns:p14="http://schemas.microsoft.com/office/powerpoint/2010/main" val="20148395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4"/>
          <p:cNvSpPr>
            <a:spLocks noGrp="1" noChangeArrowheads="1"/>
          </p:cNvSpPr>
          <p:nvPr>
            <p:ph type="dt" sz="half" idx="10"/>
          </p:nvPr>
        </p:nvSpPr>
        <p:spPr>
          <a:ln/>
        </p:spPr>
        <p:txBody>
          <a:bodyPr/>
          <a:lstStyle>
            <a:lvl1pPr>
              <a:defRPr/>
            </a:lvl1pPr>
          </a:lstStyle>
          <a:p>
            <a:pPr>
              <a:defRPr/>
            </a:pPr>
            <a:endParaRPr lang="es-ES"/>
          </a:p>
        </p:txBody>
      </p:sp>
      <p:sp>
        <p:nvSpPr>
          <p:cNvPr id="4" name="Rectangle 45"/>
          <p:cNvSpPr>
            <a:spLocks noGrp="1" noChangeArrowheads="1"/>
          </p:cNvSpPr>
          <p:nvPr>
            <p:ph type="ftr" sz="quarter" idx="11"/>
          </p:nvPr>
        </p:nvSpPr>
        <p:spPr>
          <a:ln/>
        </p:spPr>
        <p:txBody>
          <a:bodyPr/>
          <a:lstStyle>
            <a:lvl1pPr>
              <a:defRPr/>
            </a:lvl1pPr>
          </a:lstStyle>
          <a:p>
            <a:pPr>
              <a:defRPr/>
            </a:pPr>
            <a:endParaRPr lang="es-ES"/>
          </a:p>
        </p:txBody>
      </p:sp>
      <p:sp>
        <p:nvSpPr>
          <p:cNvPr id="5" name="Rectangle 46"/>
          <p:cNvSpPr>
            <a:spLocks noGrp="1" noChangeArrowheads="1"/>
          </p:cNvSpPr>
          <p:nvPr>
            <p:ph type="sldNum" sz="quarter" idx="12"/>
          </p:nvPr>
        </p:nvSpPr>
        <p:spPr>
          <a:ln/>
        </p:spPr>
        <p:txBody>
          <a:bodyPr/>
          <a:lstStyle>
            <a:lvl1pPr>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581880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es-ES"/>
          </a:p>
        </p:txBody>
      </p:sp>
      <p:sp>
        <p:nvSpPr>
          <p:cNvPr id="3" name="Rectangle 45"/>
          <p:cNvSpPr>
            <a:spLocks noGrp="1" noChangeArrowheads="1"/>
          </p:cNvSpPr>
          <p:nvPr>
            <p:ph type="ftr" sz="quarter" idx="11"/>
          </p:nvPr>
        </p:nvSpPr>
        <p:spPr>
          <a:ln/>
        </p:spPr>
        <p:txBody>
          <a:bodyPr/>
          <a:lstStyle>
            <a:lvl1pPr>
              <a:defRPr/>
            </a:lvl1pPr>
          </a:lstStyle>
          <a:p>
            <a:pPr>
              <a:defRPr/>
            </a:pPr>
            <a:endParaRPr lang="es-ES"/>
          </a:p>
        </p:txBody>
      </p:sp>
      <p:sp>
        <p:nvSpPr>
          <p:cNvPr id="4" name="Rectangle 46"/>
          <p:cNvSpPr>
            <a:spLocks noGrp="1" noChangeArrowheads="1"/>
          </p:cNvSpPr>
          <p:nvPr>
            <p:ph type="sldNum" sz="quarter" idx="12"/>
          </p:nvPr>
        </p:nvSpPr>
        <p:spPr>
          <a:ln/>
        </p:spPr>
        <p:txBody>
          <a:bodyPr/>
          <a:lstStyle>
            <a:lvl1pPr>
              <a:defRPr/>
            </a:lvl1pPr>
          </a:lstStyle>
          <a:p>
            <a:pPr>
              <a:defRPr/>
            </a:pPr>
            <a:fld id="{1ADFC2DE-0EC7-4DC8-85F8-23FE9E31B31F}" type="slidenum">
              <a:rPr lang="es-ES" smtClean="0"/>
              <a:pPr>
                <a:defRPr/>
              </a:pPr>
              <a:t>‹Nº›</a:t>
            </a:fld>
            <a:endParaRPr lang="es-ES"/>
          </a:p>
        </p:txBody>
      </p:sp>
    </p:spTree>
    <p:extLst>
      <p:ext uri="{BB962C8B-B14F-4D97-AF65-F5344CB8AC3E}">
        <p14:creationId xmlns:p14="http://schemas.microsoft.com/office/powerpoint/2010/main" val="1611725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B4FB0C79-A388-4194-A162-6ABD4108AD17}" type="slidenum">
              <a:rPr lang="es-ES" smtClean="0"/>
              <a:pPr>
                <a:defRPr/>
              </a:pPr>
              <a:t>‹Nº›</a:t>
            </a:fld>
            <a:endParaRPr lang="es-ES"/>
          </a:p>
        </p:txBody>
      </p:sp>
    </p:spTree>
    <p:extLst>
      <p:ext uri="{BB962C8B-B14F-4D97-AF65-F5344CB8AC3E}">
        <p14:creationId xmlns:p14="http://schemas.microsoft.com/office/powerpoint/2010/main" val="1413057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a:t>Haga clic en el icono para agregar una imagen</a:t>
            </a:r>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Rectangle 44"/>
          <p:cNvSpPr>
            <a:spLocks noGrp="1" noChangeArrowheads="1"/>
          </p:cNvSpPr>
          <p:nvPr>
            <p:ph type="dt" sz="half" idx="10"/>
          </p:nvPr>
        </p:nvSpPr>
        <p:spPr>
          <a:ln/>
        </p:spPr>
        <p:txBody>
          <a:bodyPr/>
          <a:lstStyle>
            <a:lvl1pPr>
              <a:defRPr/>
            </a:lvl1pPr>
          </a:lstStyle>
          <a:p>
            <a:pPr>
              <a:defRPr/>
            </a:pPr>
            <a:endParaRPr lang="es-ES"/>
          </a:p>
        </p:txBody>
      </p:sp>
      <p:sp>
        <p:nvSpPr>
          <p:cNvPr id="6" name="Rectangle 45"/>
          <p:cNvSpPr>
            <a:spLocks noGrp="1" noChangeArrowheads="1"/>
          </p:cNvSpPr>
          <p:nvPr>
            <p:ph type="ftr" sz="quarter" idx="11"/>
          </p:nvPr>
        </p:nvSpPr>
        <p:spPr>
          <a:ln/>
        </p:spPr>
        <p:txBody>
          <a:bodyPr/>
          <a:lstStyle>
            <a:lvl1pPr>
              <a:defRPr/>
            </a:lvl1pPr>
          </a:lstStyle>
          <a:p>
            <a:pPr>
              <a:defRPr/>
            </a:pPr>
            <a:endParaRPr lang="es-ES"/>
          </a:p>
        </p:txBody>
      </p:sp>
      <p:sp>
        <p:nvSpPr>
          <p:cNvPr id="7" name="Rectangle 46"/>
          <p:cNvSpPr>
            <a:spLocks noGrp="1" noChangeArrowheads="1"/>
          </p:cNvSpPr>
          <p:nvPr>
            <p:ph type="sldNum" sz="quarter" idx="12"/>
          </p:nvPr>
        </p:nvSpPr>
        <p:spPr>
          <a:ln/>
        </p:spPr>
        <p:txBody>
          <a:bodyPr/>
          <a:lstStyle>
            <a:lvl1pPr>
              <a:defRPr/>
            </a:lvl1pPr>
          </a:lstStyle>
          <a:p>
            <a:pPr>
              <a:defRPr/>
            </a:pPr>
            <a:fld id="{36158DBD-F8C3-4962-B910-3B3414B2398D}" type="slidenum">
              <a:rPr lang="es-ES" smtClean="0"/>
              <a:pPr>
                <a:defRPr/>
              </a:pPr>
              <a:t>‹Nº›</a:t>
            </a:fld>
            <a:endParaRPr lang="es-ES"/>
          </a:p>
        </p:txBody>
      </p:sp>
    </p:spTree>
    <p:extLst>
      <p:ext uri="{BB962C8B-B14F-4D97-AF65-F5344CB8AC3E}">
        <p14:creationId xmlns:p14="http://schemas.microsoft.com/office/powerpoint/2010/main" val="2246352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
            <a:ext cx="12192000" cy="6856413"/>
            <a:chOff x="0" y="0"/>
            <a:chExt cx="5760" cy="4319"/>
          </a:xfrm>
        </p:grpSpPr>
        <p:sp>
          <p:nvSpPr>
            <p:cNvPr id="63491" name="Freeform 3"/>
            <p:cNvSpPr>
              <a:spLocks/>
            </p:cNvSpPr>
            <p:nvPr/>
          </p:nvSpPr>
          <p:spPr bwMode="hidden">
            <a:xfrm>
              <a:off x="0" y="12"/>
              <a:ext cx="5758" cy="3273"/>
            </a:xfrm>
            <a:custGeom>
              <a:avLst/>
              <a:gdLst/>
              <a:ahLst/>
              <a:cxnLst>
                <a:cxn ang="0">
                  <a:pos x="3193" y="1816"/>
                </a:cxn>
                <a:cxn ang="0">
                  <a:pos x="0" y="0"/>
                </a:cxn>
                <a:cxn ang="0">
                  <a:pos x="0" y="522"/>
                </a:cxn>
                <a:cxn ang="0">
                  <a:pos x="3037" y="1978"/>
                </a:cxn>
                <a:cxn ang="0">
                  <a:pos x="5740" y="3273"/>
                </a:cxn>
                <a:cxn ang="0">
                  <a:pos x="5740" y="3267"/>
                </a:cxn>
                <a:cxn ang="0">
                  <a:pos x="3193" y="1816"/>
                </a:cxn>
                <a:cxn ang="0">
                  <a:pos x="3193" y="1816"/>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2" name="Freeform 4"/>
            <p:cNvSpPr>
              <a:spLocks/>
            </p:cNvSpPr>
            <p:nvPr/>
          </p:nvSpPr>
          <p:spPr bwMode="hidden">
            <a:xfrm>
              <a:off x="149" y="0"/>
              <a:ext cx="5609" cy="3243"/>
            </a:xfrm>
            <a:custGeom>
              <a:avLst/>
              <a:gdLst/>
              <a:ahLst/>
              <a:cxnLst>
                <a:cxn ang="0">
                  <a:pos x="3163" y="1714"/>
                </a:cxn>
                <a:cxn ang="0">
                  <a:pos x="431" y="0"/>
                </a:cxn>
                <a:cxn ang="0">
                  <a:pos x="0" y="0"/>
                </a:cxn>
                <a:cxn ang="0">
                  <a:pos x="3086" y="1786"/>
                </a:cxn>
                <a:cxn ang="0">
                  <a:pos x="5591" y="3243"/>
                </a:cxn>
                <a:cxn ang="0">
                  <a:pos x="5591" y="3237"/>
                </a:cxn>
                <a:cxn ang="0">
                  <a:pos x="3163" y="1714"/>
                </a:cxn>
                <a:cxn ang="0">
                  <a:pos x="3163" y="1714"/>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493" name="Freeform 5"/>
            <p:cNvSpPr>
              <a:spLocks/>
            </p:cNvSpPr>
            <p:nvPr/>
          </p:nvSpPr>
          <p:spPr bwMode="hidden">
            <a:xfrm>
              <a:off x="0" y="3433"/>
              <a:ext cx="4038" cy="191"/>
            </a:xfrm>
            <a:custGeom>
              <a:avLst/>
              <a:gdLst/>
              <a:ahLst/>
              <a:cxnLst>
                <a:cxn ang="0">
                  <a:pos x="0" y="156"/>
                </a:cxn>
                <a:cxn ang="0">
                  <a:pos x="4042" y="192"/>
                </a:cxn>
                <a:cxn ang="0">
                  <a:pos x="4042" y="144"/>
                </a:cxn>
                <a:cxn ang="0">
                  <a:pos x="0" y="0"/>
                </a:cxn>
                <a:cxn ang="0">
                  <a:pos x="0" y="156"/>
                </a:cxn>
                <a:cxn ang="0">
                  <a:pos x="0" y="156"/>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494" name="Freeform 6"/>
            <p:cNvSpPr>
              <a:spLocks/>
            </p:cNvSpPr>
            <p:nvPr/>
          </p:nvSpPr>
          <p:spPr bwMode="hidden">
            <a:xfrm>
              <a:off x="4038" y="3577"/>
              <a:ext cx="1720" cy="65"/>
            </a:xfrm>
            <a:custGeom>
              <a:avLst/>
              <a:gdLst/>
              <a:ahLst/>
              <a:cxnLst>
                <a:cxn ang="0">
                  <a:pos x="1722" y="66"/>
                </a:cxn>
                <a:cxn ang="0">
                  <a:pos x="1722" y="60"/>
                </a:cxn>
                <a:cxn ang="0">
                  <a:pos x="0" y="0"/>
                </a:cxn>
                <a:cxn ang="0">
                  <a:pos x="0" y="48"/>
                </a:cxn>
                <a:cxn ang="0">
                  <a:pos x="1722" y="66"/>
                </a:cxn>
                <a:cxn ang="0">
                  <a:pos x="1722" y="66"/>
                </a:cxn>
              </a:cxnLst>
              <a:rect l="0" t="0" r="r" b="b"/>
              <a:pathLst>
                <a:path w="1722" h="66">
                  <a:moveTo>
                    <a:pt x="1722" y="66"/>
                  </a:moveTo>
                  <a:lnTo>
                    <a:pt x="1722" y="60"/>
                  </a:lnTo>
                  <a:lnTo>
                    <a:pt x="0" y="0"/>
                  </a:lnTo>
                  <a:lnTo>
                    <a:pt x="0" y="48"/>
                  </a:lnTo>
                  <a:lnTo>
                    <a:pt x="1722" y="66"/>
                  </a:lnTo>
                  <a:lnTo>
                    <a:pt x="1722" y="66"/>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5" name="Freeform 7"/>
            <p:cNvSpPr>
              <a:spLocks/>
            </p:cNvSpPr>
            <p:nvPr/>
          </p:nvSpPr>
          <p:spPr bwMode="hidden">
            <a:xfrm>
              <a:off x="0" y="3726"/>
              <a:ext cx="4784" cy="329"/>
            </a:xfrm>
            <a:custGeom>
              <a:avLst/>
              <a:gdLst/>
              <a:ahLst/>
              <a:cxnLst>
                <a:cxn ang="0">
                  <a:pos x="0" y="329"/>
                </a:cxn>
                <a:cxn ang="0">
                  <a:pos x="4789" y="77"/>
                </a:cxn>
                <a:cxn ang="0">
                  <a:pos x="4789" y="0"/>
                </a:cxn>
                <a:cxn ang="0">
                  <a:pos x="0" y="107"/>
                </a:cxn>
                <a:cxn ang="0">
                  <a:pos x="0" y="329"/>
                </a:cxn>
                <a:cxn ang="0">
                  <a:pos x="0" y="329"/>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496" name="Freeform 8"/>
            <p:cNvSpPr>
              <a:spLocks/>
            </p:cNvSpPr>
            <p:nvPr/>
          </p:nvSpPr>
          <p:spPr bwMode="hidden">
            <a:xfrm>
              <a:off x="4784" y="3702"/>
              <a:ext cx="974" cy="101"/>
            </a:xfrm>
            <a:custGeom>
              <a:avLst/>
              <a:gdLst/>
              <a:ahLst/>
              <a:cxnLst>
                <a:cxn ang="0">
                  <a:pos x="975" y="48"/>
                </a:cxn>
                <a:cxn ang="0">
                  <a:pos x="975" y="0"/>
                </a:cxn>
                <a:cxn ang="0">
                  <a:pos x="0" y="24"/>
                </a:cxn>
                <a:cxn ang="0">
                  <a:pos x="0" y="101"/>
                </a:cxn>
                <a:cxn ang="0">
                  <a:pos x="975" y="48"/>
                </a:cxn>
                <a:cxn ang="0">
                  <a:pos x="975" y="48"/>
                </a:cxn>
              </a:cxnLst>
              <a:rect l="0" t="0" r="r" b="b"/>
              <a:pathLst>
                <a:path w="975" h="101">
                  <a:moveTo>
                    <a:pt x="975" y="48"/>
                  </a:moveTo>
                  <a:lnTo>
                    <a:pt x="975" y="0"/>
                  </a:lnTo>
                  <a:lnTo>
                    <a:pt x="0" y="24"/>
                  </a:lnTo>
                  <a:lnTo>
                    <a:pt x="0" y="101"/>
                  </a:lnTo>
                  <a:lnTo>
                    <a:pt x="975" y="48"/>
                  </a:lnTo>
                  <a:lnTo>
                    <a:pt x="975" y="48"/>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7" name="Freeform 9"/>
            <p:cNvSpPr>
              <a:spLocks/>
            </p:cNvSpPr>
            <p:nvPr/>
          </p:nvSpPr>
          <p:spPr bwMode="hidden">
            <a:xfrm>
              <a:off x="3619" y="3815"/>
              <a:ext cx="2139" cy="198"/>
            </a:xfrm>
            <a:custGeom>
              <a:avLst/>
              <a:gdLst/>
              <a:ahLst/>
              <a:cxnLst>
                <a:cxn ang="0">
                  <a:pos x="2141" y="0"/>
                </a:cxn>
                <a:cxn ang="0">
                  <a:pos x="0" y="156"/>
                </a:cxn>
                <a:cxn ang="0">
                  <a:pos x="0" y="198"/>
                </a:cxn>
                <a:cxn ang="0">
                  <a:pos x="2141" y="0"/>
                </a:cxn>
                <a:cxn ang="0">
                  <a:pos x="2141" y="0"/>
                </a:cxn>
              </a:cxnLst>
              <a:rect l="0" t="0" r="r" b="b"/>
              <a:pathLst>
                <a:path w="2141" h="198">
                  <a:moveTo>
                    <a:pt x="2141" y="0"/>
                  </a:moveTo>
                  <a:lnTo>
                    <a:pt x="0" y="156"/>
                  </a:lnTo>
                  <a:lnTo>
                    <a:pt x="0" y="198"/>
                  </a:lnTo>
                  <a:lnTo>
                    <a:pt x="2141" y="0"/>
                  </a:lnTo>
                  <a:lnTo>
                    <a:pt x="2141" y="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498" name="Freeform 10"/>
            <p:cNvSpPr>
              <a:spLocks/>
            </p:cNvSpPr>
            <p:nvPr/>
          </p:nvSpPr>
          <p:spPr bwMode="hidden">
            <a:xfrm>
              <a:off x="0" y="3971"/>
              <a:ext cx="3619" cy="348"/>
            </a:xfrm>
            <a:custGeom>
              <a:avLst/>
              <a:gdLst/>
              <a:ahLst/>
              <a:cxnLst>
                <a:cxn ang="0">
                  <a:pos x="0" y="348"/>
                </a:cxn>
                <a:cxn ang="0">
                  <a:pos x="311" y="348"/>
                </a:cxn>
                <a:cxn ang="0">
                  <a:pos x="3623" y="42"/>
                </a:cxn>
                <a:cxn ang="0">
                  <a:pos x="3623" y="0"/>
                </a:cxn>
                <a:cxn ang="0">
                  <a:pos x="0" y="264"/>
                </a:cxn>
                <a:cxn ang="0">
                  <a:pos x="0" y="348"/>
                </a:cxn>
                <a:cxn ang="0">
                  <a:pos x="0" y="348"/>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499" name="Freeform 11"/>
            <p:cNvSpPr>
              <a:spLocks/>
            </p:cNvSpPr>
            <p:nvPr/>
          </p:nvSpPr>
          <p:spPr bwMode="hidden">
            <a:xfrm>
              <a:off x="2097" y="4043"/>
              <a:ext cx="2514" cy="276"/>
            </a:xfrm>
            <a:custGeom>
              <a:avLst/>
              <a:gdLst/>
              <a:ahLst/>
              <a:cxnLst>
                <a:cxn ang="0">
                  <a:pos x="2182" y="276"/>
                </a:cxn>
                <a:cxn ang="0">
                  <a:pos x="2517" y="204"/>
                </a:cxn>
                <a:cxn ang="0">
                  <a:pos x="2260" y="0"/>
                </a:cxn>
                <a:cxn ang="0">
                  <a:pos x="0" y="276"/>
                </a:cxn>
                <a:cxn ang="0">
                  <a:pos x="2182" y="276"/>
                </a:cxn>
                <a:cxn ang="0">
                  <a:pos x="2182" y="276"/>
                </a:cxn>
              </a:cxnLst>
              <a:rect l="0" t="0" r="r" b="b"/>
              <a:pathLst>
                <a:path w="2517" h="276">
                  <a:moveTo>
                    <a:pt x="2182" y="276"/>
                  </a:moveTo>
                  <a:lnTo>
                    <a:pt x="2517" y="204"/>
                  </a:lnTo>
                  <a:lnTo>
                    <a:pt x="2260" y="0"/>
                  </a:lnTo>
                  <a:lnTo>
                    <a:pt x="0" y="276"/>
                  </a:lnTo>
                  <a:lnTo>
                    <a:pt x="2182" y="276"/>
                  </a:lnTo>
                  <a:lnTo>
                    <a:pt x="2182" y="276"/>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0" name="Freeform 12"/>
            <p:cNvSpPr>
              <a:spLocks/>
            </p:cNvSpPr>
            <p:nvPr/>
          </p:nvSpPr>
          <p:spPr bwMode="hidden">
            <a:xfrm>
              <a:off x="4354" y="3869"/>
              <a:ext cx="1404" cy="378"/>
            </a:xfrm>
            <a:custGeom>
              <a:avLst/>
              <a:gdLst/>
              <a:ahLst/>
              <a:cxnLst>
                <a:cxn ang="0">
                  <a:pos x="1405" y="126"/>
                </a:cxn>
                <a:cxn ang="0">
                  <a:pos x="1405" y="0"/>
                </a:cxn>
                <a:cxn ang="0">
                  <a:pos x="0" y="174"/>
                </a:cxn>
                <a:cxn ang="0">
                  <a:pos x="257" y="378"/>
                </a:cxn>
                <a:cxn ang="0">
                  <a:pos x="1405" y="126"/>
                </a:cxn>
                <a:cxn ang="0">
                  <a:pos x="1405" y="126"/>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w="9525">
              <a:noFill/>
              <a:round/>
              <a:headEnd/>
              <a:tailEnd/>
            </a:ln>
          </p:spPr>
          <p:txBody>
            <a:bodyPr/>
            <a:lstStyle/>
            <a:p>
              <a:pPr>
                <a:defRPr/>
              </a:pPr>
              <a:endParaRPr lang="es-ES" sz="1800">
                <a:latin typeface="Arial" charset="0"/>
              </a:endParaRPr>
            </a:p>
          </p:txBody>
        </p:sp>
        <p:sp>
          <p:nvSpPr>
            <p:cNvPr id="63501" name="Freeform 13"/>
            <p:cNvSpPr>
              <a:spLocks/>
            </p:cNvSpPr>
            <p:nvPr/>
          </p:nvSpPr>
          <p:spPr bwMode="hidden">
            <a:xfrm>
              <a:off x="5030" y="3151"/>
              <a:ext cx="728" cy="240"/>
            </a:xfrm>
            <a:custGeom>
              <a:avLst/>
              <a:gdLst/>
              <a:ahLst/>
              <a:cxnLst>
                <a:cxn ang="0">
                  <a:pos x="729" y="240"/>
                </a:cxn>
                <a:cxn ang="0">
                  <a:pos x="0" y="0"/>
                </a:cxn>
                <a:cxn ang="0">
                  <a:pos x="0" y="6"/>
                </a:cxn>
                <a:cxn ang="0">
                  <a:pos x="729" y="240"/>
                </a:cxn>
                <a:cxn ang="0">
                  <a:pos x="729" y="240"/>
                </a:cxn>
              </a:cxnLst>
              <a:rect l="0" t="0" r="r" b="b"/>
              <a:pathLst>
                <a:path w="729" h="240">
                  <a:moveTo>
                    <a:pt x="729" y="240"/>
                  </a:moveTo>
                  <a:lnTo>
                    <a:pt x="0" y="0"/>
                  </a:lnTo>
                  <a:lnTo>
                    <a:pt x="0" y="6"/>
                  </a:lnTo>
                  <a:lnTo>
                    <a:pt x="729" y="240"/>
                  </a:lnTo>
                  <a:lnTo>
                    <a:pt x="729" y="240"/>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2" name="Freeform 14"/>
            <p:cNvSpPr>
              <a:spLocks/>
            </p:cNvSpPr>
            <p:nvPr/>
          </p:nvSpPr>
          <p:spPr bwMode="hidden">
            <a:xfrm>
              <a:off x="0" y="1486"/>
              <a:ext cx="5030" cy="1671"/>
            </a:xfrm>
            <a:custGeom>
              <a:avLst/>
              <a:gdLst/>
              <a:ahLst/>
              <a:cxnLst>
                <a:cxn ang="0">
                  <a:pos x="0" y="72"/>
                </a:cxn>
                <a:cxn ang="0">
                  <a:pos x="5035" y="1672"/>
                </a:cxn>
                <a:cxn ang="0">
                  <a:pos x="5035" y="1666"/>
                </a:cxn>
                <a:cxn ang="0">
                  <a:pos x="0" y="0"/>
                </a:cxn>
                <a:cxn ang="0">
                  <a:pos x="0" y="72"/>
                </a:cxn>
                <a:cxn ang="0">
                  <a:pos x="0" y="72"/>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3" name="Freeform 15"/>
            <p:cNvSpPr>
              <a:spLocks/>
            </p:cNvSpPr>
            <p:nvPr/>
          </p:nvSpPr>
          <p:spPr bwMode="hidden">
            <a:xfrm>
              <a:off x="5030" y="3049"/>
              <a:ext cx="728" cy="318"/>
            </a:xfrm>
            <a:custGeom>
              <a:avLst/>
              <a:gdLst/>
              <a:ahLst/>
              <a:cxnLst>
                <a:cxn ang="0">
                  <a:pos x="729" y="318"/>
                </a:cxn>
                <a:cxn ang="0">
                  <a:pos x="729" y="312"/>
                </a:cxn>
                <a:cxn ang="0">
                  <a:pos x="0" y="0"/>
                </a:cxn>
                <a:cxn ang="0">
                  <a:pos x="0" y="54"/>
                </a:cxn>
                <a:cxn ang="0">
                  <a:pos x="729" y="318"/>
                </a:cxn>
                <a:cxn ang="0">
                  <a:pos x="729" y="318"/>
                </a:cxn>
              </a:cxnLst>
              <a:rect l="0" t="0" r="r" b="b"/>
              <a:pathLst>
                <a:path w="729" h="318">
                  <a:moveTo>
                    <a:pt x="729" y="318"/>
                  </a:moveTo>
                  <a:lnTo>
                    <a:pt x="729" y="312"/>
                  </a:lnTo>
                  <a:lnTo>
                    <a:pt x="0" y="0"/>
                  </a:lnTo>
                  <a:lnTo>
                    <a:pt x="0" y="54"/>
                  </a:lnTo>
                  <a:lnTo>
                    <a:pt x="729" y="318"/>
                  </a:lnTo>
                  <a:lnTo>
                    <a:pt x="729" y="318"/>
                  </a:lnTo>
                  <a:close/>
                </a:path>
              </a:pathLst>
            </a:custGeom>
            <a:gradFill rotWithShape="0">
              <a:gsLst>
                <a:gs pos="0">
                  <a:schemeClr val="bg2"/>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04" name="Freeform 16"/>
            <p:cNvSpPr>
              <a:spLocks/>
            </p:cNvSpPr>
            <p:nvPr/>
          </p:nvSpPr>
          <p:spPr bwMode="hidden">
            <a:xfrm>
              <a:off x="0" y="916"/>
              <a:ext cx="5030" cy="2187"/>
            </a:xfrm>
            <a:custGeom>
              <a:avLst/>
              <a:gdLst/>
              <a:ahLst/>
              <a:cxnLst>
                <a:cxn ang="0">
                  <a:pos x="0" y="396"/>
                </a:cxn>
                <a:cxn ang="0">
                  <a:pos x="5035" y="2188"/>
                </a:cxn>
                <a:cxn ang="0">
                  <a:pos x="5035" y="2134"/>
                </a:cxn>
                <a:cxn ang="0">
                  <a:pos x="0" y="0"/>
                </a:cxn>
                <a:cxn ang="0">
                  <a:pos x="0" y="396"/>
                </a:cxn>
                <a:cxn ang="0">
                  <a:pos x="0" y="396"/>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w="9525">
              <a:noFill/>
              <a:round/>
              <a:headEnd/>
              <a:tailEnd/>
            </a:ln>
          </p:spPr>
          <p:txBody>
            <a:bodyPr/>
            <a:lstStyle/>
            <a:p>
              <a:pPr>
                <a:defRPr/>
              </a:pPr>
              <a:endParaRPr lang="es-ES" sz="1800">
                <a:latin typeface="Arial" charset="0"/>
              </a:endParaRPr>
            </a:p>
          </p:txBody>
        </p:sp>
        <p:sp>
          <p:nvSpPr>
            <p:cNvPr id="63505" name="Freeform 17"/>
            <p:cNvSpPr>
              <a:spLocks/>
            </p:cNvSpPr>
            <p:nvPr/>
          </p:nvSpPr>
          <p:spPr bwMode="hidden">
            <a:xfrm>
              <a:off x="2294" y="0"/>
              <a:ext cx="3159" cy="2725"/>
            </a:xfrm>
            <a:custGeom>
              <a:avLst/>
              <a:gdLst/>
              <a:ahLst/>
              <a:cxnLst>
                <a:cxn ang="0">
                  <a:pos x="0" y="0"/>
                </a:cxn>
                <a:cxn ang="0">
                  <a:pos x="3145" y="2727"/>
                </a:cxn>
                <a:cxn ang="0">
                  <a:pos x="3163" y="2704"/>
                </a:cxn>
                <a:cxn ang="0">
                  <a:pos x="102" y="0"/>
                </a:cxn>
                <a:cxn ang="0">
                  <a:pos x="0" y="0"/>
                </a:cxn>
                <a:cxn ang="0">
                  <a:pos x="0" y="0"/>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6" name="Freeform 18"/>
            <p:cNvSpPr>
              <a:spLocks/>
            </p:cNvSpPr>
            <p:nvPr/>
          </p:nvSpPr>
          <p:spPr bwMode="hidden">
            <a:xfrm>
              <a:off x="5435" y="2702"/>
              <a:ext cx="323" cy="299"/>
            </a:xfrm>
            <a:custGeom>
              <a:avLst/>
              <a:gdLst/>
              <a:ahLst/>
              <a:cxnLst>
                <a:cxn ang="0">
                  <a:pos x="323" y="299"/>
                </a:cxn>
                <a:cxn ang="0">
                  <a:pos x="323" y="263"/>
                </a:cxn>
                <a:cxn ang="0">
                  <a:pos x="18" y="0"/>
                </a:cxn>
                <a:cxn ang="0">
                  <a:pos x="0" y="23"/>
                </a:cxn>
                <a:cxn ang="0">
                  <a:pos x="323" y="299"/>
                </a:cxn>
                <a:cxn ang="0">
                  <a:pos x="323" y="299"/>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w="9525">
              <a:noFill/>
              <a:round/>
              <a:headEnd/>
              <a:tailEnd/>
            </a:ln>
          </p:spPr>
          <p:txBody>
            <a:bodyPr/>
            <a:lstStyle/>
            <a:p>
              <a:pPr>
                <a:defRPr/>
              </a:pPr>
              <a:endParaRPr lang="es-ES" sz="1800">
                <a:latin typeface="Arial" charset="0"/>
              </a:endParaRPr>
            </a:p>
          </p:txBody>
        </p:sp>
        <p:sp>
          <p:nvSpPr>
            <p:cNvPr id="63507" name="Freeform 19"/>
            <p:cNvSpPr>
              <a:spLocks/>
            </p:cNvSpPr>
            <p:nvPr/>
          </p:nvSpPr>
          <p:spPr bwMode="hidden">
            <a:xfrm>
              <a:off x="5477" y="2588"/>
              <a:ext cx="281" cy="335"/>
            </a:xfrm>
            <a:custGeom>
              <a:avLst/>
              <a:gdLst/>
              <a:ahLst/>
              <a:cxnLst>
                <a:cxn ang="0">
                  <a:pos x="281" y="335"/>
                </a:cxn>
                <a:cxn ang="0">
                  <a:pos x="281" y="173"/>
                </a:cxn>
                <a:cxn ang="0">
                  <a:pos x="96" y="0"/>
                </a:cxn>
                <a:cxn ang="0">
                  <a:pos x="0" y="90"/>
                </a:cxn>
                <a:cxn ang="0">
                  <a:pos x="281" y="335"/>
                </a:cxn>
                <a:cxn ang="0">
                  <a:pos x="281" y="335"/>
                </a:cxn>
              </a:cxnLst>
              <a:rect l="0" t="0" r="r" b="b"/>
              <a:pathLst>
                <a:path w="281" h="335">
                  <a:moveTo>
                    <a:pt x="281" y="335"/>
                  </a:moveTo>
                  <a:lnTo>
                    <a:pt x="281" y="173"/>
                  </a:lnTo>
                  <a:lnTo>
                    <a:pt x="96" y="0"/>
                  </a:lnTo>
                  <a:lnTo>
                    <a:pt x="0" y="90"/>
                  </a:lnTo>
                  <a:lnTo>
                    <a:pt x="281" y="335"/>
                  </a:lnTo>
                  <a:lnTo>
                    <a:pt x="281" y="335"/>
                  </a:lnTo>
                  <a:close/>
                </a:path>
              </a:pathLst>
            </a:custGeom>
            <a:solidFill>
              <a:schemeClr val="bg1"/>
            </a:solidFill>
            <a:ln w="9525">
              <a:noFill/>
              <a:round/>
              <a:headEnd/>
              <a:tailEnd/>
            </a:ln>
          </p:spPr>
          <p:txBody>
            <a:bodyPr/>
            <a:lstStyle/>
            <a:p>
              <a:pPr>
                <a:defRPr/>
              </a:pPr>
              <a:endParaRPr lang="es-ES" sz="1800">
                <a:latin typeface="Arial" charset="0"/>
              </a:endParaRPr>
            </a:p>
          </p:txBody>
        </p:sp>
        <p:sp>
          <p:nvSpPr>
            <p:cNvPr id="63508" name="Freeform 20"/>
            <p:cNvSpPr>
              <a:spLocks/>
            </p:cNvSpPr>
            <p:nvPr/>
          </p:nvSpPr>
          <p:spPr bwMode="hidden">
            <a:xfrm>
              <a:off x="2454" y="0"/>
              <a:ext cx="3119" cy="2678"/>
            </a:xfrm>
            <a:custGeom>
              <a:avLst/>
              <a:gdLst/>
              <a:ahLst/>
              <a:cxnLst>
                <a:cxn ang="0">
                  <a:pos x="0" y="0"/>
                </a:cxn>
                <a:cxn ang="0">
                  <a:pos x="3026" y="2680"/>
                </a:cxn>
                <a:cxn ang="0">
                  <a:pos x="3122" y="2590"/>
                </a:cxn>
                <a:cxn ang="0">
                  <a:pos x="383" y="0"/>
                </a:cxn>
                <a:cxn ang="0">
                  <a:pos x="0" y="0"/>
                </a:cxn>
                <a:cxn ang="0">
                  <a:pos x="0" y="0"/>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09" name="Freeform 21"/>
            <p:cNvSpPr>
              <a:spLocks/>
            </p:cNvSpPr>
            <p:nvPr/>
          </p:nvSpPr>
          <p:spPr bwMode="hidden">
            <a:xfrm>
              <a:off x="5626" y="2534"/>
              <a:ext cx="132" cy="132"/>
            </a:xfrm>
            <a:custGeom>
              <a:avLst/>
              <a:gdLst/>
              <a:ahLst/>
              <a:cxnLst>
                <a:cxn ang="0">
                  <a:pos x="132" y="132"/>
                </a:cxn>
                <a:cxn ang="0">
                  <a:pos x="0" y="0"/>
                </a:cxn>
                <a:cxn ang="0">
                  <a:pos x="0" y="0"/>
                </a:cxn>
                <a:cxn ang="0">
                  <a:pos x="132" y="132"/>
                </a:cxn>
                <a:cxn ang="0">
                  <a:pos x="132" y="132"/>
                </a:cxn>
              </a:cxnLst>
              <a:rect l="0" t="0" r="r" b="b"/>
              <a:pathLst>
                <a:path w="132" h="132">
                  <a:moveTo>
                    <a:pt x="132" y="132"/>
                  </a:moveTo>
                  <a:lnTo>
                    <a:pt x="0" y="0"/>
                  </a:lnTo>
                  <a:lnTo>
                    <a:pt x="0" y="0"/>
                  </a:lnTo>
                  <a:lnTo>
                    <a:pt x="132" y="132"/>
                  </a:lnTo>
                  <a:lnTo>
                    <a:pt x="132" y="132"/>
                  </a:lnTo>
                  <a:close/>
                </a:path>
              </a:pathLst>
            </a:custGeom>
            <a:solidFill>
              <a:srgbClr val="FF9999"/>
            </a:solidFill>
            <a:ln w="9525">
              <a:noFill/>
              <a:round/>
              <a:headEnd/>
              <a:tailEnd/>
            </a:ln>
          </p:spPr>
          <p:txBody>
            <a:bodyPr/>
            <a:lstStyle/>
            <a:p>
              <a:pPr>
                <a:defRPr/>
              </a:pPr>
              <a:endParaRPr lang="es-ES" sz="1800">
                <a:latin typeface="Arial" charset="0"/>
              </a:endParaRPr>
            </a:p>
          </p:txBody>
        </p:sp>
        <p:sp>
          <p:nvSpPr>
            <p:cNvPr id="63510" name="Freeform 22"/>
            <p:cNvSpPr>
              <a:spLocks/>
            </p:cNvSpPr>
            <p:nvPr/>
          </p:nvSpPr>
          <p:spPr bwMode="hidden">
            <a:xfrm>
              <a:off x="3112" y="0"/>
              <a:ext cx="2514" cy="2534"/>
            </a:xfrm>
            <a:custGeom>
              <a:avLst/>
              <a:gdLst/>
              <a:ahLst/>
              <a:cxnLst>
                <a:cxn ang="0">
                  <a:pos x="0" y="0"/>
                </a:cxn>
                <a:cxn ang="0">
                  <a:pos x="2517" y="2536"/>
                </a:cxn>
                <a:cxn ang="0">
                  <a:pos x="2517" y="2536"/>
                </a:cxn>
                <a:cxn ang="0">
                  <a:pos x="66" y="0"/>
                </a:cxn>
                <a:cxn ang="0">
                  <a:pos x="0" y="0"/>
                </a:cxn>
                <a:cxn ang="0">
                  <a:pos x="0" y="0"/>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1" name="Freeform 23"/>
            <p:cNvSpPr>
              <a:spLocks/>
            </p:cNvSpPr>
            <p:nvPr/>
          </p:nvSpPr>
          <p:spPr bwMode="hidden">
            <a:xfrm>
              <a:off x="3488" y="0"/>
              <a:ext cx="2198" cy="2480"/>
            </a:xfrm>
            <a:custGeom>
              <a:avLst/>
              <a:gdLst/>
              <a:ahLst/>
              <a:cxnLst>
                <a:cxn ang="0">
                  <a:pos x="0" y="0"/>
                </a:cxn>
                <a:cxn ang="0">
                  <a:pos x="2188" y="2482"/>
                </a:cxn>
                <a:cxn ang="0">
                  <a:pos x="2200" y="2476"/>
                </a:cxn>
                <a:cxn ang="0">
                  <a:pos x="317" y="0"/>
                </a:cxn>
                <a:cxn ang="0">
                  <a:pos x="0" y="0"/>
                </a:cxn>
                <a:cxn ang="0">
                  <a:pos x="0" y="0"/>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w="9525" cap="flat" cmpd="sng">
              <a:noFill/>
              <a:prstDash val="solid"/>
              <a:round/>
              <a:headEnd type="none" w="med" len="med"/>
              <a:tailEnd type="none" w="med" len="med"/>
            </a:ln>
            <a:effectLst/>
          </p:spPr>
          <p:txBody>
            <a:bodyPr/>
            <a:lstStyle/>
            <a:p>
              <a:pPr>
                <a:defRPr/>
              </a:pPr>
              <a:endParaRPr lang="es-ES" sz="1800">
                <a:latin typeface="Arial" charset="0"/>
              </a:endParaRPr>
            </a:p>
          </p:txBody>
        </p:sp>
        <p:sp>
          <p:nvSpPr>
            <p:cNvPr id="63512" name="Freeform 24"/>
            <p:cNvSpPr>
              <a:spLocks/>
            </p:cNvSpPr>
            <p:nvPr/>
          </p:nvSpPr>
          <p:spPr bwMode="hidden">
            <a:xfrm>
              <a:off x="5674" y="2474"/>
              <a:ext cx="84" cy="96"/>
            </a:xfrm>
            <a:custGeom>
              <a:avLst/>
              <a:gdLst/>
              <a:ahLst/>
              <a:cxnLst>
                <a:cxn ang="0">
                  <a:pos x="84" y="96"/>
                </a:cxn>
                <a:cxn ang="0">
                  <a:pos x="84" y="90"/>
                </a:cxn>
                <a:cxn ang="0">
                  <a:pos x="12" y="0"/>
                </a:cxn>
                <a:cxn ang="0">
                  <a:pos x="0" y="6"/>
                </a:cxn>
                <a:cxn ang="0">
                  <a:pos x="84" y="96"/>
                </a:cxn>
                <a:cxn ang="0">
                  <a:pos x="84" y="96"/>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w="9525">
              <a:noFill/>
              <a:round/>
              <a:headEnd/>
              <a:tailEnd/>
            </a:ln>
          </p:spPr>
          <p:txBody>
            <a:bodyPr/>
            <a:lstStyle/>
            <a:p>
              <a:pPr>
                <a:defRPr/>
              </a:pPr>
              <a:endParaRPr lang="es-ES" sz="1800">
                <a:latin typeface="Arial" charset="0"/>
              </a:endParaRPr>
            </a:p>
          </p:txBody>
        </p:sp>
        <p:sp>
          <p:nvSpPr>
            <p:cNvPr id="63513" name="Freeform 25"/>
            <p:cNvSpPr>
              <a:spLocks/>
            </p:cNvSpPr>
            <p:nvPr/>
          </p:nvSpPr>
          <p:spPr bwMode="hidden">
            <a:xfrm>
              <a:off x="5603" y="850"/>
              <a:ext cx="155" cy="516"/>
            </a:xfrm>
            <a:custGeom>
              <a:avLst/>
              <a:gdLst/>
              <a:ahLst/>
              <a:cxnLst>
                <a:cxn ang="0">
                  <a:pos x="155" y="516"/>
                </a:cxn>
                <a:cxn ang="0">
                  <a:pos x="155" y="204"/>
                </a:cxn>
                <a:cxn ang="0">
                  <a:pos x="77" y="0"/>
                </a:cxn>
                <a:cxn ang="0">
                  <a:pos x="0" y="192"/>
                </a:cxn>
                <a:cxn ang="0">
                  <a:pos x="155" y="516"/>
                </a:cxn>
                <a:cxn ang="0">
                  <a:pos x="155" y="516"/>
                </a:cxn>
              </a:cxnLst>
              <a:rect l="0" t="0" r="r" b="b"/>
              <a:pathLst>
                <a:path w="155" h="516">
                  <a:moveTo>
                    <a:pt x="155" y="516"/>
                  </a:moveTo>
                  <a:lnTo>
                    <a:pt x="155" y="204"/>
                  </a:lnTo>
                  <a:lnTo>
                    <a:pt x="77" y="0"/>
                  </a:lnTo>
                  <a:lnTo>
                    <a:pt x="0" y="192"/>
                  </a:lnTo>
                  <a:lnTo>
                    <a:pt x="155" y="516"/>
                  </a:lnTo>
                  <a:lnTo>
                    <a:pt x="155" y="516"/>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4" name="Freeform 26"/>
            <p:cNvSpPr>
              <a:spLocks/>
            </p:cNvSpPr>
            <p:nvPr/>
          </p:nvSpPr>
          <p:spPr bwMode="hidden">
            <a:xfrm>
              <a:off x="5107" y="0"/>
              <a:ext cx="573" cy="1042"/>
            </a:xfrm>
            <a:custGeom>
              <a:avLst/>
              <a:gdLst/>
              <a:ahLst/>
              <a:cxnLst>
                <a:cxn ang="0">
                  <a:pos x="0" y="0"/>
                </a:cxn>
                <a:cxn ang="0">
                  <a:pos x="497" y="1043"/>
                </a:cxn>
                <a:cxn ang="0">
                  <a:pos x="574" y="851"/>
                </a:cxn>
                <a:cxn ang="0">
                  <a:pos x="251" y="0"/>
                </a:cxn>
                <a:cxn ang="0">
                  <a:pos x="0" y="0"/>
                </a:cxn>
                <a:cxn ang="0">
                  <a:pos x="0" y="0"/>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5" name="Freeform 27"/>
            <p:cNvSpPr>
              <a:spLocks/>
            </p:cNvSpPr>
            <p:nvPr/>
          </p:nvSpPr>
          <p:spPr bwMode="hidden">
            <a:xfrm>
              <a:off x="5411" y="0"/>
              <a:ext cx="341" cy="796"/>
            </a:xfrm>
            <a:custGeom>
              <a:avLst/>
              <a:gdLst/>
              <a:ahLst/>
              <a:cxnLst>
                <a:cxn ang="0">
                  <a:pos x="144" y="0"/>
                </a:cxn>
                <a:cxn ang="0">
                  <a:pos x="0" y="0"/>
                </a:cxn>
                <a:cxn ang="0">
                  <a:pos x="287" y="797"/>
                </a:cxn>
                <a:cxn ang="0">
                  <a:pos x="341" y="653"/>
                </a:cxn>
                <a:cxn ang="0">
                  <a:pos x="144" y="0"/>
                </a:cxn>
                <a:cxn ang="0">
                  <a:pos x="144" y="0"/>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16" name="Freeform 28"/>
            <p:cNvSpPr>
              <a:spLocks/>
            </p:cNvSpPr>
            <p:nvPr/>
          </p:nvSpPr>
          <p:spPr bwMode="hidden">
            <a:xfrm>
              <a:off x="5698" y="653"/>
              <a:ext cx="60" cy="311"/>
            </a:xfrm>
            <a:custGeom>
              <a:avLst/>
              <a:gdLst/>
              <a:ahLst/>
              <a:cxnLst>
                <a:cxn ang="0">
                  <a:pos x="0" y="144"/>
                </a:cxn>
                <a:cxn ang="0">
                  <a:pos x="60" y="312"/>
                </a:cxn>
                <a:cxn ang="0">
                  <a:pos x="60" y="6"/>
                </a:cxn>
                <a:cxn ang="0">
                  <a:pos x="54" y="0"/>
                </a:cxn>
                <a:cxn ang="0">
                  <a:pos x="0" y="144"/>
                </a:cxn>
                <a:cxn ang="0">
                  <a:pos x="0" y="144"/>
                </a:cxn>
              </a:cxnLst>
              <a:rect l="0" t="0" r="r" b="b"/>
              <a:pathLst>
                <a:path w="60" h="312">
                  <a:moveTo>
                    <a:pt x="0" y="144"/>
                  </a:moveTo>
                  <a:lnTo>
                    <a:pt x="60" y="312"/>
                  </a:lnTo>
                  <a:lnTo>
                    <a:pt x="60" y="6"/>
                  </a:lnTo>
                  <a:lnTo>
                    <a:pt x="54" y="0"/>
                  </a:lnTo>
                  <a:lnTo>
                    <a:pt x="0" y="144"/>
                  </a:lnTo>
                  <a:lnTo>
                    <a:pt x="0" y="144"/>
                  </a:lnTo>
                  <a:close/>
                </a:path>
              </a:pathLst>
            </a:custGeom>
            <a:solidFill>
              <a:schemeClr val="bg2"/>
            </a:solidFill>
            <a:ln w="9525">
              <a:noFill/>
              <a:round/>
              <a:headEnd/>
              <a:tailEnd/>
            </a:ln>
          </p:spPr>
          <p:txBody>
            <a:bodyPr/>
            <a:lstStyle/>
            <a:p>
              <a:pPr>
                <a:defRPr/>
              </a:pPr>
              <a:endParaRPr lang="es-ES" sz="1800">
                <a:latin typeface="Arial" charset="0"/>
              </a:endParaRPr>
            </a:p>
          </p:txBody>
        </p:sp>
        <p:sp>
          <p:nvSpPr>
            <p:cNvPr id="63517" name="Freeform 29"/>
            <p:cNvSpPr>
              <a:spLocks/>
            </p:cNvSpPr>
            <p:nvPr/>
          </p:nvSpPr>
          <p:spPr bwMode="hidden">
            <a:xfrm>
              <a:off x="2" y="1601"/>
              <a:ext cx="5752" cy="1864"/>
            </a:xfrm>
            <a:custGeom>
              <a:avLst/>
              <a:gdLst/>
              <a:ahLst/>
              <a:cxnLst>
                <a:cxn ang="0">
                  <a:pos x="0" y="371"/>
                </a:cxn>
                <a:cxn ang="0">
                  <a:pos x="5740" y="1864"/>
                </a:cxn>
                <a:cxn ang="0">
                  <a:pos x="5740" y="1834"/>
                </a:cxn>
                <a:cxn ang="0">
                  <a:pos x="0" y="0"/>
                </a:cxn>
                <a:cxn ang="0">
                  <a:pos x="0" y="371"/>
                </a:cxn>
                <a:cxn ang="0">
                  <a:pos x="0" y="37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18" name="Freeform 30"/>
            <p:cNvSpPr>
              <a:spLocks/>
            </p:cNvSpPr>
            <p:nvPr/>
          </p:nvSpPr>
          <p:spPr bwMode="hidden">
            <a:xfrm>
              <a:off x="5754" y="3483"/>
              <a:ext cx="6" cy="6"/>
            </a:xfrm>
            <a:custGeom>
              <a:avLst/>
              <a:gdLst/>
              <a:ahLst/>
              <a:cxnLst>
                <a:cxn ang="0">
                  <a:pos x="6" y="6"/>
                </a:cxn>
                <a:cxn ang="0">
                  <a:pos x="0" y="0"/>
                </a:cxn>
                <a:cxn ang="0">
                  <a:pos x="0" y="6"/>
                </a:cxn>
                <a:cxn ang="0">
                  <a:pos x="6" y="6"/>
                </a:cxn>
                <a:cxn ang="0">
                  <a:pos x="6" y="6"/>
                </a:cxn>
              </a:cxnLst>
              <a:rect l="0" t="0" r="r" b="b"/>
              <a:pathLst>
                <a:path w="6" h="6">
                  <a:moveTo>
                    <a:pt x="6" y="6"/>
                  </a:moveTo>
                  <a:lnTo>
                    <a:pt x="0" y="0"/>
                  </a:lnTo>
                  <a:lnTo>
                    <a:pt x="0" y="6"/>
                  </a:lnTo>
                  <a:lnTo>
                    <a:pt x="6" y="6"/>
                  </a:lnTo>
                  <a:lnTo>
                    <a:pt x="6" y="6"/>
                  </a:lnTo>
                  <a:close/>
                </a:path>
              </a:pathLst>
            </a:custGeom>
            <a:solidFill>
              <a:srgbClr val="18FF00"/>
            </a:solidFill>
            <a:ln w="9525">
              <a:noFill/>
              <a:round/>
              <a:headEnd/>
              <a:tailEnd/>
            </a:ln>
          </p:spPr>
          <p:txBody>
            <a:bodyPr/>
            <a:lstStyle/>
            <a:p>
              <a:pPr>
                <a:defRPr/>
              </a:pPr>
              <a:endParaRPr lang="es-ES" sz="1800">
                <a:latin typeface="Arial" charset="0"/>
              </a:endParaRPr>
            </a:p>
          </p:txBody>
        </p:sp>
        <p:sp>
          <p:nvSpPr>
            <p:cNvPr id="63519" name="Freeform 31"/>
            <p:cNvSpPr>
              <a:spLocks/>
            </p:cNvSpPr>
            <p:nvPr/>
          </p:nvSpPr>
          <p:spPr bwMode="hidden">
            <a:xfrm>
              <a:off x="2" y="2152"/>
              <a:ext cx="5752" cy="1337"/>
            </a:xfrm>
            <a:custGeom>
              <a:avLst/>
              <a:gdLst/>
              <a:ahLst/>
              <a:cxnLst>
                <a:cxn ang="0">
                  <a:pos x="0" y="366"/>
                </a:cxn>
                <a:cxn ang="0">
                  <a:pos x="5740" y="1337"/>
                </a:cxn>
                <a:cxn ang="0">
                  <a:pos x="5740" y="1331"/>
                </a:cxn>
                <a:cxn ang="0">
                  <a:pos x="0" y="0"/>
                </a:cxn>
                <a:cxn ang="0">
                  <a:pos x="0" y="366"/>
                </a:cxn>
                <a:cxn ang="0">
                  <a:pos x="0" y="366"/>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0" name="Freeform 32"/>
            <p:cNvSpPr>
              <a:spLocks/>
            </p:cNvSpPr>
            <p:nvPr/>
          </p:nvSpPr>
          <p:spPr bwMode="hidden">
            <a:xfrm>
              <a:off x="2" y="3177"/>
              <a:ext cx="5752" cy="414"/>
            </a:xfrm>
            <a:custGeom>
              <a:avLst/>
              <a:gdLst/>
              <a:ahLst/>
              <a:cxnLst>
                <a:cxn ang="0">
                  <a:pos x="0" y="48"/>
                </a:cxn>
                <a:cxn ang="0">
                  <a:pos x="5740" y="414"/>
                </a:cxn>
                <a:cxn ang="0">
                  <a:pos x="5740" y="402"/>
                </a:cxn>
                <a:cxn ang="0">
                  <a:pos x="0" y="0"/>
                </a:cxn>
                <a:cxn ang="0">
                  <a:pos x="0" y="48"/>
                </a:cxn>
                <a:cxn ang="0">
                  <a:pos x="0" y="48"/>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1" name="Freeform 33"/>
            <p:cNvSpPr>
              <a:spLocks/>
            </p:cNvSpPr>
            <p:nvPr/>
          </p:nvSpPr>
          <p:spPr bwMode="hidden">
            <a:xfrm>
              <a:off x="1297" y="0"/>
              <a:ext cx="4457" cy="3177"/>
            </a:xfrm>
            <a:custGeom>
              <a:avLst/>
              <a:gdLst/>
              <a:ahLst/>
              <a:cxnLst>
                <a:cxn ang="0">
                  <a:pos x="0" y="0"/>
                </a:cxn>
                <a:cxn ang="0">
                  <a:pos x="4448" y="3177"/>
                </a:cxn>
                <a:cxn ang="0">
                  <a:pos x="4448" y="3153"/>
                </a:cxn>
                <a:cxn ang="0">
                  <a:pos x="125" y="0"/>
                </a:cxn>
                <a:cxn ang="0">
                  <a:pos x="0" y="0"/>
                </a:cxn>
                <a:cxn ang="0">
                  <a:pos x="0" y="0"/>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2" name="Freeform 34"/>
            <p:cNvSpPr>
              <a:spLocks/>
            </p:cNvSpPr>
            <p:nvPr/>
          </p:nvSpPr>
          <p:spPr bwMode="hidden">
            <a:xfrm>
              <a:off x="3321" y="0"/>
              <a:ext cx="2433" cy="2614"/>
            </a:xfrm>
            <a:custGeom>
              <a:avLst/>
              <a:gdLst/>
              <a:ahLst/>
              <a:cxnLst>
                <a:cxn ang="0">
                  <a:pos x="0" y="0"/>
                </a:cxn>
                <a:cxn ang="0">
                  <a:pos x="2428" y="2614"/>
                </a:cxn>
                <a:cxn ang="0">
                  <a:pos x="2428" y="2608"/>
                </a:cxn>
                <a:cxn ang="0">
                  <a:pos x="66" y="0"/>
                </a:cxn>
                <a:cxn ang="0">
                  <a:pos x="0" y="0"/>
                </a:cxn>
                <a:cxn ang="0">
                  <a:pos x="0" y="0"/>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3" name="Freeform 35"/>
            <p:cNvSpPr>
              <a:spLocks/>
            </p:cNvSpPr>
            <p:nvPr/>
          </p:nvSpPr>
          <p:spPr bwMode="hidden">
            <a:xfrm>
              <a:off x="3950" y="0"/>
              <a:ext cx="1804" cy="2464"/>
            </a:xfrm>
            <a:custGeom>
              <a:avLst/>
              <a:gdLst/>
              <a:ahLst/>
              <a:cxnLst>
                <a:cxn ang="0">
                  <a:pos x="485" y="0"/>
                </a:cxn>
                <a:cxn ang="0">
                  <a:pos x="0" y="0"/>
                </a:cxn>
                <a:cxn ang="0">
                  <a:pos x="1800" y="2464"/>
                </a:cxn>
                <a:cxn ang="0">
                  <a:pos x="1800" y="2248"/>
                </a:cxn>
                <a:cxn ang="0">
                  <a:pos x="1794" y="2248"/>
                </a:cxn>
                <a:cxn ang="0">
                  <a:pos x="485" y="0"/>
                </a:cxn>
                <a:cxn ang="0">
                  <a:pos x="485" y="0"/>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sz="1800">
                <a:latin typeface="Arial" charset="0"/>
              </a:endParaRPr>
            </a:p>
          </p:txBody>
        </p:sp>
        <p:sp>
          <p:nvSpPr>
            <p:cNvPr id="63524" name="Freeform 36"/>
            <p:cNvSpPr>
              <a:spLocks/>
            </p:cNvSpPr>
            <p:nvPr/>
          </p:nvSpPr>
          <p:spPr bwMode="hidden">
            <a:xfrm>
              <a:off x="4519" y="0"/>
              <a:ext cx="1235" cy="2074"/>
            </a:xfrm>
            <a:custGeom>
              <a:avLst/>
              <a:gdLst/>
              <a:ahLst/>
              <a:cxnLst>
                <a:cxn ang="0">
                  <a:pos x="0" y="0"/>
                </a:cxn>
                <a:cxn ang="0">
                  <a:pos x="1232" y="2074"/>
                </a:cxn>
                <a:cxn ang="0">
                  <a:pos x="1232" y="2038"/>
                </a:cxn>
                <a:cxn ang="0">
                  <a:pos x="42" y="0"/>
                </a:cxn>
                <a:cxn ang="0">
                  <a:pos x="0" y="0"/>
                </a:cxn>
                <a:cxn ang="0">
                  <a:pos x="0" y="0"/>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5" name="Freeform 37"/>
            <p:cNvSpPr>
              <a:spLocks/>
            </p:cNvSpPr>
            <p:nvPr/>
          </p:nvSpPr>
          <p:spPr bwMode="hidden">
            <a:xfrm>
              <a:off x="4694" y="0"/>
              <a:ext cx="1060" cy="1936"/>
            </a:xfrm>
            <a:custGeom>
              <a:avLst/>
              <a:gdLst/>
              <a:ahLst/>
              <a:cxnLst>
                <a:cxn ang="0">
                  <a:pos x="0" y="0"/>
                </a:cxn>
                <a:cxn ang="0">
                  <a:pos x="1058" y="1936"/>
                </a:cxn>
                <a:cxn ang="0">
                  <a:pos x="1058" y="1930"/>
                </a:cxn>
                <a:cxn ang="0">
                  <a:pos x="54" y="0"/>
                </a:cxn>
                <a:cxn ang="0">
                  <a:pos x="0" y="0"/>
                </a:cxn>
                <a:cxn ang="0">
                  <a:pos x="0" y="0"/>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sp>
          <p:nvSpPr>
            <p:cNvPr id="63526" name="Freeform 38"/>
            <p:cNvSpPr>
              <a:spLocks/>
            </p:cNvSpPr>
            <p:nvPr/>
          </p:nvSpPr>
          <p:spPr bwMode="hidden">
            <a:xfrm>
              <a:off x="4981" y="0"/>
              <a:ext cx="773" cy="1487"/>
            </a:xfrm>
            <a:custGeom>
              <a:avLst/>
              <a:gdLst/>
              <a:ahLst/>
              <a:cxnLst>
                <a:cxn ang="0">
                  <a:pos x="771" y="1433"/>
                </a:cxn>
                <a:cxn ang="0">
                  <a:pos x="42" y="0"/>
                </a:cxn>
                <a:cxn ang="0">
                  <a:pos x="0" y="0"/>
                </a:cxn>
                <a:cxn ang="0">
                  <a:pos x="771" y="1487"/>
                </a:cxn>
                <a:cxn ang="0">
                  <a:pos x="771" y="1433"/>
                </a:cxn>
                <a:cxn ang="0">
                  <a:pos x="771" y="1433"/>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w="9525">
              <a:noFill/>
              <a:round/>
              <a:headEnd/>
              <a:tailEnd/>
            </a:ln>
          </p:spPr>
          <p:txBody>
            <a:bodyPr/>
            <a:lstStyle/>
            <a:p>
              <a:pPr>
                <a:defRPr/>
              </a:pPr>
              <a:endParaRPr lang="es-ES" sz="1800">
                <a:latin typeface="Arial" charset="0"/>
              </a:endParaRPr>
            </a:p>
          </p:txBody>
        </p:sp>
        <p:grpSp>
          <p:nvGrpSpPr>
            <p:cNvPr id="1068" name="Group 39"/>
            <p:cNvGrpSpPr>
              <a:grpSpLocks/>
            </p:cNvGrpSpPr>
            <p:nvPr/>
          </p:nvGrpSpPr>
          <p:grpSpPr bwMode="auto">
            <a:xfrm>
              <a:off x="0" y="1632"/>
              <a:ext cx="5758" cy="1858"/>
              <a:chOff x="0" y="1632"/>
              <a:chExt cx="5758" cy="1858"/>
            </a:xfrm>
          </p:grpSpPr>
          <p:sp>
            <p:nvSpPr>
              <p:cNvPr id="63528" name="Freeform 40"/>
              <p:cNvSpPr>
                <a:spLocks/>
              </p:cNvSpPr>
              <p:nvPr/>
            </p:nvSpPr>
            <p:spPr bwMode="hidden">
              <a:xfrm>
                <a:off x="0" y="1632"/>
                <a:ext cx="3670" cy="1313"/>
              </a:xfrm>
              <a:custGeom>
                <a:avLst/>
                <a:gdLst/>
                <a:ahLst/>
                <a:cxnLst>
                  <a:cxn ang="0">
                    <a:pos x="0" y="0"/>
                  </a:cxn>
                  <a:cxn ang="0">
                    <a:pos x="0" y="366"/>
                  </a:cxn>
                  <a:cxn ang="0">
                    <a:pos x="3635" y="1313"/>
                  </a:cxn>
                  <a:cxn ang="0">
                    <a:pos x="3647" y="1235"/>
                  </a:cxn>
                  <a:cxn ang="0">
                    <a:pos x="3659" y="1163"/>
                  </a:cxn>
                  <a:cxn ang="0">
                    <a:pos x="0" y="0"/>
                  </a:cxn>
                  <a:cxn ang="0">
                    <a:pos x="0" y="0"/>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w="9525">
                <a:noFill/>
                <a:round/>
                <a:headEnd/>
                <a:tailEnd/>
              </a:ln>
            </p:spPr>
            <p:txBody>
              <a:bodyPr/>
              <a:lstStyle/>
              <a:p>
                <a:pPr>
                  <a:defRPr/>
                </a:pPr>
                <a:endParaRPr lang="es-ES" sz="1800">
                  <a:latin typeface="Arial" charset="0"/>
                </a:endParaRPr>
              </a:p>
            </p:txBody>
          </p:sp>
          <p:sp>
            <p:nvSpPr>
              <p:cNvPr id="63529" name="Freeform 41"/>
              <p:cNvSpPr>
                <a:spLocks/>
              </p:cNvSpPr>
              <p:nvPr/>
            </p:nvSpPr>
            <p:spPr bwMode="hidden">
              <a:xfrm>
                <a:off x="3646" y="2795"/>
                <a:ext cx="2112" cy="695"/>
              </a:xfrm>
              <a:custGeom>
                <a:avLst/>
                <a:gdLst/>
                <a:ahLst/>
                <a:cxnLst>
                  <a:cxn ang="0">
                    <a:pos x="2105" y="665"/>
                  </a:cxn>
                  <a:cxn ang="0">
                    <a:pos x="24" y="0"/>
                  </a:cxn>
                  <a:cxn ang="0">
                    <a:pos x="12" y="72"/>
                  </a:cxn>
                  <a:cxn ang="0">
                    <a:pos x="0" y="150"/>
                  </a:cxn>
                  <a:cxn ang="0">
                    <a:pos x="2105" y="695"/>
                  </a:cxn>
                  <a:cxn ang="0">
                    <a:pos x="2105" y="665"/>
                  </a:cxn>
                  <a:cxn ang="0">
                    <a:pos x="2105" y="665"/>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w="9525">
                <a:noFill/>
                <a:round/>
                <a:headEnd/>
                <a:tailEnd/>
              </a:ln>
            </p:spPr>
            <p:txBody>
              <a:bodyPr/>
              <a:lstStyle/>
              <a:p>
                <a:pPr>
                  <a:defRPr/>
                </a:pPr>
                <a:endParaRPr lang="es-ES" sz="1800">
                  <a:latin typeface="Arial" charset="0"/>
                </a:endParaRPr>
              </a:p>
            </p:txBody>
          </p:sp>
        </p:grpSp>
      </p:grpSp>
      <p:sp>
        <p:nvSpPr>
          <p:cNvPr id="63530" name="Rectangle 42"/>
          <p:cNvSpPr>
            <a:spLocks noGrp="1" noChangeArrowheads="1"/>
          </p:cNvSpPr>
          <p:nvPr>
            <p:ph type="title"/>
          </p:nvPr>
        </p:nvSpPr>
        <p:spPr bwMode="auto">
          <a:xfrm>
            <a:off x="609600" y="277813"/>
            <a:ext cx="10972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63531" name="Rectangle 43"/>
          <p:cNvSpPr>
            <a:spLocks noGrp="1" noChangeArrowheads="1"/>
          </p:cNvSpPr>
          <p:nvPr>
            <p:ph type="body" idx="1"/>
          </p:nvPr>
        </p:nvSpPr>
        <p:spPr bwMode="auto">
          <a:xfrm>
            <a:off x="609600" y="1600201"/>
            <a:ext cx="109728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3532" name="Rectangle 44"/>
          <p:cNvSpPr>
            <a:spLocks noGrp="1" noChangeArrowheads="1"/>
          </p:cNvSpPr>
          <p:nvPr>
            <p:ph type="dt" sz="half" idx="2"/>
          </p:nvPr>
        </p:nvSpPr>
        <p:spPr bwMode="auto">
          <a:xfrm>
            <a:off x="609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effectLst>
                  <a:outerShdw blurRad="38100" dist="38100" dir="2700000" algn="tl">
                    <a:srgbClr val="000000"/>
                  </a:outerShdw>
                </a:effectLst>
                <a:latin typeface="Arial" charset="0"/>
              </a:defRPr>
            </a:lvl1pPr>
          </a:lstStyle>
          <a:p>
            <a:pPr>
              <a:defRPr/>
            </a:pPr>
            <a:endParaRPr lang="es-ES"/>
          </a:p>
        </p:txBody>
      </p:sp>
      <p:sp>
        <p:nvSpPr>
          <p:cNvPr id="63533" name="Rectangle 4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effectLst>
                  <a:outerShdw blurRad="38100" dist="38100" dir="2700000" algn="tl">
                    <a:srgbClr val="000000"/>
                  </a:outerShdw>
                </a:effectLst>
                <a:latin typeface="Arial" charset="0"/>
              </a:defRPr>
            </a:lvl1pPr>
          </a:lstStyle>
          <a:p>
            <a:pPr>
              <a:defRPr/>
            </a:pPr>
            <a:endParaRPr lang="es-ES"/>
          </a:p>
        </p:txBody>
      </p:sp>
      <p:sp>
        <p:nvSpPr>
          <p:cNvPr id="63534" name="Rectangle 46"/>
          <p:cNvSpPr>
            <a:spLocks noGrp="1" noChangeArrowheads="1"/>
          </p:cNvSpPr>
          <p:nvPr>
            <p:ph type="sldNum" sz="quarter" idx="4"/>
          </p:nvPr>
        </p:nvSpPr>
        <p:spPr bwMode="auto">
          <a:xfrm>
            <a:off x="8737600" y="6243638"/>
            <a:ext cx="2844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pPr>
              <a:defRPr/>
            </a:pPr>
            <a:fld id="{58522DC7-B397-4626-82BA-21A9C4524E81}" type="slidenum">
              <a:rPr lang="es-ES" smtClean="0"/>
              <a:pPr>
                <a:defRPr/>
              </a:pPr>
              <a:t>‹Nº›</a:t>
            </a:fld>
            <a:endParaRPr lang="es-ES"/>
          </a:p>
        </p:txBody>
      </p:sp>
    </p:spTree>
    <p:extLst>
      <p:ext uri="{BB962C8B-B14F-4D97-AF65-F5344CB8AC3E}">
        <p14:creationId xmlns:p14="http://schemas.microsoft.com/office/powerpoint/2010/main" val="3050402536"/>
      </p:ext>
    </p:extLst>
  </p:cSld>
  <p:clrMap bg1="dk2" tx1="lt1" bg2="dk1" tx2="lt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chemeClr val="hlink"/>
        </a:buClr>
        <a:buSzPct val="90000"/>
        <a:buFont typeface="Wingdings" panose="05000000000000000000" pitchFamily="2" charset="2"/>
        <a:buBlip>
          <a:blip r:embed="rId13"/>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accent2"/>
        </a:buClr>
        <a:buSzPct val="90000"/>
        <a:buFont typeface="Wingdings" panose="05000000000000000000" pitchFamily="2" charset="2"/>
        <a:buBlip>
          <a:blip r:embed="rId14"/>
        </a:buBlip>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folHlink"/>
        </a:buClr>
        <a:buSzPct val="90000"/>
        <a:buFont typeface="Wingdings" panose="05000000000000000000" pitchFamily="2" charset="2"/>
        <a:buBlip>
          <a:blip r:embed="rId15"/>
        </a:buBlip>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folHlink"/>
        </a:buClr>
        <a:buSzPct val="90000"/>
        <a:buFont typeface="Wingdings" pitchFamily="2"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con.duke.edu/~rek8/atheoryofbuyersellernetworks.pdf" TargetMode="External"/><Relationship Id="rId2" Type="http://schemas.openxmlformats.org/officeDocument/2006/relationships/hyperlink" Target="https://sites.duke.edu/rachelkranton/files/2016/12/buyer-sellernetworks-aer-kranton-and-minehart.pdf"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3.png"/></Relationships>
</file>

<file path=ppt/slides/_rels/slide5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38320" y="681567"/>
            <a:ext cx="11475720" cy="3805767"/>
          </a:xfrm>
        </p:spPr>
        <p:txBody>
          <a:bodyPr/>
          <a:lstStyle/>
          <a:p>
            <a:pPr marL="360000">
              <a:defRPr/>
            </a:pPr>
            <a:r>
              <a:rPr lang="es-ES" sz="5400" dirty="0"/>
              <a:t>Modelos de Teoría de Juegos para explicar el comportamiento de redes</a:t>
            </a:r>
            <a:br>
              <a:rPr lang="es-MX" sz="5400" dirty="0"/>
            </a:br>
            <a:br>
              <a:rPr lang="es-MX" sz="1600" dirty="0"/>
            </a:br>
            <a:endParaRPr lang="es-ES" sz="4400" dirty="0">
              <a:solidFill>
                <a:srgbClr val="00FF99"/>
              </a:solidFill>
            </a:endParaRPr>
          </a:p>
        </p:txBody>
      </p:sp>
      <p:sp>
        <p:nvSpPr>
          <p:cNvPr id="4" name="Rectangle 3">
            <a:extLst>
              <a:ext uri="{FF2B5EF4-FFF2-40B4-BE49-F238E27FC236}">
                <a16:creationId xmlns:a16="http://schemas.microsoft.com/office/drawing/2014/main" id="{C94EE5C5-F4E2-E70D-5482-DF315455B55C}"/>
              </a:ext>
            </a:extLst>
          </p:cNvPr>
          <p:cNvSpPr>
            <a:spLocks noGrp="1" noChangeArrowheads="1"/>
          </p:cNvSpPr>
          <p:nvPr>
            <p:ph type="subTitle" sz="quarter" idx="1"/>
          </p:nvPr>
        </p:nvSpPr>
        <p:spPr>
          <a:xfrm>
            <a:off x="1899344" y="4120427"/>
            <a:ext cx="8353672" cy="2647696"/>
          </a:xfrm>
        </p:spPr>
        <p:txBody>
          <a:bodyPr/>
          <a:lstStyle/>
          <a:p>
            <a:pPr eaLnBrk="1" hangingPunct="1"/>
            <a:r>
              <a:rPr lang="es-MX" dirty="0">
                <a:latin typeface="Times New Roman" panose="02020603050405020304" pitchFamily="18" charset="0"/>
                <a:cs typeface="Times New Roman" panose="02020603050405020304" pitchFamily="18" charset="0"/>
              </a:rPr>
              <a:t>Adolfo Guzmán Arenas</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2800" i="1" dirty="0">
                <a:solidFill>
                  <a:srgbClr val="FFFF00"/>
                </a:solidFill>
                <a:latin typeface="Times New Roman" panose="02020603050405020304" pitchFamily="18" charset="0"/>
                <a:cs typeface="Times New Roman" panose="02020603050405020304" pitchFamily="18" charset="0"/>
              </a:rPr>
              <a:t>Centro de Investigación en Computación, IPN</a:t>
            </a:r>
          </a:p>
          <a:p>
            <a:pPr eaLnBrk="1" hangingPunct="1"/>
            <a:endParaRPr lang="es-MX" sz="1000" dirty="0">
              <a:latin typeface="Times New Roman" panose="02020603050405020304" pitchFamily="18" charset="0"/>
              <a:cs typeface="Times New Roman" panose="02020603050405020304" pitchFamily="18" charset="0"/>
            </a:endParaRPr>
          </a:p>
          <a:p>
            <a:pPr eaLnBrk="1" hangingPunct="1"/>
            <a:r>
              <a:rPr lang="es-MX" sz="3200" dirty="0">
                <a:latin typeface="Times New Roman" panose="02020603050405020304" pitchFamily="18" charset="0"/>
                <a:cs typeface="Times New Roman" panose="02020603050405020304" pitchFamily="18" charset="0"/>
              </a:rPr>
              <a:t>aguzman@ieee</a:t>
            </a:r>
            <a:r>
              <a:rPr lang="es-MX" sz="3200" b="1" dirty="0">
                <a:latin typeface="Times New Roman" panose="02020603050405020304" pitchFamily="18" charset="0"/>
                <a:cs typeface="Times New Roman" panose="02020603050405020304" pitchFamily="18" charset="0"/>
              </a:rPr>
              <a:t>.</a:t>
            </a:r>
            <a:r>
              <a:rPr lang="es-MX" sz="3200" dirty="0">
                <a:latin typeface="Times New Roman" panose="02020603050405020304" pitchFamily="18" charset="0"/>
                <a:cs typeface="Times New Roman" panose="02020603050405020304" pitchFamily="18" charset="0"/>
              </a:rPr>
              <a:t>org</a:t>
            </a:r>
          </a:p>
        </p:txBody>
      </p:sp>
      <p:pic>
        <p:nvPicPr>
          <p:cNvPr id="5" name="Imagen 4">
            <a:extLst>
              <a:ext uri="{FF2B5EF4-FFF2-40B4-BE49-F238E27FC236}">
                <a16:creationId xmlns:a16="http://schemas.microsoft.com/office/drawing/2014/main" id="{F8750D8D-8F1E-C868-E689-752309718A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17" y="5954835"/>
            <a:ext cx="1066800" cy="742950"/>
          </a:xfrm>
          <a:prstGeom prst="rect">
            <a:avLst/>
          </a:prstGeom>
        </p:spPr>
      </p:pic>
      <p:pic>
        <p:nvPicPr>
          <p:cNvPr id="6" name="Picture 8" descr="Resultado de imagen para logo ipn vector">
            <a:extLst>
              <a:ext uri="{FF2B5EF4-FFF2-40B4-BE49-F238E27FC236}">
                <a16:creationId xmlns:a16="http://schemas.microsoft.com/office/drawing/2014/main" id="{D0CB8136-C748-350E-9A6B-7CC88B25D0E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42482" y="5590695"/>
            <a:ext cx="820132" cy="110709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 Competencia e intercambio en redes </a:t>
            </a:r>
            <a:r>
              <a:rPr lang="" dirty="0"/>
              <a:t>comprador-vendedor</a:t>
            </a:r>
            <a:endParaRPr lang="es-MX" dirty="0"/>
          </a:p>
        </p:txBody>
      </p:sp>
      <p:sp>
        <p:nvSpPr>
          <p:cNvPr id="3" name="Marcador de contenido 2"/>
          <p:cNvSpPr>
            <a:spLocks noGrp="1"/>
          </p:cNvSpPr>
          <p:nvPr>
            <p:ph idx="1"/>
          </p:nvPr>
        </p:nvSpPr>
        <p:spPr>
          <a:xfrm>
            <a:off x="609600" y="1736127"/>
            <a:ext cx="11058144" cy="4837668"/>
          </a:xfrm>
        </p:spPr>
        <p:txBody>
          <a:bodyPr/>
          <a:lstStyle/>
          <a:p>
            <a:r>
              <a:rPr lang="es-MX" dirty="0">
                <a:effectLst>
                  <a:outerShdw blurRad="38100" dist="38100" dir="2700000" algn="tl">
                    <a:srgbClr val="000000">
                      <a:alpha val="43137"/>
                    </a:srgbClr>
                  </a:outerShdw>
                </a:effectLst>
              </a:rPr>
              <a:t>A. Modelo básico de redes</a:t>
            </a:r>
            <a:r>
              <a:rPr lang="" dirty="0">
                <a:effectLst>
                  <a:outerShdw blurRad="38100" dist="38100" dir="2700000" algn="tl">
                    <a:srgbClr val="000000">
                      <a:alpha val="43137"/>
                    </a:srgbClr>
                  </a:outerShdw>
                </a:effectLst>
              </a:rPr>
              <a:t> comprador-vendedor</a:t>
            </a:r>
          </a:p>
          <a:p>
            <a:endParaRPr lang="" sz="1000" dirty="0">
              <a:effectLst>
                <a:outerShdw blurRad="38100" dist="38100" dir="2700000" algn="tl">
                  <a:srgbClr val="000000">
                    <a:alpha val="43137"/>
                  </a:srgbClr>
                </a:outerShdw>
              </a:effectLst>
            </a:endParaRPr>
          </a:p>
          <a:p>
            <a:pPr lvl="1">
              <a:buFont typeface="Wingdings" panose="05000000000000000000" pitchFamily="2" charset="2"/>
              <a:buChar char="§"/>
            </a:pPr>
            <a:r>
              <a:rPr lang="es-MX" sz="2400" b="1" dirty="0">
                <a:effectLst>
                  <a:outerShdw blurRad="38100" dist="38100" dir="2700000" algn="tl">
                    <a:srgbClr val="000000">
                      <a:alpha val="43137"/>
                    </a:srgbClr>
                  </a:outerShdw>
                </a:effectLst>
              </a:rPr>
              <a:t>B</a:t>
            </a:r>
            <a:r>
              <a:rPr lang="es-MX" sz="2400" dirty="0">
                <a:effectLst>
                  <a:outerShdw blurRad="38100" dist="38100" dir="2700000" algn="tl">
                    <a:srgbClr val="000000">
                      <a:alpha val="43137"/>
                    </a:srgbClr>
                  </a:outerShdw>
                </a:effectLst>
              </a:rPr>
              <a:t> («</a:t>
            </a:r>
            <a:r>
              <a:rPr lang="es-MX" sz="2400" dirty="0" err="1">
                <a:effectLst>
                  <a:outerShdw blurRad="38100" dist="38100" dir="2700000" algn="tl">
                    <a:srgbClr val="000000">
                      <a:alpha val="43137"/>
                    </a:srgbClr>
                  </a:outerShdw>
                </a:effectLst>
              </a:rPr>
              <a:t>buyers</a:t>
            </a:r>
            <a:r>
              <a:rPr lang="es-MX" sz="2400" dirty="0">
                <a:effectLst>
                  <a:outerShdw blurRad="38100" dist="38100" dir="2700000" algn="tl">
                    <a:srgbClr val="000000">
                      <a:alpha val="43137"/>
                    </a:srgbClr>
                  </a:outerShdw>
                </a:effectLst>
              </a:rPr>
              <a:t>») es un conjunto de compradores, cada uno demanda una unidad indivisible de mercancía.</a:t>
            </a:r>
          </a:p>
          <a:p>
            <a:pPr lvl="1">
              <a:buFont typeface="Wingdings" panose="05000000000000000000" pitchFamily="2" charset="2"/>
              <a:buChar char="§"/>
            </a:pPr>
            <a:endParaRPr lang="es-MX" sz="1000" dirty="0">
              <a:effectLst>
                <a:outerShdw blurRad="38100" dist="38100" dir="2700000" algn="tl">
                  <a:srgbClr val="000000">
                    <a:alpha val="43137"/>
                  </a:srgbClr>
                </a:outerShdw>
              </a:effectLst>
            </a:endParaRPr>
          </a:p>
          <a:p>
            <a:pPr lvl="1">
              <a:buFont typeface="Wingdings" panose="05000000000000000000" pitchFamily="2" charset="2"/>
              <a:buChar char="§"/>
            </a:pPr>
            <a:r>
              <a:rPr lang="es-MX" sz="2400" dirty="0">
                <a:effectLst>
                  <a:outerShdw blurRad="38100" dist="38100" dir="2700000" algn="tl">
                    <a:srgbClr val="000000">
                      <a:alpha val="43137"/>
                    </a:srgbClr>
                  </a:outerShdw>
                </a:effectLst>
              </a:rPr>
              <a:t>Un comprador </a:t>
            </a:r>
            <a:r>
              <a:rPr lang="es-MX" sz="2400" i="1" dirty="0">
                <a:effectLst>
                  <a:outerShdw blurRad="38100" dist="38100" dir="2700000" algn="tl">
                    <a:srgbClr val="000000">
                      <a:alpha val="43137"/>
                    </a:srgbClr>
                  </a:outerShdw>
                </a:effectLst>
              </a:rPr>
              <a:t>i</a:t>
            </a:r>
            <a:r>
              <a:rPr lang="es-MX" sz="2400" dirty="0">
                <a:effectLst>
                  <a:outerShdw blurRad="38100" dist="38100" dir="2700000" algn="tl">
                    <a:srgbClr val="000000">
                      <a:alpha val="43137"/>
                    </a:srgbClr>
                  </a:outerShdw>
                </a:effectLst>
              </a:rPr>
              <a:t>, o </a:t>
            </a:r>
            <a:r>
              <a:rPr lang="es-MX" sz="2400" i="1" dirty="0" err="1">
                <a:effectLst>
                  <a:outerShdw blurRad="38100" dist="38100" dir="2700000" algn="tl">
                    <a:srgbClr val="000000">
                      <a:alpha val="43137"/>
                    </a:srgbClr>
                  </a:outerShdw>
                </a:effectLst>
              </a:rPr>
              <a:t>b</a:t>
            </a:r>
            <a:r>
              <a:rPr lang="es-MX" sz="2400" i="1" baseline="-25000" dirty="0" err="1">
                <a:effectLst>
                  <a:outerShdw blurRad="38100" dist="38100" dir="2700000" algn="tl">
                    <a:srgbClr val="000000">
                      <a:alpha val="43137"/>
                    </a:srgbClr>
                  </a:outerShdw>
                </a:effectLst>
              </a:rPr>
              <a:t>i</a:t>
            </a:r>
            <a:r>
              <a:rPr lang="es-MX" sz="2400" dirty="0">
                <a:effectLst>
                  <a:outerShdw blurRad="38100" dist="38100" dir="2700000" algn="tl">
                    <a:srgbClr val="000000">
                      <a:alpha val="43137"/>
                    </a:srgbClr>
                  </a:outerShdw>
                </a:effectLst>
              </a:rPr>
              <a:t>, tiene una valoración aleatoria </a:t>
            </a:r>
            <a:r>
              <a:rPr lang="es-MX" sz="2400" i="1" dirty="0">
                <a:effectLst>
                  <a:outerShdw blurRad="38100" dist="38100" dir="2700000" algn="tl">
                    <a:srgbClr val="000000">
                      <a:alpha val="43137"/>
                    </a:srgbClr>
                  </a:outerShdw>
                </a:effectLst>
              </a:rPr>
              <a:t>v</a:t>
            </a:r>
            <a:r>
              <a:rPr lang="es-MX" sz="2400" i="1" baseline="-25000" dirty="0">
                <a:effectLst>
                  <a:outerShdw blurRad="38100" dist="38100" dir="2700000" algn="tl">
                    <a:srgbClr val="000000">
                      <a:alpha val="43137"/>
                    </a:srgbClr>
                  </a:outerShdw>
                </a:effectLst>
              </a:rPr>
              <a:t>i</a:t>
            </a:r>
            <a:r>
              <a:rPr lang="es-MX" sz="2400" i="1" dirty="0">
                <a:effectLst>
                  <a:outerShdw blurRad="38100" dist="38100" dir="2700000" algn="tl">
                    <a:srgbClr val="000000">
                      <a:alpha val="43137"/>
                    </a:srgbClr>
                  </a:outerShdw>
                </a:effectLst>
              </a:rPr>
              <a:t> </a:t>
            </a:r>
            <a:r>
              <a:rPr lang="es-MX" sz="2400" dirty="0">
                <a:effectLst>
                  <a:outerShdw blurRad="38100" dist="38100" dir="2700000" algn="tl">
                    <a:srgbClr val="000000">
                      <a:alpha val="43137"/>
                    </a:srgbClr>
                  </a:outerShdw>
                </a:effectLst>
              </a:rPr>
              <a:t>de un bien (lo que está dispuesto a pagar por ese bien).</a:t>
            </a:r>
          </a:p>
          <a:p>
            <a:pPr lvl="1">
              <a:buFont typeface="Wingdings" panose="05000000000000000000" pitchFamily="2" charset="2"/>
              <a:buChar char="§"/>
            </a:pPr>
            <a:endParaRPr lang="es-MX" sz="1000" dirty="0">
              <a:effectLst>
                <a:outerShdw blurRad="38100" dist="38100" dir="2700000" algn="tl">
                  <a:srgbClr val="000000">
                    <a:alpha val="43137"/>
                  </a:srgbClr>
                </a:outerShdw>
              </a:effectLst>
            </a:endParaRPr>
          </a:p>
          <a:p>
            <a:pPr lvl="1">
              <a:buFont typeface="Wingdings" panose="05000000000000000000" pitchFamily="2" charset="2"/>
              <a:buChar char="§"/>
            </a:pPr>
            <a:r>
              <a:rPr lang="es-MX" sz="2400" dirty="0">
                <a:effectLst>
                  <a:outerShdw blurRad="38100" dist="38100" dir="2700000" algn="tl">
                    <a:srgbClr val="000000">
                      <a:alpha val="43137"/>
                    </a:srgbClr>
                  </a:outerShdw>
                </a:effectLst>
              </a:rPr>
              <a:t>Estos valores son independientes. Están idénticamente distribuidos en [0, </a:t>
            </a:r>
            <a:r>
              <a:rPr lang="es-MX" sz="2400" dirty="0">
                <a:effectLst>
                  <a:outerShdw blurRad="38100" dist="38100" dir="2700000" algn="tl">
                    <a:srgbClr val="000000">
                      <a:alpha val="43137"/>
                    </a:srgbClr>
                  </a:outerShdw>
                </a:effectLst>
                <a:sym typeface="Symbol" panose="05050102010706020507" pitchFamily="18" charset="2"/>
              </a:rPr>
              <a:t></a:t>
            </a:r>
            <a:r>
              <a:rPr lang="es-MX" sz="2400" dirty="0">
                <a:effectLst>
                  <a:outerShdw blurRad="38100" dist="38100" dir="2700000" algn="tl">
                    <a:srgbClr val="000000">
                      <a:alpha val="43137"/>
                    </a:srgbClr>
                  </a:outerShdw>
                </a:effectLst>
              </a:rPr>
              <a:t>) con una distribución continua F.</a:t>
            </a:r>
          </a:p>
          <a:p>
            <a:pPr lvl="1">
              <a:buFont typeface="Wingdings" panose="05000000000000000000" pitchFamily="2" charset="2"/>
              <a:buChar char="§"/>
            </a:pPr>
            <a:endParaRPr lang="es-MX" sz="1000" dirty="0">
              <a:effectLst>
                <a:outerShdw blurRad="38100" dist="38100" dir="2700000" algn="tl">
                  <a:srgbClr val="000000">
                    <a:alpha val="43137"/>
                  </a:srgbClr>
                </a:outerShdw>
              </a:effectLst>
            </a:endParaRPr>
          </a:p>
          <a:p>
            <a:pPr lvl="1">
              <a:buFont typeface="Wingdings" panose="05000000000000000000" pitchFamily="2" charset="2"/>
              <a:buChar char="§"/>
            </a:pPr>
            <a:r>
              <a:rPr lang="es-MX" sz="2400" dirty="0">
                <a:effectLst>
                  <a:outerShdw blurRad="38100" dist="38100" dir="2700000" algn="tl">
                    <a:srgbClr val="000000">
                      <a:alpha val="43137"/>
                    </a:srgbClr>
                  </a:outerShdw>
                </a:effectLst>
              </a:rPr>
              <a:t>Tal distribución es conocida por todos. </a:t>
            </a:r>
            <a:r>
              <a:rPr lang="es-MX" sz="2400" i="1" dirty="0">
                <a:effectLst>
                  <a:outerShdw blurRad="38100" dist="38100" dir="2700000" algn="tl">
                    <a:srgbClr val="000000">
                      <a:alpha val="43137"/>
                    </a:srgbClr>
                  </a:outerShdw>
                </a:effectLst>
              </a:rPr>
              <a:t>v</a:t>
            </a:r>
            <a:r>
              <a:rPr lang="es-MX" sz="2400" i="1" baseline="-25000" dirty="0">
                <a:effectLst>
                  <a:outerShdw blurRad="38100" dist="38100" dir="2700000" algn="tl">
                    <a:srgbClr val="000000">
                      <a:alpha val="43137"/>
                    </a:srgbClr>
                  </a:outerShdw>
                </a:effectLst>
              </a:rPr>
              <a:t>i</a:t>
            </a:r>
            <a:r>
              <a:rPr lang="es-MX" sz="2400" i="1" dirty="0">
                <a:effectLst>
                  <a:outerShdw blurRad="38100" dist="38100" dir="2700000" algn="tl">
                    <a:srgbClr val="000000">
                      <a:alpha val="43137"/>
                    </a:srgbClr>
                  </a:outerShdw>
                </a:effectLst>
              </a:rPr>
              <a:t> </a:t>
            </a:r>
            <a:r>
              <a:rPr lang="es-MX" sz="2400" dirty="0">
                <a:effectLst>
                  <a:outerShdw blurRad="38100" dist="38100" dir="2700000" algn="tl">
                    <a:srgbClr val="000000">
                      <a:alpha val="43137"/>
                    </a:srgbClr>
                  </a:outerShdw>
                </a:effectLst>
              </a:rPr>
              <a:t>es información privada.</a:t>
            </a:r>
          </a:p>
        </p:txBody>
      </p:sp>
      <p:sp>
        <p:nvSpPr>
          <p:cNvPr id="4" name="CuadroTexto 41">
            <a:extLst>
              <a:ext uri="{FF2B5EF4-FFF2-40B4-BE49-F238E27FC236}">
                <a16:creationId xmlns:a16="http://schemas.microsoft.com/office/drawing/2014/main" id="{073351A0-D594-3922-922C-C39EFF6A07E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10</a:t>
            </a:fld>
            <a:endParaRPr lang="es-MX" dirty="0"/>
          </a:p>
        </p:txBody>
      </p:sp>
    </p:spTree>
    <p:extLst>
      <p:ext uri="{BB962C8B-B14F-4D97-AF65-F5344CB8AC3E}">
        <p14:creationId xmlns:p14="http://schemas.microsoft.com/office/powerpoint/2010/main" val="2754951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3000"/>
                                  </p:stCondLst>
                                  <p:childTnLst>
                                    <p:set>
                                      <p:cBhvr>
                                        <p:cTn id="9" dur="1" fill="hold">
                                          <p:stCondLst>
                                            <p:cond delay="0"/>
                                          </p:stCondLst>
                                        </p:cTn>
                                        <p:tgtEl>
                                          <p:spTgt spid="3">
                                            <p:txEl>
                                              <p:pRg st="2" end="2"/>
                                            </p:txEl>
                                          </p:spTgt>
                                        </p:tgtEl>
                                        <p:attrNameLst>
                                          <p:attrName>style.visibility</p:attrName>
                                        </p:attrNameLst>
                                      </p:cBhvr>
                                      <p:to>
                                        <p:strVal val="visible"/>
                                      </p:to>
                                    </p:set>
                                  </p:childTnLst>
                                </p:cTn>
                              </p:par>
                            </p:childTnLst>
                          </p:cTn>
                        </p:par>
                        <p:par>
                          <p:cTn id="10" fill="hold">
                            <p:stCondLst>
                              <p:cond delay="3000"/>
                            </p:stCondLst>
                            <p:childTnLst>
                              <p:par>
                                <p:cTn id="11" presetID="1" presetClass="entr" presetSubtype="0" fill="hold" grpId="0" nodeType="afterEffect">
                                  <p:stCondLst>
                                    <p:cond delay="300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par>
                          <p:cTn id="13" fill="hold">
                            <p:stCondLst>
                              <p:cond delay="6000"/>
                            </p:stCondLst>
                            <p:childTnLst>
                              <p:par>
                                <p:cTn id="14" presetID="1" presetClass="entr" presetSubtype="0" fill="hold" grpId="0" nodeType="afterEffect">
                                  <p:stCondLst>
                                    <p:cond delay="3000"/>
                                  </p:stCondLst>
                                  <p:childTnLst>
                                    <p:set>
                                      <p:cBhvr>
                                        <p:cTn id="15" dur="1" fill="hold">
                                          <p:stCondLst>
                                            <p:cond delay="0"/>
                                          </p:stCondLst>
                                        </p:cTn>
                                        <p:tgtEl>
                                          <p:spTgt spid="3">
                                            <p:txEl>
                                              <p:pRg st="6" end="6"/>
                                            </p:txEl>
                                          </p:spTgt>
                                        </p:tgtEl>
                                        <p:attrNameLst>
                                          <p:attrName>style.visibility</p:attrName>
                                        </p:attrNameLst>
                                      </p:cBhvr>
                                      <p:to>
                                        <p:strVal val="visible"/>
                                      </p:to>
                                    </p:set>
                                  </p:childTnLst>
                                </p:cTn>
                              </p:par>
                            </p:childTnLst>
                          </p:cTn>
                        </p:par>
                        <p:par>
                          <p:cTn id="16" fill="hold">
                            <p:stCondLst>
                              <p:cond delay="9000"/>
                            </p:stCondLst>
                            <p:childTnLst>
                              <p:par>
                                <p:cTn id="17" presetID="1" presetClass="entr" presetSubtype="0" fill="hold" grpId="0" nodeType="afterEffect">
                                  <p:stCondLst>
                                    <p:cond delay="300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1876" y="936798"/>
            <a:ext cx="11128248" cy="5808046"/>
          </a:xfrm>
        </p:spPr>
        <p:txBody>
          <a:bodyPr/>
          <a:lstStyle/>
          <a:p>
            <a:r>
              <a:rPr lang="es-MX" sz="2400" b="1" dirty="0">
                <a:effectLst/>
              </a:rPr>
              <a:t>S</a:t>
            </a:r>
            <a:r>
              <a:rPr lang="es-MX" sz="2400" dirty="0">
                <a:effectLst/>
              </a:rPr>
              <a:t> («</a:t>
            </a:r>
            <a:r>
              <a:rPr lang="es-MX" sz="2400" dirty="0" err="1">
                <a:effectLst/>
              </a:rPr>
              <a:t>sellers</a:t>
            </a:r>
            <a:r>
              <a:rPr lang="es-MX" sz="2400" dirty="0">
                <a:effectLst/>
              </a:rPr>
              <a:t>») es un conjunto de vendedores. Cada uno tiene la capacidad de producir una unidad indivisible de mercancía a costo cero.</a:t>
            </a:r>
          </a:p>
          <a:p>
            <a:endParaRPr lang="es-MX" sz="800" dirty="0">
              <a:effectLst/>
            </a:endParaRPr>
          </a:p>
          <a:p>
            <a:r>
              <a:rPr lang="es-MX" sz="2400" dirty="0">
                <a:effectLst/>
              </a:rPr>
              <a:t>G (Patrón de ligas). Un</a:t>
            </a:r>
            <a:r>
              <a:rPr lang="" sz="2400" dirty="0">
                <a:effectLst/>
              </a:rPr>
              <a:t> comprador</a:t>
            </a:r>
            <a:r>
              <a:rPr lang="es-MX" sz="2400" dirty="0">
                <a:effectLst/>
              </a:rPr>
              <a:t> puede obtener un bien de un </a:t>
            </a:r>
            <a:r>
              <a:rPr lang="" sz="2400" dirty="0">
                <a:effectLst/>
              </a:rPr>
              <a:t>vendedor</a:t>
            </a:r>
            <a:r>
              <a:rPr lang="es-MX" sz="2400" dirty="0">
                <a:effectLst/>
              </a:rPr>
              <a:t> si y solo si están </a:t>
            </a:r>
            <a:r>
              <a:rPr lang="es-MX" sz="2400" i="1" dirty="0">
                <a:effectLst/>
              </a:rPr>
              <a:t>ligados.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O sea, una liga es un bien específico, y con ella el </a:t>
            </a:r>
            <a:r>
              <a:rPr lang="" sz="2400" dirty="0">
                <a:effectLst/>
                <a:latin typeface="Times New Roman" panose="02020603050405020304" pitchFamily="18" charset="0"/>
                <a:cs typeface="Times New Roman" panose="02020603050405020304" pitchFamily="18" charset="0"/>
              </a:rPr>
              <a:t>comprador</a:t>
            </a:r>
            <a:r>
              <a:rPr lang="es-MX" sz="2400" dirty="0">
                <a:effectLst/>
                <a:latin typeface="Times New Roman" panose="02020603050405020304" pitchFamily="18" charset="0"/>
                <a:cs typeface="Times New Roman" panose="02020603050405020304" pitchFamily="18" charset="0"/>
              </a:rPr>
              <a:t> tiene un valor </a:t>
            </a:r>
            <a:r>
              <a:rPr lang="es-MX" sz="2400" i="1" dirty="0">
                <a:effectLst/>
                <a:latin typeface="Times New Roman" panose="02020603050405020304" pitchFamily="18" charset="0"/>
                <a:cs typeface="Times New Roman" panose="02020603050405020304" pitchFamily="18" charset="0"/>
              </a:rPr>
              <a:t>v</a:t>
            </a:r>
            <a:r>
              <a:rPr lang="es-MX" sz="2400" i="1" baseline="-25000" dirty="0">
                <a:effectLst/>
                <a:latin typeface="Times New Roman" panose="02020603050405020304" pitchFamily="18" charset="0"/>
                <a:cs typeface="Times New Roman" panose="02020603050405020304" pitchFamily="18" charset="0"/>
              </a:rPr>
              <a:t>i</a:t>
            </a:r>
            <a:r>
              <a:rPr lang="es-MX" sz="2400" dirty="0">
                <a:effectLst/>
                <a:latin typeface="Times New Roman" panose="02020603050405020304" pitchFamily="18" charset="0"/>
                <a:cs typeface="Times New Roman" panose="02020603050405020304" pitchFamily="18" charset="0"/>
              </a:rPr>
              <a:t>&gt;0 para el bien del </a:t>
            </a:r>
            <a:r>
              <a:rPr lang="" sz="2400" dirty="0">
                <a:effectLst/>
                <a:latin typeface="Times New Roman" panose="02020603050405020304" pitchFamily="18" charset="0"/>
                <a:cs typeface="Times New Roman" panose="02020603050405020304" pitchFamily="18" charset="0"/>
              </a:rPr>
              <a:t>vendedor</a:t>
            </a:r>
            <a:r>
              <a:rPr lang="es-MX" sz="2400" dirty="0">
                <a:effectLst/>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Digo que </a:t>
            </a:r>
            <a:r>
              <a:rPr lang="es-MX" sz="2400" i="1" dirty="0" err="1">
                <a:effectLst/>
                <a:latin typeface="Times New Roman" panose="02020603050405020304" pitchFamily="18" charset="0"/>
                <a:cs typeface="Times New Roman" panose="02020603050405020304" pitchFamily="18" charset="0"/>
              </a:rPr>
              <a:t>g</a:t>
            </a:r>
            <a:r>
              <a:rPr lang="es-MX" sz="2400" i="1" baseline="-25000" dirty="0" err="1">
                <a:effectLst/>
                <a:latin typeface="Times New Roman" panose="02020603050405020304" pitchFamily="18" charset="0"/>
                <a:cs typeface="Times New Roman" panose="02020603050405020304" pitchFamily="18" charset="0"/>
              </a:rPr>
              <a:t>ij</a:t>
            </a:r>
            <a:r>
              <a:rPr lang="es-MX" sz="2400" i="1" baseline="-25000" dirty="0">
                <a:effectLst/>
                <a:latin typeface="Times New Roman" panose="02020603050405020304" pitchFamily="18" charset="0"/>
                <a:cs typeface="Times New Roman" panose="02020603050405020304" pitchFamily="18" charset="0"/>
              </a:rPr>
              <a:t> </a:t>
            </a:r>
            <a:r>
              <a:rPr lang="es-MX" sz="2400" dirty="0">
                <a:effectLst/>
                <a:latin typeface="Times New Roman" panose="02020603050405020304" pitchFamily="18" charset="0"/>
                <a:cs typeface="Times New Roman" panose="02020603050405020304" pitchFamily="18" charset="0"/>
              </a:rPr>
              <a:t>= 1 cuando el </a:t>
            </a:r>
            <a:r>
              <a:rPr lang="" sz="2400" dirty="0">
                <a:effectLst/>
                <a:latin typeface="Times New Roman" panose="02020603050405020304" pitchFamily="18" charset="0"/>
                <a:cs typeface="Times New Roman" panose="02020603050405020304" pitchFamily="18" charset="0"/>
              </a:rPr>
              <a:t>comprador</a:t>
            </a:r>
            <a:r>
              <a:rPr lang="es-MX" sz="2400" dirty="0">
                <a:effectLst/>
                <a:latin typeface="Times New Roman" panose="02020603050405020304" pitchFamily="18" charset="0"/>
                <a:cs typeface="Times New Roman" panose="02020603050405020304" pitchFamily="18" charset="0"/>
              </a:rPr>
              <a:t> </a:t>
            </a:r>
            <a:r>
              <a:rPr lang="es-MX" sz="2400" i="1" dirty="0">
                <a:effectLst/>
                <a:latin typeface="Times New Roman" panose="02020603050405020304" pitchFamily="18" charset="0"/>
                <a:cs typeface="Times New Roman" panose="02020603050405020304" pitchFamily="18" charset="0"/>
              </a:rPr>
              <a:t>i</a:t>
            </a:r>
            <a:r>
              <a:rPr lang="es-MX" sz="2400" dirty="0">
                <a:effectLst/>
                <a:latin typeface="Times New Roman" panose="02020603050405020304" pitchFamily="18" charset="0"/>
                <a:cs typeface="Times New Roman" panose="02020603050405020304" pitchFamily="18" charset="0"/>
              </a:rPr>
              <a:t> y el </a:t>
            </a:r>
            <a:r>
              <a:rPr lang="" sz="2400" dirty="0">
                <a:effectLst/>
                <a:latin typeface="Times New Roman" panose="02020603050405020304" pitchFamily="18" charset="0"/>
                <a:cs typeface="Times New Roman" panose="02020603050405020304" pitchFamily="18" charset="0"/>
              </a:rPr>
              <a:t>vendedor</a:t>
            </a:r>
            <a:r>
              <a:rPr lang="es-MX" sz="2400" dirty="0">
                <a:effectLst/>
                <a:latin typeface="Times New Roman" panose="02020603050405020304" pitchFamily="18" charset="0"/>
                <a:cs typeface="Times New Roman" panose="02020603050405020304" pitchFamily="18" charset="0"/>
              </a:rPr>
              <a:t> </a:t>
            </a:r>
            <a:r>
              <a:rPr lang="es-MX" sz="2400" i="1" dirty="0">
                <a:effectLst/>
                <a:latin typeface="Times New Roman" panose="02020603050405020304" pitchFamily="18" charset="0"/>
                <a:cs typeface="Times New Roman" panose="02020603050405020304" pitchFamily="18" charset="0"/>
              </a:rPr>
              <a:t>j </a:t>
            </a:r>
            <a:r>
              <a:rPr lang="es-MX" sz="2400" dirty="0">
                <a:effectLst/>
                <a:latin typeface="Times New Roman" panose="02020603050405020304" pitchFamily="18" charset="0"/>
                <a:cs typeface="Times New Roman" panose="02020603050405020304" pitchFamily="18" charset="0"/>
              </a:rPr>
              <a:t>están ligados, = 0 si no.</a:t>
            </a:r>
          </a:p>
          <a:p>
            <a:pPr lvl="1">
              <a:buFont typeface="Wingdings" panose="05000000000000000000" pitchFamily="2" charset="2"/>
              <a:buChar char="§"/>
            </a:pPr>
            <a:endParaRPr lang="es-MX" sz="800" dirty="0">
              <a:effectLst/>
              <a:latin typeface="Times New Roman" panose="02020603050405020304" pitchFamily="18" charset="0"/>
              <a:cs typeface="Times New Roman" panose="02020603050405020304" pitchFamily="18" charset="0"/>
            </a:endParaRPr>
          </a:p>
          <a:p>
            <a:r>
              <a:rPr lang="es-MX" sz="2400" dirty="0">
                <a:effectLst/>
              </a:rPr>
              <a:t>Estas ligas forman un patrón de ligas, o gráfica, </a:t>
            </a:r>
            <a:r>
              <a:rPr lang="es-MX" sz="2400" b="1" dirty="0">
                <a:effectLst/>
              </a:rPr>
              <a:t>G</a:t>
            </a:r>
            <a:r>
              <a:rPr lang="es-MX" sz="2400" dirty="0">
                <a:effectLst/>
              </a:rPr>
              <a:t>.</a:t>
            </a:r>
          </a:p>
          <a:p>
            <a:pPr lvl="1">
              <a:buFont typeface="Wingdings" panose="05000000000000000000" pitchFamily="2" charset="2"/>
              <a:buChar char="§"/>
            </a:pPr>
            <a:r>
              <a:rPr lang="es-MX" sz="2400" dirty="0">
                <a:effectLst/>
              </a:rPr>
              <a:t>Esta matriz de ligas se puede ver como el producto cartesiano |</a:t>
            </a:r>
            <a:r>
              <a:rPr lang="es-MX" sz="2400" b="1" dirty="0" err="1">
                <a:effectLst/>
              </a:rPr>
              <a:t>B</a:t>
            </a:r>
            <a:r>
              <a:rPr lang="es-MX" sz="2400" dirty="0" err="1">
                <a:effectLst/>
              </a:rPr>
              <a:t>|x|</a:t>
            </a:r>
            <a:r>
              <a:rPr lang="es-MX" sz="2400" b="1" dirty="0" err="1">
                <a:effectLst/>
              </a:rPr>
              <a:t>S</a:t>
            </a:r>
            <a:r>
              <a:rPr lang="es-MX" sz="2400" dirty="0">
                <a:effectLst/>
              </a:rPr>
              <a:t>|.</a:t>
            </a:r>
          </a:p>
          <a:p>
            <a:pPr lvl="1">
              <a:buFont typeface="Wingdings" panose="05000000000000000000" pitchFamily="2" charset="2"/>
              <a:buChar char="§"/>
            </a:pPr>
            <a:endParaRPr lang="es-MX" sz="800" dirty="0">
              <a:effectLst/>
            </a:endParaRPr>
          </a:p>
          <a:p>
            <a:r>
              <a:rPr lang="es-MX" sz="2400" dirty="0">
                <a:effectLst/>
              </a:rPr>
              <a:t>Una </a:t>
            </a:r>
            <a:r>
              <a:rPr lang="es-MX" sz="2400" i="1" dirty="0">
                <a:effectLst/>
              </a:rPr>
              <a:t>red </a:t>
            </a:r>
            <a:r>
              <a:rPr lang="es-MX" sz="2400" dirty="0">
                <a:effectLst/>
              </a:rPr>
              <a:t>= (</a:t>
            </a:r>
            <a:r>
              <a:rPr lang="es-MX" sz="2400" b="1" dirty="0">
                <a:effectLst/>
              </a:rPr>
              <a:t>B</a:t>
            </a:r>
            <a:r>
              <a:rPr lang="es-MX" sz="2400" dirty="0">
                <a:effectLst/>
              </a:rPr>
              <a:t>, </a:t>
            </a:r>
            <a:r>
              <a:rPr lang="es-MX" sz="2400" b="1" dirty="0">
                <a:effectLst/>
              </a:rPr>
              <a:t>S</a:t>
            </a:r>
            <a:r>
              <a:rPr lang="es-MX" sz="2400" dirty="0">
                <a:effectLst/>
              </a:rPr>
              <a:t>, </a:t>
            </a:r>
            <a:r>
              <a:rPr lang="es-MX" sz="2400" b="1" dirty="0">
                <a:effectLst/>
              </a:rPr>
              <a:t>G</a:t>
            </a:r>
            <a:r>
              <a:rPr lang="es-MX" sz="2400" dirty="0">
                <a:effectLst/>
              </a:rPr>
              <a:t>) = conjunto de compradores, vendedores, y el patrón de ligas.</a:t>
            </a:r>
          </a:p>
          <a:p>
            <a:pPr lvl="1">
              <a:buFont typeface="Wingdings" panose="05000000000000000000" pitchFamily="2" charset="2"/>
              <a:buChar char="§"/>
            </a:pPr>
            <a:r>
              <a:rPr lang="es-MX" sz="2400" dirty="0">
                <a:effectLst/>
              </a:rPr>
              <a:t>Una asignación </a:t>
            </a:r>
            <a:r>
              <a:rPr lang="es-MX" sz="2400" b="1" dirty="0">
                <a:effectLst/>
              </a:rPr>
              <a:t>A</a:t>
            </a:r>
            <a:r>
              <a:rPr lang="es-MX" sz="2400" dirty="0">
                <a:effectLst/>
              </a:rPr>
              <a:t> del bien de un vendedor a un comprador: es posible solo si están ligados (</a:t>
            </a:r>
            <a:r>
              <a:rPr lang="es-MX" sz="2200" dirty="0">
                <a:effectLst/>
              </a:rPr>
              <a:t>según el patrón de ligas</a:t>
            </a:r>
            <a:r>
              <a:rPr lang="es-MX" sz="2400" dirty="0">
                <a:effectLst/>
              </a:rPr>
              <a:t>).</a:t>
            </a:r>
          </a:p>
        </p:txBody>
      </p:sp>
      <p:sp>
        <p:nvSpPr>
          <p:cNvPr id="4" name="Text Box 9"/>
          <p:cNvSpPr txBox="1">
            <a:spLocks noChangeArrowheads="1"/>
          </p:cNvSpPr>
          <p:nvPr/>
        </p:nvSpPr>
        <p:spPr bwMode="auto">
          <a:xfrm>
            <a:off x="2208086" y="196345"/>
            <a:ext cx="733825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I.A. Modelo básico de redes </a:t>
            </a:r>
            <a:r>
              <a:rPr lang="" sz="2800" u="none" dirty="0">
                <a:latin typeface="Times New Roman" panose="02020603050405020304" pitchFamily="18" charset="0"/>
                <a:sym typeface="Symbol" panose="05050102010706020507" pitchFamily="18" charset="2"/>
              </a:rPr>
              <a:t>comprador-vendedor</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D485BA57-EFD3-32E4-D354-D0FC5A51766A}"/>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11</a:t>
            </a:fld>
            <a:endParaRPr lang="es-MX" dirty="0"/>
          </a:p>
        </p:txBody>
      </p:sp>
    </p:spTree>
    <p:extLst>
      <p:ext uri="{BB962C8B-B14F-4D97-AF65-F5344CB8AC3E}">
        <p14:creationId xmlns:p14="http://schemas.microsoft.com/office/powerpoint/2010/main" val="295149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9224" y="1307592"/>
            <a:ext cx="10460736" cy="3803904"/>
          </a:xfrm>
        </p:spPr>
        <p:txBody>
          <a:bodyPr/>
          <a:lstStyle/>
          <a:p>
            <a:r>
              <a:rPr lang="es-MX" sz="2400" dirty="0">
                <a:effectLst/>
              </a:rPr>
              <a:t>A ningún comprador se le asigna más de un bien (</a:t>
            </a:r>
            <a:r>
              <a:rPr lang="es-MX" sz="2200" dirty="0">
                <a:effectLst/>
              </a:rPr>
              <a:t>de un vendedor</a:t>
            </a:r>
            <a:r>
              <a:rPr lang="es-MX" sz="2400" dirty="0">
                <a:effectLst/>
              </a:rPr>
              <a:t>).</a:t>
            </a:r>
          </a:p>
          <a:p>
            <a:endParaRPr lang="es-MX" sz="1000" dirty="0">
              <a:effectLst/>
            </a:endParaRPr>
          </a:p>
          <a:p>
            <a:r>
              <a:rPr lang="es-MX" sz="2400" dirty="0">
                <a:effectLst/>
              </a:rPr>
              <a:t>Ningún bien (</a:t>
            </a:r>
            <a:r>
              <a:rPr lang="es-MX" sz="2200" dirty="0">
                <a:effectLst/>
              </a:rPr>
              <a:t>de un vendedor</a:t>
            </a:r>
            <a:r>
              <a:rPr lang="es-MX" sz="2400" dirty="0">
                <a:effectLst/>
              </a:rPr>
              <a:t>) se puede asignar a más de un comprador.</a:t>
            </a:r>
          </a:p>
          <a:p>
            <a:endParaRPr lang="es-MX" sz="1000" dirty="0">
              <a:effectLst/>
            </a:endParaRPr>
          </a:p>
          <a:p>
            <a:r>
              <a:rPr lang="es-MX" sz="2400" dirty="0">
                <a:effectLst/>
              </a:rPr>
              <a:t>Una asignación </a:t>
            </a:r>
            <a:r>
              <a:rPr lang="es-MX" sz="2400" b="1" dirty="0">
                <a:effectLst/>
              </a:rPr>
              <a:t>A </a:t>
            </a:r>
            <a:r>
              <a:rPr lang="es-MX" sz="2400" dirty="0">
                <a:effectLst/>
              </a:rPr>
              <a:t>de bienes es viable («</a:t>
            </a:r>
            <a:r>
              <a:rPr lang="es-MX" sz="2400" dirty="0" err="1">
                <a:effectLst/>
              </a:rPr>
              <a:t>feasible</a:t>
            </a:r>
            <a:r>
              <a:rPr lang="es-MX" sz="2400" dirty="0">
                <a:effectLst/>
              </a:rPr>
              <a:t>») solo si respeta el patrón de ligas .</a:t>
            </a:r>
          </a:p>
          <a:p>
            <a:endParaRPr lang="es-MX" sz="1000" dirty="0">
              <a:effectLst/>
            </a:endParaRPr>
          </a:p>
          <a:p>
            <a:r>
              <a:rPr lang="es-MX" sz="2400" dirty="0">
                <a:effectLst/>
              </a:rPr>
              <a:t>¿Habrá una asignación </a:t>
            </a:r>
            <a:r>
              <a:rPr lang="es-MX" sz="2400" b="1" dirty="0">
                <a:effectLst/>
              </a:rPr>
              <a:t>A </a:t>
            </a:r>
            <a:r>
              <a:rPr lang="es-MX" sz="2400" dirty="0">
                <a:effectLst/>
              </a:rPr>
              <a:t>para una red dada?</a:t>
            </a:r>
            <a:endParaRPr lang="es-MX" sz="2200" dirty="0">
              <a:effectLst/>
            </a:endParaRPr>
          </a:p>
        </p:txBody>
      </p:sp>
      <p:sp>
        <p:nvSpPr>
          <p:cNvPr id="2" name="CuadroTexto 41">
            <a:extLst>
              <a:ext uri="{FF2B5EF4-FFF2-40B4-BE49-F238E27FC236}">
                <a16:creationId xmlns:a16="http://schemas.microsoft.com/office/drawing/2014/main" id="{6DACEB39-C994-7806-17B4-8D537F3CED90}"/>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12</a:t>
            </a:fld>
            <a:endParaRPr lang="es-MX" dirty="0"/>
          </a:p>
        </p:txBody>
      </p:sp>
      <p:sp>
        <p:nvSpPr>
          <p:cNvPr id="4" name="Text Box 9">
            <a:extLst>
              <a:ext uri="{FF2B5EF4-FFF2-40B4-BE49-F238E27FC236}">
                <a16:creationId xmlns:a16="http://schemas.microsoft.com/office/drawing/2014/main" id="{05C910C5-6155-A911-FFC5-AE11B1C235A6}"/>
              </a:ext>
            </a:extLst>
          </p:cNvPr>
          <p:cNvSpPr txBox="1">
            <a:spLocks noChangeArrowheads="1"/>
          </p:cNvSpPr>
          <p:nvPr/>
        </p:nvSpPr>
        <p:spPr bwMode="auto">
          <a:xfrm>
            <a:off x="2208086" y="196345"/>
            <a:ext cx="733825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I.A. Modelo básico de redes </a:t>
            </a:r>
            <a:r>
              <a:rPr lang="" sz="2800" u="none" dirty="0">
                <a:latin typeface="Times New Roman" panose="02020603050405020304" pitchFamily="18" charset="0"/>
                <a:sym typeface="Symbol" panose="05050102010706020507" pitchFamily="18" charset="2"/>
              </a:rPr>
              <a:t>comprador-vendedor</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23712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nodeType="withEffect">
                                  <p:stCondLst>
                                    <p:cond delay="200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11893" y="914401"/>
            <a:ext cx="10908963" cy="5745891"/>
          </a:xfrm>
        </p:spPr>
        <p:txBody>
          <a:bodyPr/>
          <a:lstStyle/>
          <a:p>
            <a:pPr marL="0" indent="0">
              <a:buNone/>
            </a:pPr>
            <a:r>
              <a:rPr lang="es-MX" sz="2400" dirty="0">
                <a:effectLst/>
              </a:rPr>
              <a:t>¿Habrá una asignación </a:t>
            </a:r>
            <a:r>
              <a:rPr lang="es-MX" sz="2400" b="1" dirty="0">
                <a:effectLst/>
              </a:rPr>
              <a:t>A </a:t>
            </a:r>
            <a:r>
              <a:rPr lang="es-MX" sz="2400" dirty="0">
                <a:effectLst/>
              </a:rPr>
              <a:t>para una red dada?</a:t>
            </a:r>
          </a:p>
          <a:p>
            <a:pPr marL="0" indent="0">
              <a:buNone/>
            </a:pPr>
            <a:endParaRPr lang="es-MX" sz="1000" dirty="0">
              <a:effectLst/>
            </a:endParaRPr>
          </a:p>
          <a:p>
            <a:pPr marL="0" indent="0">
              <a:buNone/>
            </a:pPr>
            <a:r>
              <a:rPr lang="es-MX" dirty="0">
                <a:effectLst/>
              </a:rPr>
              <a:t>Teorema del matrimonio. </a:t>
            </a:r>
            <a:r>
              <a:rPr lang="es-MX" sz="2400" dirty="0">
                <a:effectLst/>
              </a:rPr>
              <a:t>Sean </a:t>
            </a:r>
            <a:r>
              <a:rPr lang="es-MX" sz="2400" i="1" dirty="0">
                <a:effectLst/>
              </a:rPr>
              <a:t>S</a:t>
            </a:r>
            <a:r>
              <a:rPr lang="es-MX" sz="2400" dirty="0">
                <a:effectLst/>
                <a:sym typeface="Symbol" panose="05050102010706020507" pitchFamily="18" charset="2"/>
              </a:rPr>
              <a:t></a:t>
            </a:r>
            <a:r>
              <a:rPr lang="es-MX" sz="2400" b="1" dirty="0">
                <a:effectLst/>
              </a:rPr>
              <a:t>S</a:t>
            </a:r>
            <a:r>
              <a:rPr lang="es-MX" sz="2400" dirty="0">
                <a:effectLst/>
              </a:rPr>
              <a:t> y </a:t>
            </a:r>
            <a:r>
              <a:rPr lang="es-MX" sz="2400" i="1" dirty="0">
                <a:effectLst/>
              </a:rPr>
              <a:t>B</a:t>
            </a:r>
            <a:r>
              <a:rPr lang="es-MX" sz="2400" dirty="0">
                <a:effectLst/>
                <a:sym typeface="Symbol" panose="05050102010706020507" pitchFamily="18" charset="2"/>
              </a:rPr>
              <a:t></a:t>
            </a:r>
            <a:r>
              <a:rPr lang="es-MX" sz="2400" b="1" dirty="0">
                <a:effectLst/>
              </a:rPr>
              <a:t>B</a:t>
            </a:r>
            <a:r>
              <a:rPr lang="es-MX" sz="2400" dirty="0">
                <a:effectLst/>
              </a:rPr>
              <a:t> subconjuntos de vendedores y compradores, respectivamente</a:t>
            </a:r>
            <a:r>
              <a:rPr lang="es-MX" sz="2800" dirty="0">
                <a:effectLst/>
              </a:rPr>
              <a:t>. Habrá una asignación de bienes tal que cada comprador de </a:t>
            </a:r>
            <a:r>
              <a:rPr lang="es-MX" sz="2800" i="1" dirty="0">
                <a:effectLst/>
              </a:rPr>
              <a:t>B</a:t>
            </a:r>
            <a:r>
              <a:rPr lang="es-MX" sz="2800" dirty="0">
                <a:effectLst/>
              </a:rPr>
              <a:t> obtenga un bien de un vendedor de </a:t>
            </a:r>
            <a:r>
              <a:rPr lang="es-MX" sz="2800" i="1" dirty="0">
                <a:effectLst/>
              </a:rPr>
              <a:t>S</a:t>
            </a:r>
            <a:r>
              <a:rPr lang="es-MX" sz="2800" dirty="0">
                <a:effectLst/>
              </a:rPr>
              <a:t>, si y solo si cada subconjunto </a:t>
            </a:r>
            <a:r>
              <a:rPr lang="es-MX" sz="2800" i="1" dirty="0">
                <a:effectLst/>
              </a:rPr>
              <a:t>B</a:t>
            </a:r>
            <a:r>
              <a:rPr lang="es-MX" sz="2800" dirty="0">
                <a:effectLst/>
              </a:rPr>
              <a:t>’</a:t>
            </a:r>
            <a:r>
              <a:rPr lang="es-MX" sz="2800" dirty="0">
                <a:effectLst/>
                <a:sym typeface="Symbol" panose="05050102010706020507" pitchFamily="18" charset="2"/>
              </a:rPr>
              <a:t></a:t>
            </a:r>
            <a:r>
              <a:rPr lang="es-MX" sz="2800" i="1" dirty="0">
                <a:effectLst/>
              </a:rPr>
              <a:t>B</a:t>
            </a:r>
            <a:r>
              <a:rPr lang="es-MX" sz="2800" dirty="0">
                <a:effectLst/>
              </a:rPr>
              <a:t> que contenga </a:t>
            </a:r>
            <a:r>
              <a:rPr lang="es-MX" sz="2800" i="1" dirty="0">
                <a:effectLst/>
              </a:rPr>
              <a:t>k</a:t>
            </a:r>
            <a:r>
              <a:rPr lang="es-MX" sz="2800" dirty="0">
                <a:effectLst/>
              </a:rPr>
              <a:t> compradores está ligado, colectivamente, a cuando menos </a:t>
            </a:r>
            <a:r>
              <a:rPr lang="es-MX" sz="2800" i="1" dirty="0">
                <a:effectLst/>
              </a:rPr>
              <a:t>k </a:t>
            </a:r>
            <a:r>
              <a:rPr lang="es-MX" sz="2800" dirty="0">
                <a:effectLst/>
              </a:rPr>
              <a:t>vendedores en </a:t>
            </a:r>
            <a:r>
              <a:rPr lang="es-MX" sz="2800" i="1" dirty="0">
                <a:effectLst/>
              </a:rPr>
              <a:t>S</a:t>
            </a:r>
            <a:r>
              <a:rPr lang="es-MX" sz="2800" dirty="0">
                <a:effectLst/>
              </a:rPr>
              <a:t>, para cada </a:t>
            </a:r>
            <a:r>
              <a:rPr lang="es-MX" sz="2800" i="1" dirty="0">
                <a:effectLst/>
              </a:rPr>
              <a:t>k </a:t>
            </a:r>
            <a:r>
              <a:rPr lang="es-MX" sz="2800" dirty="0">
                <a:effectLst/>
              </a:rPr>
              <a:t>entre 1 y |</a:t>
            </a:r>
            <a:r>
              <a:rPr lang="es-MX" sz="2800" i="1" dirty="0">
                <a:effectLst/>
              </a:rPr>
              <a:t>B</a:t>
            </a:r>
            <a:r>
              <a:rPr lang="es-MX" sz="2800" dirty="0">
                <a:effectLst/>
              </a:rPr>
              <a:t>|.</a:t>
            </a:r>
          </a:p>
          <a:p>
            <a:pPr marL="0" indent="0">
              <a:buNone/>
            </a:pPr>
            <a:endParaRPr lang="es-MX" sz="1000" dirty="0">
              <a:effectLst/>
            </a:endParaRPr>
          </a:p>
          <a:p>
            <a:pPr marL="400050" lvl="1" indent="0">
              <a:buNone/>
            </a:pPr>
            <a:r>
              <a:rPr lang="es-ES" sz="2400" dirty="0">
                <a:effectLst/>
              </a:rPr>
              <a:t>Note que no todos los vendedores en </a:t>
            </a:r>
            <a:r>
              <a:rPr lang="es-ES" sz="2400" i="1" dirty="0">
                <a:effectLst/>
              </a:rPr>
              <a:t>S</a:t>
            </a:r>
            <a:r>
              <a:rPr lang="es-ES" sz="2400" dirty="0">
                <a:effectLst/>
              </a:rPr>
              <a:t> necesitan estar apareados con un comprador. Y una condición necesaria para la asignación es |</a:t>
            </a:r>
            <a:r>
              <a:rPr lang="es-ES" sz="2400" i="1" dirty="0">
                <a:effectLst/>
              </a:rPr>
              <a:t>S</a:t>
            </a:r>
            <a:r>
              <a:rPr lang="es-ES" sz="2400" dirty="0">
                <a:effectLst/>
              </a:rPr>
              <a:t>| </a:t>
            </a:r>
            <a:r>
              <a:rPr lang="es-MX" sz="2400" dirty="0">
                <a:latin typeface="Times New Roman" panose="02020603050405020304" pitchFamily="18" charset="0"/>
                <a:sym typeface="Symbol" panose="05050102010706020507" pitchFamily="18" charset="2"/>
              </a:rPr>
              <a:t></a:t>
            </a:r>
            <a:r>
              <a:rPr lang="es-ES" sz="2400" dirty="0">
                <a:effectLst/>
              </a:rPr>
              <a:t> |</a:t>
            </a:r>
            <a:r>
              <a:rPr lang="es-ES" sz="2400" i="1" dirty="0">
                <a:effectLst/>
              </a:rPr>
              <a:t>B</a:t>
            </a:r>
            <a:r>
              <a:rPr lang="es-ES" sz="2400" dirty="0">
                <a:effectLst/>
              </a:rPr>
              <a:t>|.</a:t>
            </a:r>
          </a:p>
          <a:p>
            <a:pPr marL="400050" lvl="1" indent="0">
              <a:buNone/>
            </a:pPr>
            <a:endParaRPr lang="es-MX" dirty="0">
              <a:effectLst/>
            </a:endParaRPr>
          </a:p>
        </p:txBody>
      </p:sp>
      <p:sp>
        <p:nvSpPr>
          <p:cNvPr id="7" name="Text Box 9"/>
          <p:cNvSpPr txBox="1">
            <a:spLocks noChangeArrowheads="1"/>
          </p:cNvSpPr>
          <p:nvPr/>
        </p:nvSpPr>
        <p:spPr bwMode="auto">
          <a:xfrm>
            <a:off x="1746504" y="5618715"/>
            <a:ext cx="8297828" cy="83099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En los subconjuntos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S</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y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B</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no debe haber menos vendedores que compradores, para que así todos los compradores puedan comprar</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05C494BC-31D5-C5E3-C857-D7AC8820EEA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13</a:t>
            </a:fld>
            <a:endParaRPr lang="es-MX" dirty="0"/>
          </a:p>
        </p:txBody>
      </p:sp>
      <p:sp>
        <p:nvSpPr>
          <p:cNvPr id="4" name="Text Box 9">
            <a:extLst>
              <a:ext uri="{FF2B5EF4-FFF2-40B4-BE49-F238E27FC236}">
                <a16:creationId xmlns:a16="http://schemas.microsoft.com/office/drawing/2014/main" id="{A96C98B9-9B1B-2354-2B0E-9F98B1891056}"/>
              </a:ext>
            </a:extLst>
          </p:cNvPr>
          <p:cNvSpPr txBox="1">
            <a:spLocks noChangeArrowheads="1"/>
          </p:cNvSpPr>
          <p:nvPr/>
        </p:nvSpPr>
        <p:spPr bwMode="auto">
          <a:xfrm>
            <a:off x="2208086" y="196345"/>
            <a:ext cx="733825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I.A. Modelo básico de redes </a:t>
            </a:r>
            <a:r>
              <a:rPr lang="" sz="2800" u="none" dirty="0">
                <a:latin typeface="Times New Roman" panose="02020603050405020304" pitchFamily="18" charset="0"/>
                <a:sym typeface="Symbol" panose="05050102010706020507" pitchFamily="18" charset="2"/>
              </a:rPr>
              <a:t>comprador-vendedor</a:t>
            </a:r>
            <a:endParaRPr lang="es-MX" sz="2800" i="1" u="none" dirty="0">
              <a:latin typeface="Times New Roman" panose="02020603050405020304" pitchFamily="18" charset="0"/>
              <a:sym typeface="Symbol" panose="05050102010706020507" pitchFamily="18" charset="2"/>
            </a:endParaRPr>
          </a:p>
        </p:txBody>
      </p:sp>
      <p:cxnSp>
        <p:nvCxnSpPr>
          <p:cNvPr id="8" name="Conector recto de flecha 7">
            <a:extLst>
              <a:ext uri="{FF2B5EF4-FFF2-40B4-BE49-F238E27FC236}">
                <a16:creationId xmlns:a16="http://schemas.microsoft.com/office/drawing/2014/main" id="{BA1160C8-77DE-F6EA-5B1F-78D96DA75ED8}"/>
              </a:ext>
            </a:extLst>
          </p:cNvPr>
          <p:cNvCxnSpPr>
            <a:cxnSpLocks/>
          </p:cNvCxnSpPr>
          <p:nvPr/>
        </p:nvCxnSpPr>
        <p:spPr>
          <a:xfrm flipV="1">
            <a:off x="8644597" y="5273759"/>
            <a:ext cx="1074420" cy="344956"/>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8649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7288" y="624495"/>
            <a:ext cx="10451242" cy="6110243"/>
          </a:xfrm>
        </p:spPr>
        <p:txBody>
          <a:bodyPr/>
          <a:lstStyle/>
          <a:p>
            <a:pPr marL="0" indent="0">
              <a:buNone/>
            </a:pPr>
            <a:r>
              <a:rPr lang="es-MX" sz="2400" dirty="0">
                <a:effectLst/>
              </a:rPr>
              <a:t>Ejemplo 1 [</a:t>
            </a:r>
            <a:r>
              <a:rPr lang="es-MX" sz="2400" dirty="0">
                <a:solidFill>
                  <a:srgbClr val="99FFCC"/>
                </a:solidFill>
                <a:effectLst/>
              </a:rPr>
              <a:t>asignaciones viables de bienes en una red</a:t>
            </a:r>
            <a:r>
              <a:rPr lang="es-MX" sz="2400" dirty="0">
                <a:effectLst/>
              </a:rPr>
              <a:t>].</a:t>
            </a: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r>
              <a:rPr lang="es-MX" sz="2400" dirty="0">
                <a:effectLst/>
              </a:rPr>
              <a:t>Debo considerar todos los subconjuntos de {b</a:t>
            </a:r>
            <a:r>
              <a:rPr lang="es-MX" sz="2400" baseline="-25000" dirty="0">
                <a:effectLst/>
              </a:rPr>
              <a:t>1</a:t>
            </a:r>
            <a:r>
              <a:rPr lang="es-MX" sz="2400" dirty="0">
                <a:effectLst/>
              </a:rPr>
              <a:t> b</a:t>
            </a:r>
            <a:r>
              <a:rPr lang="es-MX" sz="2400" baseline="-25000" dirty="0">
                <a:effectLst/>
              </a:rPr>
              <a:t>2</a:t>
            </a:r>
            <a:r>
              <a:rPr lang="es-MX" sz="2400" dirty="0">
                <a:effectLst/>
              </a:rPr>
              <a:t> b</a:t>
            </a:r>
            <a:r>
              <a:rPr lang="es-MX" sz="2400" baseline="-25000" dirty="0">
                <a:effectLst/>
              </a:rPr>
              <a:t>3</a:t>
            </a:r>
            <a:r>
              <a:rPr lang="es-MX" sz="2400" dirty="0">
                <a:effectLst/>
              </a:rPr>
              <a:t>} y contar el número de vendedores ligados a cada subconjunto.</a:t>
            </a:r>
          </a:p>
          <a:p>
            <a:pPr marL="0" indent="0">
              <a:buNone/>
            </a:pPr>
            <a:r>
              <a:rPr lang="es-MX" sz="2400" dirty="0">
                <a:effectLst/>
              </a:rPr>
              <a:t>{b</a:t>
            </a:r>
            <a:r>
              <a:rPr lang="es-MX" sz="2400" baseline="-25000" dirty="0">
                <a:effectLst/>
              </a:rPr>
              <a:t>1</a:t>
            </a:r>
            <a:r>
              <a:rPr lang="es-MX" sz="2400" dirty="0">
                <a:effectLst/>
              </a:rPr>
              <a:t> b</a:t>
            </a:r>
            <a:r>
              <a:rPr lang="es-MX" sz="2400" baseline="-25000" dirty="0">
                <a:effectLst/>
              </a:rPr>
              <a:t>2</a:t>
            </a:r>
            <a:r>
              <a:rPr lang="es-MX" sz="2400" dirty="0">
                <a:effectLst/>
              </a:rPr>
              <a:t> b</a:t>
            </a:r>
            <a:r>
              <a:rPr lang="es-MX" sz="2400" baseline="-25000" dirty="0">
                <a:effectLst/>
              </a:rPr>
              <a:t>3</a:t>
            </a:r>
            <a:r>
              <a:rPr lang="es-MX" sz="2400" dirty="0">
                <a:effectLst/>
              </a:rPr>
              <a:t>} </a:t>
            </a:r>
            <a:r>
              <a:rPr lang="es-MX" sz="2200" dirty="0">
                <a:effectLst/>
              </a:rPr>
              <a:t>de tamaño 3 tiene ligados s</a:t>
            </a:r>
            <a:r>
              <a:rPr lang="es-MX" sz="2200" baseline="-25000" dirty="0">
                <a:effectLst/>
              </a:rPr>
              <a:t>1</a:t>
            </a:r>
            <a:r>
              <a:rPr lang="es-MX" sz="2200" dirty="0">
                <a:effectLst/>
              </a:rPr>
              <a:t>, s</a:t>
            </a:r>
            <a:r>
              <a:rPr lang="es-MX" sz="2200" baseline="-25000" dirty="0">
                <a:effectLst/>
              </a:rPr>
              <a:t>2</a:t>
            </a:r>
            <a:r>
              <a:rPr lang="es-MX" sz="2200" dirty="0">
                <a:effectLst/>
              </a:rPr>
              <a:t>, s</a:t>
            </a:r>
            <a:r>
              <a:rPr lang="es-MX" sz="2200" baseline="-25000" dirty="0">
                <a:effectLst/>
              </a:rPr>
              <a:t>3</a:t>
            </a:r>
            <a:r>
              <a:rPr lang="es-MX" sz="2200" dirty="0">
                <a:effectLst/>
              </a:rPr>
              <a:t> = son 3.</a:t>
            </a:r>
          </a:p>
          <a:p>
            <a:pPr marL="0" indent="0">
              <a:buNone/>
            </a:pPr>
            <a:r>
              <a:rPr lang="es-MX" sz="2200" dirty="0">
                <a:effectLst/>
              </a:rPr>
              <a:t>     Necesitan ser cuando menos 3. </a:t>
            </a:r>
            <a:r>
              <a:rPr lang="es-MX" sz="2200" dirty="0">
                <a:effectLst/>
                <a:sym typeface="Wingdings" panose="05000000000000000000" pitchFamily="2" charset="2"/>
              </a:rPr>
              <a:t></a:t>
            </a:r>
          </a:p>
          <a:p>
            <a:pPr marL="0" indent="0">
              <a:buNone/>
            </a:pPr>
            <a:r>
              <a:rPr lang="es-MX" sz="2400" dirty="0">
                <a:effectLst/>
                <a:sym typeface="Wingdings" panose="05000000000000000000" pitchFamily="2" charset="2"/>
              </a:rPr>
              <a:t>{</a:t>
            </a:r>
            <a:r>
              <a:rPr lang="es-MX" sz="2400" dirty="0">
                <a:effectLst/>
              </a:rPr>
              <a:t>b</a:t>
            </a:r>
            <a:r>
              <a:rPr lang="es-MX" sz="2400" baseline="-25000" dirty="0">
                <a:effectLst/>
              </a:rPr>
              <a:t>1</a:t>
            </a:r>
            <a:r>
              <a:rPr lang="es-MX" sz="2400" dirty="0">
                <a:effectLst/>
                <a:sym typeface="Wingdings" panose="05000000000000000000" pitchFamily="2" charset="2"/>
              </a:rPr>
              <a:t> </a:t>
            </a:r>
            <a:r>
              <a:rPr lang="es-MX" sz="2400" dirty="0">
                <a:effectLst/>
              </a:rPr>
              <a:t>b</a:t>
            </a:r>
            <a:r>
              <a:rPr lang="es-MX" sz="2400" baseline="-25000" dirty="0">
                <a:effectLst/>
              </a:rPr>
              <a:t>3</a:t>
            </a:r>
            <a:r>
              <a:rPr lang="es-MX" sz="2400" dirty="0">
                <a:effectLst/>
                <a:sym typeface="Wingdings" panose="05000000000000000000" pitchFamily="2" charset="2"/>
              </a:rPr>
              <a:t>} </a:t>
            </a:r>
            <a:r>
              <a:rPr lang="es-MX" sz="2200" dirty="0">
                <a:effectLst/>
                <a:sym typeface="Wingdings" panose="05000000000000000000" pitchFamily="2" charset="2"/>
              </a:rPr>
              <a:t>de tamaño 2 tiene ligados </a:t>
            </a:r>
            <a:r>
              <a:rPr lang="es-MX" sz="2200" dirty="0">
                <a:effectLst/>
              </a:rPr>
              <a:t>s</a:t>
            </a:r>
            <a:r>
              <a:rPr lang="es-MX" sz="2200" baseline="-25000" dirty="0">
                <a:effectLst/>
              </a:rPr>
              <a:t>1</a:t>
            </a:r>
            <a:r>
              <a:rPr lang="es-MX" sz="2200" dirty="0">
                <a:effectLst/>
                <a:sym typeface="Wingdings" panose="05000000000000000000" pitchFamily="2" charset="2"/>
              </a:rPr>
              <a:t>, </a:t>
            </a:r>
            <a:r>
              <a:rPr lang="es-MX" sz="2200" dirty="0">
                <a:effectLst/>
              </a:rPr>
              <a:t>s</a:t>
            </a:r>
            <a:r>
              <a:rPr lang="es-MX" sz="2200" baseline="-25000" dirty="0">
                <a:effectLst/>
              </a:rPr>
              <a:t>2</a:t>
            </a:r>
            <a:r>
              <a:rPr lang="es-MX" sz="2200" dirty="0">
                <a:effectLst/>
                <a:sym typeface="Wingdings" panose="05000000000000000000" pitchFamily="2" charset="2"/>
              </a:rPr>
              <a:t>, </a:t>
            </a:r>
            <a:r>
              <a:rPr lang="es-MX" sz="2200" dirty="0">
                <a:effectLst/>
              </a:rPr>
              <a:t>s</a:t>
            </a:r>
            <a:r>
              <a:rPr lang="es-MX" sz="2200" baseline="-25000" dirty="0">
                <a:effectLst/>
              </a:rPr>
              <a:t>3</a:t>
            </a:r>
            <a:r>
              <a:rPr lang="es-MX" sz="2200" dirty="0">
                <a:effectLst/>
                <a:sym typeface="Wingdings" panose="05000000000000000000" pitchFamily="2" charset="2"/>
              </a:rPr>
              <a:t> = son 3. </a:t>
            </a:r>
          </a:p>
          <a:p>
            <a:pPr marL="0" indent="0">
              <a:buNone/>
            </a:pPr>
            <a:r>
              <a:rPr lang="es-MX" sz="2200" dirty="0">
                <a:effectLst/>
                <a:sym typeface="Wingdings" panose="05000000000000000000" pitchFamily="2" charset="2"/>
              </a:rPr>
              <a:t>      Necesitaban ser cuando menos 2. </a:t>
            </a:r>
          </a:p>
          <a:p>
            <a:pPr marL="0" indent="0">
              <a:buNone/>
            </a:pPr>
            <a:r>
              <a:rPr lang="es-MX" sz="2400" dirty="0">
                <a:effectLst/>
                <a:sym typeface="Wingdings" panose="05000000000000000000" pitchFamily="2" charset="2"/>
              </a:rPr>
              <a:t>{</a:t>
            </a:r>
            <a:r>
              <a:rPr lang="es-MX" sz="2400" dirty="0">
                <a:effectLst/>
              </a:rPr>
              <a:t>b</a:t>
            </a:r>
            <a:r>
              <a:rPr lang="es-MX" sz="2400" baseline="-25000" dirty="0">
                <a:effectLst/>
              </a:rPr>
              <a:t>1</a:t>
            </a:r>
            <a:r>
              <a:rPr lang="es-MX" sz="2400" dirty="0">
                <a:effectLst/>
                <a:sym typeface="Wingdings" panose="05000000000000000000" pitchFamily="2" charset="2"/>
              </a:rPr>
              <a:t> </a:t>
            </a:r>
            <a:r>
              <a:rPr lang="es-MX" sz="2400" dirty="0">
                <a:effectLst/>
              </a:rPr>
              <a:t>b</a:t>
            </a:r>
            <a:r>
              <a:rPr lang="es-MX" sz="2400" baseline="-25000" dirty="0">
                <a:effectLst/>
              </a:rPr>
              <a:t>2</a:t>
            </a:r>
            <a:r>
              <a:rPr lang="es-MX" sz="2400" dirty="0">
                <a:effectLst/>
                <a:sym typeface="Wingdings" panose="05000000000000000000" pitchFamily="2" charset="2"/>
              </a:rPr>
              <a:t>} de tamaño 2 tiene ligados </a:t>
            </a:r>
            <a:r>
              <a:rPr lang="es-MX" sz="2400" dirty="0">
                <a:effectLst/>
              </a:rPr>
              <a:t>s</a:t>
            </a:r>
            <a:r>
              <a:rPr lang="es-MX" sz="2400" baseline="-25000" dirty="0">
                <a:effectLst/>
              </a:rPr>
              <a:t>1</a:t>
            </a:r>
            <a:r>
              <a:rPr lang="es-MX" sz="2400" dirty="0">
                <a:effectLst/>
                <a:sym typeface="Wingdings" panose="05000000000000000000" pitchFamily="2" charset="2"/>
              </a:rPr>
              <a:t> = son 1. </a:t>
            </a:r>
          </a:p>
          <a:p>
            <a:pPr marL="0" indent="0">
              <a:buNone/>
            </a:pPr>
            <a:r>
              <a:rPr lang="es-MX" sz="2400" dirty="0">
                <a:effectLst/>
                <a:sym typeface="Wingdings" panose="05000000000000000000" pitchFamily="2" charset="2"/>
              </a:rPr>
              <a:t>     Necesitaban ser cuando menos 2. </a:t>
            </a:r>
            <a:r>
              <a:rPr lang="es-MX" dirty="0">
                <a:effectLst/>
                <a:sym typeface="Wingdings" panose="05000000000000000000" pitchFamily="2" charset="2"/>
              </a:rPr>
              <a:t></a:t>
            </a:r>
            <a:r>
              <a:rPr lang="es-MX" sz="2400" dirty="0">
                <a:effectLst/>
                <a:sym typeface="Wingdings" panose="05000000000000000000" pitchFamily="2" charset="2"/>
              </a:rPr>
              <a:t>  </a:t>
            </a:r>
            <a:endParaRPr lang="es-MX" dirty="0">
              <a:effectLst/>
            </a:endParaRPr>
          </a:p>
        </p:txBody>
      </p:sp>
      <p:cxnSp>
        <p:nvCxnSpPr>
          <p:cNvPr id="6" name="Conector recto 5"/>
          <p:cNvCxnSpPr/>
          <p:nvPr/>
        </p:nvCxnSpPr>
        <p:spPr bwMode="auto">
          <a:xfrm>
            <a:off x="2141746" y="1452187"/>
            <a:ext cx="735724"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a:off x="2877470" y="1452187"/>
            <a:ext cx="0"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flipH="1">
            <a:off x="2877470" y="1452187"/>
            <a:ext cx="851338"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Conector recto 18"/>
          <p:cNvCxnSpPr/>
          <p:nvPr/>
        </p:nvCxnSpPr>
        <p:spPr bwMode="auto">
          <a:xfrm>
            <a:off x="3728808" y="1452187"/>
            <a:ext cx="0"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onector recto 20"/>
          <p:cNvCxnSpPr/>
          <p:nvPr/>
        </p:nvCxnSpPr>
        <p:spPr bwMode="auto">
          <a:xfrm flipH="1">
            <a:off x="3738182" y="1452187"/>
            <a:ext cx="851338"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21"/>
          <p:cNvCxnSpPr/>
          <p:nvPr/>
        </p:nvCxnSpPr>
        <p:spPr bwMode="auto">
          <a:xfrm>
            <a:off x="3755084" y="1452187"/>
            <a:ext cx="735724"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Conector recto 22"/>
          <p:cNvCxnSpPr/>
          <p:nvPr/>
        </p:nvCxnSpPr>
        <p:spPr bwMode="auto">
          <a:xfrm flipH="1">
            <a:off x="4500182" y="1421295"/>
            <a:ext cx="851338"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 Box 9"/>
          <p:cNvSpPr txBox="1">
            <a:spLocks noChangeArrowheads="1"/>
          </p:cNvSpPr>
          <p:nvPr/>
        </p:nvSpPr>
        <p:spPr bwMode="auto">
          <a:xfrm>
            <a:off x="1994752" y="94556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25" name="Text Box 9"/>
          <p:cNvSpPr txBox="1">
            <a:spLocks noChangeArrowheads="1"/>
          </p:cNvSpPr>
          <p:nvPr/>
        </p:nvSpPr>
        <p:spPr bwMode="auto">
          <a:xfrm>
            <a:off x="2721103" y="94556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26" name="Text Box 9"/>
          <p:cNvSpPr txBox="1">
            <a:spLocks noChangeArrowheads="1"/>
          </p:cNvSpPr>
          <p:nvPr/>
        </p:nvSpPr>
        <p:spPr bwMode="auto">
          <a:xfrm>
            <a:off x="3497656" y="94556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4343814" y="94556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28" name="Text Box 9"/>
          <p:cNvSpPr txBox="1">
            <a:spLocks noChangeArrowheads="1"/>
          </p:cNvSpPr>
          <p:nvPr/>
        </p:nvSpPr>
        <p:spPr bwMode="auto">
          <a:xfrm>
            <a:off x="5197705" y="94556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sp>
        <p:nvSpPr>
          <p:cNvPr id="29" name="Text Box 9"/>
          <p:cNvSpPr txBox="1">
            <a:spLocks noChangeArrowheads="1"/>
          </p:cNvSpPr>
          <p:nvPr/>
        </p:nvSpPr>
        <p:spPr bwMode="auto">
          <a:xfrm>
            <a:off x="2700083" y="278344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30" name="Text Box 9"/>
          <p:cNvSpPr txBox="1">
            <a:spLocks noChangeArrowheads="1"/>
          </p:cNvSpPr>
          <p:nvPr/>
        </p:nvSpPr>
        <p:spPr bwMode="auto">
          <a:xfrm>
            <a:off x="3520736" y="278344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31" name="Text Box 9"/>
          <p:cNvSpPr txBox="1">
            <a:spLocks noChangeArrowheads="1"/>
          </p:cNvSpPr>
          <p:nvPr/>
        </p:nvSpPr>
        <p:spPr bwMode="auto">
          <a:xfrm>
            <a:off x="4344314" y="278344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32" name="Text Box 9"/>
          <p:cNvSpPr txBox="1">
            <a:spLocks noChangeArrowheads="1"/>
          </p:cNvSpPr>
          <p:nvPr/>
        </p:nvSpPr>
        <p:spPr bwMode="auto">
          <a:xfrm>
            <a:off x="7988732" y="1593441"/>
            <a:ext cx="139617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a:t>
            </a:r>
            <a:endParaRPr lang="es-MX" sz="2400" i="1" u="none" dirty="0">
              <a:latin typeface="Times New Roman" panose="02020603050405020304" pitchFamily="18" charset="0"/>
              <a:sym typeface="Symbol" panose="05050102010706020507" pitchFamily="18" charset="2"/>
            </a:endParaRPr>
          </a:p>
        </p:txBody>
      </p:sp>
      <p:sp>
        <p:nvSpPr>
          <p:cNvPr id="33" name="Text Box 9"/>
          <p:cNvSpPr txBox="1">
            <a:spLocks noChangeArrowheads="1"/>
          </p:cNvSpPr>
          <p:nvPr/>
        </p:nvSpPr>
        <p:spPr bwMode="auto">
          <a:xfrm>
            <a:off x="148000" y="1016565"/>
            <a:ext cx="1808896"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compradores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34" name="Text Box 9"/>
          <p:cNvSpPr txBox="1">
            <a:spLocks noChangeArrowheads="1"/>
          </p:cNvSpPr>
          <p:nvPr/>
        </p:nvSpPr>
        <p:spPr bwMode="auto">
          <a:xfrm>
            <a:off x="189666" y="2750830"/>
            <a:ext cx="170937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35" name="Text Box 9"/>
          <p:cNvSpPr txBox="1">
            <a:spLocks noChangeArrowheads="1"/>
          </p:cNvSpPr>
          <p:nvPr/>
        </p:nvSpPr>
        <p:spPr bwMode="auto">
          <a:xfrm>
            <a:off x="6793137" y="2214286"/>
            <a:ext cx="4219828" cy="83099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t>¿Habrá una asignación para los compradores b</a:t>
            </a:r>
            <a:r>
              <a:rPr lang="es-MX" sz="2400" u="none" baseline="-25000" dirty="0"/>
              <a:t>1</a:t>
            </a:r>
            <a:r>
              <a:rPr lang="es-MX" sz="2400" u="none" dirty="0"/>
              <a:t>, b</a:t>
            </a:r>
            <a:r>
              <a:rPr lang="es-MX" sz="2400" u="none" baseline="-25000" dirty="0"/>
              <a:t>2</a:t>
            </a:r>
            <a:r>
              <a:rPr lang="es-MX" sz="2400" u="none" dirty="0"/>
              <a:t> y b</a:t>
            </a:r>
            <a:r>
              <a:rPr lang="es-MX" sz="2400" u="none" baseline="-25000" dirty="0"/>
              <a:t>3</a:t>
            </a:r>
            <a:r>
              <a:rPr lang="es-MX" sz="2400" u="none" dirty="0"/>
              <a:t>?</a:t>
            </a:r>
          </a:p>
        </p:txBody>
      </p:sp>
      <p:sp>
        <p:nvSpPr>
          <p:cNvPr id="2" name="CuadroTexto 41">
            <a:extLst>
              <a:ext uri="{FF2B5EF4-FFF2-40B4-BE49-F238E27FC236}">
                <a16:creationId xmlns:a16="http://schemas.microsoft.com/office/drawing/2014/main" id="{8CB9C18C-56BB-D471-A0A7-FF1D3A22B74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14</a:t>
            </a:fld>
            <a:endParaRPr lang="es-MX" dirty="0"/>
          </a:p>
        </p:txBody>
      </p:sp>
      <p:sp>
        <p:nvSpPr>
          <p:cNvPr id="4" name="Text Box 9">
            <a:extLst>
              <a:ext uri="{FF2B5EF4-FFF2-40B4-BE49-F238E27FC236}">
                <a16:creationId xmlns:a16="http://schemas.microsoft.com/office/drawing/2014/main" id="{20D01618-8A0D-40CA-8B70-AF51CC2F971A}"/>
              </a:ext>
            </a:extLst>
          </p:cNvPr>
          <p:cNvSpPr txBox="1">
            <a:spLocks noChangeArrowheads="1"/>
          </p:cNvSpPr>
          <p:nvPr/>
        </p:nvSpPr>
        <p:spPr bwMode="auto">
          <a:xfrm>
            <a:off x="2208086" y="140073"/>
            <a:ext cx="733825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I.A. Modelo básico de redes </a:t>
            </a:r>
            <a:r>
              <a:rPr lang="" sz="2800" u="none" dirty="0">
                <a:latin typeface="Times New Roman" panose="02020603050405020304" pitchFamily="18" charset="0"/>
                <a:sym typeface="Symbol" panose="05050102010706020507" pitchFamily="18" charset="2"/>
              </a:rPr>
              <a:t>comprador-vendedor</a:t>
            </a:r>
            <a:endParaRPr lang="es-MX" sz="2800" i="1" u="none" dirty="0">
              <a:latin typeface="Times New Roman" panose="02020603050405020304" pitchFamily="18" charset="0"/>
              <a:sym typeface="Symbol" panose="05050102010706020507" pitchFamily="18" charset="2"/>
            </a:endParaRPr>
          </a:p>
        </p:txBody>
      </p:sp>
      <p:sp>
        <p:nvSpPr>
          <p:cNvPr id="36" name="Text Box 9"/>
          <p:cNvSpPr txBox="1">
            <a:spLocks noChangeArrowheads="1"/>
          </p:cNvSpPr>
          <p:nvPr/>
        </p:nvSpPr>
        <p:spPr bwMode="auto">
          <a:xfrm>
            <a:off x="6518908" y="6273073"/>
            <a:ext cx="1302729"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t>No hay</a:t>
            </a:r>
          </a:p>
        </p:txBody>
      </p:sp>
      <p:sp>
        <p:nvSpPr>
          <p:cNvPr id="37" name="Elipse 36"/>
          <p:cNvSpPr/>
          <p:nvPr/>
        </p:nvSpPr>
        <p:spPr>
          <a:xfrm>
            <a:off x="1899036" y="945852"/>
            <a:ext cx="2029605" cy="461375"/>
          </a:xfrm>
          <a:prstGeom prst="ellipse">
            <a:avLst/>
          </a:prstGeom>
          <a:solidFill>
            <a:srgbClr val="FFFF00">
              <a:alpha val="37000"/>
            </a:srgb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Elipse 4">
            <a:extLst>
              <a:ext uri="{FF2B5EF4-FFF2-40B4-BE49-F238E27FC236}">
                <a16:creationId xmlns:a16="http://schemas.microsoft.com/office/drawing/2014/main" id="{EC920B98-4791-46A8-D91A-69F92061F75D}"/>
              </a:ext>
            </a:extLst>
          </p:cNvPr>
          <p:cNvSpPr/>
          <p:nvPr/>
        </p:nvSpPr>
        <p:spPr>
          <a:xfrm>
            <a:off x="2410347" y="2805513"/>
            <a:ext cx="2448322" cy="461665"/>
          </a:xfrm>
          <a:prstGeom prst="ellipse">
            <a:avLst/>
          </a:prstGeom>
          <a:solidFill>
            <a:srgbClr val="FFFF00">
              <a:alpha val="37000"/>
            </a:srgb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lipse 7">
            <a:extLst>
              <a:ext uri="{FF2B5EF4-FFF2-40B4-BE49-F238E27FC236}">
                <a16:creationId xmlns:a16="http://schemas.microsoft.com/office/drawing/2014/main" id="{8AC413F3-77F0-C60C-3BA2-C3081EF98D7F}"/>
              </a:ext>
            </a:extLst>
          </p:cNvPr>
          <p:cNvSpPr/>
          <p:nvPr/>
        </p:nvSpPr>
        <p:spPr>
          <a:xfrm>
            <a:off x="1994752" y="945562"/>
            <a:ext cx="551416" cy="532668"/>
          </a:xfrm>
          <a:prstGeom prst="ellipse">
            <a:avLst/>
          </a:prstGeom>
          <a:solidFill>
            <a:srgbClr val="FF999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Elipse 8">
            <a:extLst>
              <a:ext uri="{FF2B5EF4-FFF2-40B4-BE49-F238E27FC236}">
                <a16:creationId xmlns:a16="http://schemas.microsoft.com/office/drawing/2014/main" id="{EC21D9BD-1408-9A8E-659A-0CFA6075F6FE}"/>
              </a:ext>
            </a:extLst>
          </p:cNvPr>
          <p:cNvSpPr/>
          <p:nvPr/>
        </p:nvSpPr>
        <p:spPr>
          <a:xfrm>
            <a:off x="3508239" y="965141"/>
            <a:ext cx="551416" cy="532668"/>
          </a:xfrm>
          <a:prstGeom prst="ellipse">
            <a:avLst/>
          </a:prstGeom>
          <a:solidFill>
            <a:srgbClr val="FF999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Elipse 10">
            <a:extLst>
              <a:ext uri="{FF2B5EF4-FFF2-40B4-BE49-F238E27FC236}">
                <a16:creationId xmlns:a16="http://schemas.microsoft.com/office/drawing/2014/main" id="{F40EDC70-4FAC-95B2-5D8B-0F2B768A0728}"/>
              </a:ext>
            </a:extLst>
          </p:cNvPr>
          <p:cNvSpPr/>
          <p:nvPr/>
        </p:nvSpPr>
        <p:spPr>
          <a:xfrm>
            <a:off x="2542244" y="2874673"/>
            <a:ext cx="2280777" cy="532668"/>
          </a:xfrm>
          <a:prstGeom prst="ellipse">
            <a:avLst/>
          </a:prstGeom>
          <a:solidFill>
            <a:srgbClr val="FF9999">
              <a:alpha val="4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2" name="Rectángulo 11">
            <a:extLst>
              <a:ext uri="{FF2B5EF4-FFF2-40B4-BE49-F238E27FC236}">
                <a16:creationId xmlns:a16="http://schemas.microsoft.com/office/drawing/2014/main" id="{779DBDA2-94FE-5641-C60A-BC98EEA0573B}"/>
              </a:ext>
            </a:extLst>
          </p:cNvPr>
          <p:cNvSpPr/>
          <p:nvPr/>
        </p:nvSpPr>
        <p:spPr>
          <a:xfrm>
            <a:off x="1994752" y="945562"/>
            <a:ext cx="589272" cy="366462"/>
          </a:xfrm>
          <a:prstGeom prst="rect">
            <a:avLst/>
          </a:prstGeom>
          <a:solidFill>
            <a:srgbClr val="FF0000">
              <a:alpha val="2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a:extLst>
              <a:ext uri="{FF2B5EF4-FFF2-40B4-BE49-F238E27FC236}">
                <a16:creationId xmlns:a16="http://schemas.microsoft.com/office/drawing/2014/main" id="{BA51246B-A4B5-C8E7-C7D1-DF1579F313C6}"/>
              </a:ext>
            </a:extLst>
          </p:cNvPr>
          <p:cNvSpPr/>
          <p:nvPr/>
        </p:nvSpPr>
        <p:spPr>
          <a:xfrm>
            <a:off x="2749998" y="965141"/>
            <a:ext cx="589272" cy="366462"/>
          </a:xfrm>
          <a:prstGeom prst="rect">
            <a:avLst/>
          </a:prstGeom>
          <a:solidFill>
            <a:srgbClr val="FF0000">
              <a:alpha val="2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a:extLst>
              <a:ext uri="{FF2B5EF4-FFF2-40B4-BE49-F238E27FC236}">
                <a16:creationId xmlns:a16="http://schemas.microsoft.com/office/drawing/2014/main" id="{03FBF32F-02D4-7573-1483-22D595FFA4E7}"/>
              </a:ext>
            </a:extLst>
          </p:cNvPr>
          <p:cNvSpPr/>
          <p:nvPr/>
        </p:nvSpPr>
        <p:spPr>
          <a:xfrm>
            <a:off x="2683895" y="2776184"/>
            <a:ext cx="589272" cy="366462"/>
          </a:xfrm>
          <a:prstGeom prst="rect">
            <a:avLst/>
          </a:prstGeom>
          <a:solidFill>
            <a:srgbClr val="FF0000">
              <a:alpha val="29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75790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11" presetID="1" presetClass="entr" presetSubtype="0" fill="hold" grpId="0" nodeType="withEffect">
                                  <p:stCondLst>
                                    <p:cond delay="3000"/>
                                  </p:stCondLst>
                                  <p:childTnLst>
                                    <p:set>
                                      <p:cBhvr>
                                        <p:cTn id="12"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par>
                                <p:cTn id="13" presetID="1" presetClass="entr" presetSubtype="0" fill="hold" grpId="0" nodeType="withEffect">
                                  <p:stCondLst>
                                    <p:cond delay="3000"/>
                                  </p:stCondLst>
                                  <p:childTnLst>
                                    <p:set>
                                      <p:cBhvr>
                                        <p:cTn id="14"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par>
                                <p:cTn id="15" presetID="1" presetClass="entr" presetSubtype="0" fill="hold" grpId="0" nodeType="withEffect">
                                  <p:stCondLst>
                                    <p:cond delay="3000"/>
                                  </p:stCondLst>
                                  <p:childTnLst>
                                    <p:set>
                                      <p:cBhvr>
                                        <p:cTn id="16"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17" presetID="1" presetClass="entr" presetSubtype="0" fill="hold" grpId="0" nodeType="withEffect">
                                  <p:stCondLst>
                                    <p:cond delay="4500"/>
                                  </p:stCondLst>
                                  <p:childTnLst>
                                    <p:set>
                                      <p:cBhvr>
                                        <p:cTn id="18" dur="1" fill="hold">
                                          <p:stCondLst>
                                            <p:cond delay="0"/>
                                          </p:stCondLst>
                                        </p:cTn>
                                        <p:tgtEl>
                                          <p:spTgt spid="3">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8" end="8"/>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9" end="9"/>
                                            </p:txEl>
                                          </p:spTgt>
                                        </p:tgtEl>
                                        <p:attrNameLst>
                                          <p:attrName>ppt_c</p:attrName>
                                        </p:attrNameLst>
                                      </p:cBhvr>
                                      <p:to>
                                        <a:schemeClr val="accent1"/>
                                      </p:to>
                                    </p:animClr>
                                  </p:subTnLst>
                                </p:cTn>
                              </p:par>
                              <p:par>
                                <p:cTn id="23" presetID="1" presetClass="entr" presetSubtype="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par>
                                <p:cTn id="25" presetID="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29" presetID="1" presetClass="entr" presetSubtype="0" fill="hold" grpId="0"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0" end="10"/>
                                            </p:txEl>
                                          </p:spTgt>
                                        </p:tgtEl>
                                        <p:attrNameLst>
                                          <p:attrName>ppt_c</p:attrName>
                                        </p:attrNameLst>
                                      </p:cBhvr>
                                      <p:to>
                                        <a:schemeClr val="accent1"/>
                                      </p:to>
                                    </p:animClr>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subTnLst>
                                    <p:set>
                                      <p:cBhvr override="childStyle">
                                        <p:cTn dur="1" fill="hold" display="0" masterRel="nextClick" afterEffect="1"/>
                                        <p:tgtEl>
                                          <p:spTgt spid="14"/>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subTnLst>
                                    <p:set>
                                      <p:cBhvr override="childStyle">
                                        <p:cTn dur="1" fill="hold" display="0" masterRel="nextClick" afterEffect="1"/>
                                        <p:tgtEl>
                                          <p:spTgt spid="12"/>
                                        </p:tgtEl>
                                        <p:attrNameLst>
                                          <p:attrName>style.visibility</p:attrName>
                                        </p:attrNameLst>
                                      </p:cBhvr>
                                      <p:to>
                                        <p:strVal val="hidden"/>
                                      </p:to>
                                    </p:set>
                                  </p:subTnLst>
                                </p:cTn>
                              </p:par>
                              <p:par>
                                <p:cTn id="39" presetID="1"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childTnLst>
                                </p:cTn>
                              </p:par>
                              <p:par>
                                <p:cTn id="45" presetID="1" presetClass="entr" presetSubtype="0" fill="hold" grpId="0" nodeType="withEffect">
                                  <p:stCondLst>
                                    <p:cond delay="100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6" grpId="0" animBg="1"/>
      <p:bldP spid="37" grpId="0" animBg="1"/>
      <p:bldP spid="5" grpId="0" animBg="1"/>
      <p:bldP spid="8" grpId="0" animBg="1"/>
      <p:bldP spid="9"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4264" y="624783"/>
            <a:ext cx="8649730" cy="6077386"/>
          </a:xfrm>
        </p:spPr>
        <p:txBody>
          <a:bodyPr/>
          <a:lstStyle/>
          <a:p>
            <a:pPr marL="0" indent="0">
              <a:buNone/>
            </a:pPr>
            <a:r>
              <a:rPr lang="es-MX" sz="2400" dirty="0">
                <a:effectLst/>
              </a:rPr>
              <a:t>Ejemplo</a:t>
            </a:r>
            <a:r>
              <a:rPr lang="" sz="2400" dirty="0">
                <a:effectLst/>
              </a:rPr>
              <a:t> 1</a:t>
            </a:r>
            <a:r>
              <a:rPr lang="es-MX" sz="2400" dirty="0">
                <a:effectLst/>
              </a:rPr>
              <a:t>.</a:t>
            </a: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endParaRPr lang="es-MX" sz="2400" dirty="0">
              <a:effectLst/>
            </a:endParaRPr>
          </a:p>
          <a:p>
            <a:pPr marL="0" indent="0">
              <a:buNone/>
            </a:pPr>
            <a:r>
              <a:rPr lang="es-MX" sz="2400" dirty="0">
                <a:effectLst/>
              </a:rPr>
              <a:t>Debo considerar todos los subconjuntos de {b</a:t>
            </a:r>
            <a:r>
              <a:rPr lang="es-MX" sz="2400" baseline="-25000" dirty="0">
                <a:effectLst/>
              </a:rPr>
              <a:t>2</a:t>
            </a:r>
            <a:r>
              <a:rPr lang="es-MX" sz="2400" dirty="0">
                <a:effectLst/>
              </a:rPr>
              <a:t> b</a:t>
            </a:r>
            <a:r>
              <a:rPr lang="es-MX" sz="2400" baseline="-25000" dirty="0">
                <a:effectLst/>
              </a:rPr>
              <a:t>3</a:t>
            </a:r>
            <a:r>
              <a:rPr lang="es-MX" sz="2400" dirty="0">
                <a:effectLst/>
              </a:rPr>
              <a:t> b</a:t>
            </a:r>
            <a:r>
              <a:rPr lang="es-MX" sz="2400" baseline="-25000" dirty="0">
                <a:effectLst/>
              </a:rPr>
              <a:t>4</a:t>
            </a:r>
            <a:r>
              <a:rPr lang="es-MX" sz="2400" dirty="0">
                <a:effectLst/>
              </a:rPr>
              <a:t>} y contar el número de vendedores ligados a cada subconjunto.</a:t>
            </a:r>
          </a:p>
          <a:p>
            <a:pPr marL="0" indent="0">
              <a:buNone/>
            </a:pPr>
            <a:r>
              <a:rPr lang="es-MX" sz="2400" dirty="0">
                <a:effectLst/>
              </a:rPr>
              <a:t>{b</a:t>
            </a:r>
            <a:r>
              <a:rPr lang="es-MX" sz="2400" baseline="-25000" dirty="0">
                <a:effectLst/>
              </a:rPr>
              <a:t>2</a:t>
            </a:r>
            <a:r>
              <a:rPr lang="es-MX" sz="2400" dirty="0">
                <a:effectLst/>
              </a:rPr>
              <a:t> b</a:t>
            </a:r>
            <a:r>
              <a:rPr lang="es-MX" sz="2400" baseline="-25000" dirty="0">
                <a:effectLst/>
              </a:rPr>
              <a:t>3</a:t>
            </a:r>
            <a:r>
              <a:rPr lang="es-MX" sz="2400" dirty="0">
                <a:effectLst/>
              </a:rPr>
              <a:t> b</a:t>
            </a:r>
            <a:r>
              <a:rPr lang="es-MX" sz="2400" baseline="-25000" dirty="0">
                <a:effectLst/>
              </a:rPr>
              <a:t>4</a:t>
            </a:r>
            <a:r>
              <a:rPr lang="es-MX" sz="2400" dirty="0">
                <a:effectLst/>
              </a:rPr>
              <a:t>} de tamaño 3 tiene ligados s</a:t>
            </a:r>
            <a:r>
              <a:rPr lang="es-MX" sz="2400" baseline="-25000" dirty="0">
                <a:effectLst/>
              </a:rPr>
              <a:t>1</a:t>
            </a:r>
            <a:r>
              <a:rPr lang="es-MX" sz="2400" dirty="0">
                <a:effectLst/>
              </a:rPr>
              <a:t>, s</a:t>
            </a:r>
            <a:r>
              <a:rPr lang="es-MX" sz="2400" baseline="-25000" dirty="0">
                <a:effectLst/>
              </a:rPr>
              <a:t>2</a:t>
            </a:r>
            <a:r>
              <a:rPr lang="es-MX" sz="2400" dirty="0">
                <a:effectLst/>
              </a:rPr>
              <a:t>, s</a:t>
            </a:r>
            <a:r>
              <a:rPr lang="es-MX" sz="2400" baseline="-25000" dirty="0">
                <a:effectLst/>
              </a:rPr>
              <a:t>3</a:t>
            </a:r>
            <a:r>
              <a:rPr lang="es-MX" sz="2400" dirty="0">
                <a:effectLst/>
              </a:rPr>
              <a:t> = son 3. </a:t>
            </a:r>
            <a:r>
              <a:rPr lang="es-MX" sz="2400" dirty="0">
                <a:effectLst/>
                <a:sym typeface="Wingdings" panose="05000000000000000000" pitchFamily="2" charset="2"/>
              </a:rPr>
              <a:t></a:t>
            </a:r>
          </a:p>
          <a:p>
            <a:pPr marL="0" indent="0">
              <a:buNone/>
            </a:pPr>
            <a:r>
              <a:rPr lang="es-MX" sz="2400" dirty="0">
                <a:effectLst/>
                <a:sym typeface="Wingdings" panose="05000000000000000000" pitchFamily="2" charset="2"/>
              </a:rPr>
              <a:t>{</a:t>
            </a:r>
            <a:r>
              <a:rPr lang="es-MX" sz="2400" dirty="0">
                <a:effectLst/>
              </a:rPr>
              <a:t>b</a:t>
            </a:r>
            <a:r>
              <a:rPr lang="es-MX" sz="2400" baseline="-25000" dirty="0">
                <a:effectLst/>
              </a:rPr>
              <a:t>2</a:t>
            </a:r>
            <a:r>
              <a:rPr lang="es-MX" sz="2400" dirty="0">
                <a:effectLst/>
                <a:sym typeface="Wingdings" panose="05000000000000000000" pitchFamily="2" charset="2"/>
              </a:rPr>
              <a:t> </a:t>
            </a:r>
            <a:r>
              <a:rPr lang="es-MX" sz="2400" dirty="0">
                <a:effectLst/>
              </a:rPr>
              <a:t>b</a:t>
            </a:r>
            <a:r>
              <a:rPr lang="es-MX" sz="2400" baseline="-25000" dirty="0">
                <a:effectLst/>
              </a:rPr>
              <a:t>3</a:t>
            </a:r>
            <a:r>
              <a:rPr lang="es-MX" sz="2400" dirty="0">
                <a:effectLst/>
                <a:sym typeface="Wingdings" panose="05000000000000000000" pitchFamily="2" charset="2"/>
              </a:rPr>
              <a:t>} de tamaño 2 tiene ligados </a:t>
            </a:r>
            <a:r>
              <a:rPr lang="es-MX" sz="2400" dirty="0">
                <a:effectLst/>
              </a:rPr>
              <a:t>s</a:t>
            </a:r>
            <a:r>
              <a:rPr lang="es-MX" sz="2400" baseline="-25000" dirty="0">
                <a:effectLst/>
              </a:rPr>
              <a:t>1</a:t>
            </a:r>
            <a:r>
              <a:rPr lang="es-MX" sz="2400" dirty="0">
                <a:effectLst/>
                <a:sym typeface="Wingdings" panose="05000000000000000000" pitchFamily="2" charset="2"/>
              </a:rPr>
              <a:t>, </a:t>
            </a:r>
            <a:r>
              <a:rPr lang="es-MX" sz="2400" dirty="0">
                <a:effectLst/>
              </a:rPr>
              <a:t>s</a:t>
            </a:r>
            <a:r>
              <a:rPr lang="es-MX" sz="2400" baseline="-25000" dirty="0">
                <a:effectLst/>
              </a:rPr>
              <a:t>2</a:t>
            </a:r>
            <a:r>
              <a:rPr lang="es-MX" sz="2400" dirty="0">
                <a:effectLst/>
                <a:sym typeface="Wingdings" panose="05000000000000000000" pitchFamily="2" charset="2"/>
              </a:rPr>
              <a:t> = son 2. </a:t>
            </a:r>
          </a:p>
          <a:p>
            <a:pPr marL="0" indent="0">
              <a:buNone/>
            </a:pPr>
            <a:r>
              <a:rPr lang="es-MX" sz="2400" dirty="0">
                <a:effectLst/>
                <a:sym typeface="Wingdings" panose="05000000000000000000" pitchFamily="2" charset="2"/>
              </a:rPr>
              <a:t>{</a:t>
            </a:r>
            <a:r>
              <a:rPr lang="es-MX" sz="2400" dirty="0">
                <a:effectLst/>
              </a:rPr>
              <a:t>b</a:t>
            </a:r>
            <a:r>
              <a:rPr lang="es-MX" sz="2400" baseline="-25000" dirty="0">
                <a:effectLst/>
              </a:rPr>
              <a:t>2</a:t>
            </a:r>
            <a:r>
              <a:rPr lang="es-MX" sz="2400" dirty="0">
                <a:effectLst/>
                <a:sym typeface="Wingdings" panose="05000000000000000000" pitchFamily="2" charset="2"/>
              </a:rPr>
              <a:t> </a:t>
            </a:r>
            <a:r>
              <a:rPr lang="es-MX" sz="2400" dirty="0">
                <a:effectLst/>
              </a:rPr>
              <a:t>b</a:t>
            </a:r>
            <a:r>
              <a:rPr lang="es-MX" sz="2400" baseline="-25000" dirty="0">
                <a:effectLst/>
              </a:rPr>
              <a:t>4</a:t>
            </a:r>
            <a:r>
              <a:rPr lang="es-MX" sz="2400" dirty="0">
                <a:effectLst/>
                <a:sym typeface="Wingdings" panose="05000000000000000000" pitchFamily="2" charset="2"/>
              </a:rPr>
              <a:t>} de tamaño 2 tiene ligados </a:t>
            </a:r>
            <a:r>
              <a:rPr lang="es-MX" sz="2400" dirty="0">
                <a:effectLst/>
              </a:rPr>
              <a:t>s</a:t>
            </a:r>
            <a:r>
              <a:rPr lang="es-MX" sz="2400" baseline="-25000" dirty="0">
                <a:effectLst/>
              </a:rPr>
              <a:t>1</a:t>
            </a:r>
            <a:r>
              <a:rPr lang="es-MX" sz="2400" dirty="0">
                <a:effectLst/>
                <a:sym typeface="Wingdings" panose="05000000000000000000" pitchFamily="2" charset="2"/>
              </a:rPr>
              <a:t>, </a:t>
            </a:r>
            <a:r>
              <a:rPr lang="es-MX" sz="2400" dirty="0">
                <a:effectLst/>
              </a:rPr>
              <a:t>s</a:t>
            </a:r>
            <a:r>
              <a:rPr lang="es-MX" sz="2400" baseline="-25000" dirty="0">
                <a:effectLst/>
              </a:rPr>
              <a:t>2</a:t>
            </a:r>
            <a:r>
              <a:rPr lang="es-MX" sz="2400" dirty="0">
                <a:effectLst/>
                <a:sym typeface="Wingdings" panose="05000000000000000000" pitchFamily="2" charset="2"/>
              </a:rPr>
              <a:t> = son 2. </a:t>
            </a:r>
          </a:p>
          <a:p>
            <a:pPr marL="0" indent="0">
              <a:buNone/>
            </a:pPr>
            <a:r>
              <a:rPr lang="es-MX" sz="2400" dirty="0">
                <a:effectLst/>
                <a:sym typeface="Wingdings" panose="05000000000000000000" pitchFamily="2" charset="2"/>
              </a:rPr>
              <a:t>{</a:t>
            </a:r>
            <a:r>
              <a:rPr lang="es-MX" sz="2400" dirty="0">
                <a:effectLst/>
              </a:rPr>
              <a:t>b</a:t>
            </a:r>
            <a:r>
              <a:rPr lang="es-MX" sz="2400" baseline="-25000" dirty="0">
                <a:effectLst/>
              </a:rPr>
              <a:t>3</a:t>
            </a:r>
            <a:r>
              <a:rPr lang="es-MX" sz="2400" dirty="0">
                <a:effectLst/>
                <a:sym typeface="Wingdings" panose="05000000000000000000" pitchFamily="2" charset="2"/>
              </a:rPr>
              <a:t> </a:t>
            </a:r>
            <a:r>
              <a:rPr lang="es-MX" sz="2400" dirty="0">
                <a:effectLst/>
              </a:rPr>
              <a:t>b</a:t>
            </a:r>
            <a:r>
              <a:rPr lang="es-MX" sz="2400" baseline="-25000" dirty="0">
                <a:effectLst/>
              </a:rPr>
              <a:t>4</a:t>
            </a:r>
            <a:r>
              <a:rPr lang="es-MX" sz="2400" dirty="0">
                <a:effectLst/>
                <a:sym typeface="Wingdings" panose="05000000000000000000" pitchFamily="2" charset="2"/>
              </a:rPr>
              <a:t>} de tamaño 2 tiene ligados </a:t>
            </a:r>
            <a:r>
              <a:rPr lang="es-MX" sz="2400" dirty="0">
                <a:effectLst/>
              </a:rPr>
              <a:t>s</a:t>
            </a:r>
            <a:r>
              <a:rPr lang="es-MX" sz="2400" baseline="-25000" dirty="0">
                <a:effectLst/>
              </a:rPr>
              <a:t>1</a:t>
            </a:r>
            <a:r>
              <a:rPr lang="es-MX" sz="2400" dirty="0">
                <a:effectLst/>
              </a:rPr>
              <a:t>, s</a:t>
            </a:r>
            <a:r>
              <a:rPr lang="es-MX" sz="2400" baseline="-25000" dirty="0">
                <a:effectLst/>
              </a:rPr>
              <a:t>2</a:t>
            </a:r>
            <a:r>
              <a:rPr lang="es-MX" sz="2400" dirty="0">
                <a:effectLst/>
              </a:rPr>
              <a:t>, s</a:t>
            </a:r>
            <a:r>
              <a:rPr lang="es-MX" sz="2400" baseline="-25000" dirty="0">
                <a:effectLst/>
              </a:rPr>
              <a:t>3</a:t>
            </a:r>
            <a:r>
              <a:rPr lang="es-MX" sz="2400" dirty="0">
                <a:effectLst/>
              </a:rPr>
              <a:t> = son 3. </a:t>
            </a:r>
            <a:r>
              <a:rPr lang="es-MX" sz="2400" dirty="0">
                <a:effectLst/>
                <a:sym typeface="Wingdings" panose="05000000000000000000" pitchFamily="2" charset="2"/>
              </a:rPr>
              <a:t></a:t>
            </a:r>
          </a:p>
          <a:p>
            <a:pPr marL="0" indent="0">
              <a:buNone/>
            </a:pPr>
            <a:r>
              <a:rPr lang="es-MX" sz="2400" dirty="0">
                <a:effectLst/>
                <a:sym typeface="Wingdings" panose="05000000000000000000" pitchFamily="2" charset="2"/>
              </a:rPr>
              <a:t>Cada </a:t>
            </a:r>
            <a:r>
              <a:rPr lang="es-MX" sz="2400" i="1" dirty="0" err="1">
                <a:effectLst/>
                <a:sym typeface="Wingdings" panose="05000000000000000000" pitchFamily="2" charset="2"/>
              </a:rPr>
              <a:t>b</a:t>
            </a:r>
            <a:r>
              <a:rPr lang="es-MX" sz="2400" i="1" baseline="-25000" dirty="0" err="1">
                <a:effectLst/>
                <a:sym typeface="Wingdings" panose="05000000000000000000" pitchFamily="2" charset="2"/>
              </a:rPr>
              <a:t>i</a:t>
            </a:r>
            <a:r>
              <a:rPr lang="es-MX" sz="2400" dirty="0">
                <a:effectLst/>
                <a:sym typeface="Wingdings" panose="05000000000000000000" pitchFamily="2" charset="2"/>
              </a:rPr>
              <a:t> está ligado cuando menos a un </a:t>
            </a:r>
            <a:r>
              <a:rPr lang="es-MX" sz="2400" i="1" dirty="0" err="1">
                <a:effectLst/>
                <a:sym typeface="Wingdings" panose="05000000000000000000" pitchFamily="2" charset="2"/>
              </a:rPr>
              <a:t>s</a:t>
            </a:r>
            <a:r>
              <a:rPr lang="es-MX" sz="2400" i="1" baseline="-25000" dirty="0" err="1">
                <a:effectLst/>
                <a:sym typeface="Wingdings" panose="05000000000000000000" pitchFamily="2" charset="2"/>
              </a:rPr>
              <a:t>j</a:t>
            </a:r>
            <a:r>
              <a:rPr lang="es-MX" sz="2400" dirty="0">
                <a:effectLst/>
                <a:sym typeface="Wingdings" panose="05000000000000000000" pitchFamily="2" charset="2"/>
              </a:rPr>
              <a:t>. </a:t>
            </a:r>
          </a:p>
        </p:txBody>
      </p:sp>
      <p:cxnSp>
        <p:nvCxnSpPr>
          <p:cNvPr id="6" name="Conector recto 5"/>
          <p:cNvCxnSpPr/>
          <p:nvPr/>
        </p:nvCxnSpPr>
        <p:spPr bwMode="auto">
          <a:xfrm>
            <a:off x="2128722" y="1438408"/>
            <a:ext cx="735724"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a:off x="2864446" y="1438408"/>
            <a:ext cx="0"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flipH="1">
            <a:off x="2864446" y="1438408"/>
            <a:ext cx="851338"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Conector recto 18"/>
          <p:cNvCxnSpPr/>
          <p:nvPr/>
        </p:nvCxnSpPr>
        <p:spPr bwMode="auto">
          <a:xfrm>
            <a:off x="3715784" y="1438408"/>
            <a:ext cx="0"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onector recto 20"/>
          <p:cNvCxnSpPr/>
          <p:nvPr/>
        </p:nvCxnSpPr>
        <p:spPr bwMode="auto">
          <a:xfrm flipH="1">
            <a:off x="3725158" y="1438408"/>
            <a:ext cx="851338"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21"/>
          <p:cNvCxnSpPr/>
          <p:nvPr/>
        </p:nvCxnSpPr>
        <p:spPr bwMode="auto">
          <a:xfrm>
            <a:off x="3742060" y="1438408"/>
            <a:ext cx="735724"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Conector recto 22"/>
          <p:cNvCxnSpPr/>
          <p:nvPr/>
        </p:nvCxnSpPr>
        <p:spPr bwMode="auto">
          <a:xfrm flipH="1">
            <a:off x="4487158" y="1407516"/>
            <a:ext cx="851338" cy="1345324"/>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 Box 9"/>
          <p:cNvSpPr txBox="1">
            <a:spLocks noChangeArrowheads="1"/>
          </p:cNvSpPr>
          <p:nvPr/>
        </p:nvSpPr>
        <p:spPr bwMode="auto">
          <a:xfrm>
            <a:off x="1981728" y="945851"/>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25" name="Text Box 9"/>
          <p:cNvSpPr txBox="1">
            <a:spLocks noChangeArrowheads="1"/>
          </p:cNvSpPr>
          <p:nvPr/>
        </p:nvSpPr>
        <p:spPr bwMode="auto">
          <a:xfrm>
            <a:off x="2708079" y="945851"/>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26" name="Text Box 9"/>
          <p:cNvSpPr txBox="1">
            <a:spLocks noChangeArrowheads="1"/>
          </p:cNvSpPr>
          <p:nvPr/>
        </p:nvSpPr>
        <p:spPr bwMode="auto">
          <a:xfrm>
            <a:off x="3484632" y="945851"/>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7" name="Text Box 9"/>
          <p:cNvSpPr txBox="1">
            <a:spLocks noChangeArrowheads="1"/>
          </p:cNvSpPr>
          <p:nvPr/>
        </p:nvSpPr>
        <p:spPr bwMode="auto">
          <a:xfrm>
            <a:off x="4330790" y="945851"/>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28" name="Text Box 9"/>
          <p:cNvSpPr txBox="1">
            <a:spLocks noChangeArrowheads="1"/>
          </p:cNvSpPr>
          <p:nvPr/>
        </p:nvSpPr>
        <p:spPr bwMode="auto">
          <a:xfrm>
            <a:off x="5184681" y="945851"/>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sp>
        <p:nvSpPr>
          <p:cNvPr id="29" name="Text Box 9"/>
          <p:cNvSpPr txBox="1">
            <a:spLocks noChangeArrowheads="1"/>
          </p:cNvSpPr>
          <p:nvPr/>
        </p:nvSpPr>
        <p:spPr bwMode="auto">
          <a:xfrm>
            <a:off x="2687059" y="2783733"/>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30" name="Text Box 9"/>
          <p:cNvSpPr txBox="1">
            <a:spLocks noChangeArrowheads="1"/>
          </p:cNvSpPr>
          <p:nvPr/>
        </p:nvSpPr>
        <p:spPr bwMode="auto">
          <a:xfrm>
            <a:off x="3507712" y="2783733"/>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31" name="Text Box 9"/>
          <p:cNvSpPr txBox="1">
            <a:spLocks noChangeArrowheads="1"/>
          </p:cNvSpPr>
          <p:nvPr/>
        </p:nvSpPr>
        <p:spPr bwMode="auto">
          <a:xfrm>
            <a:off x="4331290" y="2783733"/>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0" name="Text Box 9"/>
          <p:cNvSpPr txBox="1">
            <a:spLocks noChangeArrowheads="1"/>
          </p:cNvSpPr>
          <p:nvPr/>
        </p:nvSpPr>
        <p:spPr bwMode="auto">
          <a:xfrm>
            <a:off x="5620568" y="1661104"/>
            <a:ext cx="205065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solidFill>
                  <a:srgbClr val="FFFF66"/>
                </a:solidFill>
                <a:latin typeface="Times New Roman" panose="02020603050405020304" pitchFamily="18" charset="0"/>
                <a:sym typeface="Symbol" panose="05050102010706020507" pitchFamily="18" charset="2"/>
              </a:rPr>
              <a:t>La</a:t>
            </a:r>
            <a:r>
              <a:rPr lang="es-MX" sz="2400" u="none" dirty="0">
                <a:latin typeface="Times New Roman" panose="02020603050405020304" pitchFamily="18" charset="0"/>
                <a:sym typeface="Symbol" panose="05050102010706020507" pitchFamily="18" charset="2"/>
              </a:rPr>
              <a:t> </a:t>
            </a:r>
            <a:r>
              <a:rPr lang="es-MX" sz="2400" u="none" dirty="0">
                <a:solidFill>
                  <a:srgbClr val="FFFF66"/>
                </a:solidFill>
                <a:latin typeface="Times New Roman" panose="02020603050405020304" pitchFamily="18" charset="0"/>
                <a:sym typeface="Symbol" panose="05050102010706020507" pitchFamily="18" charset="2"/>
              </a:rPr>
              <a:t>asignación</a:t>
            </a:r>
            <a:endParaRPr lang="es-MX" sz="2400" i="1" u="none" dirty="0">
              <a:latin typeface="Times New Roman" panose="02020603050405020304" pitchFamily="18" charset="0"/>
              <a:sym typeface="Symbol" panose="05050102010706020507" pitchFamily="18" charset="2"/>
            </a:endParaRPr>
          </a:p>
        </p:txBody>
      </p:sp>
      <p:cxnSp>
        <p:nvCxnSpPr>
          <p:cNvPr id="32" name="Conector recto 31"/>
          <p:cNvCxnSpPr/>
          <p:nvPr/>
        </p:nvCxnSpPr>
        <p:spPr bwMode="auto">
          <a:xfrm>
            <a:off x="2186532" y="1433158"/>
            <a:ext cx="735724" cy="1345324"/>
          </a:xfrm>
          <a:prstGeom prst="line">
            <a:avLst/>
          </a:prstGeom>
          <a:solidFill>
            <a:schemeClr val="accent1"/>
          </a:solidFill>
          <a:ln w="25400" cap="flat" cmpd="sng" algn="ctr">
            <a:solidFill>
              <a:srgbClr val="FFFF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Conector recto 32"/>
          <p:cNvCxnSpPr/>
          <p:nvPr/>
        </p:nvCxnSpPr>
        <p:spPr bwMode="auto">
          <a:xfrm>
            <a:off x="3791922" y="1422962"/>
            <a:ext cx="735724" cy="1345324"/>
          </a:xfrm>
          <a:prstGeom prst="line">
            <a:avLst/>
          </a:prstGeom>
          <a:solidFill>
            <a:schemeClr val="accent1"/>
          </a:solidFill>
          <a:ln w="25400" cap="flat" cmpd="sng" algn="ctr">
            <a:solidFill>
              <a:srgbClr val="FFFF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Conector recto 33"/>
          <p:cNvCxnSpPr/>
          <p:nvPr/>
        </p:nvCxnSpPr>
        <p:spPr bwMode="auto">
          <a:xfrm flipH="1">
            <a:off x="3803984" y="1422961"/>
            <a:ext cx="851338" cy="1345324"/>
          </a:xfrm>
          <a:prstGeom prst="line">
            <a:avLst/>
          </a:prstGeom>
          <a:solidFill>
            <a:schemeClr val="accent1"/>
          </a:solidFill>
          <a:ln w="25400" cap="flat" cmpd="sng" algn="ctr">
            <a:solidFill>
              <a:srgbClr val="FFFF66"/>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Rectángulo 1"/>
          <p:cNvSpPr/>
          <p:nvPr/>
        </p:nvSpPr>
        <p:spPr>
          <a:xfrm>
            <a:off x="7975709" y="6240505"/>
            <a:ext cx="1118832" cy="461665"/>
          </a:xfrm>
          <a:prstGeom prst="rect">
            <a:avLst/>
          </a:prstGeom>
        </p:spPr>
        <p:txBody>
          <a:bodyPr wrap="none">
            <a:spAutoFit/>
          </a:bodyPr>
          <a:lstStyle/>
          <a:p>
            <a:r>
              <a:rPr lang="es-MX" sz="2400" dirty="0">
                <a:sym typeface="Wingdings" panose="05000000000000000000" pitchFamily="2" charset="2"/>
              </a:rPr>
              <a:t>Sí hay.</a:t>
            </a:r>
            <a:endParaRPr lang="es-MX" sz="2400" dirty="0"/>
          </a:p>
        </p:txBody>
      </p:sp>
      <p:sp>
        <p:nvSpPr>
          <p:cNvPr id="4" name="CuadroTexto 41">
            <a:extLst>
              <a:ext uri="{FF2B5EF4-FFF2-40B4-BE49-F238E27FC236}">
                <a16:creationId xmlns:a16="http://schemas.microsoft.com/office/drawing/2014/main" id="{10ACFA79-0976-3C66-C488-17C1CB8049D0}"/>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15</a:t>
            </a:fld>
            <a:endParaRPr lang="es-MX" dirty="0"/>
          </a:p>
        </p:txBody>
      </p:sp>
      <p:sp>
        <p:nvSpPr>
          <p:cNvPr id="5" name="Text Box 9">
            <a:extLst>
              <a:ext uri="{FF2B5EF4-FFF2-40B4-BE49-F238E27FC236}">
                <a16:creationId xmlns:a16="http://schemas.microsoft.com/office/drawing/2014/main" id="{0B879B08-A347-3025-79E4-E6EBAA832C85}"/>
              </a:ext>
            </a:extLst>
          </p:cNvPr>
          <p:cNvSpPr txBox="1">
            <a:spLocks noChangeArrowheads="1"/>
          </p:cNvSpPr>
          <p:nvPr/>
        </p:nvSpPr>
        <p:spPr bwMode="auto">
          <a:xfrm>
            <a:off x="2208086" y="140362"/>
            <a:ext cx="733825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I.A. Modelo básico de redes </a:t>
            </a:r>
            <a:r>
              <a:rPr lang="" sz="2800" u="none" dirty="0">
                <a:latin typeface="Times New Roman" panose="02020603050405020304" pitchFamily="18" charset="0"/>
                <a:sym typeface="Symbol" panose="05050102010706020507" pitchFamily="18" charset="2"/>
              </a:rPr>
              <a:t>comprador-vendedor</a:t>
            </a:r>
            <a:endParaRPr lang="es-MX" sz="2800" i="1" u="none" dirty="0">
              <a:latin typeface="Times New Roman" panose="02020603050405020304" pitchFamily="18" charset="0"/>
              <a:sym typeface="Symbol" panose="05050102010706020507" pitchFamily="18" charset="2"/>
            </a:endParaRPr>
          </a:p>
        </p:txBody>
      </p:sp>
      <p:sp>
        <p:nvSpPr>
          <p:cNvPr id="8" name="Text Box 9">
            <a:extLst>
              <a:ext uri="{FF2B5EF4-FFF2-40B4-BE49-F238E27FC236}">
                <a16:creationId xmlns:a16="http://schemas.microsoft.com/office/drawing/2014/main" id="{009668A2-E426-ECCE-84D0-56770C9E20F3}"/>
              </a:ext>
            </a:extLst>
          </p:cNvPr>
          <p:cNvSpPr txBox="1">
            <a:spLocks noChangeArrowheads="1"/>
          </p:cNvSpPr>
          <p:nvPr/>
        </p:nvSpPr>
        <p:spPr bwMode="auto">
          <a:xfrm>
            <a:off x="148000" y="1016854"/>
            <a:ext cx="1808896"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compradores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9" name="Text Box 9">
            <a:extLst>
              <a:ext uri="{FF2B5EF4-FFF2-40B4-BE49-F238E27FC236}">
                <a16:creationId xmlns:a16="http://schemas.microsoft.com/office/drawing/2014/main" id="{FE352EC0-5836-9F7C-A697-8B5DB7BC4F16}"/>
              </a:ext>
            </a:extLst>
          </p:cNvPr>
          <p:cNvSpPr txBox="1">
            <a:spLocks noChangeArrowheads="1"/>
          </p:cNvSpPr>
          <p:nvPr/>
        </p:nvSpPr>
        <p:spPr bwMode="auto">
          <a:xfrm>
            <a:off x="189666" y="2751119"/>
            <a:ext cx="170937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11" name="Text Box 9">
            <a:extLst>
              <a:ext uri="{FF2B5EF4-FFF2-40B4-BE49-F238E27FC236}">
                <a16:creationId xmlns:a16="http://schemas.microsoft.com/office/drawing/2014/main" id="{FEC01CDE-26AA-280B-5153-695A404D1007}"/>
              </a:ext>
            </a:extLst>
          </p:cNvPr>
          <p:cNvSpPr txBox="1">
            <a:spLocks noChangeArrowheads="1"/>
          </p:cNvSpPr>
          <p:nvPr/>
        </p:nvSpPr>
        <p:spPr bwMode="auto">
          <a:xfrm>
            <a:off x="6814403" y="2214575"/>
            <a:ext cx="4219828" cy="83099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r>
              <a:rPr lang="es-MX" sz="2400" u="none" dirty="0"/>
              <a:t>¿Habrá una asignación para los compradores b</a:t>
            </a:r>
            <a:r>
              <a:rPr lang="es-MX" sz="2400" u="none" baseline="-25000" dirty="0"/>
              <a:t>2</a:t>
            </a:r>
            <a:r>
              <a:rPr lang="es-MX" sz="2400" u="none" dirty="0"/>
              <a:t>, b</a:t>
            </a:r>
            <a:r>
              <a:rPr lang="es-MX" sz="2400" u="none" baseline="-25000" dirty="0"/>
              <a:t>3</a:t>
            </a:r>
            <a:r>
              <a:rPr lang="es-MX" sz="2400" u="none" dirty="0"/>
              <a:t> y b</a:t>
            </a:r>
            <a:r>
              <a:rPr lang="es-MX" sz="2400" u="none" baseline="-25000" dirty="0"/>
              <a:t>4</a:t>
            </a:r>
            <a:r>
              <a:rPr lang="es-MX" sz="2400" u="none" dirty="0"/>
              <a:t>?</a:t>
            </a:r>
          </a:p>
        </p:txBody>
      </p:sp>
      <p:sp>
        <p:nvSpPr>
          <p:cNvPr id="12" name="Text Box 9">
            <a:extLst>
              <a:ext uri="{FF2B5EF4-FFF2-40B4-BE49-F238E27FC236}">
                <a16:creationId xmlns:a16="http://schemas.microsoft.com/office/drawing/2014/main" id="{7B2D031A-2940-A847-8666-AEFAF0DACCE5}"/>
              </a:ext>
            </a:extLst>
          </p:cNvPr>
          <p:cNvSpPr txBox="1">
            <a:spLocks noChangeArrowheads="1"/>
          </p:cNvSpPr>
          <p:nvPr/>
        </p:nvSpPr>
        <p:spPr bwMode="auto">
          <a:xfrm>
            <a:off x="8009998" y="1593730"/>
            <a:ext cx="139617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a:t>
            </a:r>
            <a:endParaRPr lang="es-MX" sz="24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464095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8" end="8"/>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9" end="9"/>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0" end="10"/>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1" end="11"/>
                                            </p:txEl>
                                          </p:spTgt>
                                        </p:tgtEl>
                                        <p:attrNameLst>
                                          <p:attrName>ppt_c</p:attrName>
                                        </p:attrNameLst>
                                      </p:cBhvr>
                                      <p:to>
                                        <a:schemeClr val="accent1"/>
                                      </p:to>
                                    </p:animClr>
                                  </p:sub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2" end="12"/>
                                            </p:txEl>
                                          </p:spTgt>
                                        </p:tgtEl>
                                        <p:attrNameLst>
                                          <p:attrName>style.visibility</p:attrName>
                                        </p:attrNameLst>
                                      </p:cBhvr>
                                      <p:to>
                                        <p:strVal val="visible"/>
                                      </p:to>
                                    </p:set>
                                  </p:childTnLst>
                                </p:cTn>
                              </p:par>
                              <p:par>
                                <p:cTn id="29" presetID="1"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childTnLst>
                                </p:cTn>
                              </p:par>
                              <p:par>
                                <p:cTn id="31" presetID="1" presetClass="entr" presetSubtype="0" fill="hold" grpId="0" nodeType="withEffect">
                                  <p:stCondLst>
                                    <p:cond delay="300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nodeType="withEffect">
                                  <p:stCondLst>
                                    <p:cond delay="300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nodeType="withEffect">
                                  <p:stCondLst>
                                    <p:cond delay="300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300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0"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I.B. Ganancias por el intercambio y asignación eficiente de bienes</a:t>
            </a:r>
          </a:p>
        </p:txBody>
      </p:sp>
      <p:sp>
        <p:nvSpPr>
          <p:cNvPr id="3" name="Marcador de contenido 2"/>
          <p:cNvSpPr>
            <a:spLocks noGrp="1"/>
          </p:cNvSpPr>
          <p:nvPr>
            <p:ph idx="1"/>
          </p:nvPr>
        </p:nvSpPr>
        <p:spPr>
          <a:xfrm>
            <a:off x="765810" y="1770743"/>
            <a:ext cx="10584180" cy="4862286"/>
          </a:xfrm>
        </p:spPr>
        <p:txBody>
          <a:bodyPr/>
          <a:lstStyle/>
          <a:p>
            <a:r>
              <a:rPr lang="es-MX" sz="2800" dirty="0">
                <a:effectLst/>
              </a:rPr>
              <a:t>Se genera superávit económico cuando los compradores obtienen bienes de los vendedores.</a:t>
            </a:r>
          </a:p>
          <a:p>
            <a:pPr lvl="1">
              <a:buFont typeface="Wingdings" panose="05000000000000000000" pitchFamily="2" charset="2"/>
              <a:buChar char="§"/>
            </a:pPr>
            <a:r>
              <a:rPr lang="es-MX" sz="2400" dirty="0">
                <a:effectLst/>
              </a:rPr>
              <a:t>El nivel de superávit depende de cuáles compradores obtienen bienes, porque sus valoraciones difieren. </a:t>
            </a:r>
          </a:p>
          <a:p>
            <a:pPr lvl="1"/>
            <a:endParaRPr lang="es-MX" sz="800" dirty="0">
              <a:effectLst/>
            </a:endParaRPr>
          </a:p>
          <a:p>
            <a:pPr marL="0" indent="0">
              <a:buNone/>
            </a:pPr>
            <a:r>
              <a:rPr lang="es-MX" sz="2800" dirty="0">
                <a:effectLst/>
              </a:rPr>
              <a:t>Sea</a:t>
            </a:r>
            <a:r>
              <a:rPr lang="es-MX" sz="2800" b="1" dirty="0">
                <a:effectLst/>
              </a:rPr>
              <a:t> v</a:t>
            </a:r>
            <a:r>
              <a:rPr lang="es-MX" sz="2800" dirty="0">
                <a:effectLst/>
              </a:rPr>
              <a:t>= (</a:t>
            </a:r>
            <a:r>
              <a:rPr lang="es-MX" sz="2800" i="1" dirty="0">
                <a:effectLst/>
              </a:rPr>
              <a:t>v</a:t>
            </a:r>
            <a:r>
              <a:rPr lang="es-MX" sz="2800" baseline="-25000" dirty="0">
                <a:effectLst/>
              </a:rPr>
              <a:t>1</a:t>
            </a:r>
            <a:r>
              <a:rPr lang="es-MX" sz="2800" dirty="0">
                <a:effectLst/>
              </a:rPr>
              <a:t>, …, </a:t>
            </a:r>
            <a:r>
              <a:rPr lang="es-MX" sz="2800" i="1" dirty="0" err="1">
                <a:effectLst/>
              </a:rPr>
              <a:t>v</a:t>
            </a:r>
            <a:r>
              <a:rPr lang="es-MX" sz="2800" baseline="-25000" dirty="0" err="1">
                <a:effectLst/>
              </a:rPr>
              <a:t>B</a:t>
            </a:r>
            <a:r>
              <a:rPr lang="es-MX" sz="2800" dirty="0">
                <a:effectLst/>
              </a:rPr>
              <a:t>) el vector de las valoraciones (de los compradores) que se concretaron.</a:t>
            </a:r>
          </a:p>
          <a:p>
            <a:pPr marL="0" indent="0">
              <a:buNone/>
            </a:pPr>
            <a:endParaRPr lang="es-MX" sz="800" dirty="0">
              <a:effectLst/>
            </a:endParaRPr>
          </a:p>
          <a:p>
            <a:r>
              <a:rPr lang="es-MX" sz="2800" dirty="0">
                <a:effectLst/>
              </a:rPr>
              <a:t>El </a:t>
            </a:r>
            <a:r>
              <a:rPr lang="es-MX" dirty="0">
                <a:effectLst/>
              </a:rPr>
              <a:t>superávit económico </a:t>
            </a:r>
            <a:r>
              <a:rPr lang="es-MX" i="1" dirty="0">
                <a:effectLst/>
              </a:rPr>
              <a:t>w</a:t>
            </a:r>
            <a:r>
              <a:rPr lang="es-MX" dirty="0">
                <a:effectLst/>
              </a:rPr>
              <a:t>(</a:t>
            </a:r>
            <a:r>
              <a:rPr lang="es-MX" b="1" dirty="0">
                <a:effectLst/>
              </a:rPr>
              <a:t>v</a:t>
            </a:r>
            <a:r>
              <a:rPr lang="es-MX" dirty="0">
                <a:effectLst/>
              </a:rPr>
              <a:t>,</a:t>
            </a:r>
            <a:r>
              <a:rPr lang="es-MX" b="1" dirty="0">
                <a:effectLst/>
              </a:rPr>
              <a:t> A</a:t>
            </a:r>
            <a:r>
              <a:rPr lang="es-MX" dirty="0">
                <a:effectLst/>
              </a:rPr>
              <a:t>)</a:t>
            </a:r>
            <a:r>
              <a:rPr lang="es-MX" sz="2800" b="1" dirty="0">
                <a:effectLst/>
              </a:rPr>
              <a:t> </a:t>
            </a:r>
            <a:r>
              <a:rPr lang="es-MX" sz="2800" dirty="0">
                <a:effectLst/>
              </a:rPr>
              <a:t>asociado con una asignación </a:t>
            </a:r>
            <a:r>
              <a:rPr lang="es-MX" sz="2800" b="1" dirty="0">
                <a:effectLst/>
              </a:rPr>
              <a:t>A </a:t>
            </a:r>
            <a:r>
              <a:rPr lang="es-MX" sz="2800" dirty="0">
                <a:effectLst/>
              </a:rPr>
              <a:t>es la suma de las valoraciones de los compradores que aseguraron bienes en </a:t>
            </a:r>
            <a:r>
              <a:rPr lang="es-MX" sz="2800" b="1" dirty="0">
                <a:effectLst/>
              </a:rPr>
              <a:t>A.</a:t>
            </a:r>
            <a:r>
              <a:rPr lang="es-MX" sz="2800" dirty="0">
                <a:effectLst/>
              </a:rPr>
              <a:t> </a:t>
            </a:r>
          </a:p>
        </p:txBody>
      </p:sp>
      <p:sp>
        <p:nvSpPr>
          <p:cNvPr id="4" name="CuadroTexto 41">
            <a:extLst>
              <a:ext uri="{FF2B5EF4-FFF2-40B4-BE49-F238E27FC236}">
                <a16:creationId xmlns:a16="http://schemas.microsoft.com/office/drawing/2014/main" id="{1DF16FFF-0DD1-96D2-4D50-A8166A8197B7}"/>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16</a:t>
            </a:fld>
            <a:endParaRPr lang="es-MX" dirty="0"/>
          </a:p>
        </p:txBody>
      </p:sp>
    </p:spTree>
    <p:extLst>
      <p:ext uri="{BB962C8B-B14F-4D97-AF65-F5344CB8AC3E}">
        <p14:creationId xmlns:p14="http://schemas.microsoft.com/office/powerpoint/2010/main" val="149860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58812" y="1025061"/>
            <a:ext cx="11282667" cy="5541271"/>
          </a:xfrm>
        </p:spPr>
        <p:txBody>
          <a:bodyPr/>
          <a:lstStyle/>
          <a:p>
            <a:r>
              <a:rPr lang="es-MX" sz="2800" dirty="0">
                <a:effectLst/>
              </a:rPr>
              <a:t>Me enfoco en asignaciones que produzcan el mayor superávit económico, dada la red. </a:t>
            </a:r>
          </a:p>
          <a:p>
            <a:pPr lvl="1">
              <a:buFont typeface="Wingdings" panose="05000000000000000000" pitchFamily="2" charset="2"/>
              <a:buChar char="§"/>
            </a:pPr>
            <a:r>
              <a:rPr lang="es-MX" sz="2400" dirty="0">
                <a:effectLst/>
              </a:rPr>
              <a:t>Ésta restringe la asignación de bienes. </a:t>
            </a:r>
          </a:p>
          <a:p>
            <a:pPr lvl="1">
              <a:buFont typeface="Wingdings" panose="05000000000000000000" pitchFamily="2" charset="2"/>
              <a:buChar char="§"/>
            </a:pPr>
            <a:r>
              <a:rPr lang="es-MX" sz="2400" dirty="0">
                <a:effectLst/>
              </a:rPr>
              <a:t>Puede un comprador, no obstante su alta valoración, no obtener un bien.</a:t>
            </a:r>
          </a:p>
          <a:p>
            <a:pPr lvl="1"/>
            <a:endParaRPr lang="es-MX" sz="1000" dirty="0">
              <a:effectLst/>
            </a:endParaRPr>
          </a:p>
          <a:p>
            <a:pPr lvl="1"/>
            <a:endParaRPr lang="es-MX" sz="1000" dirty="0">
              <a:effectLst/>
            </a:endParaRPr>
          </a:p>
          <a:p>
            <a:r>
              <a:rPr lang="es-MX" sz="2800" dirty="0">
                <a:effectLst/>
              </a:rPr>
              <a:t>Asignación eficiente </a:t>
            </a:r>
            <a:r>
              <a:rPr lang="es-MX" sz="2800" b="1" dirty="0">
                <a:effectLst/>
              </a:rPr>
              <a:t>A</a:t>
            </a:r>
            <a:r>
              <a:rPr lang="es-MX" sz="2800" dirty="0">
                <a:effectLst/>
              </a:rPr>
              <a:t>*(</a:t>
            </a:r>
            <a:r>
              <a:rPr lang="es-MX" sz="2800" b="1" dirty="0">
                <a:effectLst/>
              </a:rPr>
              <a:t>v</a:t>
            </a:r>
            <a:r>
              <a:rPr lang="es-MX" sz="2800" dirty="0">
                <a:effectLst/>
              </a:rPr>
              <a:t>; </a:t>
            </a:r>
            <a:r>
              <a:rPr lang="es-MX" sz="2800" b="1" dirty="0">
                <a:effectLst/>
              </a:rPr>
              <a:t>G</a:t>
            </a:r>
            <a:r>
              <a:rPr lang="es-MX" sz="2800" dirty="0">
                <a:effectLst/>
              </a:rPr>
              <a:t>). Aquélla que produce el mayor superávit económico, dada la red.</a:t>
            </a:r>
          </a:p>
          <a:p>
            <a:pPr lvl="1">
              <a:buFont typeface="Wingdings" panose="05000000000000000000" pitchFamily="2" charset="2"/>
              <a:buChar char="§"/>
            </a:pPr>
            <a:r>
              <a:rPr lang="es-MX" sz="2400" dirty="0">
                <a:effectLst/>
              </a:rPr>
              <a:t>Los compradores con las valoraciones más altas obtienen sus bienes, con la limitación dada por la red.</a:t>
            </a:r>
          </a:p>
        </p:txBody>
      </p:sp>
      <p:sp>
        <p:nvSpPr>
          <p:cNvPr id="4" name="Text Box 9"/>
          <p:cNvSpPr txBox="1">
            <a:spLocks noChangeArrowheads="1"/>
          </p:cNvSpPr>
          <p:nvPr/>
        </p:nvSpPr>
        <p:spPr bwMode="auto">
          <a:xfrm>
            <a:off x="1684458" y="98426"/>
            <a:ext cx="727085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I.B. Intercambio y asignación eficiente de bienes</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9E6A0B35-3470-A8E0-59B8-D84BD52DD84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17</a:t>
            </a:fld>
            <a:endParaRPr lang="es-MX" dirty="0"/>
          </a:p>
        </p:txBody>
      </p:sp>
      <p:sp>
        <p:nvSpPr>
          <p:cNvPr id="6" name="CuadroTexto 5">
            <a:extLst>
              <a:ext uri="{FF2B5EF4-FFF2-40B4-BE49-F238E27FC236}">
                <a16:creationId xmlns:a16="http://schemas.microsoft.com/office/drawing/2014/main" id="{CEA33532-0737-3F4B-D175-E4D285DBCC57}"/>
              </a:ext>
            </a:extLst>
          </p:cNvPr>
          <p:cNvSpPr txBox="1"/>
          <p:nvPr/>
        </p:nvSpPr>
        <p:spPr>
          <a:xfrm>
            <a:off x="5943601" y="2808514"/>
            <a:ext cx="3252650" cy="461665"/>
          </a:xfrm>
          <a:prstGeom prst="rect">
            <a:avLst/>
          </a:prstGeom>
          <a:noFill/>
        </p:spPr>
        <p:txBody>
          <a:bodyPr wrap="square" rtlCol="0">
            <a:spAutoFit/>
          </a:bodyPr>
          <a:lstStyle/>
          <a:p>
            <a:r>
              <a:rPr lang="es-MX" sz="2400" dirty="0">
                <a:latin typeface="Times New Roman" panose="02020603050405020304" pitchFamily="18" charset="0"/>
                <a:cs typeface="Times New Roman" panose="02020603050405020304" pitchFamily="18" charset="0"/>
              </a:rPr>
              <a:t>vector de valoraciones</a:t>
            </a:r>
          </a:p>
        </p:txBody>
      </p:sp>
      <p:cxnSp>
        <p:nvCxnSpPr>
          <p:cNvPr id="7" name="Conector recto de flecha 6">
            <a:extLst>
              <a:ext uri="{FF2B5EF4-FFF2-40B4-BE49-F238E27FC236}">
                <a16:creationId xmlns:a16="http://schemas.microsoft.com/office/drawing/2014/main" id="{F78D0558-1452-2BA4-27D8-9DFFB2A02035}"/>
              </a:ext>
            </a:extLst>
          </p:cNvPr>
          <p:cNvCxnSpPr>
            <a:cxnSpLocks/>
          </p:cNvCxnSpPr>
          <p:nvPr/>
        </p:nvCxnSpPr>
        <p:spPr>
          <a:xfrm flipH="1">
            <a:off x="4912242" y="3037552"/>
            <a:ext cx="1031359" cy="311704"/>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7040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7210" y="1048659"/>
            <a:ext cx="10732769" cy="4530725"/>
          </a:xfrm>
        </p:spPr>
        <p:txBody>
          <a:bodyPr/>
          <a:lstStyle/>
          <a:p>
            <a:pPr lvl="0">
              <a:buClr>
                <a:srgbClr val="86D1EC"/>
              </a:buClr>
            </a:pPr>
            <a:r>
              <a:rPr lang="es-MX" dirty="0">
                <a:effectLst/>
              </a:rPr>
              <a:t>Ejemplo</a:t>
            </a:r>
            <a:r>
              <a:rPr lang="" dirty="0">
                <a:effectLst/>
              </a:rPr>
              <a:t> 2 [</a:t>
            </a:r>
            <a:r>
              <a:rPr lang="" sz="2400" dirty="0">
                <a:solidFill>
                  <a:srgbClr val="99FFCC"/>
                </a:solidFill>
                <a:effectLst/>
              </a:rPr>
              <a:t>asignación eficiente de bienes en una red</a:t>
            </a:r>
            <a:r>
              <a:rPr lang="" dirty="0">
                <a:effectLst/>
              </a:rPr>
              <a:t>]</a:t>
            </a:r>
            <a:r>
              <a:rPr lang="es-MX" dirty="0">
                <a:effectLst/>
              </a:rPr>
              <a:t>. </a:t>
            </a:r>
            <a:r>
              <a:rPr lang="es-MX" sz="2400" dirty="0">
                <a:effectLst/>
              </a:rPr>
              <a:t>Suponga que las valoraciones son  v</a:t>
            </a:r>
            <a:r>
              <a:rPr lang="es-MX" sz="2400" baseline="-25000" dirty="0">
                <a:effectLst/>
              </a:rPr>
              <a:t>1</a:t>
            </a:r>
            <a:r>
              <a:rPr lang="es-MX" sz="2400" dirty="0">
                <a:effectLst/>
              </a:rPr>
              <a:t>&gt;</a:t>
            </a:r>
            <a:r>
              <a:rPr lang="es-MX" sz="2400" dirty="0">
                <a:solidFill>
                  <a:srgbClr val="FFFFFF"/>
                </a:solidFill>
                <a:effectLst/>
              </a:rPr>
              <a:t>v</a:t>
            </a:r>
            <a:r>
              <a:rPr lang="es-MX" sz="2400" baseline="-25000" dirty="0">
                <a:solidFill>
                  <a:srgbClr val="FFFFFF"/>
                </a:solidFill>
                <a:effectLst/>
              </a:rPr>
              <a:t>2</a:t>
            </a:r>
            <a:r>
              <a:rPr lang="es-MX" sz="2400" dirty="0">
                <a:solidFill>
                  <a:srgbClr val="FFFFFF"/>
                </a:solidFill>
                <a:effectLst/>
              </a:rPr>
              <a:t>&gt;v</a:t>
            </a:r>
            <a:r>
              <a:rPr lang="es-MX" sz="2400" baseline="-25000" dirty="0">
                <a:solidFill>
                  <a:srgbClr val="FFFFFF"/>
                </a:solidFill>
                <a:effectLst/>
              </a:rPr>
              <a:t>3</a:t>
            </a:r>
            <a:r>
              <a:rPr lang="es-MX" sz="2400" dirty="0">
                <a:solidFill>
                  <a:srgbClr val="FFFFFF"/>
                </a:solidFill>
                <a:effectLst/>
              </a:rPr>
              <a:t>&gt;v</a:t>
            </a:r>
            <a:r>
              <a:rPr lang="es-MX" sz="2400" baseline="-25000" dirty="0">
                <a:solidFill>
                  <a:srgbClr val="FFFFFF"/>
                </a:solidFill>
                <a:effectLst/>
              </a:rPr>
              <a:t>4</a:t>
            </a:r>
            <a:r>
              <a:rPr lang="es-MX" sz="2400" dirty="0">
                <a:solidFill>
                  <a:srgbClr val="FFFFFF"/>
                </a:solidFill>
                <a:effectLst/>
              </a:rPr>
              <a:t>&gt;v</a:t>
            </a:r>
            <a:r>
              <a:rPr lang="es-MX" sz="2400" baseline="-25000" dirty="0">
                <a:solidFill>
                  <a:srgbClr val="FFFFFF"/>
                </a:solidFill>
                <a:effectLst/>
              </a:rPr>
              <a:t>5</a:t>
            </a:r>
            <a:r>
              <a:rPr lang="es-MX" sz="2400" dirty="0">
                <a:effectLst/>
              </a:rPr>
              <a:t>. </a:t>
            </a:r>
          </a:p>
          <a:p>
            <a:pPr lvl="0">
              <a:buClr>
                <a:srgbClr val="86D1EC"/>
              </a:buClr>
            </a:pPr>
            <a:endParaRPr lang="es-MX" sz="1000" dirty="0">
              <a:effectLst/>
            </a:endParaRPr>
          </a:p>
          <a:p>
            <a:pPr lvl="0">
              <a:buClr>
                <a:srgbClr val="86D1EC"/>
              </a:buClr>
            </a:pPr>
            <a:r>
              <a:rPr lang="es-MX" sz="2400" dirty="0">
                <a:effectLst/>
              </a:rPr>
              <a:t>La asignación eficiente es: (b</a:t>
            </a:r>
            <a:r>
              <a:rPr lang="es-MX" sz="2400" baseline="-25000" dirty="0">
                <a:effectLst/>
              </a:rPr>
              <a:t>1</a:t>
            </a:r>
            <a:r>
              <a:rPr lang="es-MX" sz="2400" dirty="0">
                <a:effectLst/>
              </a:rPr>
              <a:t> s</a:t>
            </a:r>
            <a:r>
              <a:rPr lang="es-MX" sz="2400" baseline="-25000" dirty="0">
                <a:effectLst/>
              </a:rPr>
              <a:t>1</a:t>
            </a:r>
            <a:r>
              <a:rPr lang="es-MX" sz="2400" dirty="0">
                <a:effectLst/>
              </a:rPr>
              <a:t>) (b</a:t>
            </a:r>
            <a:r>
              <a:rPr lang="es-MX" sz="2400" baseline="-25000" dirty="0">
                <a:effectLst/>
              </a:rPr>
              <a:t>3</a:t>
            </a:r>
            <a:r>
              <a:rPr lang="es-MX" sz="2400" dirty="0">
                <a:effectLst/>
              </a:rPr>
              <a:t> s</a:t>
            </a:r>
            <a:r>
              <a:rPr lang="es-MX" sz="2400" baseline="-25000" dirty="0">
                <a:effectLst/>
              </a:rPr>
              <a:t>3</a:t>
            </a:r>
            <a:r>
              <a:rPr lang="es-MX" sz="2400" dirty="0">
                <a:effectLst/>
              </a:rPr>
              <a:t>) (b</a:t>
            </a:r>
            <a:r>
              <a:rPr lang="es-MX" sz="2400" baseline="-25000" dirty="0">
                <a:effectLst/>
              </a:rPr>
              <a:t>4</a:t>
            </a:r>
            <a:r>
              <a:rPr lang="es-MX" sz="2400" dirty="0">
                <a:effectLst/>
              </a:rPr>
              <a:t> s</a:t>
            </a:r>
            <a:r>
              <a:rPr lang="es-MX" sz="2400" baseline="-25000" dirty="0">
                <a:effectLst/>
              </a:rPr>
              <a:t>2</a:t>
            </a:r>
            <a:r>
              <a:rPr lang="es-MX" sz="2400" dirty="0">
                <a:effectLst/>
              </a:rPr>
              <a:t>). El superávit es v</a:t>
            </a:r>
            <a:r>
              <a:rPr lang="es-MX" sz="2400" baseline="-25000" dirty="0">
                <a:effectLst/>
              </a:rPr>
              <a:t>1</a:t>
            </a:r>
            <a:r>
              <a:rPr lang="es-MX" sz="2400" dirty="0">
                <a:effectLst/>
              </a:rPr>
              <a:t>+v</a:t>
            </a:r>
            <a:r>
              <a:rPr lang="es-MX" sz="2400" baseline="-25000" dirty="0">
                <a:effectLst/>
              </a:rPr>
              <a:t>3</a:t>
            </a:r>
            <a:r>
              <a:rPr lang="es-MX" sz="2400" dirty="0">
                <a:effectLst/>
              </a:rPr>
              <a:t>+v</a:t>
            </a:r>
            <a:r>
              <a:rPr lang="es-MX" sz="2400" baseline="-25000" dirty="0">
                <a:effectLst/>
              </a:rPr>
              <a:t>4</a:t>
            </a:r>
            <a:r>
              <a:rPr lang="es-MX" sz="2400" dirty="0">
                <a:effectLst/>
              </a:rPr>
              <a:t>.</a:t>
            </a:r>
          </a:p>
          <a:p>
            <a:pPr lvl="0">
              <a:buClr>
                <a:srgbClr val="86D1EC"/>
              </a:buClr>
            </a:pPr>
            <a:endParaRPr lang="es-MX" sz="1000" dirty="0">
              <a:effectLst/>
            </a:endParaRPr>
          </a:p>
          <a:p>
            <a:pPr lvl="1">
              <a:buFont typeface="Wingdings" panose="05000000000000000000" pitchFamily="2" charset="2"/>
              <a:buChar char="§"/>
            </a:pPr>
            <a:r>
              <a:rPr lang="es-MX" sz="2400" dirty="0">
                <a:solidFill>
                  <a:srgbClr val="FFFFFF"/>
                </a:solidFill>
                <a:effectLst/>
              </a:rPr>
              <a:t>Las únicas otras asignaciones con más superávit serían a los compradores {b</a:t>
            </a:r>
            <a:r>
              <a:rPr lang="es-MX" sz="2400" baseline="-25000" dirty="0">
                <a:solidFill>
                  <a:srgbClr val="FFFFFF"/>
                </a:solidFill>
                <a:effectLst/>
              </a:rPr>
              <a:t>1</a:t>
            </a:r>
            <a:r>
              <a:rPr lang="es-MX" sz="2400" dirty="0">
                <a:solidFill>
                  <a:srgbClr val="FFFFFF"/>
                </a:solidFill>
                <a:effectLst/>
              </a:rPr>
              <a:t> b</a:t>
            </a:r>
            <a:r>
              <a:rPr lang="es-MX" sz="2400" baseline="-25000" dirty="0">
                <a:solidFill>
                  <a:srgbClr val="FFFFFF"/>
                </a:solidFill>
                <a:effectLst/>
              </a:rPr>
              <a:t>2</a:t>
            </a:r>
            <a:r>
              <a:rPr lang="es-MX" sz="2400" dirty="0">
                <a:solidFill>
                  <a:srgbClr val="FFFFFF"/>
                </a:solidFill>
                <a:effectLst/>
              </a:rPr>
              <a:t> b</a:t>
            </a:r>
            <a:r>
              <a:rPr lang="es-MX" sz="2400" baseline="-25000" dirty="0">
                <a:solidFill>
                  <a:srgbClr val="FFFFFF"/>
                </a:solidFill>
                <a:effectLst/>
              </a:rPr>
              <a:t>3</a:t>
            </a:r>
            <a:r>
              <a:rPr lang="es-MX" sz="2400" dirty="0">
                <a:solidFill>
                  <a:srgbClr val="FFFFFF"/>
                </a:solidFill>
                <a:effectLst/>
              </a:rPr>
              <a:t>} o {b</a:t>
            </a:r>
            <a:r>
              <a:rPr lang="es-MX" sz="2400" baseline="-25000" dirty="0">
                <a:solidFill>
                  <a:srgbClr val="FFFFFF"/>
                </a:solidFill>
                <a:effectLst/>
              </a:rPr>
              <a:t>1</a:t>
            </a:r>
            <a:r>
              <a:rPr lang="es-MX" sz="2400" dirty="0">
                <a:solidFill>
                  <a:srgbClr val="FFFFFF"/>
                </a:solidFill>
                <a:effectLst/>
              </a:rPr>
              <a:t> b</a:t>
            </a:r>
            <a:r>
              <a:rPr lang="es-MX" sz="2400" baseline="-25000" dirty="0">
                <a:solidFill>
                  <a:srgbClr val="FFFFFF"/>
                </a:solidFill>
                <a:effectLst/>
              </a:rPr>
              <a:t>2</a:t>
            </a:r>
            <a:r>
              <a:rPr lang="es-MX" sz="2400" dirty="0">
                <a:solidFill>
                  <a:srgbClr val="FFFFFF"/>
                </a:solidFill>
                <a:effectLst/>
              </a:rPr>
              <a:t> b</a:t>
            </a:r>
            <a:r>
              <a:rPr lang="es-MX" sz="2400" baseline="-25000" dirty="0">
                <a:solidFill>
                  <a:srgbClr val="FFFFFF"/>
                </a:solidFill>
                <a:effectLst/>
              </a:rPr>
              <a:t>4</a:t>
            </a:r>
            <a:r>
              <a:rPr lang="es-MX" sz="2400" dirty="0">
                <a:solidFill>
                  <a:srgbClr val="FFFFFF"/>
                </a:solidFill>
                <a:effectLst/>
              </a:rPr>
              <a:t>}, </a:t>
            </a:r>
          </a:p>
          <a:p>
            <a:pPr lvl="1">
              <a:buFont typeface="Wingdings" panose="05000000000000000000" pitchFamily="2" charset="2"/>
              <a:buChar char="§"/>
            </a:pPr>
            <a:endParaRPr lang="es-MX" sz="1000" dirty="0">
              <a:solidFill>
                <a:srgbClr val="FFFFFF"/>
              </a:solidFill>
              <a:effectLst/>
            </a:endParaRPr>
          </a:p>
          <a:p>
            <a:pPr lvl="1">
              <a:buFont typeface="Wingdings" panose="05000000000000000000" pitchFamily="2" charset="2"/>
              <a:buChar char="§"/>
            </a:pPr>
            <a:r>
              <a:rPr lang="es-MX" sz="2400" dirty="0">
                <a:solidFill>
                  <a:srgbClr val="FFFFFF"/>
                </a:solidFill>
                <a:effectLst/>
              </a:rPr>
              <a:t>pero estas asignaciones no son posibles (</a:t>
            </a:r>
            <a:r>
              <a:rPr lang="es-MX" sz="2200" dirty="0">
                <a:solidFill>
                  <a:srgbClr val="FFFFFF"/>
                </a:solidFill>
                <a:effectLst/>
              </a:rPr>
              <a:t>por el teorema del matrimonio</a:t>
            </a:r>
            <a:r>
              <a:rPr lang="es-MX" sz="2400" dirty="0">
                <a:solidFill>
                  <a:srgbClr val="FFFFFF"/>
                </a:solidFill>
                <a:effectLst/>
              </a:rPr>
              <a:t>).</a:t>
            </a:r>
          </a:p>
          <a:p>
            <a:pPr lvl="0">
              <a:buClr>
                <a:srgbClr val="86D1EC"/>
              </a:buClr>
            </a:pPr>
            <a:endParaRPr lang="es-MX" dirty="0">
              <a:solidFill>
                <a:srgbClr val="FFFFFF"/>
              </a:solidFill>
              <a:effectLst/>
            </a:endParaRPr>
          </a:p>
          <a:p>
            <a:pPr>
              <a:buClr>
                <a:srgbClr val="86D1EC"/>
              </a:buClr>
            </a:pPr>
            <a:endParaRPr lang="es-MX" dirty="0">
              <a:solidFill>
                <a:srgbClr val="FFFFFF"/>
              </a:solidFill>
              <a:effectLst/>
            </a:endParaRPr>
          </a:p>
          <a:p>
            <a:endParaRPr lang="es-MX" dirty="0">
              <a:effectLst/>
            </a:endParaRPr>
          </a:p>
        </p:txBody>
      </p:sp>
      <p:cxnSp>
        <p:nvCxnSpPr>
          <p:cNvPr id="4" name="Conector recto 3"/>
          <p:cNvCxnSpPr/>
          <p:nvPr/>
        </p:nvCxnSpPr>
        <p:spPr bwMode="auto">
          <a:xfrm>
            <a:off x="6693337" y="4906721"/>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Conector recto 4"/>
          <p:cNvCxnSpPr/>
          <p:nvPr/>
        </p:nvCxnSpPr>
        <p:spPr bwMode="auto">
          <a:xfrm>
            <a:off x="7429061" y="4906721"/>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Conector recto 5"/>
          <p:cNvCxnSpPr/>
          <p:nvPr/>
        </p:nvCxnSpPr>
        <p:spPr bwMode="auto">
          <a:xfrm flipH="1">
            <a:off x="7429061" y="4906721"/>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a:off x="8280399" y="4906721"/>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p:nvPr/>
        </p:nvCxnSpPr>
        <p:spPr bwMode="auto">
          <a:xfrm flipH="1">
            <a:off x="8289773" y="4906721"/>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ector recto 8"/>
          <p:cNvCxnSpPr/>
          <p:nvPr/>
        </p:nvCxnSpPr>
        <p:spPr bwMode="auto">
          <a:xfrm>
            <a:off x="8306675" y="4906721"/>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flipH="1">
            <a:off x="9051773" y="4875829"/>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9"/>
          <p:cNvSpPr txBox="1">
            <a:spLocks noChangeArrowheads="1"/>
          </p:cNvSpPr>
          <p:nvPr/>
        </p:nvSpPr>
        <p:spPr bwMode="auto">
          <a:xfrm>
            <a:off x="6546343" y="441416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2" name="Text Box 9"/>
          <p:cNvSpPr txBox="1">
            <a:spLocks noChangeArrowheads="1"/>
          </p:cNvSpPr>
          <p:nvPr/>
        </p:nvSpPr>
        <p:spPr bwMode="auto">
          <a:xfrm>
            <a:off x="7272694" y="441416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8049247" y="441416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14" name="Text Box 9"/>
          <p:cNvSpPr txBox="1">
            <a:spLocks noChangeArrowheads="1"/>
          </p:cNvSpPr>
          <p:nvPr/>
        </p:nvSpPr>
        <p:spPr bwMode="auto">
          <a:xfrm>
            <a:off x="8895405" y="441416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15" name="Text Box 9"/>
          <p:cNvSpPr txBox="1">
            <a:spLocks noChangeArrowheads="1"/>
          </p:cNvSpPr>
          <p:nvPr/>
        </p:nvSpPr>
        <p:spPr bwMode="auto">
          <a:xfrm>
            <a:off x="9749296" y="4414164"/>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7251674" y="6252046"/>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8072327" y="6252046"/>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8895905" y="6252046"/>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20" name="Conector recto 19"/>
          <p:cNvCxnSpPr/>
          <p:nvPr/>
        </p:nvCxnSpPr>
        <p:spPr bwMode="auto">
          <a:xfrm>
            <a:off x="6747763" y="4906723"/>
            <a:ext cx="735724" cy="1345324"/>
          </a:xfrm>
          <a:prstGeom prst="line">
            <a:avLst/>
          </a:prstGeom>
          <a:solidFill>
            <a:schemeClr val="accent1"/>
          </a:solidFill>
          <a:ln w="25400" cap="flat" cmpd="sng" algn="ctr">
            <a:solidFill>
              <a:srgbClr val="FFFF66"/>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Conector recto 20"/>
          <p:cNvCxnSpPr/>
          <p:nvPr/>
        </p:nvCxnSpPr>
        <p:spPr bwMode="auto">
          <a:xfrm>
            <a:off x="8356031" y="4906721"/>
            <a:ext cx="735724" cy="1345324"/>
          </a:xfrm>
          <a:prstGeom prst="line">
            <a:avLst/>
          </a:prstGeom>
          <a:solidFill>
            <a:schemeClr val="accent1"/>
          </a:solidFill>
          <a:ln w="25400" cap="flat" cmpd="sng" algn="ctr">
            <a:solidFill>
              <a:srgbClr val="FFFF66"/>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21"/>
          <p:cNvCxnSpPr/>
          <p:nvPr/>
        </p:nvCxnSpPr>
        <p:spPr bwMode="auto">
          <a:xfrm flipH="1">
            <a:off x="8344202" y="4895834"/>
            <a:ext cx="851338" cy="1345324"/>
          </a:xfrm>
          <a:prstGeom prst="line">
            <a:avLst/>
          </a:prstGeom>
          <a:solidFill>
            <a:schemeClr val="accent1"/>
          </a:solidFill>
          <a:ln w="25400" cap="flat" cmpd="sng" algn="ctr">
            <a:solidFill>
              <a:srgbClr val="FFFF66"/>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ext Box 9"/>
          <p:cNvSpPr txBox="1">
            <a:spLocks noChangeArrowheads="1"/>
          </p:cNvSpPr>
          <p:nvPr/>
        </p:nvSpPr>
        <p:spPr bwMode="auto">
          <a:xfrm>
            <a:off x="10495857" y="5348436"/>
            <a:ext cx="1455419"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Figura 1</a:t>
            </a:r>
            <a:endParaRPr lang="es-MX" sz="24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48678009-6325-7BB5-F853-2E80D472DC9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18</a:t>
            </a:fld>
            <a:endParaRPr lang="es-MX" dirty="0"/>
          </a:p>
        </p:txBody>
      </p:sp>
      <p:sp>
        <p:nvSpPr>
          <p:cNvPr id="26" name="Text Box 9">
            <a:extLst>
              <a:ext uri="{FF2B5EF4-FFF2-40B4-BE49-F238E27FC236}">
                <a16:creationId xmlns:a16="http://schemas.microsoft.com/office/drawing/2014/main" id="{BB9DBF74-E950-4679-BF6C-968B81747D24}"/>
              </a:ext>
            </a:extLst>
          </p:cNvPr>
          <p:cNvSpPr txBox="1">
            <a:spLocks noChangeArrowheads="1"/>
          </p:cNvSpPr>
          <p:nvPr/>
        </p:nvSpPr>
        <p:spPr bwMode="auto">
          <a:xfrm>
            <a:off x="1684458" y="98426"/>
            <a:ext cx="727085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I.B. Intercambio y asignación eficiente de bienes</a:t>
            </a:r>
            <a:endParaRPr lang="es-MX" sz="2800" i="1" u="none" dirty="0">
              <a:latin typeface="Times New Roman" panose="02020603050405020304" pitchFamily="18" charset="0"/>
              <a:sym typeface="Symbol" panose="05050102010706020507" pitchFamily="18" charset="2"/>
            </a:endParaRPr>
          </a:p>
        </p:txBody>
      </p:sp>
      <p:sp>
        <p:nvSpPr>
          <p:cNvPr id="27" name="Text Box 9">
            <a:extLst>
              <a:ext uri="{FF2B5EF4-FFF2-40B4-BE49-F238E27FC236}">
                <a16:creationId xmlns:a16="http://schemas.microsoft.com/office/drawing/2014/main" id="{214DED20-C59A-FAE4-1C4B-1C6636FD159D}"/>
              </a:ext>
            </a:extLst>
          </p:cNvPr>
          <p:cNvSpPr txBox="1">
            <a:spLocks noChangeArrowheads="1"/>
          </p:cNvSpPr>
          <p:nvPr/>
        </p:nvSpPr>
        <p:spPr bwMode="auto">
          <a:xfrm>
            <a:off x="4607565" y="4644996"/>
            <a:ext cx="1808896"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compradores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8" name="Text Box 9">
            <a:extLst>
              <a:ext uri="{FF2B5EF4-FFF2-40B4-BE49-F238E27FC236}">
                <a16:creationId xmlns:a16="http://schemas.microsoft.com/office/drawing/2014/main" id="{3DC29D63-CB66-FE3F-E705-29521FC3C621}"/>
              </a:ext>
            </a:extLst>
          </p:cNvPr>
          <p:cNvSpPr txBox="1">
            <a:spLocks noChangeArrowheads="1"/>
          </p:cNvSpPr>
          <p:nvPr/>
        </p:nvSpPr>
        <p:spPr bwMode="auto">
          <a:xfrm>
            <a:off x="5037526" y="6117537"/>
            <a:ext cx="1709371"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071515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8727" y="1395556"/>
            <a:ext cx="10955935" cy="3354489"/>
          </a:xfrm>
        </p:spPr>
        <p:txBody>
          <a:bodyPr/>
          <a:lstStyle/>
          <a:p>
            <a:pPr lvl="0">
              <a:buClr>
                <a:srgbClr val="86D1EC"/>
              </a:buClr>
            </a:pPr>
            <a:r>
              <a:rPr lang="es-MX" dirty="0">
                <a:effectLst/>
              </a:rPr>
              <a:t>Mayor superávit económico bruto </a:t>
            </a:r>
            <a:r>
              <a:rPr lang="es-MX" i="1" dirty="0">
                <a:effectLst/>
              </a:rPr>
              <a:t>H</a:t>
            </a:r>
            <a:r>
              <a:rPr lang="es-MX" dirty="0">
                <a:effectLst/>
              </a:rPr>
              <a:t>(</a:t>
            </a:r>
            <a:r>
              <a:rPr lang="es-MX" b="1" dirty="0">
                <a:effectLst/>
              </a:rPr>
              <a:t>G</a:t>
            </a:r>
            <a:r>
              <a:rPr lang="es-MX" dirty="0">
                <a:effectLst/>
              </a:rPr>
              <a:t>) obtenido de un patrón de ligas </a:t>
            </a:r>
            <a:r>
              <a:rPr lang="es-MX" b="1" dirty="0">
                <a:effectLst/>
              </a:rPr>
              <a:t>G.</a:t>
            </a:r>
            <a:r>
              <a:rPr lang="es-MX" dirty="0">
                <a:effectLst/>
              </a:rPr>
              <a:t> </a:t>
            </a:r>
            <a:r>
              <a:rPr lang="es-MX" sz="2400" dirty="0">
                <a:effectLst/>
              </a:rPr>
              <a:t>Si veo las asignaciones eficientes de bienes para cada realización de las valoraciones de los compradores, puedo determinar el mayor superávit posible debido al intercambio en una red. </a:t>
            </a:r>
          </a:p>
          <a:p>
            <a:pPr lvl="0">
              <a:buClr>
                <a:srgbClr val="86D1EC"/>
              </a:buClr>
            </a:pPr>
            <a:endParaRPr lang="es-MX" sz="1000" dirty="0">
              <a:effectLst/>
            </a:endParaRPr>
          </a:p>
          <a:p>
            <a:pPr lvl="0">
              <a:buClr>
                <a:srgbClr val="86D1EC"/>
              </a:buClr>
            </a:pPr>
            <a:endParaRPr lang="es-MX" sz="1000" dirty="0">
              <a:effectLst/>
            </a:endParaRPr>
          </a:p>
          <a:p>
            <a:pPr marL="0" indent="0">
              <a:buClr>
                <a:srgbClr val="86D1EC"/>
              </a:buClr>
              <a:buNone/>
            </a:pPr>
            <a:r>
              <a:rPr lang="es-MX" sz="2800" i="1" dirty="0">
                <a:solidFill>
                  <a:srgbClr val="FFFFFF"/>
                </a:solidFill>
                <a:effectLst/>
              </a:rPr>
              <a:t>		H</a:t>
            </a:r>
            <a:r>
              <a:rPr lang="es-MX" sz="2800" dirty="0">
                <a:solidFill>
                  <a:srgbClr val="FFFFFF"/>
                </a:solidFill>
                <a:effectLst/>
              </a:rPr>
              <a:t>(</a:t>
            </a:r>
            <a:r>
              <a:rPr lang="es-MX" sz="2800" b="1" dirty="0">
                <a:solidFill>
                  <a:srgbClr val="FFFFFF"/>
                </a:solidFill>
                <a:effectLst/>
              </a:rPr>
              <a:t>G</a:t>
            </a:r>
            <a:r>
              <a:rPr lang="es-MX" sz="2800" dirty="0">
                <a:solidFill>
                  <a:srgbClr val="FFFFFF"/>
                </a:solidFill>
                <a:effectLst/>
              </a:rPr>
              <a:t>)</a:t>
            </a:r>
            <a:r>
              <a:rPr lang="es-MX" sz="2800" dirty="0">
                <a:solidFill>
                  <a:srgbClr val="FFFFFF"/>
                </a:solidFill>
                <a:effectLst/>
                <a:sym typeface="Symbol" panose="05050102010706020507" pitchFamily="18" charset="2"/>
              </a:rPr>
              <a:t></a:t>
            </a:r>
            <a:r>
              <a:rPr lang="es-MX" sz="2800" dirty="0">
                <a:solidFill>
                  <a:srgbClr val="FFFFFF"/>
                </a:solidFill>
                <a:effectLst/>
              </a:rPr>
              <a:t> </a:t>
            </a:r>
            <a:r>
              <a:rPr lang="es-MX" sz="2800" dirty="0" err="1">
                <a:solidFill>
                  <a:srgbClr val="FFFFFF"/>
                </a:solidFill>
                <a:effectLst/>
              </a:rPr>
              <a:t>E</a:t>
            </a:r>
            <a:r>
              <a:rPr lang="es-MX" sz="2800" baseline="-25000" dirty="0" err="1">
                <a:solidFill>
                  <a:srgbClr val="FFFFFF"/>
                </a:solidFill>
                <a:effectLst/>
              </a:rPr>
              <a:t>v</a:t>
            </a:r>
            <a:r>
              <a:rPr lang="es-MX" sz="2800" dirty="0">
                <a:solidFill>
                  <a:srgbClr val="FFFFFF"/>
                </a:solidFill>
                <a:effectLst/>
              </a:rPr>
              <a:t>[</a:t>
            </a:r>
            <a:r>
              <a:rPr lang="es-MX" sz="2800" i="1" dirty="0">
                <a:solidFill>
                  <a:srgbClr val="FFFFFF"/>
                </a:solidFill>
                <a:effectLst/>
              </a:rPr>
              <a:t>w</a:t>
            </a:r>
            <a:r>
              <a:rPr lang="es-MX" sz="2800" dirty="0">
                <a:solidFill>
                  <a:srgbClr val="FFFFFF"/>
                </a:solidFill>
                <a:effectLst/>
              </a:rPr>
              <a:t>(</a:t>
            </a:r>
            <a:r>
              <a:rPr lang="es-MX" sz="2800" b="1" dirty="0">
                <a:solidFill>
                  <a:srgbClr val="FFFFFF"/>
                </a:solidFill>
                <a:effectLst/>
              </a:rPr>
              <a:t>v</a:t>
            </a:r>
            <a:r>
              <a:rPr lang="es-MX" sz="2800" dirty="0">
                <a:solidFill>
                  <a:srgbClr val="FFFFFF"/>
                </a:solidFill>
                <a:effectLst/>
              </a:rPr>
              <a:t>, </a:t>
            </a:r>
            <a:r>
              <a:rPr lang="es-MX" sz="2800" b="1" dirty="0">
                <a:solidFill>
                  <a:srgbClr val="FFFFFF"/>
                </a:solidFill>
                <a:effectLst/>
              </a:rPr>
              <a:t>A</a:t>
            </a:r>
            <a:r>
              <a:rPr lang="es-MX" sz="2800" dirty="0">
                <a:solidFill>
                  <a:srgbClr val="FFFFFF"/>
                </a:solidFill>
                <a:effectLst/>
              </a:rPr>
              <a:t>*(</a:t>
            </a:r>
            <a:r>
              <a:rPr lang="es-MX" sz="2800" b="1" dirty="0">
                <a:solidFill>
                  <a:srgbClr val="FFFFFF"/>
                </a:solidFill>
                <a:effectLst/>
              </a:rPr>
              <a:t>v</a:t>
            </a:r>
            <a:r>
              <a:rPr lang="es-MX" sz="2800" dirty="0">
                <a:solidFill>
                  <a:srgbClr val="FFFFFF"/>
                </a:solidFill>
                <a:effectLst/>
              </a:rPr>
              <a:t>; </a:t>
            </a:r>
            <a:r>
              <a:rPr lang="es-MX" sz="2800" b="1" dirty="0">
                <a:solidFill>
                  <a:srgbClr val="FFFFFF"/>
                </a:solidFill>
                <a:effectLst/>
              </a:rPr>
              <a:t>G</a:t>
            </a:r>
            <a:r>
              <a:rPr lang="es-MX" sz="2800" dirty="0">
                <a:solidFill>
                  <a:srgbClr val="FFFFFF"/>
                </a:solidFill>
                <a:effectLst/>
              </a:rPr>
              <a:t>))]</a:t>
            </a:r>
          </a:p>
          <a:p>
            <a:pPr marL="0" indent="0">
              <a:buClr>
                <a:srgbClr val="86D1EC"/>
              </a:buClr>
              <a:buNone/>
            </a:pPr>
            <a:endParaRPr lang="es-MX" dirty="0">
              <a:solidFill>
                <a:srgbClr val="FFFFFF"/>
              </a:solidFill>
              <a:effectLst/>
            </a:endParaRPr>
          </a:p>
          <a:p>
            <a:pPr>
              <a:buClr>
                <a:srgbClr val="86D1EC"/>
              </a:buClr>
            </a:pPr>
            <a:endParaRPr lang="es-MX" dirty="0">
              <a:solidFill>
                <a:srgbClr val="FFFFFF"/>
              </a:solidFill>
              <a:effectLst/>
            </a:endParaRPr>
          </a:p>
          <a:p>
            <a:endParaRPr lang="es-MX" dirty="0">
              <a:effectLst/>
            </a:endParaRPr>
          </a:p>
        </p:txBody>
      </p:sp>
      <p:sp>
        <p:nvSpPr>
          <p:cNvPr id="4" name="Text Box 9"/>
          <p:cNvSpPr txBox="1">
            <a:spLocks noChangeArrowheads="1"/>
          </p:cNvSpPr>
          <p:nvPr/>
        </p:nvSpPr>
        <p:spPr bwMode="auto">
          <a:xfrm>
            <a:off x="442768" y="4846307"/>
            <a:ext cx="8512546"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Expectación o valor esperado. Se toma sobre todas las realizaciones posibles en (todas) las valoraciones de los compradores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5" name="Conector recto de flecha 4"/>
          <p:cNvCxnSpPr/>
          <p:nvPr/>
        </p:nvCxnSpPr>
        <p:spPr bwMode="auto">
          <a:xfrm flipV="1">
            <a:off x="3360420" y="4164227"/>
            <a:ext cx="482531" cy="78496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 Box 9"/>
          <p:cNvSpPr txBox="1">
            <a:spLocks noChangeArrowheads="1"/>
          </p:cNvSpPr>
          <p:nvPr/>
        </p:nvSpPr>
        <p:spPr bwMode="auto">
          <a:xfrm>
            <a:off x="4342014" y="5834352"/>
            <a:ext cx="5430635"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i="1" u="none" dirty="0">
                <a:latin typeface="Times New Roman" panose="02020603050405020304" pitchFamily="18" charset="0"/>
                <a:cs typeface="Times New Roman" panose="02020603050405020304" pitchFamily="18" charset="0"/>
                <a:sym typeface="Symbol" panose="05050102010706020507" pitchFamily="18" charset="2"/>
              </a:rPr>
              <a:t>w</a:t>
            </a:r>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v</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A*</a:t>
            </a:r>
            <a:r>
              <a:rPr lang="es-MX" sz="2400" u="none" dirty="0">
                <a:latin typeface="Times New Roman" panose="02020603050405020304" pitchFamily="18" charset="0"/>
                <a:cs typeface="Times New Roman" panose="02020603050405020304" pitchFamily="18" charset="0"/>
                <a:sym typeface="Symbol" panose="05050102010706020507" pitchFamily="18" charset="2"/>
              </a:rPr>
              <a:t>(</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v</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G</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es el superávit económico asociado con la asignación </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A</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8" name="Conector recto de flecha 7"/>
          <p:cNvCxnSpPr/>
          <p:nvPr/>
        </p:nvCxnSpPr>
        <p:spPr bwMode="auto">
          <a:xfrm flipH="1" flipV="1">
            <a:off x="4342014" y="4077730"/>
            <a:ext cx="769333" cy="185040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 Box 9"/>
          <p:cNvSpPr txBox="1">
            <a:spLocks noChangeArrowheads="1"/>
          </p:cNvSpPr>
          <p:nvPr/>
        </p:nvSpPr>
        <p:spPr bwMode="auto">
          <a:xfrm>
            <a:off x="6545036" y="3072332"/>
            <a:ext cx="5239006"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asignación eficiente (la que produce el mayor superávit económico, dada la red)</a:t>
            </a:r>
          </a:p>
        </p:txBody>
      </p:sp>
      <p:cxnSp>
        <p:nvCxnSpPr>
          <p:cNvPr id="14" name="Conector recto de flecha 13"/>
          <p:cNvCxnSpPr/>
          <p:nvPr/>
        </p:nvCxnSpPr>
        <p:spPr bwMode="auto">
          <a:xfrm flipH="1">
            <a:off x="5111347" y="3429000"/>
            <a:ext cx="1433689" cy="23175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 Box 9"/>
          <p:cNvSpPr txBox="1">
            <a:spLocks noChangeArrowheads="1"/>
          </p:cNvSpPr>
          <p:nvPr/>
        </p:nvSpPr>
        <p:spPr bwMode="auto">
          <a:xfrm>
            <a:off x="273540" y="5864179"/>
            <a:ext cx="2351843"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No depende de </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v</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solo de la red </a:t>
            </a:r>
            <a:r>
              <a:rPr lang="es-MX" sz="2400" b="1" u="none" dirty="0">
                <a:latin typeface="Times New Roman" panose="02020603050405020304" pitchFamily="18" charset="0"/>
                <a:cs typeface="Times New Roman" panose="02020603050405020304" pitchFamily="18" charset="0"/>
                <a:sym typeface="Symbol" panose="05050102010706020507" pitchFamily="18" charset="2"/>
              </a:rPr>
              <a:t>G</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11" name="Conector recto de flecha 10"/>
          <p:cNvCxnSpPr/>
          <p:nvPr/>
        </p:nvCxnSpPr>
        <p:spPr bwMode="auto">
          <a:xfrm flipV="1">
            <a:off x="1939457" y="4077730"/>
            <a:ext cx="877884" cy="1786449"/>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 Box 9"/>
          <p:cNvSpPr txBox="1">
            <a:spLocks noChangeArrowheads="1"/>
          </p:cNvSpPr>
          <p:nvPr/>
        </p:nvSpPr>
        <p:spPr bwMode="auto">
          <a:xfrm>
            <a:off x="598726" y="883233"/>
            <a:ext cx="10820123"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err="1">
                <a:latin typeface="+mn-lt"/>
                <a:ea typeface="Calibri Light" panose="020F0302020204030204" pitchFamily="34" charset="0"/>
                <a:cs typeface="Calibri Light" panose="020F0302020204030204" pitchFamily="34" charset="0"/>
                <a:sym typeface="Symbol" panose="05050102010706020507" pitchFamily="18" charset="2"/>
              </a:rPr>
              <a:t>Def</a:t>
            </a:r>
            <a:r>
              <a:rPr lang="es-MX" sz="2400" u="none" dirty="0">
                <a:latin typeface="+mn-lt"/>
                <a:ea typeface="Calibri Light" panose="020F0302020204030204" pitchFamily="34" charset="0"/>
                <a:cs typeface="Calibri Light" panose="020F0302020204030204" pitchFamily="34" charset="0"/>
                <a:sym typeface="Symbol" panose="05050102010706020507" pitchFamily="18" charset="2"/>
              </a:rPr>
              <a:t>. Realización. Una valoración se </a:t>
            </a:r>
            <a:r>
              <a:rPr lang="es-MX" sz="2400" i="1" u="none" dirty="0">
                <a:latin typeface="+mn-lt"/>
                <a:ea typeface="Calibri Light" panose="020F0302020204030204" pitchFamily="34" charset="0"/>
                <a:cs typeface="Calibri Light" panose="020F0302020204030204" pitchFamily="34" charset="0"/>
                <a:sym typeface="Symbol" panose="05050102010706020507" pitchFamily="18" charset="2"/>
              </a:rPr>
              <a:t>realiza </a:t>
            </a:r>
            <a:r>
              <a:rPr lang="es-MX" sz="2400" u="none" dirty="0">
                <a:latin typeface="+mn-lt"/>
                <a:ea typeface="Calibri Light" panose="020F0302020204030204" pitchFamily="34" charset="0"/>
                <a:cs typeface="Calibri Light" panose="020F0302020204030204" pitchFamily="34" charset="0"/>
                <a:sym typeface="Symbol" panose="05050102010706020507" pitchFamily="18" charset="2"/>
              </a:rPr>
              <a:t>cuando la compra se lleva a cabo.</a:t>
            </a:r>
          </a:p>
        </p:txBody>
      </p:sp>
      <p:sp>
        <p:nvSpPr>
          <p:cNvPr id="2" name="CuadroTexto 41">
            <a:extLst>
              <a:ext uri="{FF2B5EF4-FFF2-40B4-BE49-F238E27FC236}">
                <a16:creationId xmlns:a16="http://schemas.microsoft.com/office/drawing/2014/main" id="{A23E1450-B0AF-8984-8537-DF303225885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19</a:t>
            </a:fld>
            <a:endParaRPr lang="es-MX" dirty="0"/>
          </a:p>
        </p:txBody>
      </p:sp>
      <p:sp>
        <p:nvSpPr>
          <p:cNvPr id="6" name="Text Box 9">
            <a:extLst>
              <a:ext uri="{FF2B5EF4-FFF2-40B4-BE49-F238E27FC236}">
                <a16:creationId xmlns:a16="http://schemas.microsoft.com/office/drawing/2014/main" id="{1EEE26AB-DFDD-0EFC-1BC7-D3D9A5AEAE44}"/>
              </a:ext>
            </a:extLst>
          </p:cNvPr>
          <p:cNvSpPr txBox="1">
            <a:spLocks noChangeArrowheads="1"/>
          </p:cNvSpPr>
          <p:nvPr/>
        </p:nvSpPr>
        <p:spPr bwMode="auto">
          <a:xfrm>
            <a:off x="1684458" y="98426"/>
            <a:ext cx="727085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I.B. Intercambio y asignación eficiente de bienes</a:t>
            </a:r>
            <a:endParaRPr lang="es-MX" sz="2800" i="1" u="none" dirty="0">
              <a:latin typeface="Times New Roman" panose="02020603050405020304" pitchFamily="18" charset="0"/>
              <a:sym typeface="Symbol" panose="05050102010706020507" pitchFamily="18" charset="2"/>
            </a:endParaRPr>
          </a:p>
        </p:txBody>
      </p:sp>
      <p:sp>
        <p:nvSpPr>
          <p:cNvPr id="17" name="Text Box 9">
            <a:extLst>
              <a:ext uri="{FF2B5EF4-FFF2-40B4-BE49-F238E27FC236}">
                <a16:creationId xmlns:a16="http://schemas.microsoft.com/office/drawing/2014/main" id="{FDDC7A3D-4A4A-DE40-8C24-841B39569573}"/>
              </a:ext>
            </a:extLst>
          </p:cNvPr>
          <p:cNvSpPr txBox="1">
            <a:spLocks noChangeArrowheads="1"/>
          </p:cNvSpPr>
          <p:nvPr/>
        </p:nvSpPr>
        <p:spPr bwMode="auto">
          <a:xfrm>
            <a:off x="6009637" y="4336511"/>
            <a:ext cx="3015794"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vector de valoraciones</a:t>
            </a:r>
          </a:p>
        </p:txBody>
      </p:sp>
      <p:cxnSp>
        <p:nvCxnSpPr>
          <p:cNvPr id="20" name="Conector recto de flecha 19">
            <a:extLst>
              <a:ext uri="{FF2B5EF4-FFF2-40B4-BE49-F238E27FC236}">
                <a16:creationId xmlns:a16="http://schemas.microsoft.com/office/drawing/2014/main" id="{8C8ECAFA-872D-C6AB-999D-FB32A3D09077}"/>
              </a:ext>
            </a:extLst>
          </p:cNvPr>
          <p:cNvCxnSpPr>
            <a:stCxn id="17" idx="1"/>
          </p:cNvCxnSpPr>
          <p:nvPr/>
        </p:nvCxnSpPr>
        <p:spPr bwMode="auto">
          <a:xfrm flipH="1" flipV="1">
            <a:off x="4695568" y="4077730"/>
            <a:ext cx="1314069" cy="48961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227993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subTnLst>
                                    <p:animClr clrSpc="rgb" dir="cw">
                                      <p:cBhvr override="childStyle">
                                        <p:cTn dur="1" fill="hold" display="0" masterRel="nextClick" afterEffect="1"/>
                                        <p:tgtEl>
                                          <p:spTgt spid="27"/>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2000"/>
                                  </p:stCondLst>
                                  <p:childTnLst>
                                    <p:set>
                                      <p:cBhvr>
                                        <p:cTn id="15" dur="1" fill="hold">
                                          <p:stCondLst>
                                            <p:cond delay="0"/>
                                          </p:stCondLst>
                                        </p:cTn>
                                        <p:tgtEl>
                                          <p:spTgt spid="13"/>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par>
                          <p:cTn id="19" fill="hold">
                            <p:stCondLst>
                              <p:cond delay="2000"/>
                            </p:stCondLst>
                            <p:childTnLst>
                              <p:par>
                                <p:cTn id="20" presetID="1" presetClass="entr" presetSubtype="0" fill="hold" grpId="0" nodeType="afterEffect">
                                  <p:stCondLst>
                                    <p:cond delay="2000"/>
                                  </p:stCondLst>
                                  <p:childTnLst>
                                    <p:set>
                                      <p:cBhvr>
                                        <p:cTn id="21" dur="1" fill="hold">
                                          <p:stCondLst>
                                            <p:cond delay="0"/>
                                          </p:stCondLst>
                                        </p:cTn>
                                        <p:tgtEl>
                                          <p:spTgt spid="7"/>
                                        </p:tgtEl>
                                        <p:attrNameLst>
                                          <p:attrName>style.visibility</p:attrName>
                                        </p:attrNameLst>
                                      </p:cBhvr>
                                      <p:to>
                                        <p:strVal val="visible"/>
                                      </p:to>
                                    </p:set>
                                  </p:childTnLst>
                                </p:cTn>
                              </p:par>
                            </p:childTnLst>
                          </p:cTn>
                        </p:par>
                        <p:par>
                          <p:cTn id="22" fill="hold">
                            <p:stCondLst>
                              <p:cond delay="4000"/>
                            </p:stCondLst>
                            <p:childTnLst>
                              <p:par>
                                <p:cTn id="23" presetID="1"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par>
                          <p:cTn id="25" fill="hold">
                            <p:stCondLst>
                              <p:cond delay="4000"/>
                            </p:stCondLst>
                            <p:childTnLst>
                              <p:par>
                                <p:cTn id="26" presetID="1" presetClass="entr" presetSubtype="0" fill="hold" grpId="0" nodeType="afterEffect">
                                  <p:stCondLst>
                                    <p:cond delay="2500"/>
                                  </p:stCondLst>
                                  <p:childTnLst>
                                    <p:set>
                                      <p:cBhvr>
                                        <p:cTn id="27" dur="1" fill="hold">
                                          <p:stCondLst>
                                            <p:cond delay="0"/>
                                          </p:stCondLst>
                                        </p:cTn>
                                        <p:tgtEl>
                                          <p:spTgt spid="4"/>
                                        </p:tgtEl>
                                        <p:attrNameLst>
                                          <p:attrName>style.visibility</p:attrName>
                                        </p:attrNameLst>
                                      </p:cBhvr>
                                      <p:to>
                                        <p:strVal val="visible"/>
                                      </p:to>
                                    </p:set>
                                  </p:childTnLst>
                                </p:cTn>
                              </p:par>
                            </p:childTnLst>
                          </p:cTn>
                        </p:par>
                        <p:par>
                          <p:cTn id="28" fill="hold">
                            <p:stCondLst>
                              <p:cond delay="6500"/>
                            </p:stCondLst>
                            <p:childTnLst>
                              <p:par>
                                <p:cTn id="29" presetID="1" presetClass="entr" presetSubtype="0"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par>
                          <p:cTn id="31" fill="hold">
                            <p:stCondLst>
                              <p:cond delay="6500"/>
                            </p:stCondLst>
                            <p:childTnLst>
                              <p:par>
                                <p:cTn id="32" presetID="1" presetClass="entr" presetSubtype="0" fill="hold" grpId="0" nodeType="afterEffect">
                                  <p:stCondLst>
                                    <p:cond delay="2500"/>
                                  </p:stCondLst>
                                  <p:childTnLst>
                                    <p:set>
                                      <p:cBhvr>
                                        <p:cTn id="33" dur="1" fill="hold">
                                          <p:stCondLst>
                                            <p:cond delay="0"/>
                                          </p:stCondLst>
                                        </p:cTn>
                                        <p:tgtEl>
                                          <p:spTgt spid="17"/>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9000"/>
                            </p:stCondLst>
                            <p:childTnLst>
                              <p:par>
                                <p:cTn id="38" presetID="1" presetClass="entr" presetSubtype="0" fill="hold" grpId="0" nodeType="afterEffect">
                                  <p:stCondLst>
                                    <p:cond delay="2500"/>
                                  </p:stCondLst>
                                  <p:childTnLst>
                                    <p:set>
                                      <p:cBhvr>
                                        <p:cTn id="39" dur="1" fill="hold">
                                          <p:stCondLst>
                                            <p:cond delay="0"/>
                                          </p:stCondLst>
                                        </p:cTn>
                                        <p:tgtEl>
                                          <p:spTgt spid="10"/>
                                        </p:tgtEl>
                                        <p:attrNameLst>
                                          <p:attrName>style.visibility</p:attrName>
                                        </p:attrNameLst>
                                      </p:cBhvr>
                                      <p:to>
                                        <p:strVal val="visible"/>
                                      </p:to>
                                    </p:set>
                                  </p:childTnLst>
                                </p:cTn>
                              </p:par>
                            </p:childTnLst>
                          </p:cTn>
                        </p:par>
                        <p:par>
                          <p:cTn id="40" fill="hold">
                            <p:stCondLst>
                              <p:cond delay="11500"/>
                            </p:stCondLst>
                            <p:childTnLst>
                              <p:par>
                                <p:cTn id="41" presetID="1"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7" grpId="0"/>
      <p:bldP spid="13" grpId="0"/>
      <p:bldP spid="10" grpId="0"/>
      <p:bldP spid="27"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67848" y="479598"/>
            <a:ext cx="9988573" cy="4876800"/>
          </a:xfrm>
        </p:spPr>
        <p:txBody>
          <a:bodyPr/>
          <a:lstStyle/>
          <a:p>
            <a:pPr marL="360000">
              <a:defRPr/>
            </a:pPr>
            <a:r>
              <a:rPr lang="es-MX" sz="5400" dirty="0"/>
              <a:t>4. </a:t>
            </a:r>
            <a:r>
              <a:rPr lang="es-MX" sz="5400" dirty="0" err="1"/>
              <a:t>Game-theoretic</a:t>
            </a:r>
            <a:r>
              <a:rPr lang="es-MX" sz="5400" dirty="0"/>
              <a:t> </a:t>
            </a:r>
            <a:r>
              <a:rPr lang="es-MX" sz="5400" dirty="0" err="1"/>
              <a:t>models</a:t>
            </a:r>
            <a:r>
              <a:rPr lang="es-MX" sz="5400" dirty="0"/>
              <a:t> of </a:t>
            </a:r>
            <a:r>
              <a:rPr lang="es-MX" sz="5400" dirty="0" err="1"/>
              <a:t>behavior</a:t>
            </a:r>
            <a:r>
              <a:rPr lang="es-MX" sz="5400" dirty="0"/>
              <a:t> in </a:t>
            </a:r>
            <a:r>
              <a:rPr lang="es-MX" sz="5400" dirty="0" err="1"/>
              <a:t>networks</a:t>
            </a:r>
            <a:br>
              <a:rPr lang="es-MX" sz="5400" dirty="0"/>
            </a:br>
            <a:br>
              <a:rPr lang="es-MX" dirty="0"/>
            </a:br>
            <a:r>
              <a:rPr lang="es-MX" sz="4400" dirty="0">
                <a:solidFill>
                  <a:srgbClr val="00FF99"/>
                </a:solidFill>
              </a:rPr>
              <a:t>C.  A </a:t>
            </a:r>
            <a:r>
              <a:rPr lang="es-MX" sz="4400" dirty="0" err="1">
                <a:solidFill>
                  <a:srgbClr val="00FF99"/>
                </a:solidFill>
              </a:rPr>
              <a:t>theory</a:t>
            </a:r>
            <a:r>
              <a:rPr lang="es-MX" sz="4400" dirty="0">
                <a:solidFill>
                  <a:srgbClr val="00FF99"/>
                </a:solidFill>
              </a:rPr>
              <a:t> of </a:t>
            </a:r>
            <a:r>
              <a:rPr lang="es-MX" sz="4400" dirty="0" err="1">
                <a:solidFill>
                  <a:srgbClr val="00FF99"/>
                </a:solidFill>
              </a:rPr>
              <a:t>buyer-seller</a:t>
            </a:r>
            <a:r>
              <a:rPr lang="es-MX" sz="4400" dirty="0">
                <a:solidFill>
                  <a:srgbClr val="00FF99"/>
                </a:solidFill>
              </a:rPr>
              <a:t> </a:t>
            </a:r>
            <a:r>
              <a:rPr lang="es-MX" sz="4400" dirty="0" err="1">
                <a:solidFill>
                  <a:srgbClr val="00FF99"/>
                </a:solidFill>
              </a:rPr>
              <a:t>networks</a:t>
            </a:r>
            <a:r>
              <a:rPr lang="es-MX" sz="4400" dirty="0">
                <a:solidFill>
                  <a:srgbClr val="00FF99"/>
                </a:solidFill>
              </a:rPr>
              <a:t> </a:t>
            </a:r>
            <a:endParaRPr lang="es-ES" sz="4400" dirty="0">
              <a:solidFill>
                <a:srgbClr val="00FF99"/>
              </a:solidFill>
            </a:endParaRPr>
          </a:p>
        </p:txBody>
      </p:sp>
      <p:sp>
        <p:nvSpPr>
          <p:cNvPr id="5123" name="Rectangle 3"/>
          <p:cNvSpPr>
            <a:spLocks noGrp="1" noChangeArrowheads="1"/>
          </p:cNvSpPr>
          <p:nvPr>
            <p:ph type="subTitle" idx="1"/>
          </p:nvPr>
        </p:nvSpPr>
        <p:spPr>
          <a:xfrm>
            <a:off x="2908300" y="5567363"/>
            <a:ext cx="6400800" cy="1111250"/>
          </a:xfrm>
        </p:spPr>
        <p:txBody>
          <a:bodyPr/>
          <a:lstStyle/>
          <a:p>
            <a:pPr eaLnBrk="1" hangingPunct="1">
              <a:defRPr/>
            </a:pPr>
            <a:r>
              <a:rPr lang="es-MX" dirty="0">
                <a:latin typeface="Times New Roman" panose="02020603050405020304" pitchFamily="18" charset="0"/>
                <a:cs typeface="Times New Roman" panose="02020603050405020304" pitchFamily="18" charset="0"/>
              </a:rPr>
              <a:t>Adolfo Guzmán Arenas</a:t>
            </a:r>
          </a:p>
          <a:p>
            <a:r>
              <a:rPr lang="es-MX" sz="3200" dirty="0">
                <a:latin typeface="Times New Roman" panose="02020603050405020304" pitchFamily="18" charset="0"/>
                <a:cs typeface="Times New Roman" panose="02020603050405020304" pitchFamily="18" charset="0"/>
              </a:rPr>
              <a:t>aguzman@ieee</a:t>
            </a:r>
            <a:r>
              <a:rPr lang="es-MX" sz="3200" b="1" dirty="0">
                <a:latin typeface="Times New Roman" panose="02020603050405020304" pitchFamily="18" charset="0"/>
                <a:cs typeface="Times New Roman" panose="02020603050405020304" pitchFamily="18" charset="0"/>
              </a:rPr>
              <a:t>.</a:t>
            </a:r>
            <a:r>
              <a:rPr lang="es-MX" sz="3200" dirty="0">
                <a:latin typeface="Times New Roman" panose="02020603050405020304" pitchFamily="18" charset="0"/>
                <a:cs typeface="Times New Roman" panose="02020603050405020304" pitchFamily="18" charset="0"/>
              </a:rPr>
              <a:t>org</a:t>
            </a:r>
          </a:p>
        </p:txBody>
      </p:sp>
      <p:sp>
        <p:nvSpPr>
          <p:cNvPr id="2" name="CuadroTexto 41">
            <a:extLst>
              <a:ext uri="{FF2B5EF4-FFF2-40B4-BE49-F238E27FC236}">
                <a16:creationId xmlns:a16="http://schemas.microsoft.com/office/drawing/2014/main" id="{BAB06396-1995-42E2-EA56-AD23DDDA3AA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a:t>
            </a:fld>
            <a:endParaRPr lang="es-MX"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98727" y="1395556"/>
            <a:ext cx="10955935" cy="5349288"/>
          </a:xfrm>
        </p:spPr>
        <p:txBody>
          <a:bodyPr/>
          <a:lstStyle/>
          <a:p>
            <a:pPr lvl="0">
              <a:buClr>
                <a:srgbClr val="86D1EC"/>
              </a:buClr>
            </a:pPr>
            <a:r>
              <a:rPr lang="es-MX" dirty="0">
                <a:solidFill>
                  <a:schemeClr val="bg1">
                    <a:lumMod val="60000"/>
                    <a:lumOff val="40000"/>
                  </a:schemeClr>
                </a:solidFill>
                <a:effectLst/>
              </a:rPr>
              <a:t>Mayor superávit económico bruto </a:t>
            </a:r>
            <a:r>
              <a:rPr lang="es-MX" i="1" dirty="0">
                <a:solidFill>
                  <a:schemeClr val="bg1">
                    <a:lumMod val="60000"/>
                    <a:lumOff val="40000"/>
                  </a:schemeClr>
                </a:solidFill>
                <a:effectLst/>
              </a:rPr>
              <a:t>H</a:t>
            </a:r>
            <a:r>
              <a:rPr lang="es-MX" dirty="0">
                <a:solidFill>
                  <a:schemeClr val="bg1">
                    <a:lumMod val="60000"/>
                    <a:lumOff val="40000"/>
                  </a:schemeClr>
                </a:solidFill>
                <a:effectLst/>
              </a:rPr>
              <a:t>(</a:t>
            </a:r>
            <a:r>
              <a:rPr lang="es-MX" b="1" dirty="0">
                <a:solidFill>
                  <a:schemeClr val="bg1">
                    <a:lumMod val="60000"/>
                    <a:lumOff val="40000"/>
                  </a:schemeClr>
                </a:solidFill>
                <a:effectLst/>
              </a:rPr>
              <a:t>G</a:t>
            </a:r>
            <a:r>
              <a:rPr lang="es-MX" dirty="0">
                <a:solidFill>
                  <a:schemeClr val="bg1">
                    <a:lumMod val="60000"/>
                    <a:lumOff val="40000"/>
                  </a:schemeClr>
                </a:solidFill>
                <a:effectLst/>
              </a:rPr>
              <a:t>) obtenido de un patrón de ligas </a:t>
            </a:r>
            <a:r>
              <a:rPr lang="es-MX" b="1" dirty="0">
                <a:solidFill>
                  <a:schemeClr val="bg1">
                    <a:lumMod val="60000"/>
                    <a:lumOff val="40000"/>
                  </a:schemeClr>
                </a:solidFill>
                <a:effectLst/>
              </a:rPr>
              <a:t>G.</a:t>
            </a:r>
            <a:r>
              <a:rPr lang="es-MX" dirty="0">
                <a:solidFill>
                  <a:schemeClr val="bg1">
                    <a:lumMod val="60000"/>
                    <a:lumOff val="40000"/>
                  </a:schemeClr>
                </a:solidFill>
                <a:effectLst/>
              </a:rPr>
              <a:t> </a:t>
            </a:r>
            <a:r>
              <a:rPr lang="es-MX" sz="2400" dirty="0">
                <a:solidFill>
                  <a:schemeClr val="bg1">
                    <a:lumMod val="60000"/>
                    <a:lumOff val="40000"/>
                  </a:schemeClr>
                </a:solidFill>
                <a:effectLst/>
              </a:rPr>
              <a:t>Si veo las asignaciones eficientes de bienes para cada realización de las valoraciones de los compradores, puedo determinar el mayor superávit posible debido al intercambio en una red. </a:t>
            </a:r>
          </a:p>
          <a:p>
            <a:pPr lvl="0">
              <a:buClr>
                <a:srgbClr val="86D1EC"/>
              </a:buClr>
            </a:pPr>
            <a:endParaRPr lang="es-MX" sz="1000" dirty="0">
              <a:effectLst/>
            </a:endParaRPr>
          </a:p>
          <a:p>
            <a:pPr lvl="0">
              <a:buClr>
                <a:srgbClr val="86D1EC"/>
              </a:buClr>
            </a:pPr>
            <a:endParaRPr lang="es-MX" sz="1000" dirty="0">
              <a:effectLst/>
            </a:endParaRPr>
          </a:p>
          <a:p>
            <a:pPr marL="0" indent="0">
              <a:buClr>
                <a:srgbClr val="86D1EC"/>
              </a:buClr>
              <a:buNone/>
            </a:pPr>
            <a:r>
              <a:rPr lang="es-MX" sz="2800" i="1" dirty="0">
                <a:solidFill>
                  <a:srgbClr val="FFFFFF"/>
                </a:solidFill>
                <a:effectLst/>
              </a:rPr>
              <a:t>		H</a:t>
            </a:r>
            <a:r>
              <a:rPr lang="es-MX" sz="2800" dirty="0">
                <a:solidFill>
                  <a:srgbClr val="FFFFFF"/>
                </a:solidFill>
                <a:effectLst/>
              </a:rPr>
              <a:t>(</a:t>
            </a:r>
            <a:r>
              <a:rPr lang="es-MX" sz="2800" b="1" dirty="0">
                <a:solidFill>
                  <a:srgbClr val="FFFFFF"/>
                </a:solidFill>
                <a:effectLst/>
              </a:rPr>
              <a:t>G</a:t>
            </a:r>
            <a:r>
              <a:rPr lang="es-MX" sz="2800" dirty="0">
                <a:solidFill>
                  <a:srgbClr val="FFFFFF"/>
                </a:solidFill>
                <a:effectLst/>
              </a:rPr>
              <a:t>)</a:t>
            </a:r>
            <a:r>
              <a:rPr lang="es-MX" sz="2800" dirty="0">
                <a:solidFill>
                  <a:srgbClr val="FFFFFF"/>
                </a:solidFill>
                <a:effectLst/>
                <a:sym typeface="Symbol" panose="05050102010706020507" pitchFamily="18" charset="2"/>
              </a:rPr>
              <a:t></a:t>
            </a:r>
            <a:r>
              <a:rPr lang="es-MX" sz="2800" dirty="0">
                <a:solidFill>
                  <a:srgbClr val="FFFFFF"/>
                </a:solidFill>
                <a:effectLst/>
              </a:rPr>
              <a:t> </a:t>
            </a:r>
            <a:r>
              <a:rPr lang="es-MX" sz="2800" dirty="0" err="1">
                <a:solidFill>
                  <a:srgbClr val="FFFFFF"/>
                </a:solidFill>
                <a:effectLst/>
              </a:rPr>
              <a:t>E</a:t>
            </a:r>
            <a:r>
              <a:rPr lang="es-MX" sz="2800" baseline="-25000" dirty="0" err="1">
                <a:solidFill>
                  <a:srgbClr val="FFFFFF"/>
                </a:solidFill>
                <a:effectLst/>
              </a:rPr>
              <a:t>v</a:t>
            </a:r>
            <a:r>
              <a:rPr lang="es-MX" sz="2800" dirty="0">
                <a:solidFill>
                  <a:srgbClr val="FFFFFF"/>
                </a:solidFill>
                <a:effectLst/>
              </a:rPr>
              <a:t>[</a:t>
            </a:r>
            <a:r>
              <a:rPr lang="es-MX" sz="2800" i="1" dirty="0">
                <a:solidFill>
                  <a:srgbClr val="FFFFFF"/>
                </a:solidFill>
                <a:effectLst/>
              </a:rPr>
              <a:t>w</a:t>
            </a:r>
            <a:r>
              <a:rPr lang="es-MX" sz="2800" dirty="0">
                <a:solidFill>
                  <a:srgbClr val="FFFFFF"/>
                </a:solidFill>
                <a:effectLst/>
              </a:rPr>
              <a:t>(</a:t>
            </a:r>
            <a:r>
              <a:rPr lang="es-MX" sz="2800" b="1" dirty="0">
                <a:solidFill>
                  <a:srgbClr val="FFFFFF"/>
                </a:solidFill>
                <a:effectLst/>
              </a:rPr>
              <a:t>v</a:t>
            </a:r>
            <a:r>
              <a:rPr lang="es-MX" sz="2800" dirty="0">
                <a:solidFill>
                  <a:srgbClr val="FFFFFF"/>
                </a:solidFill>
                <a:effectLst/>
              </a:rPr>
              <a:t>, </a:t>
            </a:r>
            <a:r>
              <a:rPr lang="es-MX" sz="2800" b="1" dirty="0">
                <a:solidFill>
                  <a:srgbClr val="FFFFFF"/>
                </a:solidFill>
                <a:effectLst/>
              </a:rPr>
              <a:t>A</a:t>
            </a:r>
            <a:r>
              <a:rPr lang="es-MX" sz="2800" dirty="0">
                <a:solidFill>
                  <a:srgbClr val="FFFFFF"/>
                </a:solidFill>
                <a:effectLst/>
              </a:rPr>
              <a:t>*(</a:t>
            </a:r>
            <a:r>
              <a:rPr lang="es-MX" sz="2800" b="1" dirty="0">
                <a:solidFill>
                  <a:srgbClr val="FFFFFF"/>
                </a:solidFill>
                <a:effectLst/>
              </a:rPr>
              <a:t>v</a:t>
            </a:r>
            <a:r>
              <a:rPr lang="es-MX" sz="2800" dirty="0">
                <a:solidFill>
                  <a:srgbClr val="FFFFFF"/>
                </a:solidFill>
                <a:effectLst/>
              </a:rPr>
              <a:t>; </a:t>
            </a:r>
            <a:r>
              <a:rPr lang="es-MX" sz="2800" b="1" dirty="0">
                <a:solidFill>
                  <a:srgbClr val="FFFFFF"/>
                </a:solidFill>
                <a:effectLst/>
              </a:rPr>
              <a:t>G</a:t>
            </a:r>
            <a:r>
              <a:rPr lang="es-MX" sz="2800" dirty="0">
                <a:solidFill>
                  <a:srgbClr val="FFFFFF"/>
                </a:solidFill>
                <a:effectLst/>
              </a:rPr>
              <a:t>))]</a:t>
            </a:r>
          </a:p>
          <a:p>
            <a:pPr marL="0" indent="0">
              <a:buClr>
                <a:srgbClr val="86D1EC"/>
              </a:buClr>
              <a:buNone/>
            </a:pPr>
            <a:endParaRPr lang="es-MX" sz="800" dirty="0">
              <a:solidFill>
                <a:srgbClr val="FFFFFF"/>
              </a:solidFill>
              <a:effectLst/>
            </a:endParaRPr>
          </a:p>
          <a:p>
            <a:pPr marL="0" indent="0">
              <a:buClr>
                <a:srgbClr val="86D1EC"/>
              </a:buClr>
              <a:buNone/>
            </a:pPr>
            <a:r>
              <a:rPr lang="es-MX" sz="2400" dirty="0">
                <a:solidFill>
                  <a:srgbClr val="FFFFFF"/>
                </a:solidFill>
                <a:effectLst/>
              </a:rPr>
              <a:t>Donde la expectación (el valor esperado) se toma sobre todas las realizaciones posibles de las valoraciones de los compradores.</a:t>
            </a:r>
            <a:endParaRPr lang="" sz="2400" dirty="0">
              <a:solidFill>
                <a:srgbClr val="FFFFFF"/>
              </a:solidFill>
              <a:effectLst/>
            </a:endParaRPr>
          </a:p>
          <a:p>
            <a:pPr marL="400050" lvl="1" indent="0">
              <a:buClr>
                <a:srgbClr val="86D1EC"/>
              </a:buClr>
              <a:buNone/>
            </a:pPr>
            <a:r>
              <a:rPr lang="" sz="2400" dirty="0">
                <a:solidFill>
                  <a:srgbClr val="FFFFFF"/>
                </a:solidFill>
                <a:effectLst/>
                <a:latin typeface="Times New Roman" panose="02020603050405020304" pitchFamily="18" charset="0"/>
                <a:cs typeface="Times New Roman" panose="02020603050405020304" pitchFamily="18" charset="0"/>
              </a:rPr>
              <a:t>La expectación es fácil de calcular. La asignación eficiente depende solo del </a:t>
            </a:r>
            <a:r>
              <a:rPr lang="" sz="2400" i="1" dirty="0">
                <a:solidFill>
                  <a:srgbClr val="FFFFFF"/>
                </a:solidFill>
                <a:effectLst/>
                <a:latin typeface="Times New Roman" panose="02020603050405020304" pitchFamily="18" charset="0"/>
                <a:cs typeface="Times New Roman" panose="02020603050405020304" pitchFamily="18" charset="0"/>
              </a:rPr>
              <a:t>ordenamiento </a:t>
            </a:r>
            <a:r>
              <a:rPr lang="" sz="2400" dirty="0">
                <a:solidFill>
                  <a:srgbClr val="FFFFFF"/>
                </a:solidFill>
                <a:effectLst/>
                <a:latin typeface="Times New Roman" panose="02020603050405020304" pitchFamily="18" charset="0"/>
                <a:cs typeface="Times New Roman" panose="02020603050405020304" pitchFamily="18" charset="0"/>
              </a:rPr>
              <a:t>de las valoraciones de los compradores, no de sus valores absolutos. </a:t>
            </a:r>
            <a:endParaRPr lang="es-MX" sz="2400" b="1" i="1" dirty="0">
              <a:solidFill>
                <a:srgbClr val="FFFFFF"/>
              </a:solidFill>
              <a:effectLst/>
              <a:latin typeface="Times New Roman" panose="02020603050405020304" pitchFamily="18" charset="0"/>
              <a:cs typeface="Times New Roman" panose="02020603050405020304" pitchFamily="18" charset="0"/>
            </a:endParaRPr>
          </a:p>
          <a:p>
            <a:pPr marL="0" indent="0">
              <a:buClr>
                <a:srgbClr val="86D1EC"/>
              </a:buClr>
              <a:buNone/>
            </a:pPr>
            <a:r>
              <a:rPr lang="es-MX" sz="2400" dirty="0">
                <a:solidFill>
                  <a:srgbClr val="FFFFFF"/>
                </a:solidFill>
                <a:effectLst/>
                <a:latin typeface="Times New Roman" panose="02020603050405020304" pitchFamily="18" charset="0"/>
                <a:cs typeface="Times New Roman" panose="02020603050405020304" pitchFamily="18" charset="0"/>
              </a:rPr>
              <a:t>Más adelante introduciré costos de ligas y de inversión, y se distinguirá </a:t>
            </a:r>
            <a:r>
              <a:rPr lang="es-MX" sz="2400" i="1" dirty="0">
                <a:solidFill>
                  <a:srgbClr val="FFFFFF"/>
                </a:solidFill>
                <a:effectLst/>
                <a:latin typeface="Times New Roman" panose="02020603050405020304" pitchFamily="18" charset="0"/>
                <a:cs typeface="Times New Roman" panose="02020603050405020304" pitchFamily="18" charset="0"/>
              </a:rPr>
              <a:t>H</a:t>
            </a:r>
            <a:r>
              <a:rPr lang="es-MX" sz="2400" dirty="0">
                <a:solidFill>
                  <a:srgbClr val="FFFFFF"/>
                </a:solidFill>
                <a:effectLst/>
                <a:latin typeface="Times New Roman" panose="02020603050405020304" pitchFamily="18" charset="0"/>
                <a:cs typeface="Times New Roman" panose="02020603050405020304" pitchFamily="18" charset="0"/>
              </a:rPr>
              <a:t>(</a:t>
            </a:r>
            <a:r>
              <a:rPr lang="es-MX" sz="2400" b="1" dirty="0">
                <a:solidFill>
                  <a:srgbClr val="FFFFFF"/>
                </a:solidFill>
                <a:effectLst/>
                <a:latin typeface="Times New Roman" panose="02020603050405020304" pitchFamily="18" charset="0"/>
                <a:cs typeface="Times New Roman" panose="02020603050405020304" pitchFamily="18" charset="0"/>
              </a:rPr>
              <a:t>G</a:t>
            </a:r>
            <a:r>
              <a:rPr lang="es-MX" sz="2400" dirty="0">
                <a:solidFill>
                  <a:srgbClr val="FFFFFF"/>
                </a:solidFill>
                <a:effectLst/>
                <a:latin typeface="Times New Roman" panose="02020603050405020304" pitchFamily="18" charset="0"/>
                <a:cs typeface="Times New Roman" panose="02020603050405020304" pitchFamily="18" charset="0"/>
              </a:rPr>
              <a:t>) del superávit económico </a:t>
            </a:r>
            <a:r>
              <a:rPr lang="es-MX" sz="2400" i="1" dirty="0">
                <a:solidFill>
                  <a:srgbClr val="FFFFFF"/>
                </a:solidFill>
                <a:effectLst/>
                <a:latin typeface="Times New Roman" panose="02020603050405020304" pitchFamily="18" charset="0"/>
                <a:cs typeface="Times New Roman" panose="02020603050405020304" pitchFamily="18" charset="0"/>
              </a:rPr>
              <a:t>neto.</a:t>
            </a:r>
            <a:endParaRPr lang="es-MX" sz="2800" dirty="0">
              <a:solidFill>
                <a:srgbClr val="FFFFFF"/>
              </a:solidFill>
              <a:effectLst/>
            </a:endParaRPr>
          </a:p>
          <a:p>
            <a:pPr marL="0" indent="0">
              <a:buClr>
                <a:srgbClr val="86D1EC"/>
              </a:buClr>
              <a:buNone/>
            </a:pPr>
            <a:endParaRPr lang="es-MX" dirty="0">
              <a:solidFill>
                <a:srgbClr val="FFFFFF"/>
              </a:solidFill>
              <a:effectLst/>
            </a:endParaRPr>
          </a:p>
          <a:p>
            <a:pPr>
              <a:buClr>
                <a:srgbClr val="86D1EC"/>
              </a:buClr>
            </a:pPr>
            <a:endParaRPr lang="es-MX" dirty="0">
              <a:solidFill>
                <a:srgbClr val="FFFFFF"/>
              </a:solidFill>
              <a:effectLst/>
            </a:endParaRPr>
          </a:p>
          <a:p>
            <a:endParaRPr lang="es-MX" dirty="0">
              <a:effectLst/>
            </a:endParaRPr>
          </a:p>
        </p:txBody>
      </p:sp>
      <p:sp>
        <p:nvSpPr>
          <p:cNvPr id="27" name="Text Box 9"/>
          <p:cNvSpPr txBox="1">
            <a:spLocks noChangeArrowheads="1"/>
          </p:cNvSpPr>
          <p:nvPr/>
        </p:nvSpPr>
        <p:spPr bwMode="auto">
          <a:xfrm>
            <a:off x="598726" y="883233"/>
            <a:ext cx="10786669"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err="1">
                <a:solidFill>
                  <a:schemeClr val="bg1">
                    <a:lumMod val="60000"/>
                    <a:lumOff val="40000"/>
                  </a:schemeClr>
                </a:solidFill>
                <a:latin typeface="+mn-lt"/>
                <a:sym typeface="Symbol" panose="05050102010706020507" pitchFamily="18" charset="2"/>
              </a:rPr>
              <a:t>Def</a:t>
            </a:r>
            <a:r>
              <a:rPr lang="es-MX" sz="2400" u="none" dirty="0">
                <a:solidFill>
                  <a:schemeClr val="bg1">
                    <a:lumMod val="60000"/>
                    <a:lumOff val="40000"/>
                  </a:schemeClr>
                </a:solidFill>
                <a:latin typeface="+mn-lt"/>
                <a:sym typeface="Symbol" panose="05050102010706020507" pitchFamily="18" charset="2"/>
              </a:rPr>
              <a:t>. Realización. Una valoración se </a:t>
            </a:r>
            <a:r>
              <a:rPr lang="es-MX" sz="2400" i="1" u="none" dirty="0">
                <a:solidFill>
                  <a:schemeClr val="bg1">
                    <a:lumMod val="60000"/>
                    <a:lumOff val="40000"/>
                  </a:schemeClr>
                </a:solidFill>
                <a:latin typeface="+mn-lt"/>
                <a:sym typeface="Symbol" panose="05050102010706020507" pitchFamily="18" charset="2"/>
              </a:rPr>
              <a:t>realiza </a:t>
            </a:r>
            <a:r>
              <a:rPr lang="es-MX" sz="2400" u="none" dirty="0">
                <a:solidFill>
                  <a:schemeClr val="bg1">
                    <a:lumMod val="60000"/>
                    <a:lumOff val="40000"/>
                  </a:schemeClr>
                </a:solidFill>
                <a:latin typeface="+mn-lt"/>
                <a:sym typeface="Symbol" panose="05050102010706020507" pitchFamily="18" charset="2"/>
              </a:rPr>
              <a:t>cuando la compra se lleva a cabo.</a:t>
            </a:r>
          </a:p>
        </p:txBody>
      </p:sp>
      <p:sp>
        <p:nvSpPr>
          <p:cNvPr id="2" name="CuadroTexto 41">
            <a:extLst>
              <a:ext uri="{FF2B5EF4-FFF2-40B4-BE49-F238E27FC236}">
                <a16:creationId xmlns:a16="http://schemas.microsoft.com/office/drawing/2014/main" id="{A23E1450-B0AF-8984-8537-DF303225885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20</a:t>
            </a:fld>
            <a:endParaRPr lang="es-MX" dirty="0"/>
          </a:p>
        </p:txBody>
      </p:sp>
      <p:sp>
        <p:nvSpPr>
          <p:cNvPr id="6" name="Text Box 9">
            <a:extLst>
              <a:ext uri="{FF2B5EF4-FFF2-40B4-BE49-F238E27FC236}">
                <a16:creationId xmlns:a16="http://schemas.microsoft.com/office/drawing/2014/main" id="{1EEE26AB-DFDD-0EFC-1BC7-D3D9A5AEAE44}"/>
              </a:ext>
            </a:extLst>
          </p:cNvPr>
          <p:cNvSpPr txBox="1">
            <a:spLocks noChangeArrowheads="1"/>
          </p:cNvSpPr>
          <p:nvPr/>
        </p:nvSpPr>
        <p:spPr bwMode="auto">
          <a:xfrm>
            <a:off x="1684458" y="98426"/>
            <a:ext cx="727085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I.B. Intercambio y asignación eficiente de bienes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31320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1" presetID="1" presetClass="entr" presetSubtype="0" fill="hold" grpId="0" nodeType="withEffect">
                                  <p:stCondLst>
                                    <p:cond delay="2000"/>
                                  </p:stCondLst>
                                  <p:childTnLst>
                                    <p:set>
                                      <p:cBhvr>
                                        <p:cTn id="1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 dirty="0"/>
              <a:t>I.C Competencia en una red</a:t>
            </a:r>
            <a:endParaRPr lang="es-MX" dirty="0"/>
          </a:p>
        </p:txBody>
      </p:sp>
      <p:sp>
        <p:nvSpPr>
          <p:cNvPr id="3" name="Marcador de contenido 2"/>
          <p:cNvSpPr>
            <a:spLocks noGrp="1"/>
          </p:cNvSpPr>
          <p:nvPr>
            <p:ph idx="1"/>
          </p:nvPr>
        </p:nvSpPr>
        <p:spPr>
          <a:xfrm>
            <a:off x="444843" y="1672684"/>
            <a:ext cx="11137557" cy="4993587"/>
          </a:xfrm>
        </p:spPr>
        <p:txBody>
          <a:bodyPr/>
          <a:lstStyle/>
          <a:p>
            <a:r>
              <a:rPr lang="" sz="2800" dirty="0">
                <a:effectLst/>
              </a:rPr>
              <a:t>Desarrollaré un modelo de competencia en una red, para examinar cómo los patrones de ligas afectan los precios y la asignación de bienes.</a:t>
            </a:r>
          </a:p>
          <a:p>
            <a:endParaRPr lang="" sz="1000" dirty="0">
              <a:effectLst/>
            </a:endParaRPr>
          </a:p>
          <a:p>
            <a:r>
              <a:rPr lang="" sz="2800" dirty="0">
                <a:effectLst/>
              </a:rPr>
              <a:t>Para cualquier realización de las valoraciones de los compradores, calcularé el equilibrio de la asignación, los precios, y la división del superávit.</a:t>
            </a:r>
          </a:p>
          <a:p>
            <a:endParaRPr lang="" sz="1000" dirty="0">
              <a:effectLst/>
            </a:endParaRPr>
          </a:p>
          <a:p>
            <a:r>
              <a:rPr lang="" sz="2800" dirty="0">
                <a:effectLst/>
              </a:rPr>
              <a:t>Veo la subasta a la alza como una abstracción de la manera en que los bienes se asignan en la relidad y los precios se negocian.</a:t>
            </a:r>
          </a:p>
          <a:p>
            <a:endParaRPr lang="" sz="1000" dirty="0">
              <a:effectLst/>
            </a:endParaRPr>
          </a:p>
          <a:p>
            <a:r>
              <a:rPr lang="" sz="2800" dirty="0">
                <a:effectLst/>
              </a:rPr>
              <a:t>Los precios reflejan los costos de oportunidad social e intercambio.</a:t>
            </a:r>
            <a:endParaRPr lang="es-MX" sz="2800" dirty="0">
              <a:effectLst/>
            </a:endParaRPr>
          </a:p>
        </p:txBody>
      </p:sp>
      <p:sp>
        <p:nvSpPr>
          <p:cNvPr id="4" name="CuadroTexto 41">
            <a:extLst>
              <a:ext uri="{FF2B5EF4-FFF2-40B4-BE49-F238E27FC236}">
                <a16:creationId xmlns:a16="http://schemas.microsoft.com/office/drawing/2014/main" id="{8A583316-F103-61FF-63AA-66427561F9A6}"/>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21</a:t>
            </a:fld>
            <a:endParaRPr lang="es-MX" dirty="0"/>
          </a:p>
        </p:txBody>
      </p:sp>
    </p:spTree>
    <p:extLst>
      <p:ext uri="{BB962C8B-B14F-4D97-AF65-F5344CB8AC3E}">
        <p14:creationId xmlns:p14="http://schemas.microsoft.com/office/powerpoint/2010/main" val="2709500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0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1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11888" y="1050324"/>
            <a:ext cx="11055181" cy="5080602"/>
          </a:xfrm>
        </p:spPr>
        <p:txBody>
          <a:bodyPr/>
          <a:lstStyle/>
          <a:p>
            <a:r>
              <a:rPr lang="es-MX" sz="2800" dirty="0"/>
              <a:t>El resultado de la competencia (</a:t>
            </a:r>
            <a:r>
              <a:rPr lang="es-MX" sz="2400" dirty="0"/>
              <a:t>en el modelo</a:t>
            </a:r>
            <a:r>
              <a:rPr lang="es-MX" sz="2800" dirty="0"/>
              <a:t>) tiene características deseables (</a:t>
            </a:r>
            <a:r>
              <a:rPr lang="es-MX" sz="2400" dirty="0"/>
              <a:t>tal como ocurre en el mercado</a:t>
            </a:r>
            <a:r>
              <a:rPr lang="es-MX" sz="2800" dirty="0"/>
              <a:t>).</a:t>
            </a:r>
          </a:p>
          <a:p>
            <a:endParaRPr lang="es-MX" sz="1000" dirty="0"/>
          </a:p>
          <a:p>
            <a:pPr marL="971550" lvl="1" indent="-514350">
              <a:buFont typeface="+mj-lt"/>
              <a:buAutoNum type="arabicPeriod"/>
            </a:pPr>
            <a:r>
              <a:rPr lang="es-MX" sz="2400" dirty="0"/>
              <a:t>La asignación de bienes es eficiente. A pesar de que las valoraciones de los compradores son información privada, los compradores con las valoraciones más altas obtienen los bienes, cuando </a:t>
            </a:r>
            <a:r>
              <a:rPr lang="es-MX" sz="2400" b="1" dirty="0"/>
              <a:t>G </a:t>
            </a:r>
            <a:r>
              <a:rPr lang="es-MX" sz="2400" dirty="0"/>
              <a:t>se los permite.</a:t>
            </a:r>
          </a:p>
          <a:p>
            <a:pPr marL="971550" lvl="1" indent="-514350">
              <a:buFont typeface="+mj-lt"/>
              <a:buAutoNum type="arabicPeriod"/>
            </a:pPr>
            <a:endParaRPr lang="es-MX" sz="1000" dirty="0"/>
          </a:p>
          <a:p>
            <a:pPr marL="971550" lvl="1" indent="-514350">
              <a:buFont typeface="+mj-lt"/>
              <a:buAutoNum type="arabicPeriod"/>
            </a:pPr>
            <a:r>
              <a:rPr lang="es-MX" sz="2400" dirty="0"/>
              <a:t>Los beneficios son estables. Ningún comprador o vendedor puede renegociar los precios o la asignación, para beneficio mutuo. Los precios mismos reflejan los costos de oportunidad sociales del intercambio.</a:t>
            </a:r>
          </a:p>
          <a:p>
            <a:pPr marL="971550" lvl="1" indent="-514350">
              <a:buFont typeface="+mj-lt"/>
              <a:buAutoNum type="arabicPeriod"/>
            </a:pPr>
            <a:endParaRPr lang="es-MX" sz="1000" dirty="0"/>
          </a:p>
          <a:p>
            <a:r>
              <a:rPr lang="es-ES" sz="2800" dirty="0"/>
              <a:t>Estas propiedades son críticas para que los compradores tengan los incentivos correctos para construir ligas.</a:t>
            </a:r>
          </a:p>
          <a:p>
            <a:pPr marL="571500" indent="-514350">
              <a:buFont typeface="+mj-lt"/>
              <a:buAutoNum type="arabicPeriod"/>
            </a:pPr>
            <a:endParaRPr lang="es-MX" sz="2800" dirty="0"/>
          </a:p>
        </p:txBody>
      </p:sp>
      <p:sp>
        <p:nvSpPr>
          <p:cNvPr id="2" name="CuadroTexto 41">
            <a:extLst>
              <a:ext uri="{FF2B5EF4-FFF2-40B4-BE49-F238E27FC236}">
                <a16:creationId xmlns:a16="http://schemas.microsoft.com/office/drawing/2014/main" id="{2D081A41-5123-88BA-27AE-DE08530FF88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22</a:t>
            </a:fld>
            <a:endParaRPr lang="es-MX" dirty="0"/>
          </a:p>
        </p:txBody>
      </p:sp>
      <p:sp>
        <p:nvSpPr>
          <p:cNvPr id="5" name="Text Box 9">
            <a:extLst>
              <a:ext uri="{FF2B5EF4-FFF2-40B4-BE49-F238E27FC236}">
                <a16:creationId xmlns:a16="http://schemas.microsoft.com/office/drawing/2014/main" id="{495D8122-107A-66F4-6CF3-0927238BFADA}"/>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761320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7696" y="806870"/>
            <a:ext cx="10968865" cy="5944994"/>
          </a:xfrm>
        </p:spPr>
        <p:txBody>
          <a:bodyPr/>
          <a:lstStyle/>
          <a:p>
            <a:r>
              <a:rPr lang="" sz="2800" dirty="0">
                <a:effectLst/>
              </a:rPr>
              <a:t>La subasta con un vendedor. </a:t>
            </a:r>
            <a:r>
              <a:rPr lang="" sz="2400" dirty="0">
                <a:effectLst/>
              </a:rPr>
              <a:t>En una subasta a la alza con un vendedor, el precio se eleva desde cero. </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Cada comprador decide encada momento si permanece en la subasta o se retira.</a:t>
            </a:r>
          </a:p>
          <a:p>
            <a:r>
              <a:rPr lang="" sz="2400" dirty="0">
                <a:effectLst/>
              </a:rPr>
              <a:t>Es una estrategia débilmente dominante permanecer en la subasta hasta que el precio alcanza la valoración del comprador (</a:t>
            </a:r>
            <a:r>
              <a:rPr lang="" sz="2200" dirty="0">
                <a:effectLst/>
              </a:rPr>
              <a:t>si </a:t>
            </a:r>
            <a:r>
              <a:rPr lang="" sz="2200" i="1" dirty="0">
                <a:effectLst/>
              </a:rPr>
              <a:t>b</a:t>
            </a:r>
            <a:r>
              <a:rPr lang="" sz="2200" dirty="0">
                <a:effectLst/>
              </a:rPr>
              <a:t> compra de </a:t>
            </a:r>
            <a:r>
              <a:rPr lang="" sz="2200" i="1" dirty="0">
                <a:effectLst/>
              </a:rPr>
              <a:t>s</a:t>
            </a:r>
            <a:r>
              <a:rPr lang="" sz="2200" dirty="0">
                <a:effectLst/>
              </a:rPr>
              <a:t>, ambos se retiran de la subasta</a:t>
            </a:r>
            <a:r>
              <a:rPr lang="" sz="2400" dirty="0">
                <a:effectLst/>
              </a:rPr>
              <a:t>).</a:t>
            </a:r>
          </a:p>
        </p:txBody>
      </p:sp>
      <p:sp>
        <p:nvSpPr>
          <p:cNvPr id="4" name="Text Box 9"/>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
        <p:nvSpPr>
          <p:cNvPr id="6" name="Text Box 9"/>
          <p:cNvSpPr txBox="1">
            <a:spLocks noChangeArrowheads="1"/>
          </p:cNvSpPr>
          <p:nvPr/>
        </p:nvSpPr>
        <p:spPr bwMode="auto">
          <a:xfrm>
            <a:off x="757696" y="4268264"/>
            <a:ext cx="6298012" cy="387798"/>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a:lnSpc>
                <a:spcPct val="80000"/>
              </a:lnSpc>
            </a:pPr>
            <a:r>
              <a:rPr lang="es-ES" altLang="es-MX" sz="2400" u="none" dirty="0">
                <a:latin typeface="Times New Roman" panose="02020603050405020304" pitchFamily="18" charset="0"/>
                <a:cs typeface="Times New Roman" panose="02020603050405020304" pitchFamily="18" charset="0"/>
              </a:rPr>
              <a:t>Son dos cosas distintas, el precio y la valoración</a:t>
            </a:r>
          </a:p>
        </p:txBody>
      </p:sp>
      <p:sp>
        <p:nvSpPr>
          <p:cNvPr id="5" name="Text Box 9"/>
          <p:cNvSpPr txBox="1">
            <a:spLocks noChangeArrowheads="1"/>
          </p:cNvSpPr>
          <p:nvPr/>
        </p:nvSpPr>
        <p:spPr bwMode="auto">
          <a:xfrm>
            <a:off x="757696" y="3366274"/>
            <a:ext cx="9201850" cy="68326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a:lnSpc>
                <a:spcPct val="80000"/>
              </a:lnSpc>
            </a:pPr>
            <a:r>
              <a:rPr lang="es-ES" altLang="es-MX" sz="2400" u="none" dirty="0">
                <a:latin typeface="Times New Roman" panose="02020603050405020304" pitchFamily="18" charset="0"/>
                <a:cs typeface="Times New Roman" panose="02020603050405020304" pitchFamily="18" charset="0"/>
              </a:rPr>
              <a:t>Estrategia que le reporta mayores o iguales beneficios que el resto de sus estrategias sea cual sea la combinación de estrategias de sus oponentes</a:t>
            </a:r>
          </a:p>
        </p:txBody>
      </p:sp>
      <p:sp>
        <p:nvSpPr>
          <p:cNvPr id="9" name="Text Box 9"/>
          <p:cNvSpPr txBox="1">
            <a:spLocks noChangeArrowheads="1"/>
          </p:cNvSpPr>
          <p:nvPr/>
        </p:nvSpPr>
        <p:spPr bwMode="auto">
          <a:xfrm>
            <a:off x="2221958" y="5836331"/>
            <a:ext cx="8040339" cy="68326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a:lnSpc>
                <a:spcPct val="80000"/>
              </a:lnSpc>
            </a:pPr>
            <a:r>
              <a:rPr lang="es-ES" altLang="es-MX" sz="2400" u="none" dirty="0">
                <a:latin typeface="Times New Roman" panose="02020603050405020304" pitchFamily="18" charset="0"/>
                <a:cs typeface="Times New Roman" panose="02020603050405020304" pitchFamily="18" charset="0"/>
              </a:rPr>
              <a:t>La valoración es “hasta cuánto valora el comprador el bien”. Lo que está dispuesto a pagar. Información privada. No la comparte</a:t>
            </a:r>
          </a:p>
        </p:txBody>
      </p:sp>
      <p:sp>
        <p:nvSpPr>
          <p:cNvPr id="10" name="Text Box 9"/>
          <p:cNvSpPr txBox="1">
            <a:spLocks noChangeArrowheads="1"/>
          </p:cNvSpPr>
          <p:nvPr/>
        </p:nvSpPr>
        <p:spPr bwMode="auto">
          <a:xfrm>
            <a:off x="609390" y="4969174"/>
            <a:ext cx="8040339" cy="683264"/>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a:lnSpc>
                <a:spcPct val="80000"/>
              </a:lnSpc>
            </a:pPr>
            <a:r>
              <a:rPr lang="es-ES" altLang="es-MX" sz="2400" u="none" dirty="0">
                <a:latin typeface="Times New Roman" panose="02020603050405020304" pitchFamily="18" charset="0"/>
                <a:cs typeface="Times New Roman" panose="02020603050405020304" pitchFamily="18" charset="0"/>
              </a:rPr>
              <a:t>El precio es lo que en realidad paga. “Compraré al menor precio posible, hasta llegar a mi valoración”. No compraré más caro</a:t>
            </a:r>
          </a:p>
        </p:txBody>
      </p:sp>
      <p:cxnSp>
        <p:nvCxnSpPr>
          <p:cNvPr id="11" name="Conector recto de flecha 10"/>
          <p:cNvCxnSpPr/>
          <p:nvPr/>
        </p:nvCxnSpPr>
        <p:spPr bwMode="auto">
          <a:xfrm flipV="1">
            <a:off x="3422822" y="2468410"/>
            <a:ext cx="881003" cy="972421"/>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de flecha 6"/>
          <p:cNvCxnSpPr/>
          <p:nvPr/>
        </p:nvCxnSpPr>
        <p:spPr bwMode="auto">
          <a:xfrm flipV="1">
            <a:off x="1655807" y="2801341"/>
            <a:ext cx="877328" cy="152072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Conector recto de flecha 17"/>
          <p:cNvCxnSpPr/>
          <p:nvPr/>
        </p:nvCxnSpPr>
        <p:spPr bwMode="auto">
          <a:xfrm flipV="1">
            <a:off x="3422822" y="4647129"/>
            <a:ext cx="778475" cy="37222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de flecha 7"/>
          <p:cNvCxnSpPr/>
          <p:nvPr/>
        </p:nvCxnSpPr>
        <p:spPr bwMode="auto">
          <a:xfrm flipV="1">
            <a:off x="3967043" y="4647129"/>
            <a:ext cx="1828276" cy="1189202"/>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41">
            <a:extLst>
              <a:ext uri="{FF2B5EF4-FFF2-40B4-BE49-F238E27FC236}">
                <a16:creationId xmlns:a16="http://schemas.microsoft.com/office/drawing/2014/main" id="{38F942D2-19E4-13FA-5E4B-B7F82697E00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23</a:t>
            </a:fld>
            <a:endParaRPr lang="es-MX" dirty="0"/>
          </a:p>
        </p:txBody>
      </p:sp>
    </p:spTree>
    <p:extLst>
      <p:ext uri="{BB962C8B-B14F-4D97-AF65-F5344CB8AC3E}">
        <p14:creationId xmlns:p14="http://schemas.microsoft.com/office/powerpoint/2010/main" val="44570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par>
                          <p:cTn id="13" fill="hold">
                            <p:stCondLst>
                              <p:cond delay="0"/>
                            </p:stCondLst>
                            <p:childTnLst>
                              <p:par>
                                <p:cTn id="14" presetID="1" presetClass="entr" presetSubtype="0" fill="hold" grpId="0" nodeType="afterEffect">
                                  <p:stCondLst>
                                    <p:cond delay="3000"/>
                                  </p:stCondLst>
                                  <p:childTnLst>
                                    <p:set>
                                      <p:cBhvr>
                                        <p:cTn id="15" dur="1" fill="hold">
                                          <p:stCondLst>
                                            <p:cond delay="0"/>
                                          </p:stCondLst>
                                        </p:cTn>
                                        <p:tgtEl>
                                          <p:spTgt spid="5"/>
                                        </p:tgtEl>
                                        <p:attrNameLst>
                                          <p:attrName>style.visibility</p:attrName>
                                        </p:attrNameLst>
                                      </p:cBhvr>
                                      <p:to>
                                        <p:strVal val="visible"/>
                                      </p:to>
                                    </p:set>
                                  </p:childTnLst>
                                </p:cTn>
                              </p:par>
                              <p:par>
                                <p:cTn id="16" presetID="1" presetClass="entr" presetSubtype="0" fill="hold" nodeType="withEffect">
                                  <p:stCondLst>
                                    <p:cond delay="3000"/>
                                  </p:stCondLst>
                                  <p:childTnLst>
                                    <p:set>
                                      <p:cBhvr>
                                        <p:cTn id="17"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childTnLst>
                                </p:cTn>
                              </p:par>
                              <p:par>
                                <p:cTn id="24" presetID="1" presetClass="entr" presetSubtype="0" fill="hold" grpId="0" nodeType="withEffect">
                                  <p:stCondLst>
                                    <p:cond delay="150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nodeType="withEffect">
                                  <p:stCondLst>
                                    <p:cond delay="1500"/>
                                  </p:stCondLst>
                                  <p:childTnLst>
                                    <p:set>
                                      <p:cBhvr>
                                        <p:cTn id="27" dur="1" fill="hold">
                                          <p:stCondLst>
                                            <p:cond delay="0"/>
                                          </p:stCondLst>
                                        </p:cTn>
                                        <p:tgtEl>
                                          <p:spTgt spid="8"/>
                                        </p:tgtEl>
                                        <p:attrNameLst>
                                          <p:attrName>style.visibility</p:attrName>
                                        </p:attrNameLst>
                                      </p:cBhvr>
                                      <p:to>
                                        <p:strVal val="visible"/>
                                      </p:to>
                                    </p:set>
                                  </p:childTnLst>
                                </p:cTn>
                              </p:par>
                              <p:par>
                                <p:cTn id="28" presetID="1" presetClass="entr" presetSubtype="0" fill="hold" grpId="0" nodeType="withEffect">
                                  <p:stCondLst>
                                    <p:cond delay="5000"/>
                                  </p:stCondLst>
                                  <p:childTnLst>
                                    <p:set>
                                      <p:cBhvr>
                                        <p:cTn id="29" dur="1" fill="hold">
                                          <p:stCondLst>
                                            <p:cond delay="0"/>
                                          </p:stCondLst>
                                        </p:cTn>
                                        <p:tgtEl>
                                          <p:spTgt spid="10"/>
                                        </p:tgtEl>
                                        <p:attrNameLst>
                                          <p:attrName>style.visibility</p:attrName>
                                        </p:attrNameLst>
                                      </p:cBhvr>
                                      <p:to>
                                        <p:strVal val="visible"/>
                                      </p:to>
                                    </p:set>
                                  </p:childTnLst>
                                </p:cTn>
                              </p:par>
                              <p:par>
                                <p:cTn id="30" presetID="1" presetClass="entr" presetSubtype="0" fill="hold" nodeType="withEffect">
                                  <p:stCondLst>
                                    <p:cond delay="5000"/>
                                  </p:stCondLst>
                                  <p:childTnLst>
                                    <p:set>
                                      <p:cBhvr>
                                        <p:cTn id="3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5"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7696" y="806870"/>
            <a:ext cx="10968865" cy="5944994"/>
          </a:xfrm>
        </p:spPr>
        <p:txBody>
          <a:bodyPr/>
          <a:lstStyle/>
          <a:p>
            <a:r>
              <a:rPr lang="" sz="2800" dirty="0">
                <a:solidFill>
                  <a:schemeClr val="bg1">
                    <a:lumMod val="40000"/>
                    <a:lumOff val="60000"/>
                  </a:schemeClr>
                </a:solidFill>
                <a:effectLst/>
              </a:rPr>
              <a:t>La subasta con un vendedor. </a:t>
            </a:r>
            <a:r>
              <a:rPr lang="" sz="2400" dirty="0">
                <a:solidFill>
                  <a:schemeClr val="bg1">
                    <a:lumMod val="40000"/>
                    <a:lumOff val="60000"/>
                  </a:schemeClr>
                </a:solidFill>
                <a:effectLst/>
              </a:rPr>
              <a:t>En una subasta a la alza con un vendedor, el precio se eleva desde cero. </a:t>
            </a:r>
          </a:p>
          <a:p>
            <a:pPr lvl="1">
              <a:buFont typeface="Wingdings" panose="05000000000000000000" pitchFamily="2" charset="2"/>
              <a:buChar char="§"/>
            </a:pPr>
            <a:r>
              <a:rPr lang="" sz="2400" dirty="0">
                <a:solidFill>
                  <a:schemeClr val="bg1">
                    <a:lumMod val="40000"/>
                    <a:lumOff val="60000"/>
                  </a:schemeClr>
                </a:solidFill>
                <a:effectLst/>
                <a:latin typeface="Times New Roman" panose="02020603050405020304" pitchFamily="18" charset="0"/>
                <a:cs typeface="Times New Roman" panose="02020603050405020304" pitchFamily="18" charset="0"/>
              </a:rPr>
              <a:t>Cada comprador decide encada momento si permanece en la subasta o se retira.</a:t>
            </a:r>
          </a:p>
          <a:p>
            <a:r>
              <a:rPr lang="" sz="2400" dirty="0">
                <a:solidFill>
                  <a:schemeClr val="bg1">
                    <a:lumMod val="40000"/>
                    <a:lumOff val="60000"/>
                  </a:schemeClr>
                </a:solidFill>
                <a:effectLst/>
              </a:rPr>
              <a:t>Es una estrategia débilmente dominante permanecer en la subasta hasta que el precio alcanza la valoración del comprador (</a:t>
            </a:r>
            <a:r>
              <a:rPr lang="" sz="2200" dirty="0">
                <a:solidFill>
                  <a:schemeClr val="bg1">
                    <a:lumMod val="40000"/>
                    <a:lumOff val="60000"/>
                  </a:schemeClr>
                </a:solidFill>
                <a:effectLst/>
              </a:rPr>
              <a:t>si </a:t>
            </a:r>
            <a:r>
              <a:rPr lang="" sz="2200" i="1" dirty="0">
                <a:solidFill>
                  <a:schemeClr val="bg1">
                    <a:lumMod val="40000"/>
                    <a:lumOff val="60000"/>
                  </a:schemeClr>
                </a:solidFill>
                <a:effectLst/>
              </a:rPr>
              <a:t>b</a:t>
            </a:r>
            <a:r>
              <a:rPr lang="" sz="2200" dirty="0">
                <a:solidFill>
                  <a:schemeClr val="bg1">
                    <a:lumMod val="40000"/>
                    <a:lumOff val="60000"/>
                  </a:schemeClr>
                </a:solidFill>
                <a:effectLst/>
              </a:rPr>
              <a:t> compra de </a:t>
            </a:r>
            <a:r>
              <a:rPr lang="" sz="2200" i="1" dirty="0">
                <a:solidFill>
                  <a:schemeClr val="bg1">
                    <a:lumMod val="40000"/>
                    <a:lumOff val="60000"/>
                  </a:schemeClr>
                </a:solidFill>
                <a:effectLst/>
              </a:rPr>
              <a:t>s</a:t>
            </a:r>
            <a:r>
              <a:rPr lang="" sz="2200" dirty="0">
                <a:solidFill>
                  <a:schemeClr val="bg1">
                    <a:lumMod val="40000"/>
                    <a:lumOff val="60000"/>
                  </a:schemeClr>
                </a:solidFill>
                <a:effectLst/>
              </a:rPr>
              <a:t>, ambos se retiran de la subasta</a:t>
            </a:r>
            <a:r>
              <a:rPr lang="" sz="2400" dirty="0">
                <a:solidFill>
                  <a:schemeClr val="bg1">
                    <a:lumMod val="40000"/>
                    <a:lumOff val="60000"/>
                  </a:schemeClr>
                </a:solidFill>
                <a:effectLst/>
              </a:rPr>
              <a:t>).</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El precio se eleva hasta la valoración que precede a la más alta.</a:t>
            </a:r>
          </a:p>
          <a:p>
            <a:pPr lvl="1"/>
            <a:endParaRPr lang="" sz="1000" dirty="0">
              <a:effectLst/>
              <a:latin typeface="Times New Roman" panose="02020603050405020304" pitchFamily="18" charset="0"/>
              <a:cs typeface="Times New Roman" panose="02020603050405020304" pitchFamily="18" charset="0"/>
            </a:endParaRPr>
          </a:p>
          <a:p>
            <a:r>
              <a:rPr lang="" sz="2400" dirty="0">
                <a:effectLst/>
              </a:rPr>
              <a:t>El comprador con la valoración más alta obtiene el bien a ese precio (</a:t>
            </a:r>
            <a:r>
              <a:rPr lang="" sz="2200" b="1" dirty="0">
                <a:effectLst/>
              </a:rPr>
              <a:t>de la valoración que precede a la más alta</a:t>
            </a:r>
            <a:r>
              <a:rPr lang="" sz="2400" dirty="0">
                <a:effectLst/>
              </a:rPr>
              <a:t>).</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Siempre que el número de compradores en la subasta exceda la oferta, el precio se eleva.</a:t>
            </a:r>
          </a:p>
          <a:p>
            <a:pPr lvl="1"/>
            <a:endParaRPr lang="" sz="1000" dirty="0">
              <a:effectLst/>
              <a:latin typeface="Times New Roman" panose="02020603050405020304" pitchFamily="18" charset="0"/>
              <a:cs typeface="Times New Roman" panose="02020603050405020304" pitchFamily="18" charset="0"/>
            </a:endParaRPr>
          </a:p>
          <a:p>
            <a:r>
              <a:rPr lang="es-MX" sz="2400" dirty="0">
                <a:effectLst/>
              </a:rPr>
              <a:t>C</a:t>
            </a:r>
            <a:r>
              <a:rPr lang="" sz="2400" dirty="0">
                <a:effectLst/>
              </a:rPr>
              <a:t>uando el número de ofertadores iguala a la oferta, la subasta termina.</a:t>
            </a:r>
            <a:endParaRPr lang="es-MX" sz="2800" dirty="0">
              <a:effectLst/>
            </a:endParaRPr>
          </a:p>
        </p:txBody>
      </p:sp>
      <p:sp>
        <p:nvSpPr>
          <p:cNvPr id="4" name="Text Box 9"/>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38F942D2-19E4-13FA-5E4B-B7F82697E00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24</a:t>
            </a:fld>
            <a:endParaRPr lang="es-MX" dirty="0"/>
          </a:p>
        </p:txBody>
      </p:sp>
    </p:spTree>
    <p:extLst>
      <p:ext uri="{BB962C8B-B14F-4D97-AF65-F5344CB8AC3E}">
        <p14:creationId xmlns:p14="http://schemas.microsoft.com/office/powerpoint/2010/main" val="113057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200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42898" y="697799"/>
            <a:ext cx="10711763" cy="5431860"/>
          </a:xfrm>
        </p:spPr>
        <p:txBody>
          <a:bodyPr/>
          <a:lstStyle/>
          <a:p>
            <a:r>
              <a:rPr lang="" sz="2200" dirty="0">
                <a:effectLst/>
              </a:rPr>
              <a:t>Ejemplo 3 [</a:t>
            </a:r>
            <a:r>
              <a:rPr lang="" sz="2000" dirty="0">
                <a:solidFill>
                  <a:srgbClr val="99FFCC"/>
                </a:solidFill>
                <a:effectLst/>
              </a:rPr>
              <a:t>representación como subasta de la competencia en una red</a:t>
            </a:r>
            <a:r>
              <a:rPr lang="" sz="2200" dirty="0">
                <a:effectLst/>
              </a:rPr>
              <a:t>]. </a:t>
            </a:r>
            <a:r>
              <a:rPr lang="es-MX" sz="2200" dirty="0">
                <a:effectLst/>
              </a:rPr>
              <a:t>Suponga que las valoraciones</a:t>
            </a:r>
            <a:r>
              <a:rPr lang="" sz="2200" dirty="0">
                <a:effectLst/>
              </a:rPr>
              <a:t> de los compradores en la figura</a:t>
            </a:r>
            <a:r>
              <a:rPr lang="es-MX" sz="2200" dirty="0">
                <a:effectLst/>
              </a:rPr>
              <a:t> son v</a:t>
            </a:r>
            <a:r>
              <a:rPr lang="es-MX" sz="2200" baseline="-25000" dirty="0">
                <a:effectLst/>
              </a:rPr>
              <a:t>1</a:t>
            </a:r>
            <a:r>
              <a:rPr lang="es-MX" sz="2200" dirty="0">
                <a:effectLst/>
              </a:rPr>
              <a:t>&gt;</a:t>
            </a:r>
            <a:r>
              <a:rPr lang="es-MX" sz="2200" dirty="0">
                <a:solidFill>
                  <a:srgbClr val="FFFFFF"/>
                </a:solidFill>
                <a:effectLst/>
              </a:rPr>
              <a:t>v</a:t>
            </a:r>
            <a:r>
              <a:rPr lang="es-MX" sz="2200" baseline="-25000" dirty="0">
                <a:solidFill>
                  <a:srgbClr val="FFFFFF"/>
                </a:solidFill>
                <a:effectLst/>
              </a:rPr>
              <a:t>2</a:t>
            </a:r>
            <a:r>
              <a:rPr lang="es-MX" sz="2200" dirty="0">
                <a:solidFill>
                  <a:srgbClr val="FFFFFF"/>
                </a:solidFill>
                <a:effectLst/>
              </a:rPr>
              <a:t>&gt;v</a:t>
            </a:r>
            <a:r>
              <a:rPr lang="es-MX" sz="2200" baseline="-25000" dirty="0">
                <a:solidFill>
                  <a:srgbClr val="FFFFFF"/>
                </a:solidFill>
                <a:effectLst/>
              </a:rPr>
              <a:t>3</a:t>
            </a:r>
            <a:r>
              <a:rPr lang="es-MX" sz="2200" dirty="0">
                <a:solidFill>
                  <a:srgbClr val="FFFFFF"/>
                </a:solidFill>
                <a:effectLst/>
              </a:rPr>
              <a:t>&gt;v</a:t>
            </a:r>
            <a:r>
              <a:rPr lang="es-MX" sz="2200" baseline="-25000" dirty="0">
                <a:solidFill>
                  <a:srgbClr val="FFFFFF"/>
                </a:solidFill>
                <a:effectLst/>
              </a:rPr>
              <a:t>4</a:t>
            </a:r>
            <a:r>
              <a:rPr lang="es-MX" sz="2200" dirty="0">
                <a:solidFill>
                  <a:srgbClr val="FFFFFF"/>
                </a:solidFill>
                <a:effectLst/>
              </a:rPr>
              <a:t>&gt;v</a:t>
            </a:r>
            <a:r>
              <a:rPr lang="es-MX" sz="2200" baseline="-25000" dirty="0">
                <a:solidFill>
                  <a:srgbClr val="FFFFFF"/>
                </a:solidFill>
                <a:effectLst/>
              </a:rPr>
              <a:t>5</a:t>
            </a:r>
            <a:r>
              <a:rPr lang="es-MX" sz="2200" dirty="0">
                <a:solidFill>
                  <a:srgbClr val="FFFFFF"/>
                </a:solidFill>
                <a:effectLst/>
              </a:rPr>
              <a:t>&gt;</a:t>
            </a:r>
            <a:r>
              <a:rPr lang="" sz="2200" dirty="0">
                <a:solidFill>
                  <a:srgbClr val="FFFFFF"/>
                </a:solidFill>
                <a:effectLst/>
              </a:rPr>
              <a:t>0.</a:t>
            </a:r>
          </a:p>
          <a:p>
            <a:endParaRPr lang="" sz="800" dirty="0">
              <a:solidFill>
                <a:srgbClr val="FFFFFF"/>
              </a:solidFill>
              <a:effectLst/>
            </a:endParaRPr>
          </a:p>
          <a:p>
            <a:r>
              <a:rPr lang="" sz="2100" dirty="0">
                <a:solidFill>
                  <a:srgbClr val="FFFFFF"/>
                </a:solidFill>
                <a:effectLst/>
              </a:rPr>
              <a:t>En precio </a:t>
            </a:r>
            <a:r>
              <a:rPr lang="" sz="2100" i="1" dirty="0">
                <a:solidFill>
                  <a:srgbClr val="FFFFFF"/>
                </a:solidFill>
                <a:effectLst/>
              </a:rPr>
              <a:t>p</a:t>
            </a:r>
            <a:r>
              <a:rPr lang="" sz="2100" dirty="0">
                <a:solidFill>
                  <a:srgbClr val="FFFFFF"/>
                </a:solidFill>
                <a:effectLst/>
              </a:rPr>
              <a:t>=0, la demanda excede a la oferta para todos los subconjuntos de vendedores.</a:t>
            </a:r>
          </a:p>
          <a:p>
            <a:r>
              <a:rPr lang="" sz="2100" dirty="0">
                <a:solidFill>
                  <a:srgbClr val="FFFFFF"/>
                </a:solidFill>
                <a:effectLst/>
              </a:rPr>
              <a:t>El precio se eleva hasta </a:t>
            </a:r>
            <a:r>
              <a:rPr lang="" sz="2100" i="1" dirty="0">
                <a:solidFill>
                  <a:srgbClr val="FFFFFF"/>
                </a:solidFill>
                <a:effectLst/>
              </a:rPr>
              <a:t>v</a:t>
            </a:r>
            <a:r>
              <a:rPr lang="" sz="2100" baseline="-25000" dirty="0">
                <a:solidFill>
                  <a:srgbClr val="FFFFFF"/>
                </a:solidFill>
                <a:effectLst/>
              </a:rPr>
              <a:t>5</a:t>
            </a:r>
            <a:r>
              <a:rPr lang="" sz="2100" dirty="0">
                <a:solidFill>
                  <a:srgbClr val="FFFFFF"/>
                </a:solidFill>
                <a:effectLst/>
              </a:rPr>
              <a:t> (el más bajo), entonces b</a:t>
            </a:r>
            <a:r>
              <a:rPr lang="" sz="2100" baseline="-25000" dirty="0">
                <a:solidFill>
                  <a:srgbClr val="FFFFFF"/>
                </a:solidFill>
                <a:effectLst/>
              </a:rPr>
              <a:t>5</a:t>
            </a:r>
            <a:r>
              <a:rPr lang="" sz="2100" dirty="0">
                <a:solidFill>
                  <a:srgbClr val="FFFFFF"/>
                </a:solidFill>
                <a:effectLst/>
              </a:rPr>
              <a:t> sale de la subasta, sin comprar. </a:t>
            </a:r>
          </a:p>
          <a:p>
            <a:r>
              <a:rPr lang="" sz="2100" dirty="0">
                <a:solidFill>
                  <a:srgbClr val="FFFFFF"/>
                </a:solidFill>
                <a:effectLst/>
              </a:rPr>
              <a:t>En este momento, {s</a:t>
            </a:r>
            <a:r>
              <a:rPr lang="" sz="2100" baseline="-25000" dirty="0">
                <a:solidFill>
                  <a:srgbClr val="FFFFFF"/>
                </a:solidFill>
                <a:effectLst/>
              </a:rPr>
              <a:t>2</a:t>
            </a:r>
            <a:r>
              <a:rPr lang="" sz="2100" dirty="0">
                <a:solidFill>
                  <a:srgbClr val="FFFFFF"/>
                </a:solidFill>
                <a:effectLst/>
              </a:rPr>
              <a:t>, s</a:t>
            </a:r>
            <a:r>
              <a:rPr lang="" sz="2100" baseline="-25000" dirty="0">
                <a:solidFill>
                  <a:srgbClr val="FFFFFF"/>
                </a:solidFill>
                <a:effectLst/>
              </a:rPr>
              <a:t>3</a:t>
            </a:r>
            <a:r>
              <a:rPr lang="" sz="2100" dirty="0">
                <a:solidFill>
                  <a:srgbClr val="FFFFFF"/>
                </a:solidFill>
                <a:effectLst/>
              </a:rPr>
              <a:t>} es un conjunto despejable de vendedores, porque hay solo dos compradores (b</a:t>
            </a:r>
            <a:r>
              <a:rPr lang="" sz="2100" baseline="-25000" dirty="0">
                <a:solidFill>
                  <a:srgbClr val="FFFFFF"/>
                </a:solidFill>
                <a:effectLst/>
              </a:rPr>
              <a:t>3</a:t>
            </a:r>
            <a:r>
              <a:rPr lang="" sz="2100" dirty="0">
                <a:solidFill>
                  <a:srgbClr val="FFFFFF"/>
                </a:solidFill>
                <a:effectLst/>
              </a:rPr>
              <a:t> y b</a:t>
            </a:r>
            <a:r>
              <a:rPr lang="" sz="2100" baseline="-25000" dirty="0">
                <a:solidFill>
                  <a:srgbClr val="FFFFFF"/>
                </a:solidFill>
                <a:effectLst/>
              </a:rPr>
              <a:t>4</a:t>
            </a:r>
            <a:r>
              <a:rPr lang="" sz="2100" dirty="0">
                <a:solidFill>
                  <a:srgbClr val="FFFFFF"/>
                </a:solidFill>
                <a:effectLst/>
              </a:rPr>
              <a:t>) que permanecen en la subasta para los bienes de estos vendedores, y hay una asignación factible en la que estos compradores obtengan los bienes de estos vendedores.</a:t>
            </a:r>
          </a:p>
          <a:p>
            <a:pPr marL="0" indent="0">
              <a:buNone/>
            </a:pPr>
            <a:r>
              <a:rPr lang="" sz="2200" dirty="0">
                <a:solidFill>
                  <a:srgbClr val="FFFFFF"/>
                </a:solidFill>
                <a:effectLst/>
              </a:rPr>
              <a:t>Cada comprador paga el precio </a:t>
            </a:r>
            <a:r>
              <a:rPr lang="" sz="2200" i="1" dirty="0">
                <a:solidFill>
                  <a:srgbClr val="FFFFFF"/>
                </a:solidFill>
                <a:effectLst/>
              </a:rPr>
              <a:t>v</a:t>
            </a:r>
            <a:r>
              <a:rPr lang="" sz="2200" baseline="-25000" dirty="0">
                <a:solidFill>
                  <a:srgbClr val="FFFFFF"/>
                </a:solidFill>
                <a:effectLst/>
              </a:rPr>
              <a:t>5</a:t>
            </a:r>
            <a:r>
              <a:rPr lang="" sz="2200" dirty="0">
                <a:solidFill>
                  <a:srgbClr val="FFFFFF"/>
                </a:solidFill>
                <a:effectLst/>
              </a:rPr>
              <a:t>.   </a:t>
            </a:r>
            <a:r>
              <a:rPr lang="" sz="2200" i="1" dirty="0">
                <a:solidFill>
                  <a:srgbClr val="FFFFFF"/>
                </a:solidFill>
                <a:effectLst/>
              </a:rPr>
              <a:t>b</a:t>
            </a:r>
            <a:r>
              <a:rPr lang="" sz="2200" baseline="-25000" dirty="0">
                <a:solidFill>
                  <a:srgbClr val="FFFFFF"/>
                </a:solidFill>
                <a:effectLst/>
              </a:rPr>
              <a:t>3</a:t>
            </a:r>
            <a:r>
              <a:rPr lang="" sz="2200" dirty="0">
                <a:solidFill>
                  <a:srgbClr val="FFFFFF"/>
                </a:solidFill>
                <a:effectLst/>
              </a:rPr>
              <a:t> compra de </a:t>
            </a:r>
            <a:r>
              <a:rPr lang="" sz="2200" i="1" dirty="0">
                <a:solidFill>
                  <a:srgbClr val="FFFFFF"/>
                </a:solidFill>
                <a:effectLst/>
              </a:rPr>
              <a:t>s</a:t>
            </a:r>
            <a:r>
              <a:rPr lang="" sz="2200" baseline="-25000" dirty="0">
                <a:solidFill>
                  <a:srgbClr val="FFFFFF"/>
                </a:solidFill>
                <a:effectLst/>
              </a:rPr>
              <a:t>3</a:t>
            </a:r>
            <a:r>
              <a:rPr lang="" sz="2200" dirty="0">
                <a:solidFill>
                  <a:srgbClr val="FFFFFF"/>
                </a:solidFill>
                <a:effectLst/>
              </a:rPr>
              <a:t>, y </a:t>
            </a:r>
            <a:r>
              <a:rPr lang="" sz="2200" i="1" dirty="0">
                <a:solidFill>
                  <a:srgbClr val="FFFFFF"/>
                </a:solidFill>
                <a:effectLst/>
              </a:rPr>
              <a:t>b</a:t>
            </a:r>
            <a:r>
              <a:rPr lang="" sz="2200" baseline="-25000" dirty="0">
                <a:solidFill>
                  <a:srgbClr val="FFFFFF"/>
                </a:solidFill>
                <a:effectLst/>
              </a:rPr>
              <a:t>4</a:t>
            </a:r>
            <a:r>
              <a:rPr lang="" sz="2200" dirty="0">
                <a:solidFill>
                  <a:srgbClr val="FFFFFF"/>
                </a:solidFill>
                <a:effectLst/>
              </a:rPr>
              <a:t> de s</a:t>
            </a:r>
            <a:r>
              <a:rPr lang="" sz="2200" baseline="-25000" dirty="0">
                <a:solidFill>
                  <a:srgbClr val="FFFFFF"/>
                </a:solidFill>
                <a:effectLst/>
              </a:rPr>
              <a:t>2</a:t>
            </a:r>
            <a:r>
              <a:rPr lang="" sz="2200" dirty="0">
                <a:solidFill>
                  <a:srgbClr val="FFFFFF"/>
                </a:solidFill>
                <a:effectLst/>
              </a:rPr>
              <a:t>.</a:t>
            </a:r>
          </a:p>
        </p:txBody>
      </p:sp>
      <p:cxnSp>
        <p:nvCxnSpPr>
          <p:cNvPr id="5" name="Conector recto 4"/>
          <p:cNvCxnSpPr/>
          <p:nvPr/>
        </p:nvCxnSpPr>
        <p:spPr bwMode="auto">
          <a:xfrm>
            <a:off x="7484173" y="5009957"/>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Conector recto 5"/>
          <p:cNvCxnSpPr/>
          <p:nvPr/>
        </p:nvCxnSpPr>
        <p:spPr bwMode="auto">
          <a:xfrm>
            <a:off x="8219897" y="5009957"/>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flipH="1">
            <a:off x="8219897" y="5009957"/>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p:nvPr/>
        </p:nvCxnSpPr>
        <p:spPr bwMode="auto">
          <a:xfrm>
            <a:off x="9071235" y="5009957"/>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ector recto 8"/>
          <p:cNvCxnSpPr/>
          <p:nvPr/>
        </p:nvCxnSpPr>
        <p:spPr bwMode="auto">
          <a:xfrm flipH="1">
            <a:off x="9080609" y="5009957"/>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a:off x="9097511" y="5009957"/>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Conector recto 10"/>
          <p:cNvCxnSpPr/>
          <p:nvPr/>
        </p:nvCxnSpPr>
        <p:spPr bwMode="auto">
          <a:xfrm flipH="1">
            <a:off x="9842609" y="4979065"/>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9"/>
          <p:cNvSpPr txBox="1">
            <a:spLocks noChangeArrowheads="1"/>
          </p:cNvSpPr>
          <p:nvPr/>
        </p:nvSpPr>
        <p:spPr bwMode="auto">
          <a:xfrm>
            <a:off x="7337179"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8063530"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4" name="Text Box 9"/>
          <p:cNvSpPr txBox="1">
            <a:spLocks noChangeArrowheads="1"/>
          </p:cNvSpPr>
          <p:nvPr/>
        </p:nvSpPr>
        <p:spPr bwMode="auto">
          <a:xfrm>
            <a:off x="8840083"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15" name="Text Box 9"/>
          <p:cNvSpPr txBox="1">
            <a:spLocks noChangeArrowheads="1"/>
          </p:cNvSpPr>
          <p:nvPr/>
        </p:nvSpPr>
        <p:spPr bwMode="auto">
          <a:xfrm>
            <a:off x="9686241"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10540132"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8042510"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8863163"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9686741"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23" name="Conector recto 22"/>
          <p:cNvCxnSpPr/>
          <p:nvPr/>
        </p:nvCxnSpPr>
        <p:spPr bwMode="auto">
          <a:xfrm>
            <a:off x="10540133" y="4626075"/>
            <a:ext cx="485117" cy="32209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Conector recto 23"/>
          <p:cNvCxnSpPr/>
          <p:nvPr/>
        </p:nvCxnSpPr>
        <p:spPr bwMode="auto">
          <a:xfrm flipV="1">
            <a:off x="10532400" y="4671659"/>
            <a:ext cx="472727" cy="246279"/>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9" name="Marcador de contenido 2"/>
          <p:cNvSpPr txBox="1">
            <a:spLocks/>
          </p:cNvSpPr>
          <p:nvPr/>
        </p:nvSpPr>
        <p:spPr bwMode="auto">
          <a:xfrm>
            <a:off x="860906" y="4632220"/>
            <a:ext cx="6306691" cy="214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 sz="2200" dirty="0">
                <a:solidFill>
                  <a:srgbClr val="FFFFFF"/>
                </a:solidFill>
                <a:effectLst/>
              </a:rPr>
              <a:t>Aún quedan dos compradores, b</a:t>
            </a:r>
            <a:r>
              <a:rPr lang="" sz="2200" baseline="-25000" dirty="0">
                <a:solidFill>
                  <a:srgbClr val="FFFFFF"/>
                </a:solidFill>
                <a:effectLst/>
              </a:rPr>
              <a:t>1 </a:t>
            </a:r>
            <a:r>
              <a:rPr lang="" sz="2200" dirty="0">
                <a:solidFill>
                  <a:srgbClr val="FFFFFF"/>
                </a:solidFill>
                <a:effectLst/>
              </a:rPr>
              <a:t>y b</a:t>
            </a:r>
            <a:r>
              <a:rPr lang="" sz="2200" baseline="-25000" dirty="0">
                <a:solidFill>
                  <a:srgbClr val="FFFFFF"/>
                </a:solidFill>
                <a:effectLst/>
              </a:rPr>
              <a:t>2</a:t>
            </a:r>
            <a:r>
              <a:rPr lang="" sz="2200" dirty="0">
                <a:solidFill>
                  <a:srgbClr val="FFFFFF"/>
                </a:solidFill>
                <a:effectLst/>
              </a:rPr>
              <a:t>, que demandan el bien de s</a:t>
            </a:r>
            <a:r>
              <a:rPr lang="" sz="2200" baseline="-25000" dirty="0">
                <a:solidFill>
                  <a:srgbClr val="FFFFFF"/>
                </a:solidFill>
                <a:effectLst/>
              </a:rPr>
              <a:t>1 </a:t>
            </a:r>
            <a:r>
              <a:rPr lang="" sz="2200" dirty="0">
                <a:solidFill>
                  <a:srgbClr val="FFFFFF"/>
                </a:solidFill>
                <a:effectLst/>
              </a:rPr>
              <a:t>. Como hay demanda en exceso para s</a:t>
            </a:r>
            <a:r>
              <a:rPr lang="" sz="2200" baseline="-25000" dirty="0">
                <a:solidFill>
                  <a:srgbClr val="FFFFFF"/>
                </a:solidFill>
                <a:effectLst/>
              </a:rPr>
              <a:t>1</a:t>
            </a:r>
            <a:r>
              <a:rPr lang="" sz="2200" dirty="0">
                <a:solidFill>
                  <a:srgbClr val="FFFFFF"/>
                </a:solidFill>
                <a:effectLst/>
              </a:rPr>
              <a:t>, el precio continúa elevándose. </a:t>
            </a:r>
          </a:p>
          <a:p>
            <a:pPr marL="0" indent="0">
              <a:buNone/>
            </a:pPr>
            <a:endParaRPr lang="" sz="800" dirty="0">
              <a:solidFill>
                <a:srgbClr val="FFFFFF"/>
              </a:solidFill>
              <a:effectLst/>
            </a:endParaRPr>
          </a:p>
          <a:p>
            <a:pPr marL="0" indent="0">
              <a:buNone/>
            </a:pPr>
            <a:r>
              <a:rPr lang="" sz="2200" dirty="0">
                <a:solidFill>
                  <a:srgbClr val="FFFFFF"/>
                </a:solidFill>
                <a:effectLst/>
              </a:rPr>
              <a:t>Se eleva hasta v</a:t>
            </a:r>
            <a:r>
              <a:rPr lang="" sz="2200" baseline="-25000" dirty="0">
                <a:solidFill>
                  <a:srgbClr val="FFFFFF"/>
                </a:solidFill>
                <a:effectLst/>
              </a:rPr>
              <a:t>2</a:t>
            </a:r>
            <a:r>
              <a:rPr lang="" sz="2200" dirty="0">
                <a:solidFill>
                  <a:srgbClr val="FFFFFF"/>
                </a:solidFill>
                <a:effectLst/>
              </a:rPr>
              <a:t>, entonces b</a:t>
            </a:r>
            <a:r>
              <a:rPr lang="" sz="2200" baseline="-25000" dirty="0">
                <a:solidFill>
                  <a:srgbClr val="FFFFFF"/>
                </a:solidFill>
                <a:effectLst/>
              </a:rPr>
              <a:t>2</a:t>
            </a:r>
            <a:r>
              <a:rPr lang="" sz="2200" dirty="0">
                <a:solidFill>
                  <a:srgbClr val="FFFFFF"/>
                </a:solidFill>
                <a:effectLst/>
              </a:rPr>
              <a:t> sale sin comprar. b</a:t>
            </a:r>
            <a:r>
              <a:rPr lang="" sz="2200" baseline="-25000" dirty="0">
                <a:solidFill>
                  <a:srgbClr val="FFFFFF"/>
                </a:solidFill>
                <a:effectLst/>
              </a:rPr>
              <a:t>1</a:t>
            </a:r>
            <a:r>
              <a:rPr lang="" sz="2200" dirty="0">
                <a:solidFill>
                  <a:srgbClr val="FFFFFF"/>
                </a:solidFill>
                <a:effectLst/>
              </a:rPr>
              <a:t> compra de s</a:t>
            </a:r>
            <a:r>
              <a:rPr lang="" sz="2200" baseline="-25000" dirty="0">
                <a:solidFill>
                  <a:srgbClr val="FFFFFF"/>
                </a:solidFill>
                <a:effectLst/>
              </a:rPr>
              <a:t>1</a:t>
            </a:r>
            <a:r>
              <a:rPr lang="" sz="2200" dirty="0">
                <a:solidFill>
                  <a:srgbClr val="FFFFFF"/>
                </a:solidFill>
                <a:effectLst/>
              </a:rPr>
              <a:t> al precio p=v</a:t>
            </a:r>
            <a:r>
              <a:rPr lang="" sz="2200" baseline="-25000" dirty="0">
                <a:solidFill>
                  <a:srgbClr val="FFFFFF"/>
                </a:solidFill>
                <a:effectLst/>
              </a:rPr>
              <a:t>2</a:t>
            </a:r>
            <a:r>
              <a:rPr lang="" sz="2200" dirty="0">
                <a:solidFill>
                  <a:srgbClr val="FFFFFF"/>
                </a:solidFill>
                <a:effectLst/>
              </a:rPr>
              <a:t>.</a:t>
            </a:r>
            <a:endParaRPr lang="es-MX" sz="2200" dirty="0">
              <a:effectLst/>
            </a:endParaRPr>
          </a:p>
        </p:txBody>
      </p:sp>
      <p:sp>
        <p:nvSpPr>
          <p:cNvPr id="32" name="Elipse 31"/>
          <p:cNvSpPr/>
          <p:nvPr/>
        </p:nvSpPr>
        <p:spPr bwMode="auto">
          <a:xfrm rot="1500000">
            <a:off x="9280974" y="4464679"/>
            <a:ext cx="491776" cy="2511490"/>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3" name="Elipse 32"/>
          <p:cNvSpPr/>
          <p:nvPr/>
        </p:nvSpPr>
        <p:spPr bwMode="auto">
          <a:xfrm rot="-1560000">
            <a:off x="7604092" y="4512298"/>
            <a:ext cx="491776" cy="2421512"/>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5" name="Text Box 9"/>
          <p:cNvSpPr txBox="1">
            <a:spLocks noChangeArrowheads="1"/>
          </p:cNvSpPr>
          <p:nvPr/>
        </p:nvSpPr>
        <p:spPr bwMode="auto">
          <a:xfrm>
            <a:off x="10342053" y="5952885"/>
            <a:ext cx="1049748"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Times New Roman" panose="02020603050405020304" pitchFamily="18" charset="0"/>
                <a:sym typeface="Symbol" panose="05050102010706020507" pitchFamily="18" charset="2"/>
              </a:rPr>
              <a:t>Figura 1</a:t>
            </a:r>
            <a:endParaRPr lang="es-MX" sz="2000" i="1" u="none" dirty="0">
              <a:latin typeface="Times New Roman" panose="02020603050405020304" pitchFamily="18" charset="0"/>
              <a:sym typeface="Symbol" panose="05050102010706020507" pitchFamily="18" charset="2"/>
            </a:endParaRPr>
          </a:p>
        </p:txBody>
      </p:sp>
      <p:cxnSp>
        <p:nvCxnSpPr>
          <p:cNvPr id="26" name="Conector recto 25"/>
          <p:cNvCxnSpPr/>
          <p:nvPr/>
        </p:nvCxnSpPr>
        <p:spPr bwMode="auto">
          <a:xfrm>
            <a:off x="8063530" y="4687859"/>
            <a:ext cx="485117" cy="32209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Conector recto 26"/>
          <p:cNvCxnSpPr/>
          <p:nvPr/>
        </p:nvCxnSpPr>
        <p:spPr bwMode="auto">
          <a:xfrm flipV="1">
            <a:off x="8055797" y="4733443"/>
            <a:ext cx="472727" cy="246279"/>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 Box 9"/>
          <p:cNvSpPr txBox="1">
            <a:spLocks noChangeArrowheads="1"/>
          </p:cNvSpPr>
          <p:nvPr/>
        </p:nvSpPr>
        <p:spPr bwMode="auto">
          <a:xfrm>
            <a:off x="6170142" y="6349970"/>
            <a:ext cx="1628552"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30" name="Elipse 29"/>
          <p:cNvSpPr/>
          <p:nvPr/>
        </p:nvSpPr>
        <p:spPr bwMode="auto">
          <a:xfrm rot="-1560000">
            <a:off x="9231148" y="4460877"/>
            <a:ext cx="491776" cy="2511490"/>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 name="CuadroTexto 41">
            <a:extLst>
              <a:ext uri="{FF2B5EF4-FFF2-40B4-BE49-F238E27FC236}">
                <a16:creationId xmlns:a16="http://schemas.microsoft.com/office/drawing/2014/main" id="{A96AE121-BDB1-4C5D-D33B-00F05F9AF4FE}"/>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25</a:t>
            </a:fld>
            <a:endParaRPr lang="es-MX" dirty="0"/>
          </a:p>
        </p:txBody>
      </p:sp>
      <p:sp>
        <p:nvSpPr>
          <p:cNvPr id="20" name="Text Box 9">
            <a:extLst>
              <a:ext uri="{FF2B5EF4-FFF2-40B4-BE49-F238E27FC236}">
                <a16:creationId xmlns:a16="http://schemas.microsoft.com/office/drawing/2014/main" id="{E7294F1F-6B91-124D-484B-E8679C47FE5B}"/>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262054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7" presetID="1"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9">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29">
                                            <p:txEl>
                                              <p:pRg st="0" end="0"/>
                                            </p:txEl>
                                          </p:spTgt>
                                        </p:tgtEl>
                                        <p:attrNameLst>
                                          <p:attrName>ppt_c</p:attrName>
                                        </p:attrNameLst>
                                      </p:cBhvr>
                                      <p:to>
                                        <a:schemeClr val="accent1"/>
                                      </p:to>
                                    </p:animClr>
                                  </p:sub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9">
                                            <p:txEl>
                                              <p:pRg st="2" end="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2" grpId="0" animBg="1"/>
      <p:bldP spid="33" grpId="0" animBg="1"/>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59250" y="926670"/>
            <a:ext cx="10251766" cy="5326494"/>
          </a:xfrm>
        </p:spPr>
        <p:txBody>
          <a:bodyPr/>
          <a:lstStyle/>
          <a:p>
            <a:r>
              <a:rPr lang="" sz="2200" dirty="0">
                <a:solidFill>
                  <a:srgbClr val="FFFFFF"/>
                </a:solidFill>
                <a:effectLst/>
              </a:rPr>
              <a:t>Note que la subasta logra una asignación eficiente de bienes. Como ya vi (lámina 18), la asignación eficiente dada la red es para b</a:t>
            </a:r>
            <a:r>
              <a:rPr lang="" sz="2200" baseline="-25000" dirty="0">
                <a:solidFill>
                  <a:srgbClr val="FFFFFF"/>
                </a:solidFill>
                <a:effectLst/>
              </a:rPr>
              <a:t>1</a:t>
            </a:r>
            <a:r>
              <a:rPr lang="" sz="2200" dirty="0">
                <a:solidFill>
                  <a:srgbClr val="FFFFFF"/>
                </a:solidFill>
                <a:effectLst/>
              </a:rPr>
              <a:t>, b</a:t>
            </a:r>
            <a:r>
              <a:rPr lang="" sz="2200" baseline="-25000" dirty="0">
                <a:solidFill>
                  <a:srgbClr val="FFFFFF"/>
                </a:solidFill>
                <a:effectLst/>
              </a:rPr>
              <a:t>3</a:t>
            </a:r>
            <a:r>
              <a:rPr lang="" sz="2200" dirty="0">
                <a:solidFill>
                  <a:srgbClr val="FFFFFF"/>
                </a:solidFill>
                <a:effectLst/>
              </a:rPr>
              <a:t> y b</a:t>
            </a:r>
            <a:r>
              <a:rPr lang="" sz="2200" baseline="-25000" dirty="0">
                <a:solidFill>
                  <a:srgbClr val="FFFFFF"/>
                </a:solidFill>
                <a:effectLst/>
              </a:rPr>
              <a:t>4</a:t>
            </a:r>
            <a:r>
              <a:rPr lang="" sz="2200" dirty="0">
                <a:solidFill>
                  <a:srgbClr val="FFFFFF"/>
                </a:solidFill>
                <a:effectLst/>
              </a:rPr>
              <a:t> comprar bienes.</a:t>
            </a:r>
          </a:p>
        </p:txBody>
      </p:sp>
      <p:sp>
        <p:nvSpPr>
          <p:cNvPr id="2" name="CuadroTexto 41">
            <a:extLst>
              <a:ext uri="{FF2B5EF4-FFF2-40B4-BE49-F238E27FC236}">
                <a16:creationId xmlns:a16="http://schemas.microsoft.com/office/drawing/2014/main" id="{839CF532-4A49-CE2B-3868-44B6AEAA80A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26</a:t>
            </a:fld>
            <a:endParaRPr lang="es-MX" dirty="0"/>
          </a:p>
        </p:txBody>
      </p:sp>
      <p:sp>
        <p:nvSpPr>
          <p:cNvPr id="20" name="Text Box 9">
            <a:extLst>
              <a:ext uri="{FF2B5EF4-FFF2-40B4-BE49-F238E27FC236}">
                <a16:creationId xmlns:a16="http://schemas.microsoft.com/office/drawing/2014/main" id="{BAA2BB10-4A31-E744-4678-82370B6C2FD2}"/>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cxnSp>
        <p:nvCxnSpPr>
          <p:cNvPr id="21" name="Conector recto 20">
            <a:extLst>
              <a:ext uri="{FF2B5EF4-FFF2-40B4-BE49-F238E27FC236}">
                <a16:creationId xmlns:a16="http://schemas.microsoft.com/office/drawing/2014/main" id="{415202D6-C0FB-CD07-26DA-AF7577FDE5CF}"/>
              </a:ext>
            </a:extLst>
          </p:cNvPr>
          <p:cNvCxnSpPr/>
          <p:nvPr/>
        </p:nvCxnSpPr>
        <p:spPr bwMode="auto">
          <a:xfrm>
            <a:off x="7484173" y="5009957"/>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Conector recto 21">
            <a:extLst>
              <a:ext uri="{FF2B5EF4-FFF2-40B4-BE49-F238E27FC236}">
                <a16:creationId xmlns:a16="http://schemas.microsoft.com/office/drawing/2014/main" id="{02C2E097-1BA4-877D-C017-FF0CF876C748}"/>
              </a:ext>
            </a:extLst>
          </p:cNvPr>
          <p:cNvCxnSpPr/>
          <p:nvPr/>
        </p:nvCxnSpPr>
        <p:spPr bwMode="auto">
          <a:xfrm>
            <a:off x="8219897" y="5009957"/>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Conector recto 28">
            <a:extLst>
              <a:ext uri="{FF2B5EF4-FFF2-40B4-BE49-F238E27FC236}">
                <a16:creationId xmlns:a16="http://schemas.microsoft.com/office/drawing/2014/main" id="{06437ED7-9AE8-9D87-64D2-DD2ED448B548}"/>
              </a:ext>
            </a:extLst>
          </p:cNvPr>
          <p:cNvCxnSpPr/>
          <p:nvPr/>
        </p:nvCxnSpPr>
        <p:spPr bwMode="auto">
          <a:xfrm flipH="1">
            <a:off x="8219897" y="5009957"/>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Conector recto 30">
            <a:extLst>
              <a:ext uri="{FF2B5EF4-FFF2-40B4-BE49-F238E27FC236}">
                <a16:creationId xmlns:a16="http://schemas.microsoft.com/office/drawing/2014/main" id="{99504DB2-6B53-93CE-03D1-442EAC2F37AF}"/>
              </a:ext>
            </a:extLst>
          </p:cNvPr>
          <p:cNvCxnSpPr/>
          <p:nvPr/>
        </p:nvCxnSpPr>
        <p:spPr bwMode="auto">
          <a:xfrm>
            <a:off x="9071235" y="5009957"/>
            <a:ext cx="0"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Conector recto 33">
            <a:extLst>
              <a:ext uri="{FF2B5EF4-FFF2-40B4-BE49-F238E27FC236}">
                <a16:creationId xmlns:a16="http://schemas.microsoft.com/office/drawing/2014/main" id="{672E5360-51B7-81AE-A6EE-0CA25BD80337}"/>
              </a:ext>
            </a:extLst>
          </p:cNvPr>
          <p:cNvCxnSpPr/>
          <p:nvPr/>
        </p:nvCxnSpPr>
        <p:spPr bwMode="auto">
          <a:xfrm flipH="1">
            <a:off x="9080609" y="5009957"/>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Conector recto 34">
            <a:extLst>
              <a:ext uri="{FF2B5EF4-FFF2-40B4-BE49-F238E27FC236}">
                <a16:creationId xmlns:a16="http://schemas.microsoft.com/office/drawing/2014/main" id="{A51B81A2-55D3-B1E3-DA66-B4BB9B6581BE}"/>
              </a:ext>
            </a:extLst>
          </p:cNvPr>
          <p:cNvCxnSpPr/>
          <p:nvPr/>
        </p:nvCxnSpPr>
        <p:spPr bwMode="auto">
          <a:xfrm>
            <a:off x="9097511" y="5009957"/>
            <a:ext cx="735724"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Conector recto 35">
            <a:extLst>
              <a:ext uri="{FF2B5EF4-FFF2-40B4-BE49-F238E27FC236}">
                <a16:creationId xmlns:a16="http://schemas.microsoft.com/office/drawing/2014/main" id="{BDAA0665-061E-31D2-7362-2F50E61F117C}"/>
              </a:ext>
            </a:extLst>
          </p:cNvPr>
          <p:cNvCxnSpPr/>
          <p:nvPr/>
        </p:nvCxnSpPr>
        <p:spPr bwMode="auto">
          <a:xfrm flipH="1">
            <a:off x="9842609" y="4979065"/>
            <a:ext cx="851338" cy="134532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 name="Text Box 9">
            <a:extLst>
              <a:ext uri="{FF2B5EF4-FFF2-40B4-BE49-F238E27FC236}">
                <a16:creationId xmlns:a16="http://schemas.microsoft.com/office/drawing/2014/main" id="{2B938462-5356-0B76-9962-71773BE2C4A6}"/>
              </a:ext>
            </a:extLst>
          </p:cNvPr>
          <p:cNvSpPr txBox="1">
            <a:spLocks noChangeArrowheads="1"/>
          </p:cNvSpPr>
          <p:nvPr/>
        </p:nvSpPr>
        <p:spPr bwMode="auto">
          <a:xfrm>
            <a:off x="7337179"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38" name="Text Box 9">
            <a:extLst>
              <a:ext uri="{FF2B5EF4-FFF2-40B4-BE49-F238E27FC236}">
                <a16:creationId xmlns:a16="http://schemas.microsoft.com/office/drawing/2014/main" id="{A51FD4AD-137E-95FD-8D83-094E643F7467}"/>
              </a:ext>
            </a:extLst>
          </p:cNvPr>
          <p:cNvSpPr txBox="1">
            <a:spLocks noChangeArrowheads="1"/>
          </p:cNvSpPr>
          <p:nvPr/>
        </p:nvSpPr>
        <p:spPr bwMode="auto">
          <a:xfrm>
            <a:off x="8063530"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39" name="Text Box 9">
            <a:extLst>
              <a:ext uri="{FF2B5EF4-FFF2-40B4-BE49-F238E27FC236}">
                <a16:creationId xmlns:a16="http://schemas.microsoft.com/office/drawing/2014/main" id="{B50D0C40-F28D-73B8-4990-4811353BF54F}"/>
              </a:ext>
            </a:extLst>
          </p:cNvPr>
          <p:cNvSpPr txBox="1">
            <a:spLocks noChangeArrowheads="1"/>
          </p:cNvSpPr>
          <p:nvPr/>
        </p:nvSpPr>
        <p:spPr bwMode="auto">
          <a:xfrm>
            <a:off x="8840083"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40" name="Text Box 9">
            <a:extLst>
              <a:ext uri="{FF2B5EF4-FFF2-40B4-BE49-F238E27FC236}">
                <a16:creationId xmlns:a16="http://schemas.microsoft.com/office/drawing/2014/main" id="{84E0928F-4AB7-9158-BD26-1555178DA664}"/>
              </a:ext>
            </a:extLst>
          </p:cNvPr>
          <p:cNvSpPr txBox="1">
            <a:spLocks noChangeArrowheads="1"/>
          </p:cNvSpPr>
          <p:nvPr/>
        </p:nvSpPr>
        <p:spPr bwMode="auto">
          <a:xfrm>
            <a:off x="9686241"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41" name="Text Box 9">
            <a:extLst>
              <a:ext uri="{FF2B5EF4-FFF2-40B4-BE49-F238E27FC236}">
                <a16:creationId xmlns:a16="http://schemas.microsoft.com/office/drawing/2014/main" id="{73E7B067-8A1C-6AC5-0DDE-E85D18F23C75}"/>
              </a:ext>
            </a:extLst>
          </p:cNvPr>
          <p:cNvSpPr txBox="1">
            <a:spLocks noChangeArrowheads="1"/>
          </p:cNvSpPr>
          <p:nvPr/>
        </p:nvSpPr>
        <p:spPr bwMode="auto">
          <a:xfrm>
            <a:off x="10540132" y="45174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sp>
        <p:nvSpPr>
          <p:cNvPr id="42" name="Text Box 9">
            <a:extLst>
              <a:ext uri="{FF2B5EF4-FFF2-40B4-BE49-F238E27FC236}">
                <a16:creationId xmlns:a16="http://schemas.microsoft.com/office/drawing/2014/main" id="{B800A864-86F8-490F-4FF0-0405744A3BEA}"/>
              </a:ext>
            </a:extLst>
          </p:cNvPr>
          <p:cNvSpPr txBox="1">
            <a:spLocks noChangeArrowheads="1"/>
          </p:cNvSpPr>
          <p:nvPr/>
        </p:nvSpPr>
        <p:spPr bwMode="auto">
          <a:xfrm>
            <a:off x="8042510"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43" name="Text Box 9">
            <a:extLst>
              <a:ext uri="{FF2B5EF4-FFF2-40B4-BE49-F238E27FC236}">
                <a16:creationId xmlns:a16="http://schemas.microsoft.com/office/drawing/2014/main" id="{41B7C01B-6DF4-DF33-D0D7-CB70CD22A64C}"/>
              </a:ext>
            </a:extLst>
          </p:cNvPr>
          <p:cNvSpPr txBox="1">
            <a:spLocks noChangeArrowheads="1"/>
          </p:cNvSpPr>
          <p:nvPr/>
        </p:nvSpPr>
        <p:spPr bwMode="auto">
          <a:xfrm>
            <a:off x="8863163"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44" name="Text Box 9">
            <a:extLst>
              <a:ext uri="{FF2B5EF4-FFF2-40B4-BE49-F238E27FC236}">
                <a16:creationId xmlns:a16="http://schemas.microsoft.com/office/drawing/2014/main" id="{A6E238A1-2F8F-4D3C-1C3E-26B86B36D2AB}"/>
              </a:ext>
            </a:extLst>
          </p:cNvPr>
          <p:cNvSpPr txBox="1">
            <a:spLocks noChangeArrowheads="1"/>
          </p:cNvSpPr>
          <p:nvPr/>
        </p:nvSpPr>
        <p:spPr bwMode="auto">
          <a:xfrm>
            <a:off x="9686741" y="63552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45" name="Conector recto 44">
            <a:extLst>
              <a:ext uri="{FF2B5EF4-FFF2-40B4-BE49-F238E27FC236}">
                <a16:creationId xmlns:a16="http://schemas.microsoft.com/office/drawing/2014/main" id="{8B11EB5D-930B-42FD-4B7B-4E75CF60330F}"/>
              </a:ext>
            </a:extLst>
          </p:cNvPr>
          <p:cNvCxnSpPr/>
          <p:nvPr/>
        </p:nvCxnSpPr>
        <p:spPr bwMode="auto">
          <a:xfrm>
            <a:off x="10540133" y="4626075"/>
            <a:ext cx="485117" cy="32209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Conector recto 45">
            <a:extLst>
              <a:ext uri="{FF2B5EF4-FFF2-40B4-BE49-F238E27FC236}">
                <a16:creationId xmlns:a16="http://schemas.microsoft.com/office/drawing/2014/main" id="{E6FB142E-C337-82A2-104E-C760411986D8}"/>
              </a:ext>
            </a:extLst>
          </p:cNvPr>
          <p:cNvCxnSpPr/>
          <p:nvPr/>
        </p:nvCxnSpPr>
        <p:spPr bwMode="auto">
          <a:xfrm flipV="1">
            <a:off x="10532400" y="4671659"/>
            <a:ext cx="472727" cy="246279"/>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Elipse 46">
            <a:extLst>
              <a:ext uri="{FF2B5EF4-FFF2-40B4-BE49-F238E27FC236}">
                <a16:creationId xmlns:a16="http://schemas.microsoft.com/office/drawing/2014/main" id="{76782CD0-9976-AE4A-0611-50CD9722FFE9}"/>
              </a:ext>
            </a:extLst>
          </p:cNvPr>
          <p:cNvSpPr/>
          <p:nvPr/>
        </p:nvSpPr>
        <p:spPr bwMode="auto">
          <a:xfrm rot="1500000">
            <a:off x="9280974" y="4464679"/>
            <a:ext cx="491776" cy="2511490"/>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48" name="Elipse 47">
            <a:extLst>
              <a:ext uri="{FF2B5EF4-FFF2-40B4-BE49-F238E27FC236}">
                <a16:creationId xmlns:a16="http://schemas.microsoft.com/office/drawing/2014/main" id="{BF564464-1101-B4D3-ED98-1AFE969F1FC6}"/>
              </a:ext>
            </a:extLst>
          </p:cNvPr>
          <p:cNvSpPr/>
          <p:nvPr/>
        </p:nvSpPr>
        <p:spPr bwMode="auto">
          <a:xfrm rot="-1560000">
            <a:off x="7604092" y="4512298"/>
            <a:ext cx="491776" cy="2421512"/>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49" name="Text Box 9">
            <a:extLst>
              <a:ext uri="{FF2B5EF4-FFF2-40B4-BE49-F238E27FC236}">
                <a16:creationId xmlns:a16="http://schemas.microsoft.com/office/drawing/2014/main" id="{33321220-948C-EC18-5325-AE8EA5028C5E}"/>
              </a:ext>
            </a:extLst>
          </p:cNvPr>
          <p:cNvSpPr txBox="1">
            <a:spLocks noChangeArrowheads="1"/>
          </p:cNvSpPr>
          <p:nvPr/>
        </p:nvSpPr>
        <p:spPr bwMode="auto">
          <a:xfrm>
            <a:off x="10342053" y="5952885"/>
            <a:ext cx="1049748"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Times New Roman" panose="02020603050405020304" pitchFamily="18" charset="0"/>
                <a:sym typeface="Symbol" panose="05050102010706020507" pitchFamily="18" charset="2"/>
              </a:rPr>
              <a:t>Figura 1</a:t>
            </a:r>
            <a:endParaRPr lang="es-MX" sz="2000" i="1" u="none" dirty="0">
              <a:latin typeface="Times New Roman" panose="02020603050405020304" pitchFamily="18" charset="0"/>
              <a:sym typeface="Symbol" panose="05050102010706020507" pitchFamily="18" charset="2"/>
            </a:endParaRPr>
          </a:p>
        </p:txBody>
      </p:sp>
      <p:cxnSp>
        <p:nvCxnSpPr>
          <p:cNvPr id="50" name="Conector recto 49">
            <a:extLst>
              <a:ext uri="{FF2B5EF4-FFF2-40B4-BE49-F238E27FC236}">
                <a16:creationId xmlns:a16="http://schemas.microsoft.com/office/drawing/2014/main" id="{43C73FA0-4300-2286-223F-6D65E07FC9CB}"/>
              </a:ext>
            </a:extLst>
          </p:cNvPr>
          <p:cNvCxnSpPr/>
          <p:nvPr/>
        </p:nvCxnSpPr>
        <p:spPr bwMode="auto">
          <a:xfrm>
            <a:off x="8063530" y="4687859"/>
            <a:ext cx="485117" cy="322098"/>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Conector recto 50">
            <a:extLst>
              <a:ext uri="{FF2B5EF4-FFF2-40B4-BE49-F238E27FC236}">
                <a16:creationId xmlns:a16="http://schemas.microsoft.com/office/drawing/2014/main" id="{D6FAF6F6-BD0F-5C3F-CB21-CEDF5D0194DD}"/>
              </a:ext>
            </a:extLst>
          </p:cNvPr>
          <p:cNvCxnSpPr/>
          <p:nvPr/>
        </p:nvCxnSpPr>
        <p:spPr bwMode="auto">
          <a:xfrm flipV="1">
            <a:off x="8055797" y="4733443"/>
            <a:ext cx="472727" cy="246279"/>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 Box 9">
            <a:extLst>
              <a:ext uri="{FF2B5EF4-FFF2-40B4-BE49-F238E27FC236}">
                <a16:creationId xmlns:a16="http://schemas.microsoft.com/office/drawing/2014/main" id="{84A1D46F-D393-7255-12E5-42703285BE56}"/>
              </a:ext>
            </a:extLst>
          </p:cNvPr>
          <p:cNvSpPr txBox="1">
            <a:spLocks noChangeArrowheads="1"/>
          </p:cNvSpPr>
          <p:nvPr/>
        </p:nvSpPr>
        <p:spPr bwMode="auto">
          <a:xfrm>
            <a:off x="6170142" y="6349970"/>
            <a:ext cx="1628552"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53" name="Elipse 52">
            <a:extLst>
              <a:ext uri="{FF2B5EF4-FFF2-40B4-BE49-F238E27FC236}">
                <a16:creationId xmlns:a16="http://schemas.microsoft.com/office/drawing/2014/main" id="{F359A7AE-DE5D-8FAF-7ABD-CF3C4AAFD920}"/>
              </a:ext>
            </a:extLst>
          </p:cNvPr>
          <p:cNvSpPr/>
          <p:nvPr/>
        </p:nvSpPr>
        <p:spPr bwMode="auto">
          <a:xfrm rot="-1560000">
            <a:off x="9231148" y="4460877"/>
            <a:ext cx="491776" cy="2511490"/>
          </a:xfrm>
          <a:prstGeom prst="ellipse">
            <a:avLst/>
          </a:prstGeom>
          <a:noFill/>
          <a:ln w="19050" cap="flat" cmpd="sng" algn="ctr">
            <a:solidFill>
              <a:srgbClr val="33CCFF"/>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Tree>
    <p:extLst>
      <p:ext uri="{BB962C8B-B14F-4D97-AF65-F5344CB8AC3E}">
        <p14:creationId xmlns:p14="http://schemas.microsoft.com/office/powerpoint/2010/main" val="25074124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22006" y="771685"/>
            <a:ext cx="10832655" cy="5876693"/>
          </a:xfrm>
        </p:spPr>
        <p:txBody>
          <a:bodyPr/>
          <a:lstStyle/>
          <a:p>
            <a:r>
              <a:rPr lang="" sz="2400" dirty="0">
                <a:solidFill>
                  <a:srgbClr val="FFFFFF"/>
                </a:solidFill>
                <a:effectLst/>
              </a:rPr>
              <a:t>Para cualquier red se pueden calcular fácilmente los beneficios de este equilibrio en la subasta.</a:t>
            </a:r>
          </a:p>
          <a:p>
            <a:pPr lvl="1">
              <a:buFont typeface="Wingdings" panose="05000000000000000000" pitchFamily="2" charset="2"/>
              <a:buChar char="§"/>
            </a:pPr>
            <a:r>
              <a:rPr lang="" sz="2400" dirty="0">
                <a:solidFill>
                  <a:srgbClr val="FFFFFF"/>
                </a:solidFill>
                <a:effectLst/>
              </a:rPr>
              <a:t>Esta facilidad de cálculo es una ventaja de este modelo de competencia.</a:t>
            </a:r>
          </a:p>
          <a:p>
            <a:pPr lvl="1">
              <a:buFont typeface="Wingdings" panose="05000000000000000000" pitchFamily="2" charset="2"/>
              <a:buChar char="§"/>
            </a:pPr>
            <a:endParaRPr lang="" sz="1000" dirty="0">
              <a:solidFill>
                <a:srgbClr val="FFFFFF"/>
              </a:solidFill>
              <a:effectLst/>
            </a:endParaRPr>
          </a:p>
          <a:p>
            <a:r>
              <a:rPr lang="" sz="2400" dirty="0">
                <a:solidFill>
                  <a:srgbClr val="FFFFFF"/>
                </a:solidFill>
                <a:effectLst/>
              </a:rPr>
              <a:t>Dada una red </a:t>
            </a:r>
            <a:r>
              <a:rPr lang="" sz="2400" b="1" dirty="0">
                <a:solidFill>
                  <a:srgbClr val="FFFFFF"/>
                </a:solidFill>
                <a:effectLst/>
              </a:rPr>
              <a:t>G</a:t>
            </a:r>
            <a:r>
              <a:rPr lang="" sz="2400" dirty="0">
                <a:solidFill>
                  <a:srgbClr val="FFFFFF"/>
                </a:solidFill>
                <a:effectLst/>
              </a:rPr>
              <a:t>, V</a:t>
            </a:r>
            <a:r>
              <a:rPr lang="" sz="2400" i="1" baseline="-25000" dirty="0">
                <a:solidFill>
                  <a:srgbClr val="FFFFFF"/>
                </a:solidFill>
                <a:effectLst/>
              </a:rPr>
              <a:t>b</a:t>
            </a:r>
            <a:r>
              <a:rPr lang="" sz="2400" i="1" baseline="-46000" dirty="0">
                <a:solidFill>
                  <a:srgbClr val="FFFFFF"/>
                </a:solidFill>
                <a:effectLst/>
              </a:rPr>
              <a:t>i</a:t>
            </a:r>
            <a:r>
              <a:rPr lang="" sz="2400" dirty="0">
                <a:solidFill>
                  <a:srgbClr val="FFFFFF"/>
                </a:solidFill>
                <a:effectLst/>
              </a:rPr>
              <a:t>(</a:t>
            </a:r>
            <a:r>
              <a:rPr lang="" sz="2400" b="1" dirty="0">
                <a:solidFill>
                  <a:srgbClr val="FFFFFF"/>
                </a:solidFill>
                <a:effectLst/>
              </a:rPr>
              <a:t>G</a:t>
            </a:r>
            <a:r>
              <a:rPr lang="" sz="2400" dirty="0">
                <a:solidFill>
                  <a:srgbClr val="FFFFFF"/>
                </a:solidFill>
                <a:effectLst/>
              </a:rPr>
              <a:t>) denotará el beneficio esperado para el comprador </a:t>
            </a:r>
            <a:r>
              <a:rPr lang="" sz="2400" i="1" dirty="0">
                <a:solidFill>
                  <a:srgbClr val="FFFFFF"/>
                </a:solidFill>
                <a:effectLst/>
              </a:rPr>
              <a:t>i </a:t>
            </a:r>
            <a:r>
              <a:rPr lang="" sz="2400" dirty="0">
                <a:solidFill>
                  <a:srgbClr val="FFFFFF"/>
                </a:solidFill>
                <a:effectLst/>
              </a:rPr>
              <a:t>en este equilibrio, y V</a:t>
            </a:r>
            <a:r>
              <a:rPr lang="" sz="2400" i="1" baseline="-25000" dirty="0">
                <a:solidFill>
                  <a:srgbClr val="FFFFFF"/>
                </a:solidFill>
                <a:effectLst/>
              </a:rPr>
              <a:t>s</a:t>
            </a:r>
            <a:r>
              <a:rPr lang="" sz="2400" i="1" baseline="-46000" dirty="0">
                <a:solidFill>
                  <a:srgbClr val="FFFFFF"/>
                </a:solidFill>
                <a:effectLst/>
              </a:rPr>
              <a:t>j</a:t>
            </a:r>
            <a:r>
              <a:rPr lang="" sz="2400" dirty="0">
                <a:solidFill>
                  <a:srgbClr val="FFFFFF"/>
                </a:solidFill>
                <a:effectLst/>
              </a:rPr>
              <a:t>(</a:t>
            </a:r>
            <a:r>
              <a:rPr lang="" sz="2400" b="1" dirty="0">
                <a:solidFill>
                  <a:srgbClr val="FFFFFF"/>
                </a:solidFill>
                <a:effectLst/>
              </a:rPr>
              <a:t>G</a:t>
            </a:r>
            <a:r>
              <a:rPr lang="" sz="2400" dirty="0">
                <a:solidFill>
                  <a:srgbClr val="FFFFFF"/>
                </a:solidFill>
                <a:effectLst/>
              </a:rPr>
              <a:t>) el beneficio esperado para el vendedor </a:t>
            </a:r>
            <a:r>
              <a:rPr lang="" sz="2400" i="1" dirty="0">
                <a:solidFill>
                  <a:srgbClr val="FFFFFF"/>
                </a:solidFill>
                <a:effectLst/>
              </a:rPr>
              <a:t>j.</a:t>
            </a:r>
            <a:endParaRPr lang="" sz="2400" dirty="0">
              <a:solidFill>
                <a:srgbClr val="FFFFFF"/>
              </a:solidFill>
              <a:effectLst/>
            </a:endParaRPr>
          </a:p>
          <a:p>
            <a:pPr lvl="1">
              <a:buFont typeface="Wingdings" panose="05000000000000000000" pitchFamily="2" charset="2"/>
              <a:buChar char="§"/>
            </a:pPr>
            <a:r>
              <a:rPr lang="" sz="2400" dirty="0">
                <a:solidFill>
                  <a:srgbClr val="FFFFFF"/>
                </a:solidFill>
                <a:effectLst/>
              </a:rPr>
              <a:t>L</a:t>
            </a:r>
            <a:r>
              <a:rPr lang="es-MX" sz="2400" dirty="0">
                <a:solidFill>
                  <a:srgbClr val="FFFFFF"/>
                </a:solidFill>
                <a:effectLst/>
              </a:rPr>
              <a:t>l</a:t>
            </a:r>
            <a:r>
              <a:rPr lang="" sz="2400" dirty="0">
                <a:solidFill>
                  <a:srgbClr val="FFFFFF"/>
                </a:solidFill>
                <a:effectLst/>
              </a:rPr>
              <a:t>amaré a estos beneficios “V-beneficios”.</a:t>
            </a:r>
          </a:p>
          <a:p>
            <a:pPr lvl="1"/>
            <a:endParaRPr lang="" sz="2400" dirty="0">
              <a:solidFill>
                <a:srgbClr val="FFFFFF"/>
              </a:solidFill>
              <a:effectLst/>
            </a:endParaRPr>
          </a:p>
          <a:p>
            <a:r>
              <a:rPr lang="" sz="2400" dirty="0">
                <a:solidFill>
                  <a:srgbClr val="FFFFFF"/>
                </a:solidFill>
                <a:effectLst/>
              </a:rPr>
              <a:t>Puedo calcular los V-beneficios de los agentes usando las estadísticas de orden de la distribución F.</a:t>
            </a:r>
          </a:p>
          <a:p>
            <a:endParaRPr lang="" sz="1000" dirty="0">
              <a:solidFill>
                <a:srgbClr val="FFFFFF"/>
              </a:solidFill>
              <a:effectLst/>
            </a:endParaRPr>
          </a:p>
          <a:p>
            <a:r>
              <a:rPr lang="" sz="2400" dirty="0">
                <a:solidFill>
                  <a:srgbClr val="FFFFFF"/>
                </a:solidFill>
                <a:effectLst/>
              </a:rPr>
              <a:t>Sea X</a:t>
            </a:r>
            <a:r>
              <a:rPr lang="" sz="2400" baseline="30000" dirty="0">
                <a:solidFill>
                  <a:srgbClr val="FFFFFF"/>
                </a:solidFill>
                <a:effectLst/>
              </a:rPr>
              <a:t>n:B</a:t>
            </a:r>
            <a:r>
              <a:rPr lang="" sz="2400" dirty="0">
                <a:solidFill>
                  <a:srgbClr val="FFFFFF"/>
                </a:solidFill>
                <a:effectLst/>
              </a:rPr>
              <a:t> la variable aleatoria que es la </a:t>
            </a:r>
            <a:r>
              <a:rPr lang="" sz="2400" i="1" dirty="0">
                <a:solidFill>
                  <a:srgbClr val="FFFFFF"/>
                </a:solidFill>
                <a:effectLst/>
              </a:rPr>
              <a:t>n</a:t>
            </a:r>
            <a:r>
              <a:rPr lang="" sz="2400" dirty="0">
                <a:solidFill>
                  <a:srgbClr val="FFFFFF"/>
                </a:solidFill>
                <a:effectLst/>
              </a:rPr>
              <a:t>ésima valoración más alta de los compradores B; esto es, X</a:t>
            </a:r>
            <a:r>
              <a:rPr lang="" sz="2400" baseline="30000" dirty="0">
                <a:solidFill>
                  <a:srgbClr val="FFFFFF"/>
                </a:solidFill>
                <a:effectLst/>
              </a:rPr>
              <a:t>n:B</a:t>
            </a:r>
            <a:r>
              <a:rPr lang="" sz="2400" dirty="0">
                <a:solidFill>
                  <a:srgbClr val="FFFFFF"/>
                </a:solidFill>
                <a:effectLst/>
              </a:rPr>
              <a:t> es la estadística de orden </a:t>
            </a:r>
            <a:r>
              <a:rPr lang="" sz="2400" i="1" dirty="0">
                <a:solidFill>
                  <a:srgbClr val="FFFFFF"/>
                </a:solidFill>
                <a:effectLst/>
              </a:rPr>
              <a:t>n</a:t>
            </a:r>
            <a:r>
              <a:rPr lang="" sz="2400" dirty="0">
                <a:solidFill>
                  <a:srgbClr val="FFFFFF"/>
                </a:solidFill>
                <a:effectLst/>
              </a:rPr>
              <a:t>. </a:t>
            </a:r>
          </a:p>
          <a:p>
            <a:pPr lvl="1">
              <a:buFont typeface="Wingdings" panose="05000000000000000000" pitchFamily="2" charset="2"/>
              <a:buChar char="§"/>
            </a:pPr>
            <a:r>
              <a:rPr lang="" sz="2400" dirty="0">
                <a:solidFill>
                  <a:srgbClr val="FFFFFF"/>
                </a:solidFill>
                <a:effectLst/>
              </a:rPr>
              <a:t>El siguiente ejemplo demuestra el cálculo de los beneficios esperados.</a:t>
            </a:r>
          </a:p>
        </p:txBody>
      </p:sp>
      <p:sp>
        <p:nvSpPr>
          <p:cNvPr id="5" name="Text Box 9"/>
          <p:cNvSpPr txBox="1">
            <a:spLocks noChangeArrowheads="1"/>
          </p:cNvSpPr>
          <p:nvPr/>
        </p:nvSpPr>
        <p:spPr bwMode="auto">
          <a:xfrm>
            <a:off x="5671992" y="4304370"/>
            <a:ext cx="4411122"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Ver en Wikipedia “distribución F”</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6" name="Conector recto de flecha 5"/>
          <p:cNvCxnSpPr/>
          <p:nvPr/>
        </p:nvCxnSpPr>
        <p:spPr bwMode="auto">
          <a:xfrm flipH="1">
            <a:off x="4658497" y="4485774"/>
            <a:ext cx="1013494" cy="0"/>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 name="Text Box 9"/>
          <p:cNvSpPr txBox="1">
            <a:spLocks noChangeArrowheads="1"/>
          </p:cNvSpPr>
          <p:nvPr/>
        </p:nvSpPr>
        <p:spPr bwMode="auto">
          <a:xfrm>
            <a:off x="7655754" y="3401943"/>
            <a:ext cx="404609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O valor esperado del beneficio</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8" name="Conector recto de flecha 7"/>
          <p:cNvCxnSpPr/>
          <p:nvPr/>
        </p:nvCxnSpPr>
        <p:spPr bwMode="auto">
          <a:xfrm flipH="1" flipV="1">
            <a:off x="7050792" y="2965625"/>
            <a:ext cx="944030" cy="43631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41">
            <a:extLst>
              <a:ext uri="{FF2B5EF4-FFF2-40B4-BE49-F238E27FC236}">
                <a16:creationId xmlns:a16="http://schemas.microsoft.com/office/drawing/2014/main" id="{8136CC91-7830-CD30-394E-CDF2AE0140DB}"/>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27</a:t>
            </a:fld>
            <a:endParaRPr lang="es-MX" dirty="0"/>
          </a:p>
        </p:txBody>
      </p:sp>
      <p:sp>
        <p:nvSpPr>
          <p:cNvPr id="9" name="Text Box 9">
            <a:extLst>
              <a:ext uri="{FF2B5EF4-FFF2-40B4-BE49-F238E27FC236}">
                <a16:creationId xmlns:a16="http://schemas.microsoft.com/office/drawing/2014/main" id="{5D4E75A8-E32C-0E36-4651-DB6B9154FB15}"/>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646430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3" presetID="1"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6646" y="824426"/>
            <a:ext cx="11131344" cy="5773020"/>
          </a:xfrm>
        </p:spPr>
        <p:txBody>
          <a:bodyPr/>
          <a:lstStyle/>
          <a:p>
            <a:r>
              <a:rPr lang="" sz="2200" dirty="0">
                <a:solidFill>
                  <a:srgbClr val="FFFFFF"/>
                </a:solidFill>
                <a:effectLst/>
              </a:rPr>
              <a:t>Ejemplo 4 [</a:t>
            </a:r>
            <a:r>
              <a:rPr lang="" sz="2200" dirty="0">
                <a:solidFill>
                  <a:srgbClr val="99FFCC"/>
                </a:solidFill>
                <a:effectLst/>
              </a:rPr>
              <a:t>beneficios esperados de la competencia en una red</a:t>
            </a:r>
            <a:r>
              <a:rPr lang="" sz="2200" dirty="0">
                <a:solidFill>
                  <a:srgbClr val="FFFFFF"/>
                </a:solidFill>
                <a:effectLst/>
              </a:rPr>
              <a:t>]. </a:t>
            </a:r>
            <a:r>
              <a:rPr lang="es-MX" sz="2200" dirty="0">
                <a:effectLst/>
              </a:rPr>
              <a:t>Suponga que las valoraciones</a:t>
            </a:r>
            <a:r>
              <a:rPr lang="" sz="2200" dirty="0">
                <a:effectLst/>
              </a:rPr>
              <a:t> de los compradores en la figura</a:t>
            </a:r>
            <a:r>
              <a:rPr lang="es-MX" sz="2200" dirty="0">
                <a:effectLst/>
              </a:rPr>
              <a:t> son v</a:t>
            </a:r>
            <a:r>
              <a:rPr lang="es-MX" sz="2200" baseline="-25000" dirty="0">
                <a:effectLst/>
              </a:rPr>
              <a:t>1</a:t>
            </a:r>
            <a:r>
              <a:rPr lang="es-MX" sz="2200" dirty="0">
                <a:effectLst/>
              </a:rPr>
              <a:t>&gt;</a:t>
            </a:r>
            <a:r>
              <a:rPr lang="es-MX" sz="2200" dirty="0">
                <a:solidFill>
                  <a:srgbClr val="FFFFFF"/>
                </a:solidFill>
                <a:effectLst/>
              </a:rPr>
              <a:t>v</a:t>
            </a:r>
            <a:r>
              <a:rPr lang="es-MX" sz="2200" baseline="-25000" dirty="0">
                <a:solidFill>
                  <a:srgbClr val="FFFFFF"/>
                </a:solidFill>
                <a:effectLst/>
              </a:rPr>
              <a:t>2</a:t>
            </a:r>
            <a:r>
              <a:rPr lang="es-MX" sz="2200" dirty="0">
                <a:solidFill>
                  <a:srgbClr val="FFFFFF"/>
                </a:solidFill>
                <a:effectLst/>
              </a:rPr>
              <a:t>&gt;v</a:t>
            </a:r>
            <a:r>
              <a:rPr lang="es-MX" sz="2200" baseline="-25000" dirty="0">
                <a:solidFill>
                  <a:srgbClr val="FFFFFF"/>
                </a:solidFill>
                <a:effectLst/>
              </a:rPr>
              <a:t>3</a:t>
            </a:r>
            <a:r>
              <a:rPr lang="es-MX" sz="2200" dirty="0">
                <a:solidFill>
                  <a:srgbClr val="FFFFFF"/>
                </a:solidFill>
                <a:effectLst/>
              </a:rPr>
              <a:t>&gt;v</a:t>
            </a:r>
            <a:r>
              <a:rPr lang="es-MX" sz="2200" baseline="-25000" dirty="0">
                <a:solidFill>
                  <a:srgbClr val="FFFFFF"/>
                </a:solidFill>
                <a:effectLst/>
              </a:rPr>
              <a:t>4</a:t>
            </a:r>
            <a:r>
              <a:rPr lang="es-MX" sz="2200" dirty="0">
                <a:solidFill>
                  <a:srgbClr val="FFFFFF"/>
                </a:solidFill>
                <a:effectLst/>
              </a:rPr>
              <a:t>&gt;0</a:t>
            </a:r>
            <a:r>
              <a:rPr lang="" sz="2200" dirty="0">
                <a:solidFill>
                  <a:srgbClr val="FFFFFF"/>
                </a:solidFill>
                <a:effectLst/>
              </a:rPr>
              <a:t>. </a:t>
            </a:r>
          </a:p>
          <a:p>
            <a:r>
              <a:rPr lang="" sz="2200" dirty="0">
                <a:solidFill>
                  <a:srgbClr val="FFFFFF"/>
                </a:solidFill>
                <a:effectLst/>
              </a:rPr>
              <a:t>En la figura 2, para cualquier realización de las valoraciones de los compradores, el precio se elevará hasta que alcance la valoración más baja de los compradores, X</a:t>
            </a:r>
            <a:r>
              <a:rPr lang="" sz="2200" baseline="30000" dirty="0">
                <a:solidFill>
                  <a:srgbClr val="FFFFFF"/>
                </a:solidFill>
                <a:effectLst/>
              </a:rPr>
              <a:t>4:4</a:t>
            </a:r>
            <a:r>
              <a:rPr lang="" sz="2200" dirty="0">
                <a:solidFill>
                  <a:srgbClr val="FFFFFF"/>
                </a:solidFill>
                <a:effectLst/>
              </a:rPr>
              <a:t>. b</a:t>
            </a:r>
            <a:r>
              <a:rPr lang="" sz="2200" baseline="-25000" dirty="0">
                <a:solidFill>
                  <a:srgbClr val="FFFFFF"/>
                </a:solidFill>
                <a:effectLst/>
              </a:rPr>
              <a:t>4</a:t>
            </a:r>
            <a:r>
              <a:rPr lang="" sz="2200" dirty="0">
                <a:solidFill>
                  <a:srgbClr val="FFFFFF"/>
                </a:solidFill>
                <a:effectLst/>
              </a:rPr>
              <a:t> sale sin comprar.</a:t>
            </a:r>
          </a:p>
          <a:p>
            <a:pPr lvl="1">
              <a:buFont typeface="Wingdings" panose="05000000000000000000" pitchFamily="2" charset="2"/>
              <a:buChar char="§"/>
            </a:pPr>
            <a:r>
              <a:rPr lang="" sz="2200" dirty="0">
                <a:solidFill>
                  <a:srgbClr val="FFFFFF"/>
                </a:solidFill>
                <a:effectLst/>
                <a:latin typeface="Times New Roman" panose="02020603050405020304" pitchFamily="18" charset="0"/>
                <a:cs typeface="Times New Roman" panose="02020603050405020304" pitchFamily="18" charset="0"/>
              </a:rPr>
              <a:t>Los tres compradores con las tres valoraciones superiores comprarán entonces a ese precio</a:t>
            </a:r>
            <a:r>
              <a:rPr lang="" sz="2400" dirty="0">
                <a:solidFill>
                  <a:srgbClr val="FFFFFF"/>
                </a:solidFill>
                <a:effectLst/>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Un comprador espera tener la más alta, segunda más alta, tercera más alta, o la más baja valoración, con igual probabilidad.</a:t>
            </a:r>
          </a:p>
          <a:p>
            <a:endParaRPr lang="" sz="1000" dirty="0">
              <a:solidFill>
                <a:srgbClr val="FFFFFF"/>
              </a:solidFill>
              <a:effectLst/>
            </a:endParaRPr>
          </a:p>
          <a:p>
            <a:r>
              <a:rPr lang="" sz="2200" dirty="0">
                <a:solidFill>
                  <a:srgbClr val="FFFFFF"/>
                </a:solidFill>
                <a:effectLst/>
              </a:rPr>
              <a:t>Los V-beneficios para cada comprador son, por consiguiente,</a:t>
            </a:r>
          </a:p>
          <a:p>
            <a:pPr marL="0" indent="0">
              <a:buNone/>
            </a:pPr>
            <a:r>
              <a:rPr lang="" sz="2200" dirty="0">
                <a:solidFill>
                  <a:srgbClr val="FFFFFF"/>
                </a:solidFill>
                <a:effectLst/>
              </a:rPr>
              <a:t>(EX</a:t>
            </a:r>
            <a:r>
              <a:rPr lang="" sz="2200" baseline="30000" dirty="0">
                <a:solidFill>
                  <a:srgbClr val="FFFFFF"/>
                </a:solidFill>
                <a:effectLst/>
              </a:rPr>
              <a:t>1:4</a:t>
            </a:r>
            <a:r>
              <a:rPr lang="" sz="2200" dirty="0">
                <a:solidFill>
                  <a:srgbClr val="FFFFFF"/>
                </a:solidFill>
                <a:effectLst/>
              </a:rPr>
              <a:t> - EX</a:t>
            </a:r>
            <a:r>
              <a:rPr lang="" sz="2200" baseline="30000" dirty="0">
                <a:solidFill>
                  <a:srgbClr val="FFFFFF"/>
                </a:solidFill>
                <a:effectLst/>
              </a:rPr>
              <a:t>4:4</a:t>
            </a:r>
            <a:r>
              <a:rPr lang="" sz="2200" dirty="0">
                <a:solidFill>
                  <a:srgbClr val="FFFFFF"/>
                </a:solidFill>
                <a:effectLst/>
              </a:rPr>
              <a:t>)/4 + (EX</a:t>
            </a:r>
            <a:r>
              <a:rPr lang="" sz="2200" baseline="30000" dirty="0">
                <a:solidFill>
                  <a:srgbClr val="FFFFFF"/>
                </a:solidFill>
                <a:effectLst/>
              </a:rPr>
              <a:t>2:4</a:t>
            </a:r>
            <a:r>
              <a:rPr lang="" sz="2200" dirty="0">
                <a:solidFill>
                  <a:srgbClr val="FFFFFF"/>
                </a:solidFill>
                <a:effectLst/>
              </a:rPr>
              <a:t> - EX</a:t>
            </a:r>
            <a:r>
              <a:rPr lang="" sz="2200" baseline="30000" dirty="0">
                <a:solidFill>
                  <a:srgbClr val="FFFFFF"/>
                </a:solidFill>
                <a:effectLst/>
              </a:rPr>
              <a:t>4:4</a:t>
            </a:r>
            <a:r>
              <a:rPr lang="" sz="2200" dirty="0">
                <a:solidFill>
                  <a:srgbClr val="FFFFFF"/>
                </a:solidFill>
                <a:effectLst/>
              </a:rPr>
              <a:t>)/4 + (EX</a:t>
            </a:r>
            <a:r>
              <a:rPr lang="" sz="2200" baseline="30000" dirty="0">
                <a:solidFill>
                  <a:srgbClr val="FFFFFF"/>
                </a:solidFill>
                <a:effectLst/>
              </a:rPr>
              <a:t>3:4</a:t>
            </a:r>
            <a:r>
              <a:rPr lang="" sz="2200" dirty="0">
                <a:solidFill>
                  <a:srgbClr val="FFFFFF"/>
                </a:solidFill>
                <a:effectLst/>
              </a:rPr>
              <a:t> - EX</a:t>
            </a:r>
            <a:r>
              <a:rPr lang="" sz="2200" baseline="30000" dirty="0">
                <a:solidFill>
                  <a:srgbClr val="FFFFFF"/>
                </a:solidFill>
                <a:effectLst/>
              </a:rPr>
              <a:t>4:4</a:t>
            </a:r>
            <a:r>
              <a:rPr lang="" sz="2200" dirty="0">
                <a:solidFill>
                  <a:srgbClr val="FFFFFF"/>
                </a:solidFill>
                <a:effectLst/>
              </a:rPr>
              <a:t>)/4</a:t>
            </a:r>
          </a:p>
          <a:p>
            <a:pPr marL="0" indent="0">
              <a:buNone/>
            </a:pPr>
            <a:r>
              <a:rPr lang="" sz="2200" dirty="0">
                <a:solidFill>
                  <a:srgbClr val="FFFFFF"/>
                </a:solidFill>
                <a:effectLst/>
              </a:rPr>
              <a:t>= 1/4EX</a:t>
            </a:r>
            <a:r>
              <a:rPr lang="" sz="2200" baseline="30000" dirty="0">
                <a:solidFill>
                  <a:srgbClr val="FFFFFF"/>
                </a:solidFill>
                <a:effectLst/>
              </a:rPr>
              <a:t>1:4</a:t>
            </a:r>
            <a:r>
              <a:rPr lang="" sz="2200" dirty="0">
                <a:solidFill>
                  <a:srgbClr val="FFFFFF"/>
                </a:solidFill>
                <a:effectLst/>
              </a:rPr>
              <a:t> + 1/4EX</a:t>
            </a:r>
            <a:r>
              <a:rPr lang="" sz="2200" baseline="30000" dirty="0">
                <a:solidFill>
                  <a:srgbClr val="FFFFFF"/>
                </a:solidFill>
                <a:effectLst/>
              </a:rPr>
              <a:t>2:4</a:t>
            </a:r>
            <a:r>
              <a:rPr lang="" sz="2200" dirty="0">
                <a:solidFill>
                  <a:srgbClr val="FFFFFF"/>
                </a:solidFill>
                <a:effectLst/>
              </a:rPr>
              <a:t> + 1/4EX</a:t>
            </a:r>
            <a:r>
              <a:rPr lang="" sz="2200" baseline="30000" dirty="0">
                <a:solidFill>
                  <a:srgbClr val="FFFFFF"/>
                </a:solidFill>
                <a:effectLst/>
              </a:rPr>
              <a:t>3:4</a:t>
            </a:r>
            <a:r>
              <a:rPr lang="" sz="2200" dirty="0">
                <a:solidFill>
                  <a:srgbClr val="FFFFFF"/>
                </a:solidFill>
                <a:effectLst/>
              </a:rPr>
              <a:t> - 3/4EX</a:t>
            </a:r>
            <a:r>
              <a:rPr lang="" sz="2200" baseline="30000" dirty="0">
                <a:solidFill>
                  <a:srgbClr val="FFFFFF"/>
                </a:solidFill>
                <a:effectLst/>
              </a:rPr>
              <a:t>4:4</a:t>
            </a:r>
            <a:r>
              <a:rPr lang="" sz="2200" dirty="0">
                <a:solidFill>
                  <a:srgbClr val="FFFFFF"/>
                </a:solidFill>
                <a:effectLst/>
              </a:rPr>
              <a:t>.</a:t>
            </a:r>
          </a:p>
        </p:txBody>
      </p:sp>
      <p:cxnSp>
        <p:nvCxnSpPr>
          <p:cNvPr id="5" name="Conector recto 4"/>
          <p:cNvCxnSpPr/>
          <p:nvPr/>
        </p:nvCxnSpPr>
        <p:spPr bwMode="auto">
          <a:xfrm>
            <a:off x="8251395" y="4908357"/>
            <a:ext cx="735724"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Conector recto 5"/>
          <p:cNvCxnSpPr/>
          <p:nvPr/>
        </p:nvCxnSpPr>
        <p:spPr bwMode="auto">
          <a:xfrm>
            <a:off x="8987119" y="4908357"/>
            <a:ext cx="0"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flipH="1">
            <a:off x="8987119" y="4908357"/>
            <a:ext cx="851338"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p:nvPr/>
        </p:nvCxnSpPr>
        <p:spPr bwMode="auto">
          <a:xfrm>
            <a:off x="9838457" y="4908357"/>
            <a:ext cx="0"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Conector recto 8"/>
          <p:cNvCxnSpPr/>
          <p:nvPr/>
        </p:nvCxnSpPr>
        <p:spPr bwMode="auto">
          <a:xfrm flipH="1">
            <a:off x="10600457" y="4908357"/>
            <a:ext cx="98712" cy="1314432"/>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a:off x="9864733" y="4908357"/>
            <a:ext cx="735724" cy="1345324"/>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 Box 9"/>
          <p:cNvSpPr txBox="1">
            <a:spLocks noChangeArrowheads="1"/>
          </p:cNvSpPr>
          <p:nvPr/>
        </p:nvSpPr>
        <p:spPr bwMode="auto">
          <a:xfrm>
            <a:off x="8104401"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8830752"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4" name="Text Box 9"/>
          <p:cNvSpPr txBox="1">
            <a:spLocks noChangeArrowheads="1"/>
          </p:cNvSpPr>
          <p:nvPr/>
        </p:nvSpPr>
        <p:spPr bwMode="auto">
          <a:xfrm>
            <a:off x="9607305"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15" name="Text Box 9"/>
          <p:cNvSpPr txBox="1">
            <a:spLocks noChangeArrowheads="1"/>
          </p:cNvSpPr>
          <p:nvPr/>
        </p:nvSpPr>
        <p:spPr bwMode="auto">
          <a:xfrm>
            <a:off x="10453463"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8809732"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8" name="Text Box 9"/>
          <p:cNvSpPr txBox="1">
            <a:spLocks noChangeArrowheads="1"/>
          </p:cNvSpPr>
          <p:nvPr/>
        </p:nvSpPr>
        <p:spPr bwMode="auto">
          <a:xfrm>
            <a:off x="9581029"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9" name="Text Box 9"/>
          <p:cNvSpPr txBox="1">
            <a:spLocks noChangeArrowheads="1"/>
          </p:cNvSpPr>
          <p:nvPr/>
        </p:nvSpPr>
        <p:spPr bwMode="auto">
          <a:xfrm>
            <a:off x="10453963"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25" name="Conector recto 24"/>
          <p:cNvCxnSpPr/>
          <p:nvPr/>
        </p:nvCxnSpPr>
        <p:spPr bwMode="auto">
          <a:xfrm>
            <a:off x="8994853" y="4873598"/>
            <a:ext cx="827965" cy="1349191"/>
          </a:xfrm>
          <a:prstGeom prst="line">
            <a:avLst/>
          </a:prstGeom>
          <a:solidFill>
            <a:schemeClr val="accent1"/>
          </a:solidFill>
          <a:ln w="158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 Box 9"/>
          <p:cNvSpPr txBox="1">
            <a:spLocks noChangeArrowheads="1"/>
          </p:cNvSpPr>
          <p:nvPr/>
        </p:nvSpPr>
        <p:spPr bwMode="auto">
          <a:xfrm>
            <a:off x="10974407" y="5293552"/>
            <a:ext cx="1049748" cy="40011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000" u="none" dirty="0">
                <a:latin typeface="Times New Roman" panose="02020603050405020304" pitchFamily="18" charset="0"/>
                <a:sym typeface="Symbol" panose="05050102010706020507" pitchFamily="18" charset="2"/>
              </a:rPr>
              <a:t>Figura 2</a:t>
            </a:r>
            <a:endParaRPr lang="es-MX" sz="2000" i="1" u="none" dirty="0">
              <a:latin typeface="Times New Roman" panose="02020603050405020304" pitchFamily="18" charset="0"/>
              <a:sym typeface="Symbol" panose="05050102010706020507" pitchFamily="18" charset="2"/>
            </a:endParaRPr>
          </a:p>
        </p:txBody>
      </p:sp>
      <p:sp>
        <p:nvSpPr>
          <p:cNvPr id="21" name="Text Box 9"/>
          <p:cNvSpPr txBox="1">
            <a:spLocks noChangeArrowheads="1"/>
          </p:cNvSpPr>
          <p:nvPr/>
        </p:nvSpPr>
        <p:spPr bwMode="auto">
          <a:xfrm>
            <a:off x="7133492" y="6377987"/>
            <a:ext cx="1723717" cy="461665"/>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23" name="Text Box 9"/>
          <p:cNvSpPr txBox="1">
            <a:spLocks noChangeArrowheads="1"/>
          </p:cNvSpPr>
          <p:nvPr/>
        </p:nvSpPr>
        <p:spPr bwMode="auto">
          <a:xfrm>
            <a:off x="365010" y="5416903"/>
            <a:ext cx="5500885"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Valor esperado de la variable aleatoria </a:t>
            </a:r>
            <a:r>
              <a:rPr lang="" sz="2400" u="none" dirty="0">
                <a:solidFill>
                  <a:srgbClr val="FFFFFF"/>
                </a:solidFill>
                <a:latin typeface="Times New Roman" panose="02020603050405020304" pitchFamily="18" charset="0"/>
                <a:cs typeface="Times New Roman" panose="02020603050405020304" pitchFamily="18" charset="0"/>
              </a:rPr>
              <a:t>X</a:t>
            </a:r>
            <a:r>
              <a:rPr lang="" sz="2400" u="none" baseline="30000" dirty="0">
                <a:solidFill>
                  <a:srgbClr val="FFFFFF"/>
                </a:solidFill>
                <a:latin typeface="Times New Roman" panose="02020603050405020304" pitchFamily="18" charset="0"/>
                <a:cs typeface="Times New Roman" panose="02020603050405020304" pitchFamily="18" charset="0"/>
              </a:rPr>
              <a:t>1:4</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24" name="Conector recto de flecha 23"/>
          <p:cNvCxnSpPr/>
          <p:nvPr/>
        </p:nvCxnSpPr>
        <p:spPr bwMode="auto">
          <a:xfrm flipH="1" flipV="1">
            <a:off x="1003839" y="4829762"/>
            <a:ext cx="432486" cy="662827"/>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41">
            <a:extLst>
              <a:ext uri="{FF2B5EF4-FFF2-40B4-BE49-F238E27FC236}">
                <a16:creationId xmlns:a16="http://schemas.microsoft.com/office/drawing/2014/main" id="{D81F60E1-A254-CB08-14E7-0FBACF4BDB2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28</a:t>
            </a:fld>
            <a:endParaRPr lang="es-MX" dirty="0"/>
          </a:p>
        </p:txBody>
      </p:sp>
      <p:sp>
        <p:nvSpPr>
          <p:cNvPr id="16" name="Text Box 9">
            <a:extLst>
              <a:ext uri="{FF2B5EF4-FFF2-40B4-BE49-F238E27FC236}">
                <a16:creationId xmlns:a16="http://schemas.microsoft.com/office/drawing/2014/main" id="{281F5654-0C95-03A6-A516-9B9518D1E08C}"/>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65613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500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nodeType="withEffect">
                                  <p:stCondLst>
                                    <p:cond delay="500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4269" y="1037063"/>
            <a:ext cx="10750379" cy="5560382"/>
          </a:xfrm>
        </p:spPr>
        <p:txBody>
          <a:bodyPr/>
          <a:lstStyle/>
          <a:p>
            <a:r>
              <a:rPr lang="" sz="2400" dirty="0">
                <a:solidFill>
                  <a:srgbClr val="FFFFFF"/>
                </a:solidFill>
                <a:effectLst/>
              </a:rPr>
              <a:t>Esta representación de competencia en una red tiene varias propiedades que cualquier modelo sin fricción de competencia en redes debe satisfacer.</a:t>
            </a:r>
          </a:p>
          <a:p>
            <a:endParaRPr lang="" sz="1000" dirty="0">
              <a:solidFill>
                <a:srgbClr val="FFFFFF"/>
              </a:solidFill>
              <a:effectLst/>
            </a:endParaRPr>
          </a:p>
          <a:p>
            <a:r>
              <a:rPr lang="" sz="2400" dirty="0">
                <a:solidFill>
                  <a:srgbClr val="FFFFFF"/>
                </a:solidFill>
                <a:effectLst/>
              </a:rPr>
              <a:t>Primero, la asignación en equilibrio de bienes es eficiente. Los compradores que valoran más los bienes, los obtienen, sujetos a las restricciones del patrón de ligas.</a:t>
            </a:r>
          </a:p>
          <a:p>
            <a:endParaRPr lang="" sz="1000" dirty="0">
              <a:solidFill>
                <a:srgbClr val="FFFFFF"/>
              </a:solidFill>
              <a:effectLst/>
            </a:endParaRP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Puesto que las asignaciones eficientes son únicas sujetas a equivalencia, la subasta selecciona una asignación única.</a:t>
            </a:r>
          </a:p>
          <a:p>
            <a:pPr lvl="1">
              <a:buFont typeface="Wingdings" panose="05000000000000000000" pitchFamily="2" charset="2"/>
              <a:buChar char="§"/>
            </a:pPr>
            <a:endParaRPr lang="" sz="1000" dirty="0">
              <a:solidFill>
                <a:srgbClr val="FFFFFF"/>
              </a:solidFill>
              <a:effectLst/>
            </a:endParaRP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El ejemplo 3 (lámina 25) demuestra esta característica. A pesar de que los compradores tienen información privada, ellos pujan con honradez. No se protegen contra la selección que hacen, o adoptan otras estrategias que conducirían a una asignación ineficiente de los bienes. </a:t>
            </a:r>
          </a:p>
          <a:p>
            <a:endParaRPr lang="" sz="2200" dirty="0">
              <a:solidFill>
                <a:srgbClr val="FFFFFF"/>
              </a:solidFill>
              <a:effectLst/>
            </a:endParaRPr>
          </a:p>
        </p:txBody>
      </p:sp>
      <p:sp>
        <p:nvSpPr>
          <p:cNvPr id="2" name="CuadroTexto 41">
            <a:extLst>
              <a:ext uri="{FF2B5EF4-FFF2-40B4-BE49-F238E27FC236}">
                <a16:creationId xmlns:a16="http://schemas.microsoft.com/office/drawing/2014/main" id="{06B079B2-E5A7-67C3-9631-64162E5C4A1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29</a:t>
            </a:fld>
            <a:endParaRPr lang="es-MX" dirty="0"/>
          </a:p>
        </p:txBody>
      </p:sp>
      <p:sp>
        <p:nvSpPr>
          <p:cNvPr id="5" name="Text Box 9">
            <a:extLst>
              <a:ext uri="{FF2B5EF4-FFF2-40B4-BE49-F238E27FC236}">
                <a16:creationId xmlns:a16="http://schemas.microsoft.com/office/drawing/2014/main" id="{B6E99254-CB26-A73E-3748-E06777BBEB78}"/>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
        <p:nvSpPr>
          <p:cNvPr id="22" name="Text Box 9"/>
          <p:cNvSpPr txBox="1">
            <a:spLocks noChangeArrowheads="1"/>
          </p:cNvSpPr>
          <p:nvPr/>
        </p:nvSpPr>
        <p:spPr bwMode="auto">
          <a:xfrm>
            <a:off x="5387638" y="260555"/>
            <a:ext cx="6330314" cy="43088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cs typeface="Times New Roman" panose="02020603050405020304" pitchFamily="18" charset="0"/>
                <a:sym typeface="Symbol" panose="05050102010706020507" pitchFamily="18" charset="2"/>
              </a:rPr>
              <a:t>Un mercado sin fricción no tiene costos de transacción</a:t>
            </a:r>
            <a:endParaRPr lang="es-MX" sz="22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11" name="Conector recto de flecha 10"/>
          <p:cNvCxnSpPr/>
          <p:nvPr/>
        </p:nvCxnSpPr>
        <p:spPr bwMode="auto">
          <a:xfrm flipH="1">
            <a:off x="5275154" y="629356"/>
            <a:ext cx="864973" cy="890525"/>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830023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000"/>
                                  </p:stCondLst>
                                  <p:childTnLst>
                                    <p:set>
                                      <p:cBhvr>
                                        <p:cTn id="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par>
                                <p:cTn id="9" presetID="1" presetClass="entr" presetSubtype="0" fill="hold" nodeType="withEffect">
                                  <p:stCondLst>
                                    <p:cond delay="2000"/>
                                  </p:stCondLst>
                                  <p:childTnLst>
                                    <p:set>
                                      <p:cBhvr>
                                        <p:cTn id="10"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37616" y="757972"/>
            <a:ext cx="10664952" cy="5715980"/>
          </a:xfrm>
        </p:spPr>
        <p:txBody>
          <a:bodyPr/>
          <a:lstStyle/>
          <a:p>
            <a:pPr marL="0" indent="0">
              <a:buNone/>
            </a:pPr>
            <a:r>
              <a:rPr lang="es-MX" sz="3600" dirty="0">
                <a:effectLst/>
              </a:rPr>
              <a:t>Parte 4. Las secciones C y D estudian modelos de redes para mercados.</a:t>
            </a:r>
          </a:p>
          <a:p>
            <a:pPr marL="0" indent="0">
              <a:buNone/>
            </a:pPr>
            <a:endParaRPr lang="es-MX" sz="1400" dirty="0">
              <a:effectLst/>
            </a:endParaRPr>
          </a:p>
          <a:p>
            <a:r>
              <a:rPr lang="es-MX" dirty="0">
                <a:effectLst/>
              </a:rPr>
              <a:t>Esta sección C introduce redes para estudiar mercados.</a:t>
            </a:r>
          </a:p>
          <a:p>
            <a:pPr marL="0" indent="0">
              <a:buNone/>
            </a:pPr>
            <a:r>
              <a:rPr lang="es-MX" sz="1000" dirty="0">
                <a:effectLst/>
              </a:rPr>
              <a:t> </a:t>
            </a:r>
          </a:p>
          <a:p>
            <a:pPr lvl="1">
              <a:buFont typeface="Wingdings" panose="05000000000000000000" pitchFamily="2" charset="2"/>
              <a:buChar char="§"/>
            </a:pPr>
            <a:r>
              <a:rPr lang="es-MX" sz="2400" dirty="0">
                <a:effectLst/>
              </a:rPr>
              <a:t>Un comprador y un vendedor deben tener un “eslabón” o liga para intercambiar mercancías (bienes).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Ambiente de estudio: compradores, vendedores, y el patrón de ligas conectándolos.</a:t>
            </a:r>
          </a:p>
          <a:p>
            <a:pPr lvl="1"/>
            <a:endParaRPr lang="es-MX" sz="1000" dirty="0">
              <a:effectLst/>
            </a:endParaRPr>
          </a:p>
          <a:p>
            <a:r>
              <a:rPr lang="es-MX" sz="2800" dirty="0">
                <a:effectLst/>
              </a:rPr>
              <a:t>Demuestro: compradores y vendedores, actuando en su propio interés (</a:t>
            </a:r>
            <a:r>
              <a:rPr lang="es-MX" sz="2400" dirty="0">
                <a:effectLst/>
              </a:rPr>
              <a:t>egoístamente</a:t>
            </a:r>
            <a:r>
              <a:rPr lang="es-MX" sz="2800" dirty="0">
                <a:effectLst/>
              </a:rPr>
              <a:t>), pueden formar redes que maximizan el bien global.</a:t>
            </a:r>
          </a:p>
          <a:p>
            <a:endParaRPr lang="es-MX" sz="2800" dirty="0">
              <a:effectLst/>
            </a:endParaRPr>
          </a:p>
        </p:txBody>
      </p:sp>
      <p:sp>
        <p:nvSpPr>
          <p:cNvPr id="2" name="CuadroTexto 41">
            <a:extLst>
              <a:ext uri="{FF2B5EF4-FFF2-40B4-BE49-F238E27FC236}">
                <a16:creationId xmlns:a16="http://schemas.microsoft.com/office/drawing/2014/main" id="{3DACDF22-47FB-3F6F-B0FC-D2F65E6387A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a:t>
            </a:fld>
            <a:endParaRPr lang="es-MX" dirty="0"/>
          </a:p>
        </p:txBody>
      </p:sp>
    </p:spTree>
    <p:extLst>
      <p:ext uri="{BB962C8B-B14F-4D97-AF65-F5344CB8AC3E}">
        <p14:creationId xmlns:p14="http://schemas.microsoft.com/office/powerpoint/2010/main" val="350019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195" y="1103971"/>
            <a:ext cx="10540313" cy="5000267"/>
          </a:xfrm>
        </p:spPr>
        <p:txBody>
          <a:bodyPr/>
          <a:lstStyle/>
          <a:p>
            <a:r>
              <a:rPr lang="" sz="2400" dirty="0">
                <a:solidFill>
                  <a:srgbClr val="FFFFFF"/>
                </a:solidFill>
                <a:effectLst/>
              </a:rPr>
              <a:t>Segundo, la asignación y los precios, juntos, son </a:t>
            </a:r>
            <a:r>
              <a:rPr lang="" sz="2400" i="1" dirty="0">
                <a:solidFill>
                  <a:srgbClr val="FFFFFF"/>
                </a:solidFill>
                <a:effectLst/>
              </a:rPr>
              <a:t>estables a pares</a:t>
            </a:r>
            <a:r>
              <a:rPr lang="" sz="2400" dirty="0">
                <a:solidFill>
                  <a:srgbClr val="FFFFFF"/>
                </a:solidFill>
                <a:effectLst/>
              </a:rPr>
              <a:t>. Es decir, el superávit que cualquier par comprador-vendedor ligado pueda generar intercambiando un bien, no excede sus beneficios combinados.</a:t>
            </a:r>
          </a:p>
          <a:p>
            <a:pPr marL="0" indent="0">
              <a:buNone/>
            </a:pPr>
            <a:r>
              <a:rPr lang="" sz="1000" dirty="0">
                <a:solidFill>
                  <a:srgbClr val="FFFFFF"/>
                </a:solidFill>
                <a:effectLst/>
              </a:rPr>
              <a:t> </a:t>
            </a: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Intuitivamente, ningún par comprador-vendedor ligado, ni siquiera alguna coalición de agentes, pueden renegociar y obtener un mejor resultado.</a:t>
            </a:r>
          </a:p>
        </p:txBody>
      </p:sp>
      <p:sp>
        <p:nvSpPr>
          <p:cNvPr id="2" name="CuadroTexto 41">
            <a:extLst>
              <a:ext uri="{FF2B5EF4-FFF2-40B4-BE49-F238E27FC236}">
                <a16:creationId xmlns:a16="http://schemas.microsoft.com/office/drawing/2014/main" id="{3E127ED3-49C4-569C-B454-6C75F503EC4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30</a:t>
            </a:fld>
            <a:endParaRPr lang="es-MX" dirty="0"/>
          </a:p>
        </p:txBody>
      </p:sp>
      <p:sp>
        <p:nvSpPr>
          <p:cNvPr id="5" name="Text Box 9">
            <a:extLst>
              <a:ext uri="{FF2B5EF4-FFF2-40B4-BE49-F238E27FC236}">
                <a16:creationId xmlns:a16="http://schemas.microsoft.com/office/drawing/2014/main" id="{9FAB712A-C408-A275-992F-7204702B3422}"/>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29696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199" y="914400"/>
            <a:ext cx="10762735" cy="5852160"/>
          </a:xfrm>
        </p:spPr>
        <p:txBody>
          <a:bodyPr/>
          <a:lstStyle/>
          <a:p>
            <a:r>
              <a:rPr lang="" sz="2800" dirty="0">
                <a:solidFill>
                  <a:srgbClr val="FFFFFF"/>
                </a:solidFill>
                <a:effectLst/>
              </a:rPr>
              <a:t>Proposición 1. Dada la red, para cada realización de las valoraciones de los compradores, la asignación de equilibrio de los bienes es eficiente y la asignación es estable a pares.</a:t>
            </a:r>
          </a:p>
          <a:p>
            <a:endParaRPr lang="" sz="1000" dirty="0">
              <a:solidFill>
                <a:srgbClr val="FFFFFF"/>
              </a:solidFill>
              <a:effectLst/>
            </a:endParaRPr>
          </a:p>
          <a:p>
            <a:pPr lvl="1">
              <a:buFont typeface="Wingdings" panose="05000000000000000000" pitchFamily="2" charset="2"/>
              <a:buChar char="§"/>
            </a:pPr>
            <a:r>
              <a:rPr lang="" sz="2400" dirty="0">
                <a:solidFill>
                  <a:srgbClr val="FFFFFF"/>
                </a:solidFill>
                <a:effectLst/>
              </a:rPr>
              <a:t>La intuición detrás de estas dos propiedades es que, en este equilibrio, un comprador paga un precio exactamente igual al costo social de oportunidad de obtener un bien.</a:t>
            </a:r>
          </a:p>
          <a:p>
            <a:pPr lvl="1"/>
            <a:endParaRPr lang="" sz="1000" dirty="0">
              <a:solidFill>
                <a:srgbClr val="FFFFFF"/>
              </a:solidFill>
              <a:effectLst/>
            </a:endParaRPr>
          </a:p>
          <a:p>
            <a:pPr lvl="2"/>
            <a:r>
              <a:rPr lang="es-MX" dirty="0">
                <a:solidFill>
                  <a:srgbClr val="FFFFFF"/>
                </a:solidFill>
                <a:effectLst/>
                <a:latin typeface="Times New Roman" panose="02020603050405020304" pitchFamily="18" charset="0"/>
                <a:cs typeface="Times New Roman" panose="02020603050405020304" pitchFamily="18" charset="0"/>
              </a:rPr>
              <a:t>  E</a:t>
            </a:r>
            <a:r>
              <a:rPr lang="" dirty="0">
                <a:solidFill>
                  <a:srgbClr val="FFFFFF"/>
                </a:solidFill>
                <a:effectLst/>
                <a:latin typeface="Times New Roman" panose="02020603050405020304" pitchFamily="18" charset="0"/>
                <a:cs typeface="Times New Roman" panose="02020603050405020304" pitchFamily="18" charset="0"/>
              </a:rPr>
              <a:t>l precio que un comprador paga no depende de su propia valoración, de modo que no hay incentivo para no pujar con honradez.</a:t>
            </a:r>
          </a:p>
          <a:p>
            <a:pPr marL="914400" lvl="2" indent="0">
              <a:buNone/>
            </a:pPr>
            <a:r>
              <a:rPr lang="" sz="800" dirty="0">
                <a:solidFill>
                  <a:srgbClr val="FFFFFF"/>
                </a:solidFill>
                <a:effectLst/>
                <a:latin typeface="Times New Roman" panose="02020603050405020304" pitchFamily="18" charset="0"/>
                <a:cs typeface="Times New Roman" panose="02020603050405020304" pitchFamily="18" charset="0"/>
              </a:rPr>
              <a:t> </a:t>
            </a:r>
          </a:p>
          <a:p>
            <a:pPr lvl="2"/>
            <a:r>
              <a:rPr lang="" dirty="0">
                <a:solidFill>
                  <a:srgbClr val="FFFFFF"/>
                </a:solidFill>
                <a:effectLst/>
                <a:latin typeface="Times New Roman" panose="02020603050405020304" pitchFamily="18" charset="0"/>
                <a:cs typeface="Times New Roman" panose="02020603050405020304" pitchFamily="18" charset="0"/>
              </a:rPr>
              <a:t> En equilibrio, un comprador </a:t>
            </a:r>
            <a:r>
              <a:rPr lang="" i="1" dirty="0">
                <a:solidFill>
                  <a:srgbClr val="FFFFFF"/>
                </a:solidFill>
                <a:effectLst/>
                <a:latin typeface="Times New Roman" panose="02020603050405020304" pitchFamily="18" charset="0"/>
                <a:cs typeface="Times New Roman" panose="02020603050405020304" pitchFamily="18" charset="0"/>
              </a:rPr>
              <a:t>i</a:t>
            </a:r>
            <a:r>
              <a:rPr lang="" dirty="0">
                <a:solidFill>
                  <a:srgbClr val="FFFFFF"/>
                </a:solidFill>
                <a:effectLst/>
                <a:latin typeface="Times New Roman" panose="02020603050405020304" pitchFamily="18" charset="0"/>
                <a:cs typeface="Times New Roman" panose="02020603050405020304" pitchFamily="18" charset="0"/>
              </a:rPr>
              <a:t> paga al vendedor la valoración del “comprador detrás de mí”. Este precio es lo suficientemente alto para que ningún comprador competidor quiera ofrecer al vendedor un precio mayor. </a:t>
            </a:r>
          </a:p>
          <a:p>
            <a:pPr lvl="2"/>
            <a:endParaRPr lang="" sz="800" dirty="0">
              <a:solidFill>
                <a:srgbClr val="FFFFFF"/>
              </a:solidFill>
              <a:effectLst/>
              <a:latin typeface="Times New Roman" panose="02020603050405020304" pitchFamily="18" charset="0"/>
              <a:cs typeface="Times New Roman" panose="02020603050405020304" pitchFamily="18" charset="0"/>
            </a:endParaRPr>
          </a:p>
          <a:p>
            <a:pPr lvl="2"/>
            <a:r>
              <a:rPr lang="" dirty="0">
                <a:solidFill>
                  <a:srgbClr val="FFFFFF"/>
                </a:solidFill>
                <a:effectLst/>
                <a:latin typeface="Times New Roman" panose="02020603050405020304" pitchFamily="18" charset="0"/>
                <a:cs typeface="Times New Roman" panose="02020603050405020304" pitchFamily="18" charset="0"/>
              </a:rPr>
              <a:t> Por ejemplo, en el ejemplo 3, el comprador b</a:t>
            </a:r>
            <a:r>
              <a:rPr lang="" baseline="-25000" dirty="0">
                <a:solidFill>
                  <a:srgbClr val="FFFFFF"/>
                </a:solidFill>
                <a:effectLst/>
                <a:latin typeface="Times New Roman" panose="02020603050405020304" pitchFamily="18" charset="0"/>
                <a:cs typeface="Times New Roman" panose="02020603050405020304" pitchFamily="18" charset="0"/>
              </a:rPr>
              <a:t>3</a:t>
            </a:r>
            <a:r>
              <a:rPr lang="" dirty="0">
                <a:solidFill>
                  <a:srgbClr val="FFFFFF"/>
                </a:solidFill>
                <a:effectLst/>
                <a:latin typeface="Times New Roman" panose="02020603050405020304" pitchFamily="18" charset="0"/>
                <a:cs typeface="Times New Roman" panose="02020603050405020304" pitchFamily="18" charset="0"/>
              </a:rPr>
              <a:t> pagó la valoración de b</a:t>
            </a:r>
            <a:r>
              <a:rPr lang="" baseline="-25000" dirty="0">
                <a:solidFill>
                  <a:srgbClr val="FFFFFF"/>
                </a:solidFill>
                <a:effectLst/>
                <a:latin typeface="Times New Roman" panose="02020603050405020304" pitchFamily="18" charset="0"/>
                <a:cs typeface="Times New Roman" panose="02020603050405020304" pitchFamily="18" charset="0"/>
              </a:rPr>
              <a:t>5</a:t>
            </a:r>
            <a:r>
              <a:rPr lang="" dirty="0">
                <a:solidFill>
                  <a:srgbClr val="FFFFFF"/>
                </a:solidFill>
                <a:effectLst/>
                <a:latin typeface="Times New Roman" panose="02020603050405020304" pitchFamily="18" charset="0"/>
                <a:cs typeface="Times New Roman" panose="02020603050405020304" pitchFamily="18" charset="0"/>
              </a:rPr>
              <a:t>. </a:t>
            </a:r>
          </a:p>
        </p:txBody>
      </p:sp>
      <p:pic>
        <p:nvPicPr>
          <p:cNvPr id="2" name="Imagen 1"/>
          <p:cNvPicPr>
            <a:picLocks noChangeAspect="1"/>
          </p:cNvPicPr>
          <p:nvPr/>
        </p:nvPicPr>
        <p:blipFill rotWithShape="1">
          <a:blip r:embed="rId2"/>
          <a:srcRect l="44607" t="65840" r="25809" b="4530"/>
          <a:stretch/>
        </p:blipFill>
        <p:spPr>
          <a:xfrm>
            <a:off x="7362676" y="2369328"/>
            <a:ext cx="4572000" cy="2575775"/>
          </a:xfrm>
          <a:prstGeom prst="rect">
            <a:avLst/>
          </a:prstGeom>
        </p:spPr>
      </p:pic>
      <p:sp>
        <p:nvSpPr>
          <p:cNvPr id="5" name="CuadroTexto 41">
            <a:extLst>
              <a:ext uri="{FF2B5EF4-FFF2-40B4-BE49-F238E27FC236}">
                <a16:creationId xmlns:a16="http://schemas.microsoft.com/office/drawing/2014/main" id="{60D4D9C6-0822-53AD-1A56-8D8D53F9B96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31</a:t>
            </a:fld>
            <a:endParaRPr lang="es-MX" dirty="0"/>
          </a:p>
        </p:txBody>
      </p:sp>
      <p:sp>
        <p:nvSpPr>
          <p:cNvPr id="6" name="Text Box 9">
            <a:extLst>
              <a:ext uri="{FF2B5EF4-FFF2-40B4-BE49-F238E27FC236}">
                <a16:creationId xmlns:a16="http://schemas.microsoft.com/office/drawing/2014/main" id="{243885AF-DD11-2F88-B350-3B79397DDFC1}"/>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59778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2500"/>
                                  </p:stCondLst>
                                  <p:childTnLst>
                                    <p:set>
                                      <p:cBhvr>
                                        <p:cTn id="19" dur="1" fill="hold">
                                          <p:stCondLst>
                                            <p:cond delay="0"/>
                                          </p:stCondLst>
                                        </p:cTn>
                                        <p:tgtEl>
                                          <p:spTgt spid="3">
                                            <p:txEl>
                                              <p:pRg st="8" end="8"/>
                                            </p:txEl>
                                          </p:spTgt>
                                        </p:tgtEl>
                                        <p:attrNameLst>
                                          <p:attrName>style.visibility</p:attrName>
                                        </p:attrNameLst>
                                      </p:cBhvr>
                                      <p:to>
                                        <p:strVal val="visible"/>
                                      </p:to>
                                    </p:set>
                                  </p:childTnLst>
                                </p:cTn>
                              </p:par>
                            </p:childTnLst>
                          </p:cTn>
                        </p:par>
                        <p:par>
                          <p:cTn id="20" fill="hold">
                            <p:stCondLst>
                              <p:cond delay="2500"/>
                            </p:stCondLst>
                            <p:childTnLst>
                              <p:par>
                                <p:cTn id="21" presetID="1" presetClass="entr" presetSubtype="0" fill="hold" nodeType="afterEffect">
                                  <p:stCondLst>
                                    <p:cond delay="50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4843" y="939113"/>
            <a:ext cx="10750379" cy="5790376"/>
          </a:xfrm>
        </p:spPr>
        <p:txBody>
          <a:bodyPr/>
          <a:lstStyle/>
          <a:p>
            <a:r>
              <a:rPr lang="" sz="2400" dirty="0">
                <a:solidFill>
                  <a:srgbClr val="FFFFFF"/>
                </a:solidFill>
                <a:effectLst/>
              </a:rPr>
              <a:t>Una tercera característica es que los beneficios en este equilibrio satisfacen propiedades estadísticas comparativas  deseables de “oferta y demanda” en un patrón de ligas.</a:t>
            </a:r>
          </a:p>
          <a:p>
            <a:pPr>
              <a:buFont typeface="Wingdings" panose="05000000000000000000" pitchFamily="2" charset="2"/>
              <a:buChar char="§"/>
            </a:pPr>
            <a:endParaRPr lang="" sz="1000" dirty="0">
              <a:solidFill>
                <a:srgbClr val="FFFFFF"/>
              </a:solidFill>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Para un comprador, aumentar su acceso a ofertas agregando un eslabón a otro vendedor decrementa débilmente el precio que él espera pagar, y viceversa para un vendedor.</a:t>
            </a:r>
          </a:p>
          <a:p>
            <a:endParaRPr lang="" sz="800" dirty="0">
              <a:solidFill>
                <a:srgbClr val="FFFFFF"/>
              </a:solidFill>
              <a:effectLst/>
            </a:endParaRPr>
          </a:p>
          <a:p>
            <a:r>
              <a:rPr lang="" sz="2400" dirty="0">
                <a:solidFill>
                  <a:srgbClr val="FFFFFF"/>
                </a:solidFill>
                <a:effectLst/>
              </a:rPr>
              <a:t>Los beneficios de otros agentes también cambian en formas naturales. Esto es, los beneficios de otros compradores ligados al vendedor que agregó las ligas adicionales, débilmente decrecen.</a:t>
            </a:r>
          </a:p>
          <a:p>
            <a:endParaRPr lang="" sz="800" dirty="0">
              <a:solidFill>
                <a:srgbClr val="FFFFFF"/>
              </a:solidFill>
              <a:effectLst/>
            </a:endParaRPr>
          </a:p>
          <a:p>
            <a:pPr lvl="1">
              <a:buFont typeface="Wingdings" panose="05000000000000000000" pitchFamily="2" charset="2"/>
              <a:buChar char="§"/>
            </a:pPr>
            <a:r>
              <a:rPr lang="" sz="2400" dirty="0">
                <a:solidFill>
                  <a:srgbClr val="FFFFFF"/>
                </a:solidFill>
                <a:effectLst/>
                <a:latin typeface="Times New Roman" panose="02020603050405020304" pitchFamily="18" charset="0"/>
                <a:cs typeface="Times New Roman" panose="02020603050405020304" pitchFamily="18" charset="0"/>
              </a:rPr>
              <a:t>En lo que sigue, veré cómo obtener precios “estables” y asignaciones eficientes, con cualquier patrón de ligas.</a:t>
            </a:r>
          </a:p>
          <a:p>
            <a:endParaRPr lang="" sz="800" dirty="0">
              <a:solidFill>
                <a:srgbClr val="FFFFFF"/>
              </a:solidFill>
              <a:effectLst/>
            </a:endParaRPr>
          </a:p>
          <a:p>
            <a:r>
              <a:rPr lang="" sz="2400" dirty="0">
                <a:solidFill>
                  <a:srgbClr val="FFFFFF"/>
                </a:solidFill>
                <a:effectLst/>
              </a:rPr>
              <a:t>Ahora estudiaré cómo se forma la red. El incentivo a formar ligas depende de las propiedades del proceso competitivo.</a:t>
            </a:r>
          </a:p>
          <a:p>
            <a:endParaRPr lang="" sz="2200" dirty="0">
              <a:solidFill>
                <a:srgbClr val="FFFFFF"/>
              </a:solidFill>
              <a:effectLst/>
            </a:endParaRPr>
          </a:p>
        </p:txBody>
      </p:sp>
      <p:sp>
        <p:nvSpPr>
          <p:cNvPr id="2" name="CuadroTexto 41">
            <a:extLst>
              <a:ext uri="{FF2B5EF4-FFF2-40B4-BE49-F238E27FC236}">
                <a16:creationId xmlns:a16="http://schemas.microsoft.com/office/drawing/2014/main" id="{E8701EAD-3435-5F74-8250-11FBC3AB606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32</a:t>
            </a:fld>
            <a:endParaRPr lang="es-MX" dirty="0"/>
          </a:p>
        </p:txBody>
      </p:sp>
      <p:sp>
        <p:nvSpPr>
          <p:cNvPr id="5" name="Text Box 9">
            <a:extLst>
              <a:ext uri="{FF2B5EF4-FFF2-40B4-BE49-F238E27FC236}">
                <a16:creationId xmlns:a16="http://schemas.microsoft.com/office/drawing/2014/main" id="{293F92BA-4F7C-831B-4F62-0870E5EF224A}"/>
              </a:ext>
            </a:extLst>
          </p:cNvPr>
          <p:cNvSpPr txBox="1">
            <a:spLocks noChangeArrowheads="1"/>
          </p:cNvSpPr>
          <p:nvPr/>
        </p:nvSpPr>
        <p:spPr bwMode="auto">
          <a:xfrm>
            <a:off x="282037" y="106136"/>
            <a:ext cx="42591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I.C. Competencia en una red</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919250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subTnLst>
                                    <p:set>
                                      <p:cBhvr override="childStyle">
                                        <p:cTn dur="1" fill="hold" display="0" masterRel="nextClick" afterEffect="1"/>
                                        <p:tgtEl>
                                          <p:spTgt spid="3">
                                            <p:txEl>
                                              <p:pRg st="6" end="6"/>
                                            </p:txEl>
                                          </p:spTgt>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 sz="4000" dirty="0"/>
              <a:t>II. Formación de ligas estratégicas y patrones eficientes de ligas</a:t>
            </a:r>
            <a:endParaRPr lang="es-MX" sz="4000" dirty="0"/>
          </a:p>
        </p:txBody>
      </p:sp>
      <p:sp>
        <p:nvSpPr>
          <p:cNvPr id="3" name="Marcador de contenido 2"/>
          <p:cNvSpPr>
            <a:spLocks noGrp="1"/>
          </p:cNvSpPr>
          <p:nvPr>
            <p:ph idx="1"/>
          </p:nvPr>
        </p:nvSpPr>
        <p:spPr>
          <a:xfrm>
            <a:off x="609600" y="1727200"/>
            <a:ext cx="11141676" cy="4958080"/>
          </a:xfrm>
        </p:spPr>
        <p:txBody>
          <a:bodyPr/>
          <a:lstStyle/>
          <a:p>
            <a:r>
              <a:rPr lang="" sz="2800" dirty="0">
                <a:effectLst/>
              </a:rPr>
              <a:t>¿Cuáles son los incentivos estratégicos para formar ligas?</a:t>
            </a:r>
          </a:p>
          <a:p>
            <a:pPr lvl="1">
              <a:buFont typeface="Wingdings" panose="05000000000000000000" pitchFamily="2" charset="2"/>
              <a:buChar char="§"/>
            </a:pPr>
            <a:r>
              <a:rPr lang="" sz="2400" dirty="0">
                <a:effectLst/>
              </a:rPr>
              <a:t>¿Cómo se relacionan con el bienestar económico global?</a:t>
            </a:r>
          </a:p>
          <a:p>
            <a:pPr lvl="1">
              <a:buFont typeface="Wingdings" panose="05000000000000000000" pitchFamily="2" charset="2"/>
              <a:buChar char="§"/>
            </a:pPr>
            <a:endParaRPr lang="" sz="1000" dirty="0">
              <a:effectLst/>
            </a:endParaRPr>
          </a:p>
          <a:p>
            <a:r>
              <a:rPr lang="" sz="2400" dirty="0">
                <a:effectLst/>
              </a:rPr>
              <a:t>La situación: </a:t>
            </a:r>
            <a:r>
              <a:rPr lang="" sz="2800" dirty="0">
                <a:effectLst/>
              </a:rPr>
              <a:t>Primero</a:t>
            </a:r>
            <a:r>
              <a:rPr lang="" sz="2400" dirty="0">
                <a:effectLst/>
              </a:rPr>
              <a:t>, los compradores escogen ligas a un conjunto de vendedores exógenamente dado.</a:t>
            </a:r>
          </a:p>
          <a:p>
            <a:r>
              <a:rPr lang="" sz="2800" dirty="0">
                <a:effectLst/>
              </a:rPr>
              <a:t>Después</a:t>
            </a:r>
            <a:r>
              <a:rPr lang="" sz="2400" dirty="0">
                <a:effectLst/>
              </a:rPr>
              <a:t>, los vendedores aprenden sus valoraciones y compiten en la subasta anterior.</a:t>
            </a:r>
            <a:endParaRPr lang="" sz="1000" dirty="0">
              <a:effectLst/>
            </a:endParaRP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Ya se dijo: los compradores no pueden establecer contratos a largo plazo, ni restricciones o compromisos sobre las ligas, sobre precios futuros, o sobre asignaciones.</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Piensan que su inversión en ligas es a largo plazo, para protegerse de demandas inciertas de bienes a corto plazo.</a:t>
            </a:r>
            <a:endParaRPr lang="es-MX" sz="2400" dirty="0">
              <a:effectLst/>
              <a:latin typeface="Times New Roman" panose="02020603050405020304" pitchFamily="18" charset="0"/>
              <a:cs typeface="Times New Roman" panose="02020603050405020304" pitchFamily="18" charset="0"/>
            </a:endParaRPr>
          </a:p>
        </p:txBody>
      </p:sp>
      <p:sp>
        <p:nvSpPr>
          <p:cNvPr id="4" name="CuadroTexto 41">
            <a:extLst>
              <a:ext uri="{FF2B5EF4-FFF2-40B4-BE49-F238E27FC236}">
                <a16:creationId xmlns:a16="http://schemas.microsoft.com/office/drawing/2014/main" id="{71F92DE4-6A31-96FE-876B-178DF2BF258C}"/>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33</a:t>
            </a:fld>
            <a:endParaRPr lang="es-MX" dirty="0"/>
          </a:p>
        </p:txBody>
      </p:sp>
      <p:sp>
        <p:nvSpPr>
          <p:cNvPr id="5" name="CuadroTexto 4">
            <a:extLst>
              <a:ext uri="{FF2B5EF4-FFF2-40B4-BE49-F238E27FC236}">
                <a16:creationId xmlns:a16="http://schemas.microsoft.com/office/drawing/2014/main" id="{F9676BCA-CDE4-7CA6-0ED3-5FD3F59BB46C}"/>
              </a:ext>
            </a:extLst>
          </p:cNvPr>
          <p:cNvSpPr txBox="1"/>
          <p:nvPr/>
        </p:nvSpPr>
        <p:spPr>
          <a:xfrm>
            <a:off x="5646916" y="6373702"/>
            <a:ext cx="5692456" cy="430887"/>
          </a:xfrm>
          <a:prstGeom prst="rect">
            <a:avLst/>
          </a:prstGeom>
          <a:solidFill>
            <a:srgbClr val="000000"/>
          </a:solidFill>
        </p:spPr>
        <p:txBody>
          <a:bodyPr wrap="none" rtlCol="0">
            <a:spAutoFit/>
          </a:bodyPr>
          <a:lstStyle/>
          <a:p>
            <a:r>
              <a:rPr lang="es-ES" sz="2200" dirty="0">
                <a:latin typeface="Calibri" panose="020F0502020204030204" pitchFamily="34" charset="0"/>
                <a:ea typeface="Calibri" panose="020F0502020204030204" pitchFamily="34" charset="0"/>
                <a:cs typeface="Calibri" panose="020F0502020204030204" pitchFamily="34" charset="0"/>
              </a:rPr>
              <a:t>Los compradores pagan las ligas que  establecen</a:t>
            </a:r>
            <a:endParaRPr lang="es-MX" sz="2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622691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150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250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250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7265" y="944631"/>
            <a:ext cx="10404389" cy="5800213"/>
          </a:xfrm>
        </p:spPr>
        <p:txBody>
          <a:bodyPr/>
          <a:lstStyle/>
          <a:p>
            <a:r>
              <a:rPr lang="" sz="2400" dirty="0">
                <a:effectLst/>
              </a:rPr>
              <a:t>Supongo en este análisis que hay ganancia en el bienestar cuando los compradores comparten la capacidad productiva de los vendedores.</a:t>
            </a:r>
          </a:p>
          <a:p>
            <a:endParaRPr lang="" sz="1000" dirty="0">
              <a:effectLst/>
            </a:endParaRPr>
          </a:p>
          <a:p>
            <a:r>
              <a:rPr lang="" sz="2400" dirty="0">
                <a:effectLst/>
              </a:rPr>
              <a:t>Llamo a este bienestar la </a:t>
            </a:r>
            <a:r>
              <a:rPr lang="" sz="2400" i="1" dirty="0">
                <a:effectLst/>
              </a:rPr>
              <a:t>economía de compartir </a:t>
            </a:r>
            <a:r>
              <a:rPr lang="" sz="2400" dirty="0">
                <a:effectLst/>
              </a:rPr>
              <a:t>y supongo que hay menos vendedores que compradores. |</a:t>
            </a:r>
            <a:r>
              <a:rPr lang="" sz="2400" b="1" dirty="0">
                <a:effectLst/>
              </a:rPr>
              <a:t>S</a:t>
            </a:r>
            <a:r>
              <a:rPr lang="" sz="2400" dirty="0">
                <a:effectLst/>
              </a:rPr>
              <a:t>|</a:t>
            </a:r>
            <a:r>
              <a:rPr lang="" sz="2400" dirty="0">
                <a:effectLst/>
                <a:sym typeface="Symbol" panose="05050102010706020507" pitchFamily="18" charset="2"/>
              </a:rPr>
              <a:t></a:t>
            </a:r>
            <a:r>
              <a:rPr lang="" sz="2400" dirty="0">
                <a:effectLst/>
              </a:rPr>
              <a:t>|</a:t>
            </a:r>
            <a:r>
              <a:rPr lang="" sz="2400" b="1" dirty="0">
                <a:effectLst/>
              </a:rPr>
              <a:t>B</a:t>
            </a:r>
            <a:r>
              <a:rPr lang="" sz="2400" dirty="0">
                <a:effectLst/>
              </a:rPr>
              <a:t>|.</a:t>
            </a:r>
            <a:endParaRPr lang="" sz="1000" dirty="0">
              <a:effectLst/>
            </a:endParaRP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La ganancia por tener menos vendedores surge de la variabilidad de las valoraciones de los compradores y la suposición implícita que la capacidad productiva es costosa (en la próxima sección introduciré explícitamente estos costos).</a:t>
            </a:r>
          </a:p>
          <a:p>
            <a:endParaRPr lang="" sz="1000" dirty="0">
              <a:effectLst/>
            </a:endParaRPr>
          </a:p>
          <a:p>
            <a:r>
              <a:rPr lang="" sz="2400" dirty="0">
                <a:effectLst/>
              </a:rPr>
              <a:t>Ejemplo. Tres compradores. Si la capacidad de los vendedores es costosa, puede ser óptimo para los compradores compartir la capacidad de solo dos vendedores. En este caso, solo habrá dos compradores, aquéllos con las valoraciones más altas. </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Aquí, solo dos compradores obtuvieron bienes. Pero se ahorró el costo de una unidad de capacidad.</a:t>
            </a:r>
            <a:endParaRPr lang="es-MX" sz="2400" dirty="0">
              <a:effectLst/>
              <a:latin typeface="Times New Roman" panose="02020603050405020304" pitchFamily="18" charset="0"/>
              <a:cs typeface="Times New Roman" panose="02020603050405020304" pitchFamily="18" charset="0"/>
            </a:endParaRPr>
          </a:p>
        </p:txBody>
      </p:sp>
      <p:sp>
        <p:nvSpPr>
          <p:cNvPr id="5" name="CuadroTexto 41">
            <a:extLst>
              <a:ext uri="{FF2B5EF4-FFF2-40B4-BE49-F238E27FC236}">
                <a16:creationId xmlns:a16="http://schemas.microsoft.com/office/drawing/2014/main" id="{FE1DF9F3-452C-F830-B5C2-8B88A5EC53D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34</a:t>
            </a:fld>
            <a:endParaRPr lang="es-MX" dirty="0"/>
          </a:p>
        </p:txBody>
      </p:sp>
      <p:sp>
        <p:nvSpPr>
          <p:cNvPr id="6" name="Text Box 9">
            <a:extLst>
              <a:ext uri="{FF2B5EF4-FFF2-40B4-BE49-F238E27FC236}">
                <a16:creationId xmlns:a16="http://schemas.microsoft.com/office/drawing/2014/main" id="{31421263-22CE-58F5-B2BA-A0C6E684D1E8}"/>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14939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30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600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400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195" y="1137425"/>
            <a:ext cx="10466173" cy="5460861"/>
          </a:xfrm>
        </p:spPr>
        <p:txBody>
          <a:bodyPr/>
          <a:lstStyle/>
          <a:p>
            <a:r>
              <a:rPr lang="" sz="2400" dirty="0">
                <a:effectLst/>
              </a:rPr>
              <a:t>En una red, el patrón de ligas determina la magnitud de las economías de compartir. </a:t>
            </a:r>
            <a:endParaRPr lang="" sz="1000" dirty="0">
              <a:effectLst/>
            </a:endParaRP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Para que se logren plenamente estas economías, debe haber suficientes ligas en mi último ejemplo para que, cualesquiera hayan sido los compradores con las dos valuaciones más altas, puedan siempre obtener los bienes.</a:t>
            </a:r>
          </a:p>
          <a:p>
            <a:endParaRPr lang="" sz="1000" dirty="0">
              <a:effectLst/>
            </a:endParaRPr>
          </a:p>
          <a:p>
            <a:r>
              <a:rPr lang="" sz="2400" dirty="0">
                <a:effectLst/>
              </a:rPr>
              <a:t>Si las ligas son costosas, puede no ser óptimo, desde el punto de vista del bienestar social, llevar a cabo plenamente las economías de compartir.</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Las ganancias de agregar una liga adicional pueden no exceder su costo.</a:t>
            </a:r>
          </a:p>
          <a:p>
            <a:pPr lvl="1">
              <a:buFont typeface="Wingdings" panose="05000000000000000000" pitchFamily="2" charset="2"/>
              <a:buChar char="§"/>
            </a:pPr>
            <a:endParaRPr lang="" sz="1000" dirty="0">
              <a:effectLst/>
              <a:latin typeface="Times New Roman" panose="02020603050405020304" pitchFamily="18" charset="0"/>
              <a:cs typeface="Times New Roman" panose="02020603050405020304" pitchFamily="18" charset="0"/>
            </a:endParaRPr>
          </a:p>
          <a:p>
            <a:r>
              <a:rPr lang="" sz="2400" dirty="0">
                <a:effectLst/>
              </a:rPr>
              <a:t>Consideraré </a:t>
            </a:r>
            <a:r>
              <a:rPr lang="" sz="2400" i="1" dirty="0">
                <a:effectLst/>
              </a:rPr>
              <a:t>patrones eficientes de ligas, </a:t>
            </a:r>
            <a:r>
              <a:rPr lang="" sz="2400" dirty="0">
                <a:effectLst/>
              </a:rPr>
              <a:t>que balancean los costos de las ligas con las ganancias esperadas del intercambio.</a:t>
            </a:r>
          </a:p>
        </p:txBody>
      </p:sp>
      <p:sp>
        <p:nvSpPr>
          <p:cNvPr id="2" name="CuadroTexto 41">
            <a:extLst>
              <a:ext uri="{FF2B5EF4-FFF2-40B4-BE49-F238E27FC236}">
                <a16:creationId xmlns:a16="http://schemas.microsoft.com/office/drawing/2014/main" id="{5316A2E4-A579-3A4A-1112-C16CF5B9AA2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35</a:t>
            </a:fld>
            <a:endParaRPr lang="es-MX" dirty="0"/>
          </a:p>
        </p:txBody>
      </p:sp>
      <p:sp>
        <p:nvSpPr>
          <p:cNvPr id="4" name="Text Box 9">
            <a:extLst>
              <a:ext uri="{FF2B5EF4-FFF2-40B4-BE49-F238E27FC236}">
                <a16:creationId xmlns:a16="http://schemas.microsoft.com/office/drawing/2014/main" id="{FAC186B2-3862-DF75-7B84-D077A9811F7A}"/>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43741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300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18984" y="903205"/>
                <a:ext cx="11207578" cy="5841639"/>
              </a:xfrm>
            </p:spPr>
            <p:txBody>
              <a:bodyPr/>
              <a:lstStyle/>
              <a:p>
                <a:r>
                  <a:rPr lang="es-MX" sz="2400" dirty="0">
                    <a:effectLst/>
                  </a:rPr>
                  <a:t>S</a:t>
                </a:r>
                <a:r>
                  <a:rPr lang="" sz="2400" dirty="0">
                    <a:effectLst/>
                  </a:rPr>
                  <a:t>ea W(</a:t>
                </a:r>
                <a:r>
                  <a:rPr lang="" sz="2400" b="1" dirty="0">
                    <a:effectLst/>
                  </a:rPr>
                  <a:t>G</a:t>
                </a:r>
                <a:r>
                  <a:rPr lang="" sz="2400" dirty="0">
                    <a:effectLst/>
                  </a:rPr>
                  <a:t>) el superávit económico neto de un patrón de ligas </a:t>
                </a:r>
                <a:r>
                  <a:rPr lang="" sz="2400" b="1" dirty="0">
                    <a:effectLst/>
                  </a:rPr>
                  <a:t>G</a:t>
                </a:r>
                <a:r>
                  <a:rPr lang="" sz="2400" dirty="0">
                    <a:effectLst/>
                  </a:rPr>
                  <a:t>. Este superávit neto es el máximo superávit bruto H(</a:t>
                </a:r>
                <a:r>
                  <a:rPr lang="" sz="2400" b="1" dirty="0">
                    <a:effectLst/>
                  </a:rPr>
                  <a:t>G</a:t>
                </a:r>
                <a:r>
                  <a:rPr lang="" sz="2400" dirty="0">
                    <a:effectLst/>
                  </a:rPr>
                  <a:t>), menos los costos totales de las ligas.</a:t>
                </a:r>
                <a:endParaRPr lang="" sz="1000" dirty="0">
                  <a:effectLst/>
                </a:endParaRPr>
              </a:p>
              <a:p>
                <a:r>
                  <a:rPr lang="" sz="2400" dirty="0">
                    <a:effectLst/>
                  </a:rPr>
                  <a:t>W(</a:t>
                </a:r>
                <a:r>
                  <a:rPr lang="" sz="2400" b="1" dirty="0">
                    <a:effectLst/>
                  </a:rPr>
                  <a:t>G</a:t>
                </a:r>
                <a:r>
                  <a:rPr lang="" sz="2400" dirty="0">
                    <a:effectLst/>
                  </a:rPr>
                  <a:t>) </a:t>
                </a:r>
                <a:r>
                  <a:rPr lang="es-MX" sz="2400" dirty="0">
                    <a:solidFill>
                      <a:srgbClr val="FFFFFF"/>
                    </a:solidFill>
                    <a:effectLst/>
                    <a:sym typeface="Symbol" panose="05050102010706020507" pitchFamily="18" charset="2"/>
                  </a:rPr>
                  <a:t></a:t>
                </a:r>
                <a:r>
                  <a:rPr lang="" sz="2400" dirty="0">
                    <a:effectLst/>
                  </a:rPr>
                  <a:t> H(</a:t>
                </a:r>
                <a:r>
                  <a:rPr lang="" sz="2400" b="1" dirty="0">
                    <a:effectLst/>
                  </a:rPr>
                  <a:t>G</a:t>
                </a:r>
                <a:r>
                  <a:rPr lang="" sz="2400" dirty="0">
                    <a:effectLst/>
                  </a:rPr>
                  <a:t>) </a:t>
                </a:r>
                <a:r>
                  <a:rPr lang="es-MX" sz="2400" dirty="0">
                    <a:effectLst/>
                  </a:rPr>
                  <a:t>–</a:t>
                </a:r>
                <a:r>
                  <a:rPr lang="" sz="2400" dirty="0">
                    <a:effectLst/>
                  </a:rPr>
                  <a:t> </a:t>
                </a:r>
                <a:r>
                  <a:rPr lang="" sz="2400" i="1" dirty="0">
                    <a:effectLst/>
                  </a:rPr>
                  <a:t>c</a:t>
                </a:r>
                <a:r>
                  <a:rPr lang="" sz="2400" dirty="0">
                    <a:effectLst/>
                  </a:rPr>
                  <a:t> </a:t>
                </a:r>
                <a14:m>
                  <m:oMath xmlns:m="http://schemas.openxmlformats.org/officeDocument/2006/math">
                    <m:nary>
                      <m:naryPr>
                        <m:chr m:val="∑"/>
                        <m:limLoc m:val="subSup"/>
                        <m:ctrlPr>
                          <a:rPr lang="es-MX" sz="2400" i="1">
                            <a:effectLst/>
                            <a:latin typeface="Cambria Math" panose="02040503050406030204" pitchFamily="18" charset="0"/>
                          </a:rPr>
                        </m:ctrlPr>
                      </m:naryPr>
                      <m:sub>
                        <m:r>
                          <m:rPr>
                            <m:brk m:alnAt="25"/>
                          </m:rPr>
                          <a:rPr lang="" sz="2400" i="1">
                            <a:effectLst/>
                            <a:latin typeface="Cambria Math" panose="02040503050406030204" pitchFamily="18" charset="0"/>
                          </a:rPr>
                          <m:t>𝑖</m:t>
                        </m:r>
                        <m:r>
                          <a:rPr lang="" sz="2400" i="1">
                            <a:effectLst/>
                            <a:latin typeface="Cambria Math" panose="02040503050406030204" pitchFamily="18" charset="0"/>
                          </a:rPr>
                          <m:t>=1</m:t>
                        </m:r>
                      </m:sub>
                      <m:sup>
                        <m:r>
                          <a:rPr lang="" sz="2400" i="1">
                            <a:effectLst/>
                            <a:latin typeface="Cambria Math" panose="02040503050406030204" pitchFamily="18" charset="0"/>
                          </a:rPr>
                          <m:t>|</m:t>
                        </m:r>
                        <m:r>
                          <a:rPr lang="" sz="2400" i="1">
                            <a:effectLst/>
                            <a:latin typeface="Cambria Math" panose="02040503050406030204" pitchFamily="18" charset="0"/>
                          </a:rPr>
                          <m:t>𝐵</m:t>
                        </m:r>
                        <m:r>
                          <a:rPr lang="" sz="2400" i="1">
                            <a:effectLst/>
                            <a:latin typeface="Cambria Math" panose="02040503050406030204" pitchFamily="18" charset="0"/>
                          </a:rPr>
                          <m:t>|</m:t>
                        </m:r>
                      </m:sup>
                      <m:e>
                        <m:r>
                          <a:rPr lang="" sz="2400" i="1">
                            <a:effectLst/>
                            <a:latin typeface="Cambria Math" panose="02040503050406030204" pitchFamily="18" charset="0"/>
                          </a:rPr>
                          <m:t> </m:t>
                        </m:r>
                      </m:e>
                    </m:nary>
                    <m:nary>
                      <m:naryPr>
                        <m:chr m:val="∑"/>
                        <m:limLoc m:val="subSup"/>
                        <m:ctrlPr>
                          <a:rPr lang="es-MX" sz="2400" i="1">
                            <a:effectLst/>
                            <a:latin typeface="Cambria Math" panose="02040503050406030204" pitchFamily="18" charset="0"/>
                          </a:rPr>
                        </m:ctrlPr>
                      </m:naryPr>
                      <m:sub>
                        <m:r>
                          <m:rPr>
                            <m:brk m:alnAt="25"/>
                          </m:rPr>
                          <a:rPr lang="" sz="2400" i="1">
                            <a:effectLst/>
                            <a:latin typeface="Cambria Math" panose="02040503050406030204" pitchFamily="18" charset="0"/>
                          </a:rPr>
                          <m:t>𝑗</m:t>
                        </m:r>
                        <m:r>
                          <a:rPr lang="" sz="2400" i="1">
                            <a:effectLst/>
                            <a:latin typeface="Cambria Math" panose="02040503050406030204" pitchFamily="18" charset="0"/>
                          </a:rPr>
                          <m:t>=1</m:t>
                        </m:r>
                      </m:sub>
                      <m:sup>
                        <m:r>
                          <a:rPr lang="" sz="2400" i="1">
                            <a:effectLst/>
                            <a:latin typeface="Cambria Math" panose="02040503050406030204" pitchFamily="18" charset="0"/>
                          </a:rPr>
                          <m:t>|</m:t>
                        </m:r>
                        <m:r>
                          <a:rPr lang="" sz="2400" i="1">
                            <a:effectLst/>
                            <a:latin typeface="Cambria Math" panose="02040503050406030204" pitchFamily="18" charset="0"/>
                          </a:rPr>
                          <m:t>𝑆</m:t>
                        </m:r>
                        <m:r>
                          <a:rPr lang="" sz="2400" i="1">
                            <a:effectLst/>
                            <a:latin typeface="Cambria Math" panose="02040503050406030204" pitchFamily="18" charset="0"/>
                          </a:rPr>
                          <m:t>|</m:t>
                        </m:r>
                      </m:sup>
                      <m:e>
                        <m:r>
                          <a:rPr lang="" sz="2400" i="1">
                            <a:effectLst/>
                            <a:latin typeface="Cambria Math" panose="02040503050406030204" pitchFamily="18" charset="0"/>
                          </a:rPr>
                          <m:t>𝑔</m:t>
                        </m:r>
                        <m:r>
                          <a:rPr lang="" sz="2400" i="1" baseline="-25000">
                            <a:effectLst/>
                            <a:latin typeface="Cambria Math" panose="02040503050406030204" pitchFamily="18" charset="0"/>
                          </a:rPr>
                          <m:t>𝑖𝑗</m:t>
                        </m:r>
                      </m:e>
                    </m:nary>
                    <m:r>
                      <a:rPr lang="es-MX" sz="2400" b="0" i="0" smtClean="0">
                        <a:effectLst/>
                        <a:latin typeface="Cambria Math" panose="02040503050406030204" pitchFamily="18" charset="0"/>
                      </a:rPr>
                      <m:t>,   </m:t>
                    </m:r>
                  </m:oMath>
                </a14:m>
                <a:r>
                  <a:rPr lang="" sz="2000" dirty="0">
                    <a:effectLst/>
                  </a:rPr>
                  <a:t>   donde</a:t>
                </a:r>
              </a:p>
              <a:p>
                <a:pPr marL="914400" lvl="1" indent="-457200">
                  <a:buFont typeface="+mj-lt"/>
                  <a:buAutoNum type="arabicPeriod"/>
                </a:pPr>
                <a:r>
                  <a:rPr lang="" sz="2400" dirty="0">
                    <a:effectLst/>
                    <a:latin typeface="Times New Roman" panose="02020603050405020304" pitchFamily="18" charset="0"/>
                    <a:cs typeface="Times New Roman" panose="02020603050405020304" pitchFamily="18" charset="0"/>
                  </a:rPr>
                  <a:t>H(</a:t>
                </a:r>
                <a:r>
                  <a:rPr lang="" sz="2400" b="1" dirty="0">
                    <a:effectLst/>
                    <a:latin typeface="Times New Roman" panose="02020603050405020304" pitchFamily="18" charset="0"/>
                    <a:cs typeface="Times New Roman" panose="02020603050405020304" pitchFamily="18" charset="0"/>
                  </a:rPr>
                  <a:t>G</a:t>
                </a:r>
                <a:r>
                  <a:rPr lang="" sz="2400" dirty="0">
                    <a:effectLst/>
                    <a:latin typeface="Times New Roman" panose="02020603050405020304" pitchFamily="18" charset="0"/>
                    <a:cs typeface="Times New Roman" panose="02020603050405020304" pitchFamily="18" charset="0"/>
                  </a:rPr>
                  <a:t>) es el superávit económico más alto del intercambio, dado el patrón de ligas </a:t>
                </a:r>
                <a:r>
                  <a:rPr lang="" sz="2400" b="1" dirty="0">
                    <a:effectLst/>
                    <a:latin typeface="Times New Roman" panose="02020603050405020304" pitchFamily="18" charset="0"/>
                    <a:cs typeface="Times New Roman" panose="02020603050405020304" pitchFamily="18" charset="0"/>
                  </a:rPr>
                  <a:t>G</a:t>
                </a:r>
                <a:r>
                  <a:rPr lang="" sz="2400" dirty="0">
                    <a:effectLst/>
                    <a:latin typeface="Times New Roman" panose="02020603050405020304" pitchFamily="18" charset="0"/>
                    <a:cs typeface="Times New Roman" panose="02020603050405020304" pitchFamily="18" charset="0"/>
                  </a:rPr>
                  <a:t>.  Se obtiene de la asignación eficiente de bienes para ese patrón de ligas;</a:t>
                </a:r>
              </a:p>
              <a:p>
                <a:pPr marL="914400" lvl="1" indent="-457200">
                  <a:buFont typeface="+mj-lt"/>
                  <a:buAutoNum type="arabicPeriod"/>
                </a:pPr>
                <a:r>
                  <a:rPr lang="" sz="2400" i="1" dirty="0">
                    <a:effectLst/>
                    <a:latin typeface="Times New Roman" panose="02020603050405020304" pitchFamily="18" charset="0"/>
                    <a:cs typeface="Times New Roman" panose="02020603050405020304" pitchFamily="18" charset="0"/>
                  </a:rPr>
                  <a:t>g</a:t>
                </a:r>
                <a:r>
                  <a:rPr lang="" sz="2400" i="1" baseline="-25000" dirty="0">
                    <a:effectLst/>
                    <a:latin typeface="Times New Roman" panose="02020603050405020304" pitchFamily="18" charset="0"/>
                    <a:cs typeface="Times New Roman" panose="02020603050405020304" pitchFamily="18" charset="0"/>
                  </a:rPr>
                  <a:t>ij</a:t>
                </a:r>
                <a:r>
                  <a:rPr lang="" sz="2400" dirty="0">
                    <a:effectLst/>
                    <a:latin typeface="Times New Roman" panose="02020603050405020304" pitchFamily="18" charset="0"/>
                    <a:cs typeface="Times New Roman" panose="02020603050405020304" pitchFamily="18" charset="0"/>
                  </a:rPr>
                  <a:t>=1 cuando el comprador </a:t>
                </a:r>
                <a:r>
                  <a:rPr lang="" sz="2400" i="1" dirty="0">
                    <a:effectLst/>
                    <a:latin typeface="Times New Roman" panose="02020603050405020304" pitchFamily="18" charset="0"/>
                    <a:cs typeface="Times New Roman" panose="02020603050405020304" pitchFamily="18" charset="0"/>
                  </a:rPr>
                  <a:t>i</a:t>
                </a:r>
                <a:r>
                  <a:rPr lang="" sz="2400" dirty="0">
                    <a:effectLst/>
                    <a:latin typeface="Times New Roman" panose="02020603050405020304" pitchFamily="18" charset="0"/>
                    <a:cs typeface="Times New Roman" panose="02020603050405020304" pitchFamily="18" charset="0"/>
                  </a:rPr>
                  <a:t> está ligado al vendedor </a:t>
                </a:r>
                <a:r>
                  <a:rPr lang="" sz="2400" i="1" dirty="0">
                    <a:effectLst/>
                    <a:latin typeface="Times New Roman" panose="02020603050405020304" pitchFamily="18" charset="0"/>
                    <a:cs typeface="Times New Roman" panose="02020603050405020304" pitchFamily="18" charset="0"/>
                  </a:rPr>
                  <a:t>j</a:t>
                </a:r>
                <a:r>
                  <a:rPr lang="" sz="2400" dirty="0">
                    <a:effectLst/>
                    <a:latin typeface="Times New Roman" panose="02020603050405020304" pitchFamily="18" charset="0"/>
                    <a:cs typeface="Times New Roman" panose="02020603050405020304" pitchFamily="18" charset="0"/>
                  </a:rPr>
                  <a:t> y </a:t>
                </a:r>
                <a:r>
                  <a:rPr lang="" sz="2400" i="1" dirty="0">
                    <a:effectLst/>
                    <a:latin typeface="Times New Roman" panose="02020603050405020304" pitchFamily="18" charset="0"/>
                    <a:cs typeface="Times New Roman" panose="02020603050405020304" pitchFamily="18" charset="0"/>
                  </a:rPr>
                  <a:t>g</a:t>
                </a:r>
                <a:r>
                  <a:rPr lang="" sz="2400" i="1" baseline="-25000" dirty="0">
                    <a:effectLst/>
                    <a:latin typeface="Times New Roman" panose="02020603050405020304" pitchFamily="18" charset="0"/>
                    <a:cs typeface="Times New Roman" panose="02020603050405020304" pitchFamily="18" charset="0"/>
                  </a:rPr>
                  <a:t>ij</a:t>
                </a:r>
                <a:r>
                  <a:rPr lang="" sz="2400" dirty="0">
                    <a:effectLst/>
                    <a:latin typeface="Times New Roman" panose="02020603050405020304" pitchFamily="18" charset="0"/>
                    <a:cs typeface="Times New Roman" panose="02020603050405020304" pitchFamily="18" charset="0"/>
                  </a:rPr>
                  <a:t>=0 en otro caso, y </a:t>
                </a:r>
              </a:p>
              <a:p>
                <a:pPr marL="914400" lvl="1" indent="-457200">
                  <a:buFont typeface="+mj-lt"/>
                  <a:buAutoNum type="arabicPeriod"/>
                </a:pPr>
                <a:r>
                  <a:rPr lang="" sz="2400" i="1" dirty="0">
                    <a:effectLst/>
                    <a:latin typeface="Times New Roman" panose="02020603050405020304" pitchFamily="18" charset="0"/>
                    <a:cs typeface="Times New Roman" panose="02020603050405020304" pitchFamily="18" charset="0"/>
                  </a:rPr>
                  <a:t>c </a:t>
                </a:r>
                <a:r>
                  <a:rPr lang="" sz="2400" dirty="0">
                    <a:effectLst/>
                    <a:latin typeface="Times New Roman" panose="02020603050405020304" pitchFamily="18" charset="0"/>
                    <a:cs typeface="Times New Roman" panose="02020603050405020304" pitchFamily="18" charset="0"/>
                  </a:rPr>
                  <a:t>es el costo de una liga.</a:t>
                </a:r>
              </a:p>
              <a:p>
                <a:r>
                  <a:rPr lang="" sz="2400" dirty="0">
                    <a:effectLst/>
                  </a:rPr>
                  <a:t>Digo que un patrón de ligas es </a:t>
                </a:r>
                <a:r>
                  <a:rPr lang="" sz="2400" i="1" dirty="0">
                    <a:effectLst/>
                  </a:rPr>
                  <a:t>eficiente </a:t>
                </a:r>
                <a:r>
                  <a:rPr lang="" sz="2400" dirty="0">
                    <a:effectLst/>
                  </a:rPr>
                  <a:t>si produce el mayor superávit económico neto de todas las gráficas.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D</a:t>
                </a:r>
                <a:r>
                  <a:rPr lang="" sz="2400" dirty="0">
                    <a:effectLst/>
                    <a:latin typeface="Times New Roman" panose="02020603050405020304" pitchFamily="18" charset="0"/>
                    <a:cs typeface="Times New Roman" panose="02020603050405020304" pitchFamily="18" charset="0"/>
                  </a:rPr>
                  <a:t>erivaré la estructura de patrones de ligas eficientes usando el teorema del matrimonio.</a:t>
                </a:r>
              </a:p>
              <a:p>
                <a:pPr lvl="1">
                  <a:buFont typeface="Wingdings" panose="05000000000000000000" pitchFamily="2" charset="2"/>
                  <a:buChar char="§"/>
                </a:pPr>
                <a:endParaRPr lang="" sz="1000" dirty="0">
                  <a:effectLst/>
                  <a:latin typeface="Times New Roman" panose="02020603050405020304" pitchFamily="18" charset="0"/>
                  <a:cs typeface="Times New Roman" panose="02020603050405020304" pitchFamily="18" charset="0"/>
                </a:endParaRPr>
              </a:p>
              <a:p>
                <a:r>
                  <a:rPr lang="" sz="2400" dirty="0">
                    <a:effectLst/>
                  </a:rPr>
                  <a:t>La pregunta central es: Los compradores, actuando no cooperativamente, ¿pueden formar patrones de ligas eficientes?</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18984" y="903205"/>
                <a:ext cx="11207578" cy="5841639"/>
              </a:xfrm>
              <a:blipFill>
                <a:blip r:embed="rId2"/>
                <a:stretch>
                  <a:fillRect t="-731" r="-761" b="-104"/>
                </a:stretch>
              </a:blipFill>
            </p:spPr>
            <p:txBody>
              <a:bodyPr/>
              <a:lstStyle/>
              <a:p>
                <a:r>
                  <a:rPr lang="es-MX">
                    <a:noFill/>
                  </a:rPr>
                  <a:t> </a:t>
                </a:r>
              </a:p>
            </p:txBody>
          </p:sp>
        </mc:Fallback>
      </mc:AlternateContent>
      <p:sp>
        <p:nvSpPr>
          <p:cNvPr id="5" name="Text Box 9"/>
          <p:cNvSpPr txBox="1">
            <a:spLocks noChangeArrowheads="1"/>
          </p:cNvSpPr>
          <p:nvPr/>
        </p:nvSpPr>
        <p:spPr bwMode="auto">
          <a:xfrm>
            <a:off x="4637323" y="5273771"/>
            <a:ext cx="7351387"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400" u="none"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rPr>
              <a:t>también se llama: Patrón eficiente de ligas. Red eficiente</a:t>
            </a:r>
            <a:endParaRPr lang="es-MX" sz="2400" i="1" u="none" dirty="0">
              <a:latin typeface="Calibri" panose="020F0502020204030204" pitchFamily="34" charset="0"/>
              <a:ea typeface="Calibri" panose="020F0502020204030204" pitchFamily="34" charset="0"/>
              <a:cs typeface="Calibri" panose="020F0502020204030204" pitchFamily="34" charset="0"/>
              <a:sym typeface="Symbol" panose="05050102010706020507" pitchFamily="18" charset="2"/>
            </a:endParaRPr>
          </a:p>
        </p:txBody>
      </p:sp>
      <p:sp>
        <p:nvSpPr>
          <p:cNvPr id="2" name="Elipse 1"/>
          <p:cNvSpPr/>
          <p:nvPr/>
        </p:nvSpPr>
        <p:spPr bwMode="auto">
          <a:xfrm>
            <a:off x="2249959" y="4006604"/>
            <a:ext cx="4005470" cy="498250"/>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7" name="Conector recto de flecha 6"/>
          <p:cNvCxnSpPr/>
          <p:nvPr/>
        </p:nvCxnSpPr>
        <p:spPr bwMode="auto">
          <a:xfrm flipH="1" flipV="1">
            <a:off x="4732638" y="4503606"/>
            <a:ext cx="949705" cy="759279"/>
          </a:xfrm>
          <a:prstGeom prst="straightConnector1">
            <a:avLst/>
          </a:prstGeom>
          <a:solidFill>
            <a:schemeClr val="accent1"/>
          </a:solidFill>
          <a:ln w="1905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 name="CuadroTexto 41">
            <a:extLst>
              <a:ext uri="{FF2B5EF4-FFF2-40B4-BE49-F238E27FC236}">
                <a16:creationId xmlns:a16="http://schemas.microsoft.com/office/drawing/2014/main" id="{65072F87-42FE-14F1-2684-FF283D0E2C83}"/>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36</a:t>
            </a:fld>
            <a:endParaRPr lang="es-MX" dirty="0"/>
          </a:p>
        </p:txBody>
      </p:sp>
      <p:sp>
        <p:nvSpPr>
          <p:cNvPr id="8" name="Text Box 9">
            <a:extLst>
              <a:ext uri="{FF2B5EF4-FFF2-40B4-BE49-F238E27FC236}">
                <a16:creationId xmlns:a16="http://schemas.microsoft.com/office/drawing/2014/main" id="{FD602D10-522C-AF25-7732-05FB4C44565B}"/>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7973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1" presetID="1" presetClass="entr" presetSubtype="0" fill="hold" grpId="0" nodeType="withEffect">
                                  <p:stCondLst>
                                    <p:cond delay="3000"/>
                                  </p:stCondLst>
                                  <p:childTnLst>
                                    <p:set>
                                      <p:cBhvr>
                                        <p:cTn id="22"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23" presetID="1" presetClass="entr" presetSubtype="0" fill="hold" nodeType="withEffect">
                                  <p:stCondLst>
                                    <p:cond delay="3000"/>
                                  </p:stCondLst>
                                  <p:childTnLst>
                                    <p:set>
                                      <p:cBhvr>
                                        <p:cTn id="24"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par>
                                <p:cTn id="25" presetID="1" presetClass="entr" presetSubtype="0" fill="hold" grpId="0" nodeType="withEffect">
                                  <p:stCondLst>
                                    <p:cond delay="3000"/>
                                  </p:stCondLst>
                                  <p:childTnLst>
                                    <p:set>
                                      <p:cBhvr>
                                        <p:cTn id="26" dur="1" fill="hold">
                                          <p:stCondLst>
                                            <p:cond delay="0"/>
                                          </p:stCondLst>
                                        </p:cTn>
                                        <p:tgtEl>
                                          <p:spTgt spid="2"/>
                                        </p:tgtEl>
                                        <p:attrNameLst>
                                          <p:attrName>style.visibility</p:attrName>
                                        </p:attrNameLst>
                                      </p:cBhvr>
                                      <p:to>
                                        <p:strVal val="visible"/>
                                      </p:to>
                                    </p:set>
                                  </p:childTnLst>
                                  <p:subTnLst>
                                    <p:set>
                                      <p:cBhvr override="childStyle">
                                        <p:cTn dur="1" fill="hold" display="0" masterRel="nextClick" afterEffect="1"/>
                                        <p:tgtEl>
                                          <p:spTgt spid="2"/>
                                        </p:tgtEl>
                                        <p:attrNameLst>
                                          <p:attrName>style.visibility</p:attrName>
                                        </p:attrNameLst>
                                      </p:cBhvr>
                                      <p:to>
                                        <p:strVal val="hidden"/>
                                      </p:to>
                                    </p:set>
                                  </p:subTnLst>
                                </p:cTn>
                              </p:par>
                              <p:par>
                                <p:cTn id="27" presetID="1" presetClass="entr" presetSubtype="0" fill="hold" grpId="0" nodeType="withEffect">
                                  <p:stCondLst>
                                    <p:cond delay="5000"/>
                                  </p:stCondLst>
                                  <p:childTnLst>
                                    <p:set>
                                      <p:cBhvr>
                                        <p:cTn id="28"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80768" y="1193180"/>
            <a:ext cx="10849232" cy="5318831"/>
          </a:xfrm>
        </p:spPr>
        <p:txBody>
          <a:bodyPr/>
          <a:lstStyle/>
          <a:p>
            <a:r>
              <a:rPr lang="es-MX" sz="2400" dirty="0">
                <a:effectLst/>
              </a:rPr>
              <a:t>C</a:t>
            </a:r>
            <a:r>
              <a:rPr lang="" sz="2400" dirty="0">
                <a:effectLst/>
              </a:rPr>
              <a:t>onsidero el siguiente juego de formación de redes.</a:t>
            </a:r>
          </a:p>
          <a:p>
            <a:endParaRPr lang="" sz="1000" dirty="0">
              <a:effectLst/>
            </a:endParaRPr>
          </a:p>
          <a:p>
            <a:r>
              <a:rPr lang="" sz="2800" dirty="0">
                <a:effectLst/>
              </a:rPr>
              <a:t>Etapa 1. </a:t>
            </a:r>
            <a:r>
              <a:rPr lang="" sz="2400" dirty="0">
                <a:effectLst/>
              </a:rPr>
              <a:t>Los compradores simultáneamente escogen ligas a los vendedores. A un comprador le cuesta </a:t>
            </a:r>
            <a:r>
              <a:rPr lang="" sz="2400" i="1" dirty="0">
                <a:effectLst/>
              </a:rPr>
              <a:t>c</a:t>
            </a:r>
            <a:r>
              <a:rPr lang="" sz="2400" dirty="0">
                <a:effectLst/>
              </a:rPr>
              <a:t>&gt;0 cada liga.</a:t>
            </a:r>
          </a:p>
          <a:p>
            <a:pPr lvl="1">
              <a:buFont typeface="Wingdings" panose="05000000000000000000" pitchFamily="2" charset="2"/>
              <a:buChar char="§"/>
            </a:pPr>
            <a:r>
              <a:rPr lang="" sz="2400" dirty="0">
                <a:effectLst/>
                <a:latin typeface="Times New Roman" panose="02020603050405020304" pitchFamily="18" charset="0"/>
                <a:cs typeface="Times New Roman" panose="02020603050405020304" pitchFamily="18" charset="0"/>
              </a:rPr>
              <a:t>Las ligas las ponen (y las pagan) los compradores.</a:t>
            </a:r>
          </a:p>
          <a:p>
            <a:endParaRPr lang="" sz="1000" dirty="0">
              <a:effectLst/>
            </a:endParaRPr>
          </a:p>
          <a:p>
            <a:r>
              <a:rPr lang="" sz="2400" dirty="0">
                <a:effectLst/>
              </a:rPr>
              <a:t>(Uso solo estrategias puras). Las ligas del comprador </a:t>
            </a:r>
            <a:r>
              <a:rPr lang="" sz="2400" i="1" dirty="0">
                <a:effectLst/>
              </a:rPr>
              <a:t>i</a:t>
            </a:r>
            <a:r>
              <a:rPr lang="" sz="2400" dirty="0">
                <a:effectLst/>
              </a:rPr>
              <a:t> son </a:t>
            </a:r>
            <a:r>
              <a:rPr lang="" sz="2400" b="1" i="1" dirty="0">
                <a:effectLst/>
              </a:rPr>
              <a:t>g</a:t>
            </a:r>
            <a:r>
              <a:rPr lang="" sz="2400" i="1" baseline="-25000" dirty="0">
                <a:effectLst/>
              </a:rPr>
              <a:t>i</a:t>
            </a:r>
            <a:r>
              <a:rPr lang="" sz="2400" dirty="0">
                <a:effectLst/>
              </a:rPr>
              <a:t> = (</a:t>
            </a:r>
            <a:r>
              <a:rPr lang="" sz="2400" i="1" dirty="0">
                <a:effectLst/>
              </a:rPr>
              <a:t>g</a:t>
            </a:r>
            <a:r>
              <a:rPr lang="" sz="2400" i="1" baseline="-25000" dirty="0">
                <a:effectLst/>
              </a:rPr>
              <a:t>i</a:t>
            </a:r>
            <a:r>
              <a:rPr lang="" sz="2400" baseline="-25000" dirty="0">
                <a:effectLst/>
              </a:rPr>
              <a:t>1</a:t>
            </a:r>
            <a:r>
              <a:rPr lang="" sz="2400" dirty="0">
                <a:effectLst/>
              </a:rPr>
              <a:t>,..., </a:t>
            </a:r>
            <a:r>
              <a:rPr lang="" sz="2400" i="1" dirty="0">
                <a:effectLst/>
              </a:rPr>
              <a:t>g</a:t>
            </a:r>
            <a:r>
              <a:rPr lang="" sz="2400" i="1" baseline="-25000" dirty="0">
                <a:effectLst/>
              </a:rPr>
              <a:t>i</a:t>
            </a:r>
            <a:r>
              <a:rPr lang="" sz="2400" baseline="-25000" dirty="0">
                <a:effectLst/>
              </a:rPr>
              <a:t>|S|</a:t>
            </a:r>
            <a:r>
              <a:rPr lang="" sz="2400" dirty="0">
                <a:effectLst/>
              </a:rPr>
              <a:t>), donde </a:t>
            </a:r>
            <a:r>
              <a:rPr lang="" sz="2400" i="1" dirty="0">
                <a:effectLst/>
              </a:rPr>
              <a:t>g</a:t>
            </a:r>
            <a:r>
              <a:rPr lang="" sz="2400" i="1" baseline="-25000" dirty="0">
                <a:effectLst/>
              </a:rPr>
              <a:t>ij</a:t>
            </a:r>
            <a:r>
              <a:rPr lang="" sz="2400" dirty="0">
                <a:effectLst/>
              </a:rPr>
              <a:t>=1 si hay una liga de </a:t>
            </a:r>
            <a:r>
              <a:rPr lang="" sz="2400" i="1" dirty="0">
                <a:effectLst/>
              </a:rPr>
              <a:t>i </a:t>
            </a:r>
            <a:r>
              <a:rPr lang="" sz="2400" dirty="0">
                <a:effectLst/>
              </a:rPr>
              <a:t>al vendedor </a:t>
            </a:r>
            <a:r>
              <a:rPr lang="" sz="2400" i="1" dirty="0">
                <a:effectLst/>
              </a:rPr>
              <a:t>j, </a:t>
            </a:r>
            <a:r>
              <a:rPr lang="" sz="2400" dirty="0">
                <a:effectLst/>
              </a:rPr>
              <a:t>y 0 si no hay.</a:t>
            </a:r>
          </a:p>
          <a:p>
            <a:endParaRPr lang="" sz="1000" dirty="0">
              <a:effectLst/>
            </a:endParaRPr>
          </a:p>
          <a:p>
            <a:r>
              <a:rPr lang="" sz="2400" dirty="0">
                <a:effectLst/>
              </a:rPr>
              <a:t>Las ligas de los compradores forman un patrón de ligas </a:t>
            </a:r>
            <a:r>
              <a:rPr lang="" sz="2400" b="1" dirty="0">
                <a:effectLst/>
              </a:rPr>
              <a:t>G</a:t>
            </a:r>
            <a:r>
              <a:rPr lang="" sz="2400" dirty="0">
                <a:effectLst/>
              </a:rPr>
              <a:t>, y supongo que </a:t>
            </a:r>
            <a:r>
              <a:rPr lang="" sz="2400" b="1" dirty="0">
                <a:effectLst/>
              </a:rPr>
              <a:t>G </a:t>
            </a:r>
            <a:r>
              <a:rPr lang="" sz="2400" dirty="0">
                <a:effectLst/>
              </a:rPr>
              <a:t>es observable por todos los jugadores (</a:t>
            </a:r>
            <a:r>
              <a:rPr lang="" sz="2400" dirty="0">
                <a:effectLst/>
                <a:latin typeface="Calibri" panose="020F0502020204030204" pitchFamily="34" charset="0"/>
              </a:rPr>
              <a:t>juego de información perfecta</a:t>
            </a:r>
            <a:r>
              <a:rPr lang="" sz="2400" dirty="0">
                <a:effectLst/>
              </a:rPr>
              <a:t>).</a:t>
            </a:r>
          </a:p>
        </p:txBody>
      </p:sp>
      <p:sp>
        <p:nvSpPr>
          <p:cNvPr id="2" name="CuadroTexto 41">
            <a:extLst>
              <a:ext uri="{FF2B5EF4-FFF2-40B4-BE49-F238E27FC236}">
                <a16:creationId xmlns:a16="http://schemas.microsoft.com/office/drawing/2014/main" id="{5F4432EC-5748-7ADD-02B4-61A187BC786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37</a:t>
            </a:fld>
            <a:endParaRPr lang="es-MX" dirty="0"/>
          </a:p>
        </p:txBody>
      </p:sp>
      <p:sp>
        <p:nvSpPr>
          <p:cNvPr id="5" name="Text Box 9">
            <a:extLst>
              <a:ext uri="{FF2B5EF4-FFF2-40B4-BE49-F238E27FC236}">
                <a16:creationId xmlns:a16="http://schemas.microsoft.com/office/drawing/2014/main" id="{69ED0E1F-8603-4C47-C1C3-64ABDD8EC5D8}"/>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019834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729049" y="1204332"/>
                <a:ext cx="10657408" cy="5399668"/>
              </a:xfrm>
            </p:spPr>
            <p:txBody>
              <a:bodyPr/>
              <a:lstStyle/>
              <a:p>
                <a:r>
                  <a:rPr lang="" sz="2800" dirty="0">
                    <a:effectLst/>
                  </a:rPr>
                  <a:t>Etapa 2. </a:t>
                </a:r>
                <a:r>
                  <a:rPr lang="" sz="2400" dirty="0">
                    <a:effectLst/>
                  </a:rPr>
                  <a:t>Cada comprador </a:t>
                </a:r>
                <a:r>
                  <a:rPr lang="" sz="2400" i="1" dirty="0">
                    <a:effectLst/>
                  </a:rPr>
                  <a:t>b</a:t>
                </a:r>
                <a:r>
                  <a:rPr lang="" sz="2400" i="1" baseline="-25000" dirty="0">
                    <a:effectLst/>
                  </a:rPr>
                  <a:t>i</a:t>
                </a:r>
                <a:r>
                  <a:rPr lang="" sz="2400" i="1" dirty="0">
                    <a:effectLst/>
                  </a:rPr>
                  <a:t> </a:t>
                </a:r>
                <a:r>
                  <a:rPr lang="" sz="2400" dirty="0">
                    <a:effectLst/>
                  </a:rPr>
                  <a:t>privadamente conoce su valoración </a:t>
                </a:r>
                <a:r>
                  <a:rPr lang="" sz="2400" i="1" dirty="0">
                    <a:effectLst/>
                  </a:rPr>
                  <a:t>v</a:t>
                </a:r>
                <a:r>
                  <a:rPr lang="" sz="2400" i="1" baseline="-25000" dirty="0">
                    <a:effectLst/>
                  </a:rPr>
                  <a:t>i</a:t>
                </a:r>
                <a:r>
                  <a:rPr lang="" sz="2400" i="1" dirty="0">
                    <a:effectLst/>
                  </a:rPr>
                  <a:t> </a:t>
                </a:r>
                <a:r>
                  <a:rPr lang="" sz="2400" dirty="0">
                    <a:effectLst/>
                  </a:rPr>
                  <a:t>de un bien. Los compradores compiten en la subasta ya descrita. El equilibrio se alcanza cuando los compradores pujan hasta alcanzar sus valoraciones, y sumarizo los resultados de los V-beneficios (</a:t>
                </a:r>
                <a:r>
                  <a:rPr lang="" sz="2400" dirty="0">
                    <a:effectLst/>
                    <a:latin typeface="Times New Roman" panose="02020603050405020304" pitchFamily="18" charset="0"/>
                    <a:cs typeface="Times New Roman" panose="02020603050405020304" pitchFamily="18" charset="0"/>
                  </a:rPr>
                  <a:t>lámina 38</a:t>
                </a:r>
                <a:r>
                  <a:rPr lang="" sz="2400" dirty="0">
                    <a:effectLst/>
                  </a:rPr>
                  <a:t>) de los compradores.</a:t>
                </a:r>
              </a:p>
              <a:p>
                <a:endParaRPr lang="" sz="1000" dirty="0">
                  <a:effectLst/>
                </a:endParaRPr>
              </a:p>
              <a:p>
                <a:r>
                  <a:rPr lang="" sz="2400" dirty="0">
                    <a:effectLst/>
                  </a:rPr>
                  <a:t>El beneficio final de un comprador, su </a:t>
                </a:r>
                <a:r>
                  <a:rPr lang="" sz="2400" i="1" dirty="0">
                    <a:effectLst/>
                  </a:rPr>
                  <a:t>ganancia,</a:t>
                </a:r>
                <a:r>
                  <a:rPr lang="" sz="2400" dirty="0">
                    <a:effectLst/>
                  </a:rPr>
                  <a:t> son sus V-beneficios menos sus costos de ligas. Para </a:t>
                </a:r>
                <a:r>
                  <a:rPr lang="" sz="2400" i="1" dirty="0">
                    <a:effectLst/>
                  </a:rPr>
                  <a:t>b</a:t>
                </a:r>
                <a:r>
                  <a:rPr lang="" sz="2400" i="1" baseline="-25000" dirty="0">
                    <a:effectLst/>
                  </a:rPr>
                  <a:t>i</a:t>
                </a:r>
                <a:r>
                  <a:rPr lang="" sz="2400" dirty="0">
                    <a:effectLst/>
                  </a:rPr>
                  <a:t>, su ganancia es </a:t>
                </a:r>
              </a:p>
              <a:p>
                <a:pPr marL="0" indent="0">
                  <a:buNone/>
                </a:pPr>
                <a:r>
                  <a:rPr lang="" sz="2400" dirty="0">
                    <a:effectLst/>
                  </a:rPr>
                  <a:t>		</a:t>
                </a:r>
                <a:r>
                  <a:rPr lang="" sz="2400" dirty="0">
                    <a:effectLst/>
                    <a:sym typeface="Symbol" panose="05050102010706020507" pitchFamily="18" charset="2"/>
                  </a:rPr>
                  <a:t></a:t>
                </a:r>
                <a:r>
                  <a:rPr lang="" sz="2400" i="1" baseline="-25000" dirty="0">
                    <a:effectLst/>
                  </a:rPr>
                  <a:t>b</a:t>
                </a:r>
                <a:r>
                  <a:rPr lang="" sz="2400" i="1" baseline="-46000" dirty="0">
                    <a:effectLst/>
                  </a:rPr>
                  <a:t>i</a:t>
                </a:r>
                <a:r>
                  <a:rPr lang="" sz="2400" dirty="0">
                    <a:effectLst/>
                  </a:rPr>
                  <a:t>(</a:t>
                </a:r>
                <a:r>
                  <a:rPr lang="" sz="2400" b="1" dirty="0">
                    <a:effectLst/>
                  </a:rPr>
                  <a:t>G</a:t>
                </a:r>
                <a:r>
                  <a:rPr lang="" sz="2400" dirty="0">
                    <a:effectLst/>
                  </a:rPr>
                  <a:t>) = V</a:t>
                </a:r>
                <a:r>
                  <a:rPr lang="" sz="2400" i="1" baseline="-25000" dirty="0">
                    <a:effectLst/>
                  </a:rPr>
                  <a:t>b</a:t>
                </a:r>
                <a:r>
                  <a:rPr lang="" sz="2400" i="1" baseline="-46000" dirty="0">
                    <a:effectLst/>
                  </a:rPr>
                  <a:t>i</a:t>
                </a:r>
                <a:r>
                  <a:rPr lang="" sz="2400" dirty="0">
                    <a:effectLst/>
                  </a:rPr>
                  <a:t>(</a:t>
                </a:r>
                <a:r>
                  <a:rPr lang="" sz="2400" b="1" dirty="0">
                    <a:effectLst/>
                  </a:rPr>
                  <a:t>G</a:t>
                </a:r>
                <a:r>
                  <a:rPr lang="" sz="2400" dirty="0">
                    <a:effectLst/>
                  </a:rPr>
                  <a:t>) – </a:t>
                </a:r>
                <a:r>
                  <a:rPr lang="" sz="2400" i="1" dirty="0">
                    <a:effectLst/>
                  </a:rPr>
                  <a:t>c</a:t>
                </a:r>
                <a:r>
                  <a:rPr lang="" sz="2400" dirty="0">
                    <a:effectLst/>
                  </a:rPr>
                  <a:t> </a:t>
                </a:r>
                <a14:m>
                  <m:oMath xmlns:m="http://schemas.openxmlformats.org/officeDocument/2006/math">
                    <m:nary>
                      <m:naryPr>
                        <m:chr m:val="∑"/>
                        <m:limLoc m:val="subSup"/>
                        <m:ctrlPr>
                          <a:rPr lang="es-MX" sz="2400" i="1">
                            <a:effectLst/>
                            <a:latin typeface="Cambria Math" panose="02040503050406030204" pitchFamily="18" charset="0"/>
                          </a:rPr>
                        </m:ctrlPr>
                      </m:naryPr>
                      <m:sub>
                        <m:r>
                          <m:rPr>
                            <m:brk m:alnAt="25"/>
                          </m:rPr>
                          <a:rPr lang="" sz="2400" i="1">
                            <a:effectLst/>
                            <a:latin typeface="Cambria Math" panose="02040503050406030204" pitchFamily="18" charset="0"/>
                          </a:rPr>
                          <m:t>𝑗</m:t>
                        </m:r>
                        <m:r>
                          <a:rPr lang="" sz="2400" i="1">
                            <a:effectLst/>
                            <a:latin typeface="Cambria Math" panose="02040503050406030204" pitchFamily="18" charset="0"/>
                          </a:rPr>
                          <m:t>=1</m:t>
                        </m:r>
                      </m:sub>
                      <m:sup>
                        <m:r>
                          <a:rPr lang="" sz="2400" i="1">
                            <a:effectLst/>
                            <a:latin typeface="Cambria Math" panose="02040503050406030204" pitchFamily="18" charset="0"/>
                          </a:rPr>
                          <m:t>|</m:t>
                        </m:r>
                        <m:r>
                          <a:rPr lang="" sz="2400" i="1">
                            <a:effectLst/>
                            <a:latin typeface="Cambria Math" panose="02040503050406030204" pitchFamily="18" charset="0"/>
                          </a:rPr>
                          <m:t>𝑆</m:t>
                        </m:r>
                        <m:r>
                          <a:rPr lang="" sz="2400" i="1">
                            <a:effectLst/>
                            <a:latin typeface="Cambria Math" panose="02040503050406030204" pitchFamily="18" charset="0"/>
                          </a:rPr>
                          <m:t>|</m:t>
                        </m:r>
                      </m:sup>
                      <m:e>
                        <m:r>
                          <a:rPr lang="" sz="2400" i="1">
                            <a:effectLst/>
                            <a:latin typeface="Cambria Math" panose="02040503050406030204" pitchFamily="18" charset="0"/>
                          </a:rPr>
                          <m:t>𝑔</m:t>
                        </m:r>
                        <m:r>
                          <a:rPr lang="" sz="2400" i="1" baseline="-25000">
                            <a:effectLst/>
                            <a:latin typeface="Cambria Math" panose="02040503050406030204" pitchFamily="18" charset="0"/>
                          </a:rPr>
                          <m:t>𝑖𝑗</m:t>
                        </m:r>
                      </m:e>
                    </m:nary>
                  </m:oMath>
                </a14:m>
                <a:r>
                  <a:rPr lang="" sz="2400" dirty="0">
                    <a:effectLst/>
                  </a:rPr>
                  <a:t>              ganancia del comprador </a:t>
                </a:r>
                <a:r>
                  <a:rPr lang="" sz="2400" i="1" dirty="0">
                    <a:effectLst/>
                  </a:rPr>
                  <a:t>b</a:t>
                </a:r>
                <a:r>
                  <a:rPr lang="" sz="2400" i="1" baseline="-25000" dirty="0">
                    <a:effectLst/>
                  </a:rPr>
                  <a:t>i</a:t>
                </a:r>
                <a:r>
                  <a:rPr lang="" sz="2400" i="1" dirty="0">
                    <a:effectLst/>
                  </a:rPr>
                  <a:t> </a:t>
                </a:r>
                <a:endParaRPr lang="" sz="2400" dirty="0">
                  <a:effectLst/>
                </a:endParaRPr>
              </a:p>
              <a:p>
                <a:pPr marL="0" indent="0">
                  <a:buNone/>
                </a:pPr>
                <a:endParaRPr lang="" sz="1000" dirty="0">
                  <a:effectLst/>
                </a:endParaRPr>
              </a:p>
              <a:p>
                <a:r>
                  <a:rPr lang="" sz="2400" dirty="0">
                    <a:effectLst/>
                  </a:rPr>
                  <a:t>Ganancia del vendedor </a:t>
                </a:r>
                <a:r>
                  <a:rPr lang="" sz="2400" i="1" dirty="0">
                    <a:effectLst/>
                  </a:rPr>
                  <a:t>s</a:t>
                </a:r>
                <a:r>
                  <a:rPr lang="" sz="2400" i="1" baseline="-25000" dirty="0">
                    <a:effectLst/>
                  </a:rPr>
                  <a:t>j</a:t>
                </a:r>
                <a:r>
                  <a:rPr lang="" sz="2400" dirty="0">
                    <a:effectLst/>
                  </a:rPr>
                  <a:t>. Para </a:t>
                </a:r>
                <a:r>
                  <a:rPr lang="" sz="2400" i="1" dirty="0">
                    <a:effectLst/>
                  </a:rPr>
                  <a:t>s</a:t>
                </a:r>
                <a:r>
                  <a:rPr lang="" sz="2400" i="1" baseline="-25000" dirty="0">
                    <a:effectLst/>
                  </a:rPr>
                  <a:t>j</a:t>
                </a:r>
                <a:r>
                  <a:rPr lang="" sz="2400" dirty="0">
                    <a:effectLst/>
                  </a:rPr>
                  <a:t>, su ganancia es V</a:t>
                </a:r>
                <a:r>
                  <a:rPr lang="" sz="2400" i="1" baseline="-25000" dirty="0">
                    <a:effectLst/>
                  </a:rPr>
                  <a:t>s</a:t>
                </a:r>
                <a:r>
                  <a:rPr lang="" sz="2400" i="1" baseline="-46000" dirty="0">
                    <a:effectLst/>
                  </a:rPr>
                  <a:t>j</a:t>
                </a:r>
                <a:r>
                  <a:rPr lang="" sz="2400" dirty="0">
                    <a:effectLst/>
                  </a:rPr>
                  <a:t>(</a:t>
                </a:r>
                <a:r>
                  <a:rPr lang="" sz="2400" b="1" dirty="0">
                    <a:effectLst/>
                  </a:rPr>
                  <a:t>G</a:t>
                </a:r>
                <a:r>
                  <a:rPr lang="" sz="2400" dirty="0">
                    <a:effectLst/>
                  </a:rPr>
                  <a:t>). El precio al que le compraron su bien atómico.</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729049" y="1204332"/>
                <a:ext cx="10657408" cy="5399668"/>
              </a:xfrm>
              <a:blipFill>
                <a:blip r:embed="rId2"/>
                <a:stretch>
                  <a:fillRect t="-1243" r="-973"/>
                </a:stretch>
              </a:blipFill>
            </p:spPr>
            <p:txBody>
              <a:bodyPr/>
              <a:lstStyle/>
              <a:p>
                <a:r>
                  <a:rPr lang="es-MX">
                    <a:noFill/>
                  </a:rPr>
                  <a:t> </a:t>
                </a:r>
              </a:p>
            </p:txBody>
          </p:sp>
        </mc:Fallback>
      </mc:AlternateContent>
      <p:sp>
        <p:nvSpPr>
          <p:cNvPr id="2" name="CuadroTexto 41">
            <a:extLst>
              <a:ext uri="{FF2B5EF4-FFF2-40B4-BE49-F238E27FC236}">
                <a16:creationId xmlns:a16="http://schemas.microsoft.com/office/drawing/2014/main" id="{FB899E37-AFB1-10F0-F1B3-AC53BE67D50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38</a:t>
            </a:fld>
            <a:endParaRPr lang="es-MX" dirty="0"/>
          </a:p>
        </p:txBody>
      </p:sp>
      <p:sp>
        <p:nvSpPr>
          <p:cNvPr id="5" name="Text Box 9">
            <a:extLst>
              <a:ext uri="{FF2B5EF4-FFF2-40B4-BE49-F238E27FC236}">
                <a16:creationId xmlns:a16="http://schemas.microsoft.com/office/drawing/2014/main" id="{CD0157C4-53D9-3750-B860-6C67469881A6}"/>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06691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31341" y="929269"/>
                <a:ext cx="10663881" cy="5653240"/>
              </a:xfrm>
            </p:spPr>
            <p:txBody>
              <a:bodyPr/>
              <a:lstStyle/>
              <a:p>
                <a:r>
                  <a:rPr lang="" sz="2400" dirty="0">
                    <a:effectLst/>
                  </a:rPr>
                  <a:t>Resuelvo para un equilibrio bayesiano perfecto de este juego. En la primer etapa, la selección de ligas de un comprador debe maximizar sus ganancias esperadas, dadas las estrategias de los otros compradores.</a:t>
                </a:r>
              </a:p>
              <a:p>
                <a:endParaRPr lang="" sz="1000" dirty="0">
                  <a:effectLst/>
                </a:endParaRPr>
              </a:p>
              <a:p>
                <a:r>
                  <a:rPr lang="" sz="2400" dirty="0">
                    <a:effectLst/>
                  </a:rPr>
                  <a:t>Hecho esto, el comprador no puede tener un incentivo para agregar, romper, o rearreglar ninguna de sus ligas. Digo que un perfil de ligas </a:t>
                </a:r>
                <a:r>
                  <a:rPr lang="" sz="2400" b="1" dirty="0">
                    <a:effectLst/>
                  </a:rPr>
                  <a:t>G</a:t>
                </a:r>
                <a:r>
                  <a:rPr lang="" sz="2400" dirty="0">
                    <a:effectLst/>
                  </a:rPr>
                  <a:t>* es un perfil de estrategias en equilibrio si y solo si para cada comprador </a:t>
                </a:r>
                <a:r>
                  <a:rPr lang="" sz="2400" i="1" dirty="0">
                    <a:effectLst/>
                  </a:rPr>
                  <a:t>b</a:t>
                </a:r>
                <a:r>
                  <a:rPr lang="" sz="2400" i="1" baseline="-25000" dirty="0">
                    <a:effectLst/>
                  </a:rPr>
                  <a:t>i</a:t>
                </a:r>
                <a:r>
                  <a:rPr lang="" sz="2400" i="1" dirty="0">
                    <a:effectLst/>
                  </a:rPr>
                  <a:t> </a:t>
                </a:r>
              </a:p>
              <a:p>
                <a:pPr marL="0" indent="0" algn="just">
                  <a:buNone/>
                </a:pPr>
                <a:r>
                  <a:rPr lang="" sz="2400" b="1" dirty="0">
                    <a:effectLst/>
                  </a:rPr>
                  <a:t>	g</a:t>
                </a:r>
                <a:r>
                  <a:rPr lang="" sz="2400" i="1" baseline="-25000" dirty="0">
                    <a:effectLst/>
                  </a:rPr>
                  <a:t>i</a:t>
                </a:r>
                <a:r>
                  <a:rPr lang="" sz="2400" dirty="0">
                    <a:effectLst/>
                  </a:rPr>
                  <a:t>* = arg max</a:t>
                </a:r>
                <a:r>
                  <a:rPr lang="" sz="2400" baseline="-25000" dirty="0">
                    <a:effectLst/>
                  </a:rPr>
                  <a:t>g</a:t>
                </a:r>
                <a:r>
                  <a:rPr lang="" sz="2400" i="1" baseline="-46000" dirty="0">
                    <a:effectLst/>
                  </a:rPr>
                  <a:t>i  </a:t>
                </a:r>
                <a:r>
                  <a:rPr lang="" sz="2400" dirty="0">
                    <a:effectLst/>
                  </a:rPr>
                  <a:t>V</a:t>
                </a:r>
                <a:r>
                  <a:rPr lang="" sz="2400" i="1" baseline="-25000" dirty="0">
                    <a:effectLst/>
                  </a:rPr>
                  <a:t>b</a:t>
                </a:r>
                <a:r>
                  <a:rPr lang="" sz="2400" i="1" baseline="-46000" dirty="0">
                    <a:effectLst/>
                  </a:rPr>
                  <a:t>i</a:t>
                </a:r>
                <a:r>
                  <a:rPr lang="" sz="2400" dirty="0">
                    <a:effectLst/>
                  </a:rPr>
                  <a:t>(</a:t>
                </a:r>
                <a:r>
                  <a:rPr lang="" sz="2400" b="1" dirty="0">
                    <a:effectLst/>
                  </a:rPr>
                  <a:t>g</a:t>
                </a:r>
                <a:r>
                  <a:rPr lang="" sz="2400" i="1" baseline="-25000" dirty="0">
                    <a:effectLst/>
                  </a:rPr>
                  <a:t>i</a:t>
                </a:r>
                <a:r>
                  <a:rPr lang="" sz="2400" dirty="0">
                    <a:effectLst/>
                  </a:rPr>
                  <a:t>, </a:t>
                </a:r>
                <a:r>
                  <a:rPr lang="" sz="2400" b="1" dirty="0">
                    <a:effectLst/>
                  </a:rPr>
                  <a:t>g</a:t>
                </a:r>
                <a:r>
                  <a:rPr lang="" sz="2400" baseline="-25000" dirty="0">
                    <a:effectLst/>
                  </a:rPr>
                  <a:t>-</a:t>
                </a:r>
                <a:r>
                  <a:rPr lang="" sz="2400" i="1" baseline="-25000" dirty="0">
                    <a:effectLst/>
                  </a:rPr>
                  <a:t>i</a:t>
                </a:r>
                <a:r>
                  <a:rPr lang="" sz="2400" dirty="0">
                    <a:effectLst/>
                  </a:rPr>
                  <a:t>*) – </a:t>
                </a:r>
                <a:r>
                  <a:rPr lang="" sz="2400" i="1" dirty="0">
                    <a:effectLst/>
                  </a:rPr>
                  <a:t>c</a:t>
                </a:r>
                <a:r>
                  <a:rPr lang="" sz="800" i="1" dirty="0">
                    <a:effectLst/>
                  </a:rPr>
                  <a:t> </a:t>
                </a:r>
                <a14:m>
                  <m:oMath xmlns:m="http://schemas.openxmlformats.org/officeDocument/2006/math">
                    <m:nary>
                      <m:naryPr>
                        <m:chr m:val="∑"/>
                        <m:ctrlPr>
                          <a:rPr lang="" sz="2400" i="1">
                            <a:effectLst/>
                            <a:latin typeface="Cambria Math" panose="02040503050406030204" pitchFamily="18" charset="0"/>
                          </a:rPr>
                        </m:ctrlPr>
                      </m:naryPr>
                      <m:sub>
                        <m:r>
                          <m:rPr>
                            <m:brk m:alnAt="23"/>
                          </m:rPr>
                          <a:rPr lang="es-MX" sz="2400" i="1">
                            <a:effectLst/>
                            <a:latin typeface="Cambria Math" panose="02040503050406030204" pitchFamily="18" charset="0"/>
                          </a:rPr>
                          <m:t>𝑗</m:t>
                        </m:r>
                        <m:r>
                          <a:rPr lang="es-MX" sz="2400" i="1">
                            <a:effectLst/>
                            <a:latin typeface="Cambria Math" panose="02040503050406030204" pitchFamily="18" charset="0"/>
                          </a:rPr>
                          <m:t>=1</m:t>
                        </m:r>
                      </m:sub>
                      <m:sup>
                        <m:r>
                          <a:rPr lang="es-MX" sz="2400" i="1">
                            <a:effectLst/>
                            <a:latin typeface="Cambria Math" panose="02040503050406030204" pitchFamily="18" charset="0"/>
                          </a:rPr>
                          <m:t>|</m:t>
                        </m:r>
                        <m:r>
                          <a:rPr lang="es-MX" sz="2400" i="1">
                            <a:effectLst/>
                            <a:latin typeface="Cambria Math" panose="02040503050406030204" pitchFamily="18" charset="0"/>
                          </a:rPr>
                          <m:t>𝑆</m:t>
                        </m:r>
                        <m:r>
                          <a:rPr lang="es-MX" sz="2400" i="1">
                            <a:effectLst/>
                            <a:latin typeface="Cambria Math" panose="02040503050406030204" pitchFamily="18" charset="0"/>
                          </a:rPr>
                          <m:t>|</m:t>
                        </m:r>
                      </m:sup>
                      <m:e>
                        <m:r>
                          <a:rPr lang="es-MX" sz="2400" i="1">
                            <a:effectLst/>
                            <a:latin typeface="Cambria Math" panose="02040503050406030204" pitchFamily="18" charset="0"/>
                          </a:rPr>
                          <m:t>𝑔</m:t>
                        </m:r>
                        <m:r>
                          <a:rPr lang="es-MX" sz="2400" i="1" baseline="-25000">
                            <a:effectLst/>
                            <a:latin typeface="Cambria Math" panose="02040503050406030204" pitchFamily="18" charset="0"/>
                          </a:rPr>
                          <m:t>𝑖𝑗</m:t>
                        </m:r>
                      </m:e>
                    </m:nary>
                  </m:oMath>
                </a14:m>
                <a:endParaRPr lang="" sz="2400" b="1" dirty="0">
                  <a:effectLst/>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31341" y="929269"/>
                <a:ext cx="10663881" cy="5653240"/>
              </a:xfrm>
              <a:blipFill>
                <a:blip r:embed="rId2"/>
                <a:stretch>
                  <a:fillRect t="-754" r="-1544"/>
                </a:stretch>
              </a:blipFill>
            </p:spPr>
            <p:txBody>
              <a:bodyPr/>
              <a:lstStyle/>
              <a:p>
                <a:r>
                  <a:rPr lang="es-MX">
                    <a:noFill/>
                  </a:rPr>
                  <a:t> </a:t>
                </a:r>
              </a:p>
            </p:txBody>
          </p:sp>
        </mc:Fallback>
      </mc:AlternateContent>
      <p:sp>
        <p:nvSpPr>
          <p:cNvPr id="5" name="Text Box 9"/>
          <p:cNvSpPr txBox="1">
            <a:spLocks noChangeArrowheads="1"/>
          </p:cNvSpPr>
          <p:nvPr/>
        </p:nvSpPr>
        <p:spPr bwMode="auto">
          <a:xfrm>
            <a:off x="3471638" y="4481750"/>
            <a:ext cx="186490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L</a:t>
            </a:r>
            <a:r>
              <a:rPr lang="" sz="2400" u="none" dirty="0">
                <a:latin typeface="Times New Roman" panose="02020603050405020304" pitchFamily="18" charset="0"/>
                <a:cs typeface="Times New Roman" panose="02020603050405020304" pitchFamily="18" charset="0"/>
                <a:sym typeface="Symbol" panose="05050102010706020507" pitchFamily="18" charset="2"/>
              </a:rPr>
              <a:t>as ligas de </a:t>
            </a:r>
            <a:r>
              <a:rPr lang="" sz="2400" i="1" u="none" dirty="0">
                <a:latin typeface="Times New Roman" panose="02020603050405020304" pitchFamily="18" charset="0"/>
                <a:cs typeface="Times New Roman" panose="02020603050405020304" pitchFamily="18" charset="0"/>
                <a:sym typeface="Symbol" panose="05050102010706020507" pitchFamily="18" charset="2"/>
              </a:rPr>
              <a:t>i</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6" name="Conector recto de flecha 5"/>
          <p:cNvCxnSpPr/>
          <p:nvPr/>
        </p:nvCxnSpPr>
        <p:spPr bwMode="auto">
          <a:xfrm flipV="1">
            <a:off x="4120274" y="4023235"/>
            <a:ext cx="130450" cy="391833"/>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 Box 9"/>
          <p:cNvSpPr txBox="1">
            <a:spLocks noChangeArrowheads="1"/>
          </p:cNvSpPr>
          <p:nvPr/>
        </p:nvSpPr>
        <p:spPr bwMode="auto">
          <a:xfrm>
            <a:off x="6055964" y="4357663"/>
            <a:ext cx="4639697"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Las ligas óptimas de todos los demás excepto las ligas óptimas de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i</a:t>
            </a:r>
          </a:p>
        </p:txBody>
      </p:sp>
      <p:cxnSp>
        <p:nvCxnSpPr>
          <p:cNvPr id="9" name="Conector recto de flecha 8"/>
          <p:cNvCxnSpPr/>
          <p:nvPr/>
        </p:nvCxnSpPr>
        <p:spPr bwMode="auto">
          <a:xfrm flipH="1" flipV="1">
            <a:off x="4840615" y="4023235"/>
            <a:ext cx="1204094" cy="58477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9"/>
          <p:cNvSpPr txBox="1">
            <a:spLocks noChangeArrowheads="1"/>
          </p:cNvSpPr>
          <p:nvPr/>
        </p:nvSpPr>
        <p:spPr bwMode="auto">
          <a:xfrm>
            <a:off x="182717" y="4467620"/>
            <a:ext cx="3124212"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L</a:t>
            </a:r>
            <a:r>
              <a:rPr lang="" sz="2400" u="none" dirty="0">
                <a:latin typeface="Times New Roman" panose="02020603050405020304" pitchFamily="18" charset="0"/>
                <a:cs typeface="Times New Roman" panose="02020603050405020304" pitchFamily="18" charset="0"/>
                <a:sym typeface="Symbol" panose="05050102010706020507" pitchFamily="18" charset="2"/>
              </a:rPr>
              <a:t>as ligas óptimas de </a:t>
            </a:r>
            <a:r>
              <a:rPr lang="" sz="2400" i="1" u="none" dirty="0">
                <a:latin typeface="Times New Roman" panose="02020603050405020304" pitchFamily="18" charset="0"/>
                <a:cs typeface="Times New Roman" panose="02020603050405020304" pitchFamily="18" charset="0"/>
                <a:sym typeface="Symbol" panose="05050102010706020507" pitchFamily="18" charset="2"/>
              </a:rPr>
              <a:t>i</a:t>
            </a:r>
            <a:endParaRPr lang="es-MX" sz="2400" i="1" u="none" dirty="0">
              <a:latin typeface="Times New Roman" panose="02020603050405020304" pitchFamily="18" charset="0"/>
              <a:cs typeface="Times New Roman" panose="02020603050405020304" pitchFamily="18" charset="0"/>
              <a:sym typeface="Symbol" panose="05050102010706020507" pitchFamily="18" charset="2"/>
            </a:endParaRPr>
          </a:p>
        </p:txBody>
      </p:sp>
      <p:cxnSp>
        <p:nvCxnSpPr>
          <p:cNvPr id="12" name="Conector recto de flecha 11"/>
          <p:cNvCxnSpPr/>
          <p:nvPr/>
        </p:nvCxnSpPr>
        <p:spPr bwMode="auto">
          <a:xfrm flipV="1">
            <a:off x="1629170" y="4023235"/>
            <a:ext cx="39948" cy="584774"/>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 Box 9"/>
          <p:cNvSpPr txBox="1">
            <a:spLocks noChangeArrowheads="1"/>
          </p:cNvSpPr>
          <p:nvPr/>
        </p:nvSpPr>
        <p:spPr bwMode="auto">
          <a:xfrm>
            <a:off x="1629169" y="5612983"/>
            <a:ext cx="6489219" cy="830997"/>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cs typeface="Times New Roman" panose="02020603050405020304" pitchFamily="18" charset="0"/>
                <a:sym typeface="Symbol" panose="05050102010706020507" pitchFamily="18" charset="2"/>
              </a:rPr>
              <a:t>El V-beneficio de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i </a:t>
            </a:r>
            <a:r>
              <a:rPr lang="es-MX" sz="2400" u="none" dirty="0">
                <a:latin typeface="Times New Roman" panose="02020603050405020304" pitchFamily="18" charset="0"/>
                <a:cs typeface="Times New Roman" panose="02020603050405020304" pitchFamily="18" charset="0"/>
                <a:sym typeface="Symbol" panose="05050102010706020507" pitchFamily="18" charset="2"/>
              </a:rPr>
              <a:t>cuando a la gráfica g</a:t>
            </a:r>
            <a:r>
              <a:rPr lang="es-MX" sz="2400" u="none" baseline="-25000" dirty="0">
                <a:latin typeface="Times New Roman" panose="02020603050405020304" pitchFamily="18" charset="0"/>
                <a:cs typeface="Times New Roman" panose="02020603050405020304" pitchFamily="18" charset="0"/>
                <a:sym typeface="Symbol" panose="05050102010706020507" pitchFamily="18" charset="2"/>
              </a:rPr>
              <a:t>-</a:t>
            </a:r>
            <a:r>
              <a:rPr lang="es-MX" sz="2400" i="1" u="none" baseline="-25000" dirty="0">
                <a:latin typeface="Times New Roman" panose="02020603050405020304" pitchFamily="18" charset="0"/>
                <a:cs typeface="Times New Roman" panose="02020603050405020304" pitchFamily="18" charset="0"/>
                <a:sym typeface="Symbol" panose="05050102010706020507" pitchFamily="18" charset="2"/>
              </a:rPr>
              <a:t>i</a:t>
            </a:r>
            <a:r>
              <a:rPr lang="es-MX" sz="2400" u="none" dirty="0">
                <a:latin typeface="Times New Roman" panose="02020603050405020304" pitchFamily="18" charset="0"/>
                <a:cs typeface="Times New Roman" panose="02020603050405020304" pitchFamily="18" charset="0"/>
                <a:sym typeface="Symbol" panose="05050102010706020507" pitchFamily="18" charset="2"/>
              </a:rPr>
              <a:t>* se le agregan las ligas (no necesariamente óptimas) de </a:t>
            </a:r>
            <a:r>
              <a:rPr lang="es-MX" sz="2400" i="1" u="none" dirty="0">
                <a:latin typeface="Times New Roman" panose="02020603050405020304" pitchFamily="18" charset="0"/>
                <a:cs typeface="Times New Roman" panose="02020603050405020304" pitchFamily="18" charset="0"/>
                <a:sym typeface="Symbol" panose="05050102010706020507" pitchFamily="18" charset="2"/>
              </a:rPr>
              <a:t>i</a:t>
            </a:r>
          </a:p>
        </p:txBody>
      </p:sp>
      <p:cxnSp>
        <p:nvCxnSpPr>
          <p:cNvPr id="14" name="Conector recto de flecha 13"/>
          <p:cNvCxnSpPr/>
          <p:nvPr/>
        </p:nvCxnSpPr>
        <p:spPr bwMode="auto">
          <a:xfrm flipV="1">
            <a:off x="3038095" y="4023235"/>
            <a:ext cx="718359" cy="1589748"/>
          </a:xfrm>
          <a:prstGeom prst="straightConnector1">
            <a:avLst/>
          </a:prstGeom>
          <a:solidFill>
            <a:schemeClr val="accent1"/>
          </a:solidFill>
          <a:ln w="25400" cap="flat" cmpd="sng" algn="ctr">
            <a:solidFill>
              <a:srgbClr val="FF0000"/>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41">
            <a:extLst>
              <a:ext uri="{FF2B5EF4-FFF2-40B4-BE49-F238E27FC236}">
                <a16:creationId xmlns:a16="http://schemas.microsoft.com/office/drawing/2014/main" id="{514F1195-EBF2-EE61-6F26-8D683F6A7426}"/>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39</a:t>
            </a:fld>
            <a:endParaRPr lang="es-MX" dirty="0"/>
          </a:p>
        </p:txBody>
      </p:sp>
      <p:sp>
        <p:nvSpPr>
          <p:cNvPr id="7" name="Text Box 9">
            <a:extLst>
              <a:ext uri="{FF2B5EF4-FFF2-40B4-BE49-F238E27FC236}">
                <a16:creationId xmlns:a16="http://schemas.microsoft.com/office/drawing/2014/main" id="{63876575-C6FE-29CA-2F6D-C80A8F91C51D}"/>
              </a:ext>
            </a:extLst>
          </p:cNvPr>
          <p:cNvSpPr txBox="1">
            <a:spLocks noChangeArrowheads="1"/>
          </p:cNvSpPr>
          <p:nvPr/>
        </p:nvSpPr>
        <p:spPr bwMode="auto">
          <a:xfrm>
            <a:off x="411712" y="148204"/>
            <a:ext cx="1025628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II.A Formación de ligas estratégicas y redes eficientes. Costos de ligas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93977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200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200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400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400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600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600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grpId="0" nodeType="withEffect">
                                  <p:stCondLst>
                                    <p:cond delay="800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nodeType="withEffect">
                                  <p:stCondLst>
                                    <p:cond delay="800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8" grpId="0"/>
      <p:bldP spid="11"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56817" y="988357"/>
            <a:ext cx="8471808" cy="1143000"/>
          </a:xfrm>
        </p:spPr>
        <p:txBody>
          <a:bodyPr/>
          <a:lstStyle/>
          <a:p>
            <a:r>
              <a:rPr lang="es-MX" sz="4000" dirty="0"/>
              <a:t>C. A </a:t>
            </a:r>
            <a:r>
              <a:rPr lang="es-MX" sz="4000" dirty="0" err="1"/>
              <a:t>theory</a:t>
            </a:r>
            <a:r>
              <a:rPr lang="es-MX" sz="4000" dirty="0"/>
              <a:t> of </a:t>
            </a:r>
            <a:r>
              <a:rPr lang="es-MX" sz="4000" dirty="0" err="1"/>
              <a:t>buyer-seller</a:t>
            </a:r>
            <a:r>
              <a:rPr lang="es-MX" sz="4000" dirty="0"/>
              <a:t> </a:t>
            </a:r>
            <a:r>
              <a:rPr lang="es-MX" sz="4000" dirty="0" err="1"/>
              <a:t>networks</a:t>
            </a:r>
            <a:endParaRPr lang="es-MX" sz="4000" dirty="0"/>
          </a:p>
        </p:txBody>
      </p:sp>
      <p:sp>
        <p:nvSpPr>
          <p:cNvPr id="3" name="Marcador de contenido 2"/>
          <p:cNvSpPr>
            <a:spLocks noGrp="1"/>
          </p:cNvSpPr>
          <p:nvPr>
            <p:ph idx="1"/>
          </p:nvPr>
        </p:nvSpPr>
        <p:spPr>
          <a:xfrm>
            <a:off x="557784" y="2302513"/>
            <a:ext cx="11283695" cy="4442331"/>
          </a:xfrm>
        </p:spPr>
        <p:txBody>
          <a:bodyPr/>
          <a:lstStyle/>
          <a:p>
            <a:r>
              <a:rPr lang="es-MX" sz="2800" dirty="0">
                <a:effectLst/>
              </a:rPr>
              <a:t>Veré el intercambio económico como redes, no mercados.</a:t>
            </a:r>
          </a:p>
          <a:p>
            <a:r>
              <a:rPr lang="es-MX" sz="2800" dirty="0">
                <a:effectLst/>
              </a:rPr>
              <a:t>Compradores </a:t>
            </a:r>
            <a:r>
              <a:rPr lang="" sz="2800" dirty="0">
                <a:effectLst/>
              </a:rPr>
              <a:t>(b</a:t>
            </a:r>
            <a:r>
              <a:rPr lang="" sz="2400" dirty="0">
                <a:effectLst/>
              </a:rPr>
              <a:t>, «buyers»</a:t>
            </a:r>
            <a:r>
              <a:rPr lang="" sz="2800" dirty="0">
                <a:effectLst/>
              </a:rPr>
              <a:t>) </a:t>
            </a:r>
            <a:r>
              <a:rPr lang="es-MX" sz="2800" dirty="0">
                <a:effectLst/>
              </a:rPr>
              <a:t>y vendedores (</a:t>
            </a:r>
            <a:r>
              <a:rPr lang="" sz="2800" dirty="0">
                <a:effectLst/>
              </a:rPr>
              <a:t>s</a:t>
            </a:r>
            <a:r>
              <a:rPr lang="" sz="2400" dirty="0">
                <a:effectLst/>
              </a:rPr>
              <a:t>, «sellers»</a:t>
            </a:r>
            <a:r>
              <a:rPr lang="es-MX" sz="2800" dirty="0">
                <a:effectLst/>
              </a:rPr>
              <a:t>) no son anónimos. </a:t>
            </a:r>
            <a:r>
              <a:rPr lang="" sz="2800" dirty="0">
                <a:effectLst/>
              </a:rPr>
              <a:t>Un comprador</a:t>
            </a:r>
            <a:r>
              <a:rPr lang="es-MX" sz="2800" dirty="0">
                <a:effectLst/>
              </a:rPr>
              <a:t> debe poder establecer una liga a </a:t>
            </a:r>
            <a:r>
              <a:rPr lang="" sz="2800" dirty="0">
                <a:effectLst/>
              </a:rPr>
              <a:t>un vendedor</a:t>
            </a:r>
            <a:r>
              <a:rPr lang="es-MX" sz="2800" dirty="0">
                <a:effectLst/>
              </a:rPr>
              <a:t> para intercambiar bienes.</a:t>
            </a:r>
          </a:p>
          <a:p>
            <a:pPr lvl="1">
              <a:buFont typeface="Wingdings" panose="05000000000000000000" pitchFamily="2" charset="2"/>
              <a:buChar char="§"/>
            </a:pPr>
            <a:r>
              <a:rPr lang="es-MX" sz="2400" dirty="0">
                <a:effectLst/>
              </a:rPr>
              <a:t>Liga: algo que hace posible o agrega valor a un intercambio bilateral particular.</a:t>
            </a:r>
          </a:p>
          <a:p>
            <a:pPr lvl="1">
              <a:buFont typeface="Wingdings" panose="05000000000000000000" pitchFamily="2" charset="2"/>
              <a:buChar char="§"/>
            </a:pPr>
            <a:r>
              <a:rPr lang="" sz="2400" dirty="0">
                <a:effectLst/>
              </a:rPr>
              <a:t>Ejemplo: </a:t>
            </a:r>
            <a:r>
              <a:rPr lang="es-MX" sz="2400" dirty="0">
                <a:effectLst/>
              </a:rPr>
              <a:t> necesito un equipo a la medida: liga comprador con vendedor.</a:t>
            </a:r>
          </a:p>
          <a:p>
            <a:pPr lvl="1">
              <a:buFont typeface="Wingdings" panose="05000000000000000000" pitchFamily="2" charset="2"/>
              <a:buChar char="§"/>
            </a:pPr>
            <a:r>
              <a:rPr lang="" sz="2400" dirty="0">
                <a:effectLst/>
              </a:rPr>
              <a:t>Ejemplo: </a:t>
            </a:r>
            <a:r>
              <a:rPr lang="es-MX" sz="2400" dirty="0">
                <a:effectLst/>
              </a:rPr>
              <a:t>confianza entre vendedor y comprador –los liga.</a:t>
            </a:r>
          </a:p>
          <a:p>
            <a:r>
              <a:rPr lang="es-MX" sz="2800" dirty="0">
                <a:effectLst/>
              </a:rPr>
              <a:t>Red: un grupo de compradores, vendedores, y la estructura de las ligas conectándolos.</a:t>
            </a:r>
          </a:p>
        </p:txBody>
      </p:sp>
      <p:sp>
        <p:nvSpPr>
          <p:cNvPr id="4" name="Rectángulo 3"/>
          <p:cNvSpPr/>
          <p:nvPr/>
        </p:nvSpPr>
        <p:spPr>
          <a:xfrm>
            <a:off x="2159924" y="222603"/>
            <a:ext cx="8645237" cy="830997"/>
          </a:xfrm>
          <a:prstGeom prst="rect">
            <a:avLst/>
          </a:prstGeom>
          <a:solidFill>
            <a:srgbClr val="FF0000"/>
          </a:solidFill>
        </p:spPr>
        <p:txBody>
          <a:bodyPr wrap="square">
            <a:spAutoFit/>
          </a:bodyPr>
          <a:lstStyle/>
          <a:p>
            <a:pPr algn="r"/>
            <a:r>
              <a:rPr lang="en-US" sz="2400" dirty="0"/>
              <a:t>R. </a:t>
            </a:r>
            <a:r>
              <a:rPr lang="en-US" sz="2400" dirty="0" err="1"/>
              <a:t>Kranton</a:t>
            </a:r>
            <a:r>
              <a:rPr lang="en-US" sz="2400" dirty="0"/>
              <a:t>, D. </a:t>
            </a:r>
            <a:r>
              <a:rPr lang="en-US" sz="2400" dirty="0" err="1"/>
              <a:t>Minehart</a:t>
            </a:r>
            <a:r>
              <a:rPr lang="en-US" sz="2400" dirty="0">
                <a:hlinkClick r:id="rId2"/>
              </a:rPr>
              <a:t>. A Theory of Buyer-Seller Networks</a:t>
            </a:r>
            <a:r>
              <a:rPr lang="en-US" sz="2400" dirty="0">
                <a:hlinkClick r:id="rId3"/>
              </a:rPr>
              <a:t>.</a:t>
            </a:r>
            <a:r>
              <a:rPr lang="en-US" sz="2400" dirty="0"/>
              <a:t> </a:t>
            </a:r>
            <a:r>
              <a:rPr lang="es-MX" sz="2400" dirty="0"/>
              <a:t>American </a:t>
            </a:r>
            <a:r>
              <a:rPr lang="es-MX" sz="2400" dirty="0" err="1"/>
              <a:t>Economic</a:t>
            </a:r>
            <a:r>
              <a:rPr lang="es-MX" sz="2400" dirty="0"/>
              <a:t> </a:t>
            </a:r>
            <a:r>
              <a:rPr lang="es-MX" sz="2400" dirty="0" err="1"/>
              <a:t>Review</a:t>
            </a:r>
            <a:r>
              <a:rPr lang="es-MX" sz="2400" dirty="0"/>
              <a:t>, 91(30), June 2001, pp. 485--508.</a:t>
            </a:r>
          </a:p>
        </p:txBody>
      </p:sp>
      <p:sp>
        <p:nvSpPr>
          <p:cNvPr id="6" name="Text Box 9">
            <a:extLst>
              <a:ext uri="{FF2B5EF4-FFF2-40B4-BE49-F238E27FC236}">
                <a16:creationId xmlns:a16="http://schemas.microsoft.com/office/drawing/2014/main" id="{11AC4AC6-E779-01EB-50B8-47241C181A3E}"/>
              </a:ext>
            </a:extLst>
          </p:cNvPr>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7" name="CuadroTexto 41">
            <a:extLst>
              <a:ext uri="{FF2B5EF4-FFF2-40B4-BE49-F238E27FC236}">
                <a16:creationId xmlns:a16="http://schemas.microsoft.com/office/drawing/2014/main" id="{8CBEC99C-4ED1-698E-C332-14F064D517E6}"/>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a:t>
            </a:fld>
            <a:endParaRPr lang="es-MX" dirty="0"/>
          </a:p>
        </p:txBody>
      </p:sp>
      <p:sp>
        <p:nvSpPr>
          <p:cNvPr id="5" name="CuadroTexto 4">
            <a:extLst>
              <a:ext uri="{FF2B5EF4-FFF2-40B4-BE49-F238E27FC236}">
                <a16:creationId xmlns:a16="http://schemas.microsoft.com/office/drawing/2014/main" id="{8A0ABB3F-7086-6289-06F0-1BCB6B3AF5A2}"/>
              </a:ext>
            </a:extLst>
          </p:cNvPr>
          <p:cNvSpPr txBox="1"/>
          <p:nvPr/>
        </p:nvSpPr>
        <p:spPr>
          <a:xfrm>
            <a:off x="10554393" y="1198498"/>
            <a:ext cx="1492349" cy="461665"/>
          </a:xfrm>
          <a:prstGeom prst="rect">
            <a:avLst/>
          </a:prstGeom>
          <a:solidFill>
            <a:schemeClr val="bg1">
              <a:lumMod val="75000"/>
            </a:schemeClr>
          </a:solidFill>
        </p:spPr>
        <p:txBody>
          <a:bodyPr wrap="square" rtlCol="0">
            <a:spAutoFit/>
          </a:bodyPr>
          <a:lstStyle/>
          <a:p>
            <a:r>
              <a:rPr lang="es-ES" sz="2400" dirty="0">
                <a:latin typeface="Calibri" panose="020F0502020204030204" pitchFamily="34" charset="0"/>
                <a:ea typeface="Calibri" panose="020F0502020204030204" pitchFamily="34" charset="0"/>
                <a:cs typeface="Calibri" panose="020F0502020204030204" pitchFamily="34" charset="0"/>
              </a:rPr>
              <a:t>Pulse aquí</a:t>
            </a:r>
            <a:endParaRPr lang="es-MX" sz="2400" dirty="0">
              <a:latin typeface="Calibri" panose="020F0502020204030204" pitchFamily="34" charset="0"/>
              <a:ea typeface="Calibri" panose="020F0502020204030204" pitchFamily="34" charset="0"/>
              <a:cs typeface="Calibri" panose="020F0502020204030204" pitchFamily="34" charset="0"/>
            </a:endParaRPr>
          </a:p>
        </p:txBody>
      </p:sp>
      <p:cxnSp>
        <p:nvCxnSpPr>
          <p:cNvPr id="8" name="Conector recto de flecha 7">
            <a:extLst>
              <a:ext uri="{FF2B5EF4-FFF2-40B4-BE49-F238E27FC236}">
                <a16:creationId xmlns:a16="http://schemas.microsoft.com/office/drawing/2014/main" id="{C8E28496-1CA5-8DBE-777E-7C16CC96CB5C}"/>
              </a:ext>
            </a:extLst>
          </p:cNvPr>
          <p:cNvCxnSpPr>
            <a:cxnSpLocks/>
          </p:cNvCxnSpPr>
          <p:nvPr/>
        </p:nvCxnSpPr>
        <p:spPr>
          <a:xfrm flipH="1" flipV="1">
            <a:off x="10631732" y="708767"/>
            <a:ext cx="825700" cy="461665"/>
          </a:xfrm>
          <a:prstGeom prst="straightConnector1">
            <a:avLst/>
          </a:prstGeom>
          <a:ln w="25400">
            <a:solidFill>
              <a:srgbClr val="FFFF66"/>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6947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300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500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set>
                                      <p:cBhvr override="childStyle">
                                        <p:cTn dur="1" fill="hold" display="0" masterRel="nextClick" afterEffect="1"/>
                                        <p:tgtEl>
                                          <p:spTgt spid="3">
                                            <p:txEl>
                                              <p:pRg st="3" end="3"/>
                                            </p:txEl>
                                          </p:spTgt>
                                        </p:tgtEl>
                                        <p:attrNameLst>
                                          <p:attrName>style.visibility</p:attrName>
                                        </p:attrNameLst>
                                      </p:cBhvr>
                                      <p:to>
                                        <p:strVal val="hidden"/>
                                      </p:to>
                                    </p:set>
                                  </p:subTnLst>
                                </p:cTn>
                              </p:par>
                              <p:par>
                                <p:cTn id="15" presetID="1" presetClass="entr" presetSubtype="0" fill="hold" grpId="0" nodeType="withEffect">
                                  <p:stCondLst>
                                    <p:cond delay="700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set>
                                      <p:cBhvr override="childStyle">
                                        <p:cTn dur="1" fill="hold" display="0" masterRel="nextClick" afterEffect="1"/>
                                        <p:tgtEl>
                                          <p:spTgt spid="3">
                                            <p:txEl>
                                              <p:pRg st="4" end="4"/>
                                            </p:txEl>
                                          </p:spTgt>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300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nodeType="withEffect">
                                  <p:stCondLst>
                                    <p:cond delay="300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II.B. Redes eficientes y equilibrios</a:t>
            </a:r>
          </a:p>
        </p:txBody>
      </p:sp>
      <p:sp>
        <p:nvSpPr>
          <p:cNvPr id="3" name="Marcador de contenido 2"/>
          <p:cNvSpPr>
            <a:spLocks noGrp="1"/>
          </p:cNvSpPr>
          <p:nvPr>
            <p:ph idx="1"/>
          </p:nvPr>
        </p:nvSpPr>
        <p:spPr>
          <a:xfrm>
            <a:off x="609600" y="1600201"/>
            <a:ext cx="10684476" cy="5061856"/>
          </a:xfrm>
        </p:spPr>
        <p:txBody>
          <a:bodyPr/>
          <a:lstStyle/>
          <a:p>
            <a:r>
              <a:rPr lang="es-MX" dirty="0">
                <a:effectLst/>
              </a:rPr>
              <a:t>Resultado principal: </a:t>
            </a:r>
            <a:r>
              <a:rPr lang="es-MX" sz="2800" dirty="0">
                <a:effectLst/>
              </a:rPr>
              <a:t>Los patrones de ligas eficientes siempre son resultados en equilibrio del juego. </a:t>
            </a:r>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La competencia en la segunda etapa del juego alinea los incentivos de los compradores para construir ligas, con la meta de maximizar el bienestar social.</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rPr>
              <a:t>Presento este resultado en la proposición 2.</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El resultado proviene de mi suposición de que los compradores compiten por los bienes.</a:t>
            </a:r>
          </a:p>
          <a:p>
            <a:pPr lvl="2">
              <a:buClrTx/>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rPr>
              <a:t>En mi modelo de competencia, la asignación resultante de bienes es eficiente, dado el patrón de ligas.</a:t>
            </a:r>
          </a:p>
          <a:p>
            <a:pPr lvl="2">
              <a:buClrTx/>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Se logra el superávit máximo del intercambio, para </a:t>
            </a:r>
            <a:r>
              <a:rPr lang="es-MX" b="1" dirty="0">
                <a:effectLst/>
                <a:latin typeface="Times New Roman" panose="02020603050405020304" pitchFamily="18" charset="0"/>
                <a:cs typeface="Times New Roman" panose="02020603050405020304" pitchFamily="18" charset="0"/>
              </a:rPr>
              <a:t>G</a:t>
            </a:r>
            <a:r>
              <a:rPr lang="es-MX" dirty="0">
                <a:effectLst/>
                <a:latin typeface="Times New Roman" panose="02020603050405020304" pitchFamily="18" charset="0"/>
                <a:cs typeface="Times New Roman" panose="02020603050405020304" pitchFamily="18" charset="0"/>
              </a:rPr>
              <a:t>.</a:t>
            </a:r>
          </a:p>
        </p:txBody>
      </p:sp>
      <p:sp>
        <p:nvSpPr>
          <p:cNvPr id="4" name="CuadroTexto 41">
            <a:extLst>
              <a:ext uri="{FF2B5EF4-FFF2-40B4-BE49-F238E27FC236}">
                <a16:creationId xmlns:a16="http://schemas.microsoft.com/office/drawing/2014/main" id="{85754038-DBB7-0FAF-47DC-AF8CA3FCD0D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40</a:t>
            </a:fld>
            <a:endParaRPr lang="es-MX" dirty="0"/>
          </a:p>
        </p:txBody>
      </p:sp>
    </p:spTree>
    <p:extLst>
      <p:ext uri="{BB962C8B-B14F-4D97-AF65-F5344CB8AC3E}">
        <p14:creationId xmlns:p14="http://schemas.microsoft.com/office/powerpoint/2010/main" val="294460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15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500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1" presetID="1" presetClass="entr" presetSubtype="0" fill="hold" grpId="0" nodeType="withEffect">
                                  <p:stCondLst>
                                    <p:cond delay="500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07773" y="1149177"/>
            <a:ext cx="10948086" cy="5428603"/>
          </a:xfrm>
        </p:spPr>
        <p:txBody>
          <a:bodyPr/>
          <a:lstStyle/>
          <a:p>
            <a:r>
              <a:rPr lang="es-MX" sz="2400" dirty="0">
                <a:effectLst/>
              </a:rPr>
              <a:t>Más aún, el precio que un comprador paga es igual al costo social de la oportunidad de obtener un bien.</a:t>
            </a:r>
          </a:p>
          <a:p>
            <a:endParaRPr lang="es-MX" sz="1000" dirty="0">
              <a:effectLst/>
            </a:endParaRPr>
          </a:p>
          <a:p>
            <a:r>
              <a:rPr lang="es-MX" sz="2400" dirty="0">
                <a:effectLst/>
              </a:rPr>
              <a:t>Con estas propiedades, los beneficios competitivos de los compradores son exactamente iguales a la contribución de sus ligas al bienestar social.</a:t>
            </a:r>
          </a:p>
          <a:p>
            <a:endParaRPr lang="es-MX" sz="1000" dirty="0">
              <a:effectLst/>
            </a:endParaRPr>
          </a:p>
          <a:p>
            <a:r>
              <a:rPr lang="es-MX" sz="2400" dirty="0">
                <a:effectLst/>
              </a:rPr>
              <a:t>O sea, si remuevo cualquier número de ligas de un comprador (</a:t>
            </a:r>
            <a:r>
              <a:rPr lang="es-MX" sz="2400" dirty="0">
                <a:effectLst/>
                <a:latin typeface="Times New Roman" panose="02020603050405020304" pitchFamily="18" charset="0"/>
                <a:cs typeface="Times New Roman" panose="02020603050405020304" pitchFamily="18" charset="0"/>
              </a:rPr>
              <a:t>manteniendo constante el resto del patrón de ligas</a:t>
            </a:r>
            <a:r>
              <a:rPr lang="es-MX" sz="2400" dirty="0">
                <a:effectLst/>
              </a:rPr>
              <a:t>), la pérdida en los V-beneficios de ese comprador es la pérdida en el superávit económico bruto. </a:t>
            </a:r>
          </a:p>
          <a:p>
            <a:endParaRPr lang="es-MX" sz="1000" dirty="0">
              <a:effectLst/>
            </a:endParaRPr>
          </a:p>
          <a:p>
            <a:r>
              <a:rPr lang="es-MX" sz="2400" dirty="0">
                <a:effectLst/>
              </a:rPr>
              <a:t>Muestro esto en el ejemplo 5.</a:t>
            </a:r>
          </a:p>
        </p:txBody>
      </p:sp>
      <p:sp>
        <p:nvSpPr>
          <p:cNvPr id="4" name="Text Box 9"/>
          <p:cNvSpPr txBox="1">
            <a:spLocks noChangeArrowheads="1"/>
          </p:cNvSpPr>
          <p:nvPr/>
        </p:nvSpPr>
        <p:spPr bwMode="auto">
          <a:xfrm>
            <a:off x="358345"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9B51F901-33A5-F81E-E9A3-E0D0F1417090}"/>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41</a:t>
            </a:fld>
            <a:endParaRPr lang="es-MX" dirty="0"/>
          </a:p>
        </p:txBody>
      </p:sp>
    </p:spTree>
    <p:extLst>
      <p:ext uri="{BB962C8B-B14F-4D97-AF65-F5344CB8AC3E}">
        <p14:creationId xmlns:p14="http://schemas.microsoft.com/office/powerpoint/2010/main" val="4219484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43697" y="1136822"/>
            <a:ext cx="11010965" cy="5440960"/>
          </a:xfrm>
        </p:spPr>
        <p:txBody>
          <a:bodyPr/>
          <a:lstStyle/>
          <a:p>
            <a:r>
              <a:rPr lang="es-MX" sz="2400" dirty="0">
                <a:effectLst/>
              </a:rPr>
              <a:t>Ejemplo 5 [</a:t>
            </a:r>
            <a:r>
              <a:rPr lang="es-MX" sz="2400" dirty="0">
                <a:solidFill>
                  <a:srgbClr val="99FFCC"/>
                </a:solidFill>
                <a:effectLst/>
              </a:rPr>
              <a:t>Los compradores competitivos ganan el valor social de las ligas</a:t>
            </a:r>
            <a:r>
              <a:rPr lang="es-MX" sz="2400" dirty="0">
                <a:effectLst/>
              </a:rPr>
              <a:t>]. Considere el patrón de ligas en la figura 3, y suponga que las valoraciones realizadas de los compradores están en el orden </a:t>
            </a:r>
            <a:r>
              <a:rPr lang="es-MX" sz="2400" i="1" dirty="0">
                <a:effectLst/>
              </a:rPr>
              <a:t>v</a:t>
            </a:r>
            <a:r>
              <a:rPr lang="es-MX" sz="2400" baseline="-25000" dirty="0">
                <a:effectLst/>
              </a:rPr>
              <a:t>1</a:t>
            </a:r>
            <a:r>
              <a:rPr lang="es-MX" sz="2400" dirty="0">
                <a:effectLst/>
              </a:rPr>
              <a:t>&gt;</a:t>
            </a:r>
            <a:r>
              <a:rPr lang="es-MX" sz="2400" i="1" dirty="0">
                <a:effectLst/>
              </a:rPr>
              <a:t>v</a:t>
            </a:r>
            <a:r>
              <a:rPr lang="es-MX" sz="2400" baseline="-25000" dirty="0">
                <a:effectLst/>
              </a:rPr>
              <a:t>2</a:t>
            </a:r>
            <a:r>
              <a:rPr lang="es-MX" sz="2400" dirty="0">
                <a:effectLst/>
              </a:rPr>
              <a:t>&gt;</a:t>
            </a:r>
            <a:r>
              <a:rPr lang="es-MX" sz="2400" i="1" dirty="0">
                <a:effectLst/>
              </a:rPr>
              <a:t>v</a:t>
            </a:r>
            <a:r>
              <a:rPr lang="es-MX" sz="2400" baseline="-25000" dirty="0">
                <a:effectLst/>
              </a:rPr>
              <a:t>3</a:t>
            </a:r>
            <a:r>
              <a:rPr lang="es-MX" sz="2400" dirty="0">
                <a:effectLst/>
              </a:rPr>
              <a:t>&gt;</a:t>
            </a:r>
            <a:r>
              <a:rPr lang="es-MX" sz="2400" i="1" dirty="0">
                <a:effectLst/>
              </a:rPr>
              <a:t>v</a:t>
            </a:r>
            <a:r>
              <a:rPr lang="es-MX" sz="2400" baseline="-25000" dirty="0">
                <a:effectLst/>
              </a:rPr>
              <a:t>4</a:t>
            </a:r>
            <a:r>
              <a:rPr lang="es-MX" sz="2400" dirty="0">
                <a:effectLst/>
              </a:rPr>
              <a:t>&gt;</a:t>
            </a:r>
            <a:r>
              <a:rPr lang="es-MX" sz="2400" i="1" dirty="0">
                <a:effectLst/>
              </a:rPr>
              <a:t>v</a:t>
            </a:r>
            <a:r>
              <a:rPr lang="es-MX" sz="2400" baseline="-25000" dirty="0">
                <a:effectLst/>
              </a:rPr>
              <a:t>5</a:t>
            </a:r>
            <a:r>
              <a:rPr lang="es-MX" sz="2400" dirty="0">
                <a:effectLst/>
              </a:rPr>
              <a:t>&gt;0.</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Comparo la diferencia en el superávit del intercambio y la diferencia en el beneficio del comprador 3 si remuevo su liga al vendedor 3.</a:t>
            </a:r>
          </a:p>
          <a:p>
            <a:pPr lvl="1"/>
            <a:endParaRPr lang="es-MX" sz="800" dirty="0">
              <a:effectLst/>
              <a:latin typeface="Times New Roman" panose="02020603050405020304" pitchFamily="18" charset="0"/>
              <a:cs typeface="Times New Roman" panose="02020603050405020304" pitchFamily="18" charset="0"/>
            </a:endParaRPr>
          </a:p>
          <a:p>
            <a:r>
              <a:rPr lang="es-MX" sz="2400" dirty="0">
                <a:effectLst/>
              </a:rPr>
              <a:t>Con la liga, en la asignación eficiente y en la subasta, los compradores 1, 3 y 4 obtienen bienes, dando un superávit total de </a:t>
            </a:r>
            <a:r>
              <a:rPr lang="es-MX" sz="2400" i="1" dirty="0">
                <a:effectLst/>
              </a:rPr>
              <a:t>v</a:t>
            </a:r>
            <a:r>
              <a:rPr lang="es-MX" sz="2400" baseline="-25000" dirty="0">
                <a:effectLst/>
              </a:rPr>
              <a:t>1</a:t>
            </a:r>
            <a:r>
              <a:rPr lang="es-MX" sz="2400" dirty="0">
                <a:effectLst/>
              </a:rPr>
              <a:t>+</a:t>
            </a:r>
            <a:r>
              <a:rPr lang="es-MX" sz="2400" i="1" dirty="0">
                <a:effectLst/>
              </a:rPr>
              <a:t>v</a:t>
            </a:r>
            <a:r>
              <a:rPr lang="es-MX" sz="2400" baseline="-25000" dirty="0">
                <a:effectLst/>
              </a:rPr>
              <a:t>3</a:t>
            </a:r>
            <a:r>
              <a:rPr lang="es-MX" sz="2400" dirty="0">
                <a:effectLst/>
              </a:rPr>
              <a:t>+</a:t>
            </a:r>
            <a:r>
              <a:rPr lang="es-MX" sz="2400" i="1" dirty="0">
                <a:effectLst/>
              </a:rPr>
              <a:t>v</a:t>
            </a:r>
            <a:r>
              <a:rPr lang="es-MX" sz="2400" baseline="-25000" dirty="0">
                <a:effectLst/>
              </a:rPr>
              <a:t>4</a:t>
            </a:r>
            <a:r>
              <a:rPr lang="es-MX" sz="2400" dirty="0">
                <a:effectLst/>
              </a:rPr>
              <a:t>. </a:t>
            </a:r>
          </a:p>
        </p:txBody>
      </p:sp>
      <p:cxnSp>
        <p:nvCxnSpPr>
          <p:cNvPr id="5" name="Conector recto 4"/>
          <p:cNvCxnSpPr/>
          <p:nvPr/>
        </p:nvCxnSpPr>
        <p:spPr bwMode="auto">
          <a:xfrm>
            <a:off x="7260985" y="4908357"/>
            <a:ext cx="735724"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Conector recto 5"/>
          <p:cNvCxnSpPr/>
          <p:nvPr/>
        </p:nvCxnSpPr>
        <p:spPr bwMode="auto">
          <a:xfrm>
            <a:off x="7996709" y="4908357"/>
            <a:ext cx="0"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flipH="1">
            <a:off x="7996709" y="4908357"/>
            <a:ext cx="851338"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p:nvPr/>
        </p:nvCxnSpPr>
        <p:spPr bwMode="auto">
          <a:xfrm>
            <a:off x="8848047" y="4908357"/>
            <a:ext cx="0"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a:off x="8874323" y="4908357"/>
            <a:ext cx="735724"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9"/>
          <p:cNvSpPr txBox="1">
            <a:spLocks noChangeArrowheads="1"/>
          </p:cNvSpPr>
          <p:nvPr/>
        </p:nvSpPr>
        <p:spPr bwMode="auto">
          <a:xfrm>
            <a:off x="7113991"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2" name="Text Box 9"/>
          <p:cNvSpPr txBox="1">
            <a:spLocks noChangeArrowheads="1"/>
          </p:cNvSpPr>
          <p:nvPr/>
        </p:nvSpPr>
        <p:spPr bwMode="auto">
          <a:xfrm>
            <a:off x="7840342"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8616895"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14" name="Text Box 9"/>
          <p:cNvSpPr txBox="1">
            <a:spLocks noChangeArrowheads="1"/>
          </p:cNvSpPr>
          <p:nvPr/>
        </p:nvSpPr>
        <p:spPr bwMode="auto">
          <a:xfrm>
            <a:off x="9463053"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15" name="Text Box 9"/>
          <p:cNvSpPr txBox="1">
            <a:spLocks noChangeArrowheads="1"/>
          </p:cNvSpPr>
          <p:nvPr/>
        </p:nvSpPr>
        <p:spPr bwMode="auto">
          <a:xfrm>
            <a:off x="7819322"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8590619"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9463553"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19" name="Conector recto 18"/>
          <p:cNvCxnSpPr/>
          <p:nvPr/>
        </p:nvCxnSpPr>
        <p:spPr bwMode="auto">
          <a:xfrm flipH="1">
            <a:off x="8848046" y="4908357"/>
            <a:ext cx="851338"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 Box 9"/>
          <p:cNvSpPr txBox="1">
            <a:spLocks noChangeArrowheads="1"/>
          </p:cNvSpPr>
          <p:nvPr/>
        </p:nvSpPr>
        <p:spPr bwMode="auto">
          <a:xfrm>
            <a:off x="10122149" y="4415799"/>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cxnSp>
        <p:nvCxnSpPr>
          <p:cNvPr id="21" name="Conector recto 20"/>
          <p:cNvCxnSpPr/>
          <p:nvPr/>
        </p:nvCxnSpPr>
        <p:spPr bwMode="auto">
          <a:xfrm flipH="1">
            <a:off x="9583994" y="4892909"/>
            <a:ext cx="773936" cy="1329878"/>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 Box 9"/>
          <p:cNvSpPr txBox="1">
            <a:spLocks noChangeArrowheads="1"/>
          </p:cNvSpPr>
          <p:nvPr/>
        </p:nvSpPr>
        <p:spPr bwMode="auto">
          <a:xfrm>
            <a:off x="10580837" y="5207390"/>
            <a:ext cx="136572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400" u="none" dirty="0">
                <a:latin typeface="Times New Roman" panose="02020603050405020304" pitchFamily="18" charset="0"/>
                <a:sym typeface="Symbol" panose="05050102010706020507" pitchFamily="18" charset="2"/>
              </a:rPr>
              <a:t>Figura 3</a:t>
            </a:r>
            <a:endParaRPr lang="es-MX" sz="2400" i="1" u="none" dirty="0">
              <a:latin typeface="Times New Roman" panose="02020603050405020304" pitchFamily="18" charset="0"/>
              <a:sym typeface="Symbol" panose="05050102010706020507" pitchFamily="18" charset="2"/>
            </a:endParaRPr>
          </a:p>
        </p:txBody>
      </p:sp>
      <p:sp>
        <p:nvSpPr>
          <p:cNvPr id="23" name="Marcador de contenido 2"/>
          <p:cNvSpPr txBox="1">
            <a:spLocks/>
          </p:cNvSpPr>
          <p:nvPr/>
        </p:nvSpPr>
        <p:spPr bwMode="auto">
          <a:xfrm>
            <a:off x="863339" y="4135153"/>
            <a:ext cx="5385399" cy="893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a:t>El comprador 3 paga un precio de </a:t>
            </a:r>
            <a:r>
              <a:rPr lang="es-MX" sz="2400" i="1" dirty="0"/>
              <a:t>v</a:t>
            </a:r>
            <a:r>
              <a:rPr lang="es-MX" sz="2400" baseline="-25000" dirty="0"/>
              <a:t>5</a:t>
            </a:r>
            <a:r>
              <a:rPr lang="es-MX" sz="2400" dirty="0"/>
              <a:t>, y su beneficio es </a:t>
            </a:r>
            <a:r>
              <a:rPr lang="es-MX" sz="2400" i="1" dirty="0"/>
              <a:t>v</a:t>
            </a:r>
            <a:r>
              <a:rPr lang="es-MX" sz="2400" baseline="-25000" dirty="0"/>
              <a:t>3</a:t>
            </a:r>
            <a:r>
              <a:rPr lang="es-MX" sz="2400" dirty="0"/>
              <a:t>-</a:t>
            </a:r>
            <a:r>
              <a:rPr lang="es-MX" sz="2400" i="1" dirty="0"/>
              <a:t>v</a:t>
            </a:r>
            <a:r>
              <a:rPr lang="es-MX" sz="2400" baseline="-25000" dirty="0"/>
              <a:t>5</a:t>
            </a:r>
            <a:r>
              <a:rPr lang="es-MX" sz="2400" dirty="0"/>
              <a:t>. </a:t>
            </a:r>
          </a:p>
        </p:txBody>
      </p:sp>
      <p:cxnSp>
        <p:nvCxnSpPr>
          <p:cNvPr id="24" name="Conector recto 23"/>
          <p:cNvCxnSpPr/>
          <p:nvPr/>
        </p:nvCxnSpPr>
        <p:spPr bwMode="auto">
          <a:xfrm>
            <a:off x="7260985" y="4908357"/>
            <a:ext cx="735724" cy="1345324"/>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a:off x="8848631" y="4874121"/>
            <a:ext cx="735724" cy="1345324"/>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flipH="1">
            <a:off x="8842075" y="4908357"/>
            <a:ext cx="851338" cy="1345324"/>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CuadroTexto 41">
            <a:extLst>
              <a:ext uri="{FF2B5EF4-FFF2-40B4-BE49-F238E27FC236}">
                <a16:creationId xmlns:a16="http://schemas.microsoft.com/office/drawing/2014/main" id="{F4C43FAB-267F-AD44-D8B4-0DA72EA3881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42</a:t>
            </a:fld>
            <a:endParaRPr lang="es-MX" dirty="0"/>
          </a:p>
        </p:txBody>
      </p:sp>
      <p:sp>
        <p:nvSpPr>
          <p:cNvPr id="9" name="Text Box 9">
            <a:extLst>
              <a:ext uri="{FF2B5EF4-FFF2-40B4-BE49-F238E27FC236}">
                <a16:creationId xmlns:a16="http://schemas.microsoft.com/office/drawing/2014/main" id="{8EF76CF9-7CF8-8A6A-32EE-BD14447222F9}"/>
              </a:ext>
            </a:extLst>
          </p:cNvPr>
          <p:cNvSpPr txBox="1">
            <a:spLocks noChangeArrowheads="1"/>
          </p:cNvSpPr>
          <p:nvPr/>
        </p:nvSpPr>
        <p:spPr bwMode="auto">
          <a:xfrm>
            <a:off x="358345"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
        <p:nvSpPr>
          <p:cNvPr id="4" name="Text Box 9">
            <a:extLst>
              <a:ext uri="{FF2B5EF4-FFF2-40B4-BE49-F238E27FC236}">
                <a16:creationId xmlns:a16="http://schemas.microsoft.com/office/drawing/2014/main" id="{5FAF6361-0EFD-9DC0-572C-64F5316321F7}"/>
              </a:ext>
            </a:extLst>
          </p:cNvPr>
          <p:cNvSpPr txBox="1">
            <a:spLocks noChangeArrowheads="1"/>
          </p:cNvSpPr>
          <p:nvPr/>
        </p:nvSpPr>
        <p:spPr bwMode="auto">
          <a:xfrm>
            <a:off x="5987144" y="6283179"/>
            <a:ext cx="1608395" cy="461665"/>
          </a:xfrm>
          <a:prstGeom prst="rect">
            <a:avLst/>
          </a:prstGeom>
          <a:solidFill>
            <a:srgbClr val="000000"/>
          </a:solid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400" u="none" dirty="0">
                <a:latin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sym typeface="Symbol" panose="05050102010706020507" pitchFamily="18" charset="2"/>
            </a:endParaRPr>
          </a:p>
        </p:txBody>
      </p:sp>
      <p:sp>
        <p:nvSpPr>
          <p:cNvPr id="27" name="Marcador de contenido 2">
            <a:extLst>
              <a:ext uri="{FF2B5EF4-FFF2-40B4-BE49-F238E27FC236}">
                <a16:creationId xmlns:a16="http://schemas.microsoft.com/office/drawing/2014/main" id="{250DF344-9DE7-E583-C98C-810E14BD9D95}"/>
              </a:ext>
            </a:extLst>
          </p:cNvPr>
          <p:cNvSpPr txBox="1">
            <a:spLocks/>
          </p:cNvSpPr>
          <p:nvPr/>
        </p:nvSpPr>
        <p:spPr bwMode="auto">
          <a:xfrm>
            <a:off x="492435" y="5119127"/>
            <a:ext cx="5482357" cy="90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t>Con liga: Superávit total  v</a:t>
            </a:r>
            <a:r>
              <a:rPr lang="es-MX" sz="2200" baseline="-25000" dirty="0"/>
              <a:t>1</a:t>
            </a:r>
            <a:r>
              <a:rPr lang="es-MX" sz="2200" dirty="0"/>
              <a:t>+v</a:t>
            </a:r>
            <a:r>
              <a:rPr lang="es-MX" sz="2200" baseline="-25000" dirty="0"/>
              <a:t>3</a:t>
            </a:r>
            <a:r>
              <a:rPr lang="es-MX" sz="2200" dirty="0"/>
              <a:t>+v</a:t>
            </a:r>
            <a:r>
              <a:rPr lang="es-MX" sz="2200" baseline="-25000" dirty="0"/>
              <a:t>4</a:t>
            </a:r>
            <a:r>
              <a:rPr lang="es-MX" sz="2200" dirty="0"/>
              <a:t>.</a:t>
            </a:r>
          </a:p>
          <a:p>
            <a:pPr marL="0" indent="0">
              <a:buNone/>
            </a:pPr>
            <a:r>
              <a:rPr lang="es-MX" sz="2200" dirty="0"/>
              <a:t>	beneficio del comprador 3:</a:t>
            </a:r>
            <a:r>
              <a:rPr lang="es-MX" sz="2200" i="1" dirty="0"/>
              <a:t> v</a:t>
            </a:r>
            <a:r>
              <a:rPr lang="es-MX" sz="2200" baseline="-25000" dirty="0"/>
              <a:t>3</a:t>
            </a:r>
            <a:r>
              <a:rPr lang="es-MX" sz="2200" dirty="0"/>
              <a:t>-</a:t>
            </a:r>
            <a:r>
              <a:rPr lang="es-MX" sz="2200" i="1" dirty="0"/>
              <a:t>v</a:t>
            </a:r>
            <a:r>
              <a:rPr lang="es-MX" sz="2200" baseline="-25000" dirty="0"/>
              <a:t>5</a:t>
            </a:r>
          </a:p>
          <a:p>
            <a:pPr marL="0" indent="0">
              <a:buNone/>
            </a:pPr>
            <a:endParaRPr lang="es-MX" sz="2200" dirty="0"/>
          </a:p>
        </p:txBody>
      </p:sp>
    </p:spTree>
    <p:extLst>
      <p:ext uri="{BB962C8B-B14F-4D97-AF65-F5344CB8AC3E}">
        <p14:creationId xmlns:p14="http://schemas.microsoft.com/office/powerpoint/2010/main" val="2506736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200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3" grpId="0"/>
      <p:bldP spid="2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96292" y="825910"/>
            <a:ext cx="11674716" cy="3630622"/>
          </a:xfrm>
        </p:spPr>
        <p:txBody>
          <a:bodyPr/>
          <a:lstStyle/>
          <a:p>
            <a:r>
              <a:rPr lang="es-MX" sz="2200" dirty="0">
                <a:effectLst/>
              </a:rPr>
              <a:t>Cuando remuevo la liga, el comprador 5 compra del vendedor 3, el comprador 3 compra del vendedor 2 a precio </a:t>
            </a:r>
            <a:r>
              <a:rPr lang="es-MX" sz="2200" i="1" dirty="0">
                <a:effectLst/>
              </a:rPr>
              <a:t>v</a:t>
            </a:r>
            <a:r>
              <a:rPr lang="es-MX" sz="2200" baseline="-25000" dirty="0">
                <a:effectLst/>
              </a:rPr>
              <a:t>4</a:t>
            </a:r>
            <a:r>
              <a:rPr lang="es-MX" sz="2200" dirty="0">
                <a:effectLst/>
              </a:rPr>
              <a:t>, el comprador 1 compra del vendedor 1, y 4 no compra. </a:t>
            </a:r>
          </a:p>
          <a:p>
            <a:r>
              <a:rPr lang="es-MX" sz="2200" dirty="0">
                <a:effectLst/>
              </a:rPr>
              <a:t>El superávit total del intercambio es ahora v</a:t>
            </a:r>
            <a:r>
              <a:rPr lang="es-MX" sz="2200" baseline="-25000" dirty="0">
                <a:effectLst/>
              </a:rPr>
              <a:t>1</a:t>
            </a:r>
            <a:r>
              <a:rPr lang="es-MX" sz="2200" dirty="0">
                <a:effectLst/>
              </a:rPr>
              <a:t>+v</a:t>
            </a:r>
            <a:r>
              <a:rPr lang="es-MX" sz="2200" baseline="-25000" dirty="0">
                <a:effectLst/>
              </a:rPr>
              <a:t>3</a:t>
            </a:r>
            <a:r>
              <a:rPr lang="es-MX" sz="2200" dirty="0">
                <a:effectLst/>
              </a:rPr>
              <a:t>+v</a:t>
            </a:r>
            <a:r>
              <a:rPr lang="es-MX" sz="2200" baseline="-25000" dirty="0">
                <a:effectLst/>
              </a:rPr>
              <a:t>5</a:t>
            </a:r>
            <a:r>
              <a:rPr lang="es-MX" sz="2200" dirty="0">
                <a:effectLst/>
              </a:rPr>
              <a:t>. </a:t>
            </a:r>
          </a:p>
          <a:p>
            <a:endParaRPr lang="es-MX" sz="1000" dirty="0">
              <a:effectLst/>
            </a:endParaRPr>
          </a:p>
          <a:p>
            <a:r>
              <a:rPr lang="es-MX" sz="2200" dirty="0">
                <a:effectLst/>
              </a:rPr>
              <a:t>La reducción en el superávit total es (v</a:t>
            </a:r>
            <a:r>
              <a:rPr lang="es-MX" sz="2200" baseline="-25000" dirty="0">
                <a:effectLst/>
              </a:rPr>
              <a:t>1</a:t>
            </a:r>
            <a:r>
              <a:rPr lang="es-MX" sz="2200" dirty="0">
                <a:effectLst/>
              </a:rPr>
              <a:t>+v</a:t>
            </a:r>
            <a:r>
              <a:rPr lang="es-MX" sz="2200" baseline="-25000" dirty="0">
                <a:effectLst/>
              </a:rPr>
              <a:t>3</a:t>
            </a:r>
            <a:r>
              <a:rPr lang="es-MX" sz="2200" dirty="0">
                <a:effectLst/>
              </a:rPr>
              <a:t>+v</a:t>
            </a:r>
            <a:r>
              <a:rPr lang="es-MX" sz="2200" baseline="-25000" dirty="0">
                <a:effectLst/>
              </a:rPr>
              <a:t>5</a:t>
            </a:r>
            <a:r>
              <a:rPr lang="es-MX" sz="2200" dirty="0">
                <a:effectLst/>
              </a:rPr>
              <a:t>) – (</a:t>
            </a:r>
            <a:r>
              <a:rPr lang="es-MX" sz="2200" dirty="0"/>
              <a:t>v</a:t>
            </a:r>
            <a:r>
              <a:rPr lang="es-MX" sz="2200" baseline="-25000" dirty="0"/>
              <a:t>1</a:t>
            </a:r>
            <a:r>
              <a:rPr lang="es-MX" sz="2200" dirty="0"/>
              <a:t>+v</a:t>
            </a:r>
            <a:r>
              <a:rPr lang="es-MX" sz="2200" baseline="-25000" dirty="0"/>
              <a:t>3</a:t>
            </a:r>
            <a:r>
              <a:rPr lang="es-MX" sz="2200" dirty="0"/>
              <a:t>+v</a:t>
            </a:r>
            <a:r>
              <a:rPr lang="es-MX" sz="2200" baseline="-25000" dirty="0"/>
              <a:t>4</a:t>
            </a:r>
            <a:r>
              <a:rPr lang="es-MX" sz="2200" dirty="0">
                <a:effectLst/>
              </a:rPr>
              <a:t>) = </a:t>
            </a:r>
            <a:r>
              <a:rPr lang="es-MX" sz="2200" i="1" dirty="0">
                <a:effectLst/>
              </a:rPr>
              <a:t>v</a:t>
            </a:r>
            <a:r>
              <a:rPr lang="es-MX" sz="2200" baseline="-25000" dirty="0">
                <a:effectLst/>
              </a:rPr>
              <a:t>4</a:t>
            </a:r>
            <a:r>
              <a:rPr lang="es-MX" sz="2200" dirty="0">
                <a:effectLst/>
              </a:rPr>
              <a:t> – </a:t>
            </a:r>
            <a:r>
              <a:rPr lang="es-MX" sz="2200" i="1" dirty="0">
                <a:effectLst/>
              </a:rPr>
              <a:t>v</a:t>
            </a:r>
            <a:r>
              <a:rPr lang="es-MX" sz="2200" baseline="-25000" dirty="0">
                <a:effectLst/>
              </a:rPr>
              <a:t>5</a:t>
            </a:r>
            <a:r>
              <a:rPr lang="es-MX" sz="2200" dirty="0">
                <a:effectLst/>
              </a:rPr>
              <a:t>.</a:t>
            </a:r>
          </a:p>
          <a:p>
            <a:endParaRPr lang="es-MX" sz="1000" dirty="0">
              <a:effectLst/>
            </a:endParaRPr>
          </a:p>
          <a:p>
            <a:r>
              <a:rPr lang="es-MX" sz="2200" dirty="0">
                <a:effectLst/>
              </a:rPr>
              <a:t>El comprador 3 pagó un precio más alto por el bien –en vez de pagar </a:t>
            </a:r>
            <a:r>
              <a:rPr lang="es-MX" sz="2200" i="1" dirty="0">
                <a:effectLst/>
              </a:rPr>
              <a:t>v</a:t>
            </a:r>
            <a:r>
              <a:rPr lang="es-MX" sz="2200" baseline="-25000" dirty="0">
                <a:effectLst/>
              </a:rPr>
              <a:t>5</a:t>
            </a:r>
            <a:r>
              <a:rPr lang="es-MX" sz="2200" dirty="0">
                <a:effectLst/>
              </a:rPr>
              <a:t>, ahora pagó </a:t>
            </a:r>
            <a:r>
              <a:rPr lang="es-MX" sz="2200" i="1" dirty="0">
                <a:effectLst/>
              </a:rPr>
              <a:t>v</a:t>
            </a:r>
            <a:r>
              <a:rPr lang="es-MX" sz="2200" baseline="-25000" dirty="0">
                <a:effectLst/>
              </a:rPr>
              <a:t>4</a:t>
            </a:r>
            <a:r>
              <a:rPr lang="es-MX" sz="2200" dirty="0">
                <a:effectLst/>
              </a:rPr>
              <a:t>, y su beneficio es </a:t>
            </a:r>
            <a:r>
              <a:rPr lang="es-MX" sz="2200" i="1" dirty="0">
                <a:effectLst/>
              </a:rPr>
              <a:t>v</a:t>
            </a:r>
            <a:r>
              <a:rPr lang="es-MX" sz="2200" baseline="-25000" dirty="0">
                <a:effectLst/>
              </a:rPr>
              <a:t>3</a:t>
            </a:r>
            <a:r>
              <a:rPr lang="es-MX" sz="2200" dirty="0">
                <a:effectLst/>
              </a:rPr>
              <a:t> – </a:t>
            </a:r>
            <a:r>
              <a:rPr lang="es-MX" sz="2200" i="1" dirty="0">
                <a:effectLst/>
              </a:rPr>
              <a:t>v</a:t>
            </a:r>
            <a:r>
              <a:rPr lang="es-MX" sz="2200" baseline="-25000" dirty="0">
                <a:effectLst/>
              </a:rPr>
              <a:t>4</a:t>
            </a:r>
            <a:r>
              <a:rPr lang="es-MX" sz="2200" dirty="0">
                <a:effectLst/>
              </a:rPr>
              <a:t>.</a:t>
            </a:r>
          </a:p>
          <a:p>
            <a:endParaRPr lang="es-MX" sz="1000" dirty="0">
              <a:effectLst/>
            </a:endParaRPr>
          </a:p>
          <a:p>
            <a:r>
              <a:rPr lang="es-MX" sz="2200" dirty="0">
                <a:effectLst/>
              </a:rPr>
              <a:t>La reducción en su beneficio es </a:t>
            </a:r>
            <a:r>
              <a:rPr lang="es-MX" sz="2200" i="1" dirty="0">
                <a:effectLst/>
              </a:rPr>
              <a:t>v</a:t>
            </a:r>
            <a:r>
              <a:rPr lang="es-MX" sz="2200" baseline="-25000" dirty="0">
                <a:effectLst/>
              </a:rPr>
              <a:t>4</a:t>
            </a:r>
            <a:r>
              <a:rPr lang="es-MX" sz="2200" dirty="0">
                <a:effectLst/>
              </a:rPr>
              <a:t> – </a:t>
            </a:r>
            <a:r>
              <a:rPr lang="es-MX" sz="2200" i="1" dirty="0">
                <a:effectLst/>
              </a:rPr>
              <a:t>v</a:t>
            </a:r>
            <a:r>
              <a:rPr lang="es-MX" sz="2200" baseline="-25000" dirty="0">
                <a:effectLst/>
              </a:rPr>
              <a:t>5</a:t>
            </a:r>
            <a:r>
              <a:rPr lang="es-MX" sz="2200" dirty="0">
                <a:effectLst/>
              </a:rPr>
              <a:t>, que es exactamente igual a la reducción en el superávit total.</a:t>
            </a:r>
          </a:p>
        </p:txBody>
      </p:sp>
      <p:cxnSp>
        <p:nvCxnSpPr>
          <p:cNvPr id="5" name="Conector recto 4"/>
          <p:cNvCxnSpPr/>
          <p:nvPr/>
        </p:nvCxnSpPr>
        <p:spPr bwMode="auto">
          <a:xfrm>
            <a:off x="7260985" y="4908357"/>
            <a:ext cx="735724"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 name="Conector recto 5"/>
          <p:cNvCxnSpPr/>
          <p:nvPr/>
        </p:nvCxnSpPr>
        <p:spPr bwMode="auto">
          <a:xfrm>
            <a:off x="7996709" y="4908357"/>
            <a:ext cx="0"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Conector recto 6"/>
          <p:cNvCxnSpPr/>
          <p:nvPr/>
        </p:nvCxnSpPr>
        <p:spPr bwMode="auto">
          <a:xfrm flipH="1">
            <a:off x="7996709" y="4908357"/>
            <a:ext cx="851338"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Conector recto 7"/>
          <p:cNvCxnSpPr/>
          <p:nvPr/>
        </p:nvCxnSpPr>
        <p:spPr bwMode="auto">
          <a:xfrm>
            <a:off x="8848047" y="4908357"/>
            <a:ext cx="0"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Conector recto 9"/>
          <p:cNvCxnSpPr/>
          <p:nvPr/>
        </p:nvCxnSpPr>
        <p:spPr bwMode="auto">
          <a:xfrm>
            <a:off x="8874323" y="4908357"/>
            <a:ext cx="735724"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9"/>
          <p:cNvSpPr txBox="1">
            <a:spLocks noChangeArrowheads="1"/>
          </p:cNvSpPr>
          <p:nvPr/>
        </p:nvSpPr>
        <p:spPr bwMode="auto">
          <a:xfrm>
            <a:off x="7113991"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2" name="Text Box 9"/>
          <p:cNvSpPr txBox="1">
            <a:spLocks noChangeArrowheads="1"/>
          </p:cNvSpPr>
          <p:nvPr/>
        </p:nvSpPr>
        <p:spPr bwMode="auto">
          <a:xfrm>
            <a:off x="7840342"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3" name="Text Box 9"/>
          <p:cNvSpPr txBox="1">
            <a:spLocks noChangeArrowheads="1"/>
          </p:cNvSpPr>
          <p:nvPr/>
        </p:nvSpPr>
        <p:spPr bwMode="auto">
          <a:xfrm>
            <a:off x="8616895"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14" name="Text Box 9"/>
          <p:cNvSpPr txBox="1">
            <a:spLocks noChangeArrowheads="1"/>
          </p:cNvSpPr>
          <p:nvPr/>
        </p:nvSpPr>
        <p:spPr bwMode="auto">
          <a:xfrm>
            <a:off x="9463053" y="441580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4</a:t>
            </a:r>
            <a:endParaRPr lang="es-MX" sz="2400" i="1" u="none" baseline="-25000" dirty="0">
              <a:latin typeface="Times New Roman" panose="02020603050405020304" pitchFamily="18" charset="0"/>
              <a:sym typeface="Symbol" panose="05050102010706020507" pitchFamily="18" charset="2"/>
            </a:endParaRPr>
          </a:p>
        </p:txBody>
      </p:sp>
      <p:sp>
        <p:nvSpPr>
          <p:cNvPr id="15" name="Text Box 9"/>
          <p:cNvSpPr txBox="1">
            <a:spLocks noChangeArrowheads="1"/>
          </p:cNvSpPr>
          <p:nvPr/>
        </p:nvSpPr>
        <p:spPr bwMode="auto">
          <a:xfrm>
            <a:off x="7819322"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16" name="Text Box 9"/>
          <p:cNvSpPr txBox="1">
            <a:spLocks noChangeArrowheads="1"/>
          </p:cNvSpPr>
          <p:nvPr/>
        </p:nvSpPr>
        <p:spPr bwMode="auto">
          <a:xfrm>
            <a:off x="8590619"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17" name="Text Box 9"/>
          <p:cNvSpPr txBox="1">
            <a:spLocks noChangeArrowheads="1"/>
          </p:cNvSpPr>
          <p:nvPr/>
        </p:nvSpPr>
        <p:spPr bwMode="auto">
          <a:xfrm>
            <a:off x="9463553" y="6253682"/>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cxnSp>
        <p:nvCxnSpPr>
          <p:cNvPr id="19" name="Conector recto 18"/>
          <p:cNvCxnSpPr/>
          <p:nvPr/>
        </p:nvCxnSpPr>
        <p:spPr bwMode="auto">
          <a:xfrm flipH="1">
            <a:off x="8848046" y="4908357"/>
            <a:ext cx="851338" cy="1345324"/>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 Box 9"/>
          <p:cNvSpPr txBox="1">
            <a:spLocks noChangeArrowheads="1"/>
          </p:cNvSpPr>
          <p:nvPr/>
        </p:nvSpPr>
        <p:spPr bwMode="auto">
          <a:xfrm>
            <a:off x="10122149" y="4415799"/>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b</a:t>
            </a:r>
            <a:r>
              <a:rPr lang="es-MX" sz="2400" u="none" baseline="-25000" dirty="0">
                <a:latin typeface="Times New Roman" panose="02020603050405020304" pitchFamily="18" charset="0"/>
                <a:sym typeface="Symbol" panose="05050102010706020507" pitchFamily="18" charset="2"/>
              </a:rPr>
              <a:t>5</a:t>
            </a:r>
            <a:endParaRPr lang="es-MX" sz="2400" i="1" u="none" baseline="-25000" dirty="0">
              <a:latin typeface="Times New Roman" panose="02020603050405020304" pitchFamily="18" charset="0"/>
              <a:sym typeface="Symbol" panose="05050102010706020507" pitchFamily="18" charset="2"/>
            </a:endParaRPr>
          </a:p>
        </p:txBody>
      </p:sp>
      <p:cxnSp>
        <p:nvCxnSpPr>
          <p:cNvPr id="21" name="Conector recto 20"/>
          <p:cNvCxnSpPr/>
          <p:nvPr/>
        </p:nvCxnSpPr>
        <p:spPr bwMode="auto">
          <a:xfrm flipH="1">
            <a:off x="9583994" y="4892909"/>
            <a:ext cx="773936" cy="1329878"/>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Marcador de contenido 2"/>
          <p:cNvSpPr txBox="1">
            <a:spLocks/>
          </p:cNvSpPr>
          <p:nvPr/>
        </p:nvSpPr>
        <p:spPr bwMode="auto">
          <a:xfrm>
            <a:off x="503890" y="5977375"/>
            <a:ext cx="5482357" cy="843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effectLst/>
              </a:rPr>
              <a:t>Sin liga:  Superávit total  v</a:t>
            </a:r>
            <a:r>
              <a:rPr lang="es-MX" sz="2200" baseline="-25000" dirty="0">
                <a:effectLst/>
              </a:rPr>
              <a:t>1</a:t>
            </a:r>
            <a:r>
              <a:rPr lang="es-MX" sz="2200" dirty="0">
                <a:effectLst/>
              </a:rPr>
              <a:t>+v</a:t>
            </a:r>
            <a:r>
              <a:rPr lang="es-MX" sz="2200" baseline="-25000" dirty="0">
                <a:effectLst/>
              </a:rPr>
              <a:t>3</a:t>
            </a:r>
            <a:r>
              <a:rPr lang="es-MX" sz="2200" dirty="0">
                <a:effectLst/>
              </a:rPr>
              <a:t>+v</a:t>
            </a:r>
            <a:r>
              <a:rPr lang="es-MX" sz="2200" baseline="-25000" dirty="0">
                <a:effectLst/>
              </a:rPr>
              <a:t>5</a:t>
            </a:r>
            <a:r>
              <a:rPr lang="es-MX" sz="2200" dirty="0">
                <a:effectLst/>
              </a:rPr>
              <a:t>.</a:t>
            </a:r>
          </a:p>
          <a:p>
            <a:pPr marL="0" indent="0">
              <a:buNone/>
            </a:pPr>
            <a:r>
              <a:rPr lang="es-MX" sz="2200" dirty="0"/>
              <a:t>	beneficio del comprador 3: </a:t>
            </a:r>
            <a:r>
              <a:rPr lang="es-MX" sz="2200" i="1" dirty="0"/>
              <a:t>v</a:t>
            </a:r>
            <a:r>
              <a:rPr lang="es-MX" sz="2200" baseline="-25000" dirty="0"/>
              <a:t>3</a:t>
            </a:r>
            <a:r>
              <a:rPr lang="es-MX" sz="2200" dirty="0"/>
              <a:t>-</a:t>
            </a:r>
            <a:r>
              <a:rPr lang="es-MX" sz="2200" i="1" dirty="0"/>
              <a:t>v</a:t>
            </a:r>
            <a:r>
              <a:rPr lang="es-MX" sz="2200" baseline="-25000" dirty="0"/>
              <a:t>4</a:t>
            </a:r>
            <a:endParaRPr lang="es-MX" sz="2200" dirty="0"/>
          </a:p>
          <a:p>
            <a:pPr marL="0" indent="0">
              <a:buNone/>
            </a:pPr>
            <a:r>
              <a:rPr lang="es-MX" sz="2200" dirty="0"/>
              <a:t> </a:t>
            </a:r>
          </a:p>
        </p:txBody>
      </p:sp>
      <p:cxnSp>
        <p:nvCxnSpPr>
          <p:cNvPr id="24" name="Conector recto 23"/>
          <p:cNvCxnSpPr/>
          <p:nvPr/>
        </p:nvCxnSpPr>
        <p:spPr bwMode="auto">
          <a:xfrm flipH="1">
            <a:off x="9589510" y="4887997"/>
            <a:ext cx="773936" cy="1329878"/>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Conector recto 24"/>
          <p:cNvCxnSpPr/>
          <p:nvPr/>
        </p:nvCxnSpPr>
        <p:spPr bwMode="auto">
          <a:xfrm>
            <a:off x="8848945" y="4913277"/>
            <a:ext cx="0" cy="1345324"/>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 name="Conector recto 25"/>
          <p:cNvCxnSpPr/>
          <p:nvPr/>
        </p:nvCxnSpPr>
        <p:spPr bwMode="auto">
          <a:xfrm>
            <a:off x="7251455" y="4883772"/>
            <a:ext cx="735724" cy="1345324"/>
          </a:xfrm>
          <a:prstGeom prst="line">
            <a:avLst/>
          </a:prstGeom>
          <a:solidFill>
            <a:schemeClr val="accent1"/>
          </a:solidFill>
          <a:ln w="19050" cap="flat" cmpd="sng" algn="ctr">
            <a:solidFill>
              <a:srgbClr val="FFFF6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 name="Elipse 1"/>
          <p:cNvSpPr/>
          <p:nvPr/>
        </p:nvSpPr>
        <p:spPr bwMode="auto">
          <a:xfrm>
            <a:off x="4644755" y="3691147"/>
            <a:ext cx="936968" cy="416689"/>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27" name="Elipse 26"/>
          <p:cNvSpPr/>
          <p:nvPr/>
        </p:nvSpPr>
        <p:spPr bwMode="auto">
          <a:xfrm>
            <a:off x="8336747" y="2233855"/>
            <a:ext cx="936968" cy="416689"/>
          </a:xfrm>
          <a:prstGeom prst="ellipse">
            <a:avLst/>
          </a:prstGeom>
          <a:noFill/>
          <a:ln w="19050" cap="flat" cmpd="sng" algn="ctr">
            <a:solidFill>
              <a:srgbClr val="FF0000"/>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18" name="Conector recto 17"/>
          <p:cNvCxnSpPr>
            <a:endCxn id="2" idx="6"/>
          </p:cNvCxnSpPr>
          <p:nvPr/>
        </p:nvCxnSpPr>
        <p:spPr bwMode="auto">
          <a:xfrm flipH="1">
            <a:off x="5581723" y="2641221"/>
            <a:ext cx="3035172" cy="1258271"/>
          </a:xfrm>
          <a:prstGeom prst="line">
            <a:avLst/>
          </a:prstGeom>
          <a:solidFill>
            <a:schemeClr val="accent1"/>
          </a:solidFill>
          <a:ln w="19050" cap="flat" cmpd="sng" algn="ctr">
            <a:solidFill>
              <a:srgbClr val="FF00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CuadroTexto 41">
            <a:extLst>
              <a:ext uri="{FF2B5EF4-FFF2-40B4-BE49-F238E27FC236}">
                <a16:creationId xmlns:a16="http://schemas.microsoft.com/office/drawing/2014/main" id="{5666260B-0E9B-76C7-4144-A7E2311C491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43</a:t>
            </a:fld>
            <a:endParaRPr lang="es-MX" dirty="0"/>
          </a:p>
        </p:txBody>
      </p:sp>
      <p:sp>
        <p:nvSpPr>
          <p:cNvPr id="28" name="Text Box 9">
            <a:extLst>
              <a:ext uri="{FF2B5EF4-FFF2-40B4-BE49-F238E27FC236}">
                <a16:creationId xmlns:a16="http://schemas.microsoft.com/office/drawing/2014/main" id="{B8E71FB4-C43C-DB03-0DA6-4123ECC566F4}"/>
              </a:ext>
            </a:extLst>
          </p:cNvPr>
          <p:cNvSpPr txBox="1">
            <a:spLocks noChangeArrowheads="1"/>
          </p:cNvSpPr>
          <p:nvPr/>
        </p:nvSpPr>
        <p:spPr bwMode="auto">
          <a:xfrm>
            <a:off x="358345"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
        <p:nvSpPr>
          <p:cNvPr id="29" name="Text Box 9">
            <a:extLst>
              <a:ext uri="{FF2B5EF4-FFF2-40B4-BE49-F238E27FC236}">
                <a16:creationId xmlns:a16="http://schemas.microsoft.com/office/drawing/2014/main" id="{2F5738C4-6599-EAC1-7DE7-87EE4292E368}"/>
              </a:ext>
            </a:extLst>
          </p:cNvPr>
          <p:cNvSpPr txBox="1">
            <a:spLocks noChangeArrowheads="1"/>
          </p:cNvSpPr>
          <p:nvPr/>
        </p:nvSpPr>
        <p:spPr bwMode="auto">
          <a:xfrm>
            <a:off x="10580837" y="5207390"/>
            <a:ext cx="1365728"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400" u="none" dirty="0">
                <a:latin typeface="Times New Roman" panose="02020603050405020304" pitchFamily="18" charset="0"/>
                <a:sym typeface="Symbol" panose="05050102010706020507" pitchFamily="18" charset="2"/>
              </a:rPr>
              <a:t>Figura 3</a:t>
            </a:r>
            <a:endParaRPr lang="es-MX" sz="2400" i="1" u="none" dirty="0">
              <a:latin typeface="Times New Roman" panose="02020603050405020304" pitchFamily="18" charset="0"/>
              <a:sym typeface="Symbol" panose="05050102010706020507" pitchFamily="18" charset="2"/>
            </a:endParaRPr>
          </a:p>
        </p:txBody>
      </p:sp>
      <p:sp>
        <p:nvSpPr>
          <p:cNvPr id="4" name="Text Box 9">
            <a:extLst>
              <a:ext uri="{FF2B5EF4-FFF2-40B4-BE49-F238E27FC236}">
                <a16:creationId xmlns:a16="http://schemas.microsoft.com/office/drawing/2014/main" id="{293A3D72-A424-BECF-8897-241B876F3320}"/>
              </a:ext>
            </a:extLst>
          </p:cNvPr>
          <p:cNvSpPr txBox="1">
            <a:spLocks noChangeArrowheads="1"/>
          </p:cNvSpPr>
          <p:nvPr/>
        </p:nvSpPr>
        <p:spPr bwMode="auto">
          <a:xfrm>
            <a:off x="5987144" y="6283179"/>
            <a:ext cx="1608395" cy="461665"/>
          </a:xfrm>
          <a:prstGeom prst="rect">
            <a:avLst/>
          </a:prstGeom>
          <a:solidFill>
            <a:srgbClr val="000000"/>
          </a:solid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400" u="none" dirty="0">
                <a:latin typeface="Times New Roman" panose="02020603050405020304" pitchFamily="18" charset="0"/>
                <a:sym typeface="Symbol" panose="05050102010706020507" pitchFamily="18" charset="2"/>
              </a:rPr>
              <a:t>vendedores</a:t>
            </a:r>
            <a:endParaRPr lang="es-MX" sz="2400" i="1" u="none" dirty="0">
              <a:latin typeface="Times New Roman" panose="02020603050405020304" pitchFamily="18" charset="0"/>
              <a:sym typeface="Symbol" panose="05050102010706020507" pitchFamily="18" charset="2"/>
            </a:endParaRPr>
          </a:p>
        </p:txBody>
      </p:sp>
      <p:sp>
        <p:nvSpPr>
          <p:cNvPr id="22" name="Elipse 21">
            <a:extLst>
              <a:ext uri="{FF2B5EF4-FFF2-40B4-BE49-F238E27FC236}">
                <a16:creationId xmlns:a16="http://schemas.microsoft.com/office/drawing/2014/main" id="{58714C26-FFAD-8025-29AD-932BBDAB29FA}"/>
              </a:ext>
            </a:extLst>
          </p:cNvPr>
          <p:cNvSpPr/>
          <p:nvPr/>
        </p:nvSpPr>
        <p:spPr bwMode="auto">
          <a:xfrm>
            <a:off x="5878816" y="1592432"/>
            <a:ext cx="1397082" cy="482518"/>
          </a:xfrm>
          <a:prstGeom prst="ellipse">
            <a:avLst/>
          </a:pr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30" name="Elipse 29">
            <a:extLst>
              <a:ext uri="{FF2B5EF4-FFF2-40B4-BE49-F238E27FC236}">
                <a16:creationId xmlns:a16="http://schemas.microsoft.com/office/drawing/2014/main" id="{AB71E74E-C33E-6C68-F0EA-1DFED475791D}"/>
              </a:ext>
            </a:extLst>
          </p:cNvPr>
          <p:cNvSpPr/>
          <p:nvPr/>
        </p:nvSpPr>
        <p:spPr bwMode="auto">
          <a:xfrm>
            <a:off x="3607842" y="5156291"/>
            <a:ext cx="1384222" cy="419297"/>
          </a:xfrm>
          <a:prstGeom prst="ellipse">
            <a:avLst/>
          </a:prstGeom>
          <a:noFill/>
          <a:ln w="19050" cap="flat" cmpd="sng" algn="ctr">
            <a:solidFill>
              <a:srgbClr val="FFFF66"/>
            </a:solidFill>
            <a:prstDash val="sys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cxnSp>
        <p:nvCxnSpPr>
          <p:cNvPr id="31" name="Conector recto 30">
            <a:extLst>
              <a:ext uri="{FF2B5EF4-FFF2-40B4-BE49-F238E27FC236}">
                <a16:creationId xmlns:a16="http://schemas.microsoft.com/office/drawing/2014/main" id="{FBC201FE-36DC-7928-8450-FF488168186F}"/>
              </a:ext>
            </a:extLst>
          </p:cNvPr>
          <p:cNvCxnSpPr/>
          <p:nvPr/>
        </p:nvCxnSpPr>
        <p:spPr bwMode="auto">
          <a:xfrm flipH="1">
            <a:off x="4552892" y="2085489"/>
            <a:ext cx="1794171" cy="3078357"/>
          </a:xfrm>
          <a:prstGeom prst="line">
            <a:avLst/>
          </a:prstGeom>
          <a:solidFill>
            <a:schemeClr val="accent1"/>
          </a:solidFill>
          <a:ln w="19050" cap="flat" cmpd="sng" algn="ctr">
            <a:solidFill>
              <a:srgbClr val="FFFF00"/>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Marcador de contenido 2">
            <a:extLst>
              <a:ext uri="{FF2B5EF4-FFF2-40B4-BE49-F238E27FC236}">
                <a16:creationId xmlns:a16="http://schemas.microsoft.com/office/drawing/2014/main" id="{F2E675F3-C8A0-2E09-5AC4-7A555B5FD7E3}"/>
              </a:ext>
            </a:extLst>
          </p:cNvPr>
          <p:cNvSpPr txBox="1">
            <a:spLocks/>
          </p:cNvSpPr>
          <p:nvPr/>
        </p:nvSpPr>
        <p:spPr bwMode="auto">
          <a:xfrm>
            <a:off x="516878" y="5119127"/>
            <a:ext cx="5482357" cy="900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t>Con liga: Superávit total  v</a:t>
            </a:r>
            <a:r>
              <a:rPr lang="es-MX" sz="2200" baseline="-25000" dirty="0"/>
              <a:t>1</a:t>
            </a:r>
            <a:r>
              <a:rPr lang="es-MX" sz="2200" dirty="0"/>
              <a:t>+v</a:t>
            </a:r>
            <a:r>
              <a:rPr lang="es-MX" sz="2200" baseline="-25000" dirty="0"/>
              <a:t>3</a:t>
            </a:r>
            <a:r>
              <a:rPr lang="es-MX" sz="2200" dirty="0"/>
              <a:t>+v</a:t>
            </a:r>
            <a:r>
              <a:rPr lang="es-MX" sz="2200" baseline="-25000" dirty="0"/>
              <a:t>4</a:t>
            </a:r>
            <a:r>
              <a:rPr lang="es-MX" sz="2200" dirty="0"/>
              <a:t>.</a:t>
            </a:r>
          </a:p>
          <a:p>
            <a:pPr marL="0" indent="0">
              <a:buNone/>
            </a:pPr>
            <a:r>
              <a:rPr lang="es-MX" sz="2200" dirty="0"/>
              <a:t>	beneficio del comprador 3:</a:t>
            </a:r>
            <a:r>
              <a:rPr lang="es-MX" sz="2200" i="1" dirty="0"/>
              <a:t> v</a:t>
            </a:r>
            <a:r>
              <a:rPr lang="es-MX" sz="2200" baseline="-25000" dirty="0"/>
              <a:t>3</a:t>
            </a:r>
            <a:r>
              <a:rPr lang="es-MX" sz="2200" dirty="0"/>
              <a:t>-</a:t>
            </a:r>
            <a:r>
              <a:rPr lang="es-MX" sz="2200" i="1" dirty="0"/>
              <a:t>v</a:t>
            </a:r>
            <a:r>
              <a:rPr lang="es-MX" sz="2200" baseline="-25000" dirty="0"/>
              <a:t>5</a:t>
            </a:r>
          </a:p>
          <a:p>
            <a:pPr marL="0" indent="0">
              <a:buNone/>
            </a:pPr>
            <a:endParaRPr lang="es-MX" sz="2200" dirty="0"/>
          </a:p>
        </p:txBody>
      </p:sp>
    </p:spTree>
    <p:extLst>
      <p:ext uri="{BB962C8B-B14F-4D97-AF65-F5344CB8AC3E}">
        <p14:creationId xmlns:p14="http://schemas.microsoft.com/office/powerpoint/2010/main" val="336454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subTnLst>
                                    <p:set>
                                      <p:cBhvr override="childStyle">
                                        <p:cTn dur="1" fill="hold" display="0" masterRel="nextClick" afterEffect="1"/>
                                        <p:tgtEl>
                                          <p:spTgt spid="30"/>
                                        </p:tgtEl>
                                        <p:attrNameLst>
                                          <p:attrName>style.visibility</p:attrName>
                                        </p:attrNameLst>
                                      </p:cBhvr>
                                      <p:to>
                                        <p:strVal val="hidden"/>
                                      </p:to>
                                    </p:set>
                                  </p:sub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subTnLst>
                                    <p:set>
                                      <p:cBhvr override="childStyle">
                                        <p:cTn dur="1" fill="hold" display="0" masterRel="nextClick" afterEffect="1"/>
                                        <p:tgtEl>
                                          <p:spTgt spid="31"/>
                                        </p:tgtEl>
                                        <p:attrNameLst>
                                          <p:attrName>style.visibility</p:attrName>
                                        </p:attrNameLst>
                                      </p:cBhvr>
                                      <p:to>
                                        <p:strVal val="hidden"/>
                                      </p:to>
                                    </p:set>
                                  </p:sub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P spid="27" grpId="0" animBg="1"/>
      <p:bldP spid="22" grpId="0" animBg="1"/>
      <p:bldP spid="30" grpId="0" animBg="1"/>
      <p:bldP spid="3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7838" y="1447800"/>
            <a:ext cx="10354962" cy="5129982"/>
          </a:xfrm>
        </p:spPr>
        <p:txBody>
          <a:bodyPr/>
          <a:lstStyle/>
          <a:p>
            <a:pPr marL="0" indent="0">
              <a:buNone/>
            </a:pPr>
            <a:r>
              <a:rPr lang="es-MX" sz="2400" dirty="0">
                <a:effectLst/>
              </a:rPr>
              <a:t>Formalmente, tengo</a:t>
            </a:r>
          </a:p>
          <a:p>
            <a:r>
              <a:rPr lang="es-MX" sz="2800" dirty="0">
                <a:effectLst/>
              </a:rPr>
              <a:t>Lema 1. Sea </a:t>
            </a:r>
            <a:r>
              <a:rPr lang="es-MX" sz="2800" b="1" dirty="0">
                <a:effectLst/>
              </a:rPr>
              <a:t>G</a:t>
            </a:r>
            <a:r>
              <a:rPr lang="es-MX" sz="2800" dirty="0">
                <a:effectLst/>
              </a:rPr>
              <a:t> un patrón de ligas. Remuevo cualquier número de ligas de compradores </a:t>
            </a:r>
            <a:r>
              <a:rPr lang="es-MX" sz="2800" i="1" dirty="0">
                <a:effectLst/>
              </a:rPr>
              <a:t>i</a:t>
            </a:r>
            <a:r>
              <a:rPr lang="es-MX" sz="2800" dirty="0">
                <a:effectLst/>
              </a:rPr>
              <a:t> para crear </a:t>
            </a:r>
            <a:r>
              <a:rPr lang="es-MX" sz="2800" b="1" dirty="0">
                <a:effectLst/>
              </a:rPr>
              <a:t>G</a:t>
            </a:r>
            <a:r>
              <a:rPr lang="es-MX" sz="2800" dirty="0">
                <a:effectLst/>
              </a:rPr>
              <a:t>’. La diferencia en los V-beneficios de los </a:t>
            </a:r>
            <a:r>
              <a:rPr lang="es-MX" sz="2800" i="1" dirty="0">
                <a:effectLst/>
              </a:rPr>
              <a:t>i </a:t>
            </a:r>
            <a:r>
              <a:rPr lang="es-MX" sz="2800" dirty="0">
                <a:effectLst/>
              </a:rPr>
              <a:t>es igual a la diferencia en el superávit bruto esperado:</a:t>
            </a:r>
          </a:p>
          <a:p>
            <a:pPr marL="0" indent="0">
              <a:buNone/>
            </a:pPr>
            <a:r>
              <a:rPr lang="es-MX" sz="2800" dirty="0">
                <a:effectLst/>
              </a:rPr>
              <a:t>	</a:t>
            </a:r>
            <a:r>
              <a:rPr lang="es-MX" sz="2800" dirty="0" err="1">
                <a:effectLst/>
              </a:rPr>
              <a:t>V</a:t>
            </a:r>
            <a:r>
              <a:rPr lang="es-MX" sz="2800" baseline="-25000" dirty="0" err="1">
                <a:effectLst/>
              </a:rPr>
              <a:t>b</a:t>
            </a:r>
            <a:r>
              <a:rPr lang="es-MX" sz="2800" baseline="-46000" dirty="0" err="1">
                <a:effectLst/>
              </a:rPr>
              <a:t>i</a:t>
            </a:r>
            <a:r>
              <a:rPr lang="es-MX" sz="2800" dirty="0">
                <a:effectLst/>
              </a:rPr>
              <a:t>(</a:t>
            </a:r>
            <a:r>
              <a:rPr lang="es-MX" sz="2800" b="1" dirty="0">
                <a:effectLst/>
              </a:rPr>
              <a:t>G</a:t>
            </a:r>
            <a:r>
              <a:rPr lang="es-MX" sz="2800" dirty="0">
                <a:effectLst/>
              </a:rPr>
              <a:t>) – </a:t>
            </a:r>
            <a:r>
              <a:rPr lang="es-MX" sz="2800" dirty="0" err="1">
                <a:effectLst/>
              </a:rPr>
              <a:t>V</a:t>
            </a:r>
            <a:r>
              <a:rPr lang="es-MX" sz="2800" baseline="-25000" dirty="0" err="1">
                <a:effectLst/>
              </a:rPr>
              <a:t>b</a:t>
            </a:r>
            <a:r>
              <a:rPr lang="es-MX" sz="2800" baseline="-46000" dirty="0" err="1">
                <a:effectLst/>
              </a:rPr>
              <a:t>i</a:t>
            </a:r>
            <a:r>
              <a:rPr lang="es-MX" sz="2800" dirty="0">
                <a:effectLst/>
              </a:rPr>
              <a:t>(</a:t>
            </a:r>
            <a:r>
              <a:rPr lang="es-MX" sz="2800" b="1" dirty="0">
                <a:effectLst/>
              </a:rPr>
              <a:t>G</a:t>
            </a:r>
            <a:r>
              <a:rPr lang="es-MX" sz="2800" dirty="0">
                <a:effectLst/>
              </a:rPr>
              <a:t>’) = H(</a:t>
            </a:r>
            <a:r>
              <a:rPr lang="es-MX" sz="2800" b="1" dirty="0">
                <a:effectLst/>
              </a:rPr>
              <a:t>G</a:t>
            </a:r>
            <a:r>
              <a:rPr lang="es-MX" sz="2800" dirty="0">
                <a:effectLst/>
              </a:rPr>
              <a:t>) – H(</a:t>
            </a:r>
            <a:r>
              <a:rPr lang="es-MX" sz="2800" b="1" dirty="0">
                <a:effectLst/>
              </a:rPr>
              <a:t>G</a:t>
            </a:r>
            <a:r>
              <a:rPr lang="es-MX" sz="2800" dirty="0">
                <a:effectLst/>
              </a:rPr>
              <a:t>’)</a:t>
            </a:r>
          </a:p>
          <a:p>
            <a:pPr marL="0" indent="0">
              <a:buNone/>
            </a:pPr>
            <a:endParaRPr lang="es-MX" sz="1000" dirty="0">
              <a:effectLst/>
            </a:endParaRPr>
          </a:p>
          <a:p>
            <a:pPr marL="0" indent="0">
              <a:buNone/>
            </a:pPr>
            <a:r>
              <a:rPr lang="es-MX" sz="2800" dirty="0">
                <a:effectLst/>
              </a:rPr>
              <a:t>Por tanto, </a:t>
            </a:r>
            <a:r>
              <a:rPr lang="es-MX" sz="2800" dirty="0">
                <a:effectLst/>
                <a:sym typeface="Symbol" panose="05050102010706020507" pitchFamily="18" charset="2"/>
              </a:rPr>
              <a:t></a:t>
            </a:r>
            <a:r>
              <a:rPr lang="es-MX" sz="2800" baseline="-25000" dirty="0" err="1">
                <a:effectLst/>
              </a:rPr>
              <a:t>b</a:t>
            </a:r>
            <a:r>
              <a:rPr lang="es-MX" sz="2800" baseline="-46000" dirty="0" err="1">
                <a:effectLst/>
              </a:rPr>
              <a:t>i</a:t>
            </a:r>
            <a:r>
              <a:rPr lang="es-MX" sz="2800" dirty="0">
                <a:effectLst/>
              </a:rPr>
              <a:t>(</a:t>
            </a:r>
            <a:r>
              <a:rPr lang="es-MX" sz="2800" b="1" dirty="0">
                <a:effectLst/>
              </a:rPr>
              <a:t>G</a:t>
            </a:r>
            <a:r>
              <a:rPr lang="es-MX" sz="2800" dirty="0">
                <a:effectLst/>
              </a:rPr>
              <a:t>) – </a:t>
            </a:r>
            <a:r>
              <a:rPr lang="es-MX" sz="2800" dirty="0">
                <a:effectLst/>
                <a:sym typeface="Symbol" panose="05050102010706020507" pitchFamily="18" charset="2"/>
              </a:rPr>
              <a:t></a:t>
            </a:r>
            <a:r>
              <a:rPr lang="es-MX" sz="2800" baseline="-25000" dirty="0" err="1">
                <a:effectLst/>
              </a:rPr>
              <a:t>b</a:t>
            </a:r>
            <a:r>
              <a:rPr lang="es-MX" sz="2800" baseline="-46000" dirty="0" err="1">
                <a:effectLst/>
              </a:rPr>
              <a:t>i</a:t>
            </a:r>
            <a:r>
              <a:rPr lang="es-MX" sz="2800" dirty="0">
                <a:effectLst/>
              </a:rPr>
              <a:t>(</a:t>
            </a:r>
            <a:r>
              <a:rPr lang="es-MX" sz="2800" b="1" dirty="0">
                <a:effectLst/>
              </a:rPr>
              <a:t>G</a:t>
            </a:r>
            <a:r>
              <a:rPr lang="es-MX" sz="2800" dirty="0">
                <a:effectLst/>
              </a:rPr>
              <a:t>’) = W(</a:t>
            </a:r>
            <a:r>
              <a:rPr lang="es-MX" sz="2800" b="1" dirty="0">
                <a:effectLst/>
              </a:rPr>
              <a:t>G</a:t>
            </a:r>
            <a:r>
              <a:rPr lang="es-MX" sz="2800" dirty="0">
                <a:effectLst/>
              </a:rPr>
              <a:t>) – W(</a:t>
            </a:r>
            <a:r>
              <a:rPr lang="es-MX" sz="2800" b="1" dirty="0">
                <a:effectLst/>
              </a:rPr>
              <a:t>G</a:t>
            </a:r>
            <a:r>
              <a:rPr lang="es-MX" sz="2800" dirty="0">
                <a:effectLst/>
              </a:rPr>
              <a:t>´).</a:t>
            </a:r>
          </a:p>
          <a:p>
            <a:pPr marL="0" indent="0">
              <a:buNone/>
            </a:pPr>
            <a:endParaRPr lang="es-MX" sz="1000" dirty="0">
              <a:effectLst/>
            </a:endParaRPr>
          </a:p>
          <a:p>
            <a:endParaRPr lang="es-MX" sz="1000" dirty="0">
              <a:effectLst/>
            </a:endParaRPr>
          </a:p>
          <a:p>
            <a:r>
              <a:rPr lang="es-MX" sz="2400" dirty="0">
                <a:effectLst/>
              </a:rPr>
              <a:t>Demostración. En el apéndice del artículo.</a:t>
            </a:r>
            <a:endParaRPr lang="es-MX" sz="2000" dirty="0">
              <a:effectLst/>
            </a:endParaRPr>
          </a:p>
        </p:txBody>
      </p:sp>
      <p:sp>
        <p:nvSpPr>
          <p:cNvPr id="2" name="CuadroTexto 41">
            <a:extLst>
              <a:ext uri="{FF2B5EF4-FFF2-40B4-BE49-F238E27FC236}">
                <a16:creationId xmlns:a16="http://schemas.microsoft.com/office/drawing/2014/main" id="{E2F5370E-3308-646B-4E83-EDCCB883067C}"/>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44</a:t>
            </a:fld>
            <a:endParaRPr lang="es-MX" dirty="0"/>
          </a:p>
        </p:txBody>
      </p:sp>
      <p:sp>
        <p:nvSpPr>
          <p:cNvPr id="5" name="Text Box 9">
            <a:extLst>
              <a:ext uri="{FF2B5EF4-FFF2-40B4-BE49-F238E27FC236}">
                <a16:creationId xmlns:a16="http://schemas.microsoft.com/office/drawing/2014/main" id="{C918A8CA-3E6E-DFBF-E58E-1CD604DBF3B6}"/>
              </a:ext>
            </a:extLst>
          </p:cNvPr>
          <p:cNvSpPr txBox="1">
            <a:spLocks noChangeArrowheads="1"/>
          </p:cNvSpPr>
          <p:nvPr/>
        </p:nvSpPr>
        <p:spPr bwMode="auto">
          <a:xfrm>
            <a:off x="358345"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202725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9621" y="1099751"/>
            <a:ext cx="10478529" cy="5478031"/>
          </a:xfrm>
        </p:spPr>
        <p:txBody>
          <a:bodyPr/>
          <a:lstStyle/>
          <a:p>
            <a:pPr marL="0" indent="0">
              <a:buNone/>
            </a:pPr>
            <a:r>
              <a:rPr lang="es-MX" sz="2800" dirty="0">
                <a:effectLst/>
              </a:rPr>
              <a:t>Que los patrones eficientes de ligas resulten en equilibrios es consecuencia directa de este resultado.</a:t>
            </a:r>
          </a:p>
          <a:p>
            <a:pPr marL="0" indent="0">
              <a:buNone/>
            </a:pPr>
            <a:endParaRPr lang="es-MX" sz="1000" dirty="0">
              <a:effectLst/>
            </a:endParaRPr>
          </a:p>
          <a:p>
            <a:pPr marL="0" indent="0">
              <a:buNone/>
            </a:pPr>
            <a:r>
              <a:rPr lang="es-MX" sz="2400" dirty="0">
                <a:effectLst/>
              </a:rPr>
              <a:t>Considere cualquier patrón eficiente de ligas (</a:t>
            </a:r>
            <a:r>
              <a:rPr lang="es-MX" sz="2200" dirty="0">
                <a:effectLst/>
              </a:rPr>
              <a:t>veré después que en general hay varios</a:t>
            </a:r>
            <a:r>
              <a:rPr lang="es-MX" sz="2400" dirty="0">
                <a:effectLst/>
              </a:rPr>
              <a:t>) y pregúntele a cualquier comprador si tiene algún incentivo para desviarse.</a:t>
            </a:r>
          </a:p>
          <a:p>
            <a:pPr marL="0" indent="0">
              <a:buNone/>
            </a:pPr>
            <a:endParaRPr lang="es-MX" sz="1000" dirty="0">
              <a:effectLst/>
            </a:endParaRPr>
          </a:p>
          <a:p>
            <a:pPr marL="0" indent="0">
              <a:buNone/>
            </a:pPr>
            <a:r>
              <a:rPr lang="es-MX" sz="2800" dirty="0">
                <a:effectLst/>
              </a:rPr>
              <a:t>La respuesta es no.</a:t>
            </a:r>
          </a:p>
          <a:p>
            <a:pPr marL="0" indent="0">
              <a:buNone/>
            </a:pPr>
            <a:endParaRPr lang="es-MX" sz="1000" dirty="0">
              <a:effectLst/>
            </a:endParaRPr>
          </a:p>
          <a:p>
            <a:pPr marL="0" indent="0">
              <a:buNone/>
            </a:pPr>
            <a:r>
              <a:rPr lang="es-MX" sz="2400" dirty="0">
                <a:effectLst/>
              </a:rPr>
              <a:t>Al conservar las ligas en su lugar, el comprador hace la mayor contribución posible al superávit debido al intercambio, y ese comprador gana todo este superávit adicional en sus V-beneficios.</a:t>
            </a:r>
          </a:p>
          <a:p>
            <a:pPr marL="0" indent="0">
              <a:buNone/>
            </a:pPr>
            <a:endParaRPr lang="es-MX" sz="1000" dirty="0">
              <a:effectLst/>
            </a:endParaRPr>
          </a:p>
          <a:p>
            <a:pPr marL="0" indent="0">
              <a:buNone/>
            </a:pPr>
            <a:r>
              <a:rPr lang="es-MX" sz="2400" dirty="0">
                <a:effectLst/>
              </a:rPr>
              <a:t>En un patrón de ligas eficiente, este superávit adicional excede los costos de las ligas.</a:t>
            </a:r>
            <a:endParaRPr lang="es-MX" sz="2000" dirty="0">
              <a:effectLst/>
            </a:endParaRPr>
          </a:p>
        </p:txBody>
      </p:sp>
      <p:sp>
        <p:nvSpPr>
          <p:cNvPr id="2" name="CuadroTexto 41">
            <a:extLst>
              <a:ext uri="{FF2B5EF4-FFF2-40B4-BE49-F238E27FC236}">
                <a16:creationId xmlns:a16="http://schemas.microsoft.com/office/drawing/2014/main" id="{CD207949-63A3-90DC-D10E-76FE4BA68577}"/>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45</a:t>
            </a:fld>
            <a:endParaRPr lang="es-MX" dirty="0"/>
          </a:p>
        </p:txBody>
      </p:sp>
      <p:sp>
        <p:nvSpPr>
          <p:cNvPr id="5" name="Text Box 9">
            <a:extLst>
              <a:ext uri="{FF2B5EF4-FFF2-40B4-BE49-F238E27FC236}">
                <a16:creationId xmlns:a16="http://schemas.microsoft.com/office/drawing/2014/main" id="{62DC5824-8D86-6911-EEF6-1FED8AEAFD3B}"/>
              </a:ext>
            </a:extLst>
          </p:cNvPr>
          <p:cNvSpPr txBox="1">
            <a:spLocks noChangeArrowheads="1"/>
          </p:cNvSpPr>
          <p:nvPr/>
        </p:nvSpPr>
        <p:spPr bwMode="auto">
          <a:xfrm>
            <a:off x="358345"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720933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84205" y="1037968"/>
            <a:ext cx="10911017" cy="5539814"/>
          </a:xfrm>
        </p:spPr>
        <p:txBody>
          <a:bodyPr/>
          <a:lstStyle/>
          <a:p>
            <a:pPr marL="0" indent="0">
              <a:buNone/>
            </a:pPr>
            <a:r>
              <a:rPr lang="es-MX" sz="2800" dirty="0">
                <a:effectLst/>
              </a:rPr>
              <a:t>Proposición 2. Para cualquier costo de liga </a:t>
            </a:r>
            <a:r>
              <a:rPr lang="es-MX" sz="2800" i="1" dirty="0">
                <a:effectLst/>
              </a:rPr>
              <a:t>c</a:t>
            </a:r>
            <a:r>
              <a:rPr lang="es-MX" sz="2800" dirty="0">
                <a:effectLst/>
              </a:rPr>
              <a:t>, cada patrón de liga eficiente conduce a un resultado en equilibrio del juego.</a:t>
            </a:r>
          </a:p>
          <a:p>
            <a:pPr marL="0" indent="0">
              <a:buNone/>
            </a:pPr>
            <a:endParaRPr lang="es-MX" sz="1000" dirty="0">
              <a:effectLst/>
            </a:endParaRPr>
          </a:p>
          <a:p>
            <a:pPr>
              <a:buClrTx/>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La proposición muestra que cuando los compradores compiten por bienes, se pueden formar redes eficientes.</a:t>
            </a:r>
          </a:p>
          <a:p>
            <a:pPr>
              <a:buClrTx/>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a:buClrTx/>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Este resultado es válido para cualquier proceso competitivo que produzca una asignación eficiente de bienes y en el que las ganancias de los compradores sean el superávit marginal del intercambio.</a:t>
            </a:r>
          </a:p>
          <a:p>
            <a:pPr>
              <a:buClrTx/>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a:buClrTx/>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Aún más, estas ganancias no son especiales. Cuando los compradores tienen información privada, para logar una asignación eficiente de bienes, las ganancias de los compradores deben satisfacer esta propiedad marginal.</a:t>
            </a:r>
          </a:p>
          <a:p>
            <a:pPr>
              <a:buClrTx/>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a:buClrTx/>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Este requisito sale del teorema de equivalencia de beneficios de </a:t>
            </a:r>
            <a:r>
              <a:rPr lang="es-MX" sz="2400" dirty="0" err="1">
                <a:effectLst/>
                <a:latin typeface="Times New Roman" panose="02020603050405020304" pitchFamily="18" charset="0"/>
                <a:cs typeface="Times New Roman" panose="02020603050405020304" pitchFamily="18" charset="0"/>
              </a:rPr>
              <a:t>Myerson</a:t>
            </a:r>
            <a:r>
              <a:rPr lang="es-MX" sz="2400" dirty="0">
                <a:effectLst/>
                <a:latin typeface="Times New Roman" panose="02020603050405020304" pitchFamily="18" charset="0"/>
                <a:cs typeface="Times New Roman" panose="02020603050405020304" pitchFamily="18" charset="0"/>
              </a:rPr>
              <a:t> (1981).</a:t>
            </a:r>
          </a:p>
        </p:txBody>
      </p:sp>
      <p:sp>
        <p:nvSpPr>
          <p:cNvPr id="2" name="CuadroTexto 41">
            <a:extLst>
              <a:ext uri="{FF2B5EF4-FFF2-40B4-BE49-F238E27FC236}">
                <a16:creationId xmlns:a16="http://schemas.microsoft.com/office/drawing/2014/main" id="{941856D3-4C4C-EB78-0AB9-0D8ED8557E76}"/>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46</a:t>
            </a:fld>
            <a:endParaRPr lang="es-MX" dirty="0"/>
          </a:p>
        </p:txBody>
      </p:sp>
      <p:sp>
        <p:nvSpPr>
          <p:cNvPr id="5" name="Text Box 9">
            <a:extLst>
              <a:ext uri="{FF2B5EF4-FFF2-40B4-BE49-F238E27FC236}">
                <a16:creationId xmlns:a16="http://schemas.microsoft.com/office/drawing/2014/main" id="{55564C48-C4B3-041A-D26C-45D37E026FE3}"/>
              </a:ext>
            </a:extLst>
          </p:cNvPr>
          <p:cNvSpPr txBox="1">
            <a:spLocks noChangeArrowheads="1"/>
          </p:cNvSpPr>
          <p:nvPr/>
        </p:nvSpPr>
        <p:spPr bwMode="auto">
          <a:xfrm>
            <a:off x="370702" y="191607"/>
            <a:ext cx="5087044"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II.B Redes eficientes y equilibrios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23501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600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9"/>
          <p:cNvSpPr txBox="1">
            <a:spLocks noChangeArrowheads="1"/>
          </p:cNvSpPr>
          <p:nvPr/>
        </p:nvSpPr>
        <p:spPr bwMode="auto">
          <a:xfrm>
            <a:off x="993319" y="1666054"/>
            <a:ext cx="10325471"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En la próxima sección caracterizo la estructura de redes eficientes.</a:t>
            </a:r>
          </a:p>
        </p:txBody>
      </p:sp>
      <p:sp>
        <p:nvSpPr>
          <p:cNvPr id="4" name="Text Box 9"/>
          <p:cNvSpPr txBox="1">
            <a:spLocks noChangeArrowheads="1"/>
          </p:cNvSpPr>
          <p:nvPr/>
        </p:nvSpPr>
        <p:spPr bwMode="auto">
          <a:xfrm>
            <a:off x="993319" y="2297956"/>
            <a:ext cx="10325470" cy="138499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Demuestro que, cuando los costos de ligas son pequeños, ellas (</a:t>
            </a:r>
            <a:r>
              <a:rPr lang="es-MX" sz="2400" u="none" dirty="0">
                <a:latin typeface="Times New Roman" panose="02020603050405020304" pitchFamily="18" charset="0"/>
                <a:sym typeface="Symbol" panose="05050102010706020507" pitchFamily="18" charset="2"/>
              </a:rPr>
              <a:t>las redes eficientes</a:t>
            </a:r>
            <a:r>
              <a:rPr lang="es-MX" sz="2800" u="none" dirty="0">
                <a:latin typeface="Times New Roman" panose="02020603050405020304" pitchFamily="18" charset="0"/>
                <a:sym typeface="Symbol" panose="05050102010706020507" pitchFamily="18" charset="2"/>
              </a:rPr>
              <a:t>) son los únicos resultados en equilibrio del juego de formación de redes.</a:t>
            </a:r>
          </a:p>
        </p:txBody>
      </p:sp>
      <p:sp>
        <p:nvSpPr>
          <p:cNvPr id="2" name="CuadroTexto 41">
            <a:extLst>
              <a:ext uri="{FF2B5EF4-FFF2-40B4-BE49-F238E27FC236}">
                <a16:creationId xmlns:a16="http://schemas.microsoft.com/office/drawing/2014/main" id="{591AB10F-408A-75E0-0228-B637884824A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47</a:t>
            </a:fld>
            <a:endParaRPr lang="es-MX" dirty="0"/>
          </a:p>
        </p:txBody>
      </p:sp>
      <p:sp>
        <p:nvSpPr>
          <p:cNvPr id="3" name="CuadroTexto 2">
            <a:extLst>
              <a:ext uri="{FF2B5EF4-FFF2-40B4-BE49-F238E27FC236}">
                <a16:creationId xmlns:a16="http://schemas.microsoft.com/office/drawing/2014/main" id="{88642DCF-A03D-0786-3A03-F00376982BE5}"/>
              </a:ext>
            </a:extLst>
          </p:cNvPr>
          <p:cNvSpPr txBox="1"/>
          <p:nvPr/>
        </p:nvSpPr>
        <p:spPr>
          <a:xfrm>
            <a:off x="5327926" y="6363069"/>
            <a:ext cx="6194837" cy="461665"/>
          </a:xfrm>
          <a:prstGeom prst="rect">
            <a:avLst/>
          </a:prstGeom>
          <a:solidFill>
            <a:srgbClr val="000000"/>
          </a:solidFill>
        </p:spPr>
        <p:txBody>
          <a:bodyPr wrap="none" rtlCol="0">
            <a:spAutoFit/>
          </a:bodyPr>
          <a:lstStyle/>
          <a:p>
            <a:r>
              <a:rPr lang="es-ES" sz="2400" dirty="0">
                <a:latin typeface="Calibri" panose="020F0502020204030204" pitchFamily="34" charset="0"/>
                <a:ea typeface="Calibri" panose="020F0502020204030204" pitchFamily="34" charset="0"/>
                <a:cs typeface="Calibri" panose="020F0502020204030204" pitchFamily="34" charset="0"/>
              </a:rPr>
              <a:t>Los compradores pagan las ligas que  establecen</a:t>
            </a:r>
            <a:endParaRPr lang="es-MX" sz="24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5419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50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81200" y="277813"/>
            <a:ext cx="8229600" cy="1417173"/>
          </a:xfrm>
        </p:spPr>
        <p:txBody>
          <a:bodyPr/>
          <a:lstStyle/>
          <a:p>
            <a:r>
              <a:rPr lang="es-MX" sz="4000" dirty="0"/>
              <a:t>II.C. Estructura de redes eficientes, y un resultado de unicidad</a:t>
            </a:r>
          </a:p>
        </p:txBody>
      </p:sp>
      <p:sp>
        <p:nvSpPr>
          <p:cNvPr id="3" name="Marcador de contenido 2"/>
          <p:cNvSpPr>
            <a:spLocks noGrp="1"/>
          </p:cNvSpPr>
          <p:nvPr>
            <p:ph idx="1"/>
          </p:nvPr>
        </p:nvSpPr>
        <p:spPr>
          <a:xfrm>
            <a:off x="741405" y="1951464"/>
            <a:ext cx="10416745" cy="4739268"/>
          </a:xfrm>
        </p:spPr>
        <p:txBody>
          <a:bodyPr/>
          <a:lstStyle/>
          <a:p>
            <a:r>
              <a:rPr lang="es-MX" sz="2400" dirty="0">
                <a:effectLst/>
              </a:rPr>
              <a:t>Los patrones eficientes de ligas balancean el costo de las ligas con ganancias </a:t>
            </a:r>
            <a:r>
              <a:rPr lang="es-MX" sz="2400" i="1" dirty="0">
                <a:effectLst/>
              </a:rPr>
              <a:t>ex post </a:t>
            </a:r>
            <a:r>
              <a:rPr lang="es-MX" sz="2400" dirty="0">
                <a:effectLst/>
              </a:rPr>
              <a:t>(después del hecho) del intercambio.</a:t>
            </a:r>
          </a:p>
          <a:p>
            <a:endParaRPr lang="es-MX" sz="1000" dirty="0">
              <a:effectLst/>
            </a:endParaRPr>
          </a:p>
          <a:p>
            <a:r>
              <a:rPr lang="es-MX" sz="2400" dirty="0">
                <a:effectLst/>
              </a:rPr>
              <a:t>Cuando los costos de ligas son pequeños, la red deberá tener suficientes ligas de modo que los compradores con las valoraciones más altas puedan todos obtener bienes.</a:t>
            </a:r>
          </a:p>
          <a:p>
            <a:endParaRPr lang="es-MX" sz="1000" dirty="0">
              <a:effectLst/>
            </a:endParaRPr>
          </a:p>
          <a:p>
            <a:r>
              <a:rPr lang="es-MX" sz="2400" dirty="0">
                <a:effectLst/>
              </a:rPr>
              <a:t>Todas las economías de compartir deberán poder lograrse.</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En una red con tres compradores y dos vendedores, por ejemplo, cualquier conjunto de dos compradores deberá ser capaz de obtener bienes.</a:t>
            </a:r>
          </a:p>
          <a:p>
            <a:pPr lvl="1"/>
            <a:endParaRPr lang="es-MX" sz="1000" dirty="0">
              <a:effectLst/>
              <a:latin typeface="Times New Roman" panose="02020603050405020304" pitchFamily="18" charset="0"/>
              <a:cs typeface="Times New Roman" panose="02020603050405020304" pitchFamily="18" charset="0"/>
            </a:endParaRPr>
          </a:p>
          <a:p>
            <a:r>
              <a:rPr lang="es-MX" sz="2400" dirty="0">
                <a:effectLst/>
              </a:rPr>
              <a:t>Digo que esa red es </a:t>
            </a:r>
            <a:r>
              <a:rPr lang="es-MX" sz="2400" i="1" dirty="0" err="1">
                <a:effectLst/>
              </a:rPr>
              <a:t>asignativamente</a:t>
            </a:r>
            <a:r>
              <a:rPr lang="es-MX" sz="2400" i="1" dirty="0">
                <a:effectLst/>
              </a:rPr>
              <a:t> completa </a:t>
            </a:r>
            <a:r>
              <a:rPr lang="es-MX" sz="2400" dirty="0">
                <a:effectLst/>
              </a:rPr>
              <a:t>(AC) «</a:t>
            </a:r>
            <a:r>
              <a:rPr lang="es-MX" sz="2400" dirty="0" err="1">
                <a:effectLst/>
                <a:latin typeface="Calibri" panose="020F0502020204030204" pitchFamily="34" charset="0"/>
              </a:rPr>
              <a:t>allocatively</a:t>
            </a:r>
            <a:r>
              <a:rPr lang="es-MX" sz="2400" dirty="0">
                <a:effectLst/>
                <a:latin typeface="Calibri" panose="020F0502020204030204" pitchFamily="34" charset="0"/>
              </a:rPr>
              <a:t> complete</a:t>
            </a:r>
            <a:r>
              <a:rPr lang="es-MX" sz="2400" dirty="0">
                <a:effectLst/>
              </a:rPr>
              <a:t>».</a:t>
            </a:r>
          </a:p>
        </p:txBody>
      </p:sp>
      <p:sp>
        <p:nvSpPr>
          <p:cNvPr id="4" name="CuadroTexto 41">
            <a:extLst>
              <a:ext uri="{FF2B5EF4-FFF2-40B4-BE49-F238E27FC236}">
                <a16:creationId xmlns:a16="http://schemas.microsoft.com/office/drawing/2014/main" id="{23DA4945-4286-B5B7-6227-1AE4D10F0B4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48</a:t>
            </a:fld>
            <a:endParaRPr lang="es-MX" dirty="0"/>
          </a:p>
        </p:txBody>
      </p:sp>
    </p:spTree>
    <p:extLst>
      <p:ext uri="{BB962C8B-B14F-4D97-AF65-F5344CB8AC3E}">
        <p14:creationId xmlns:p14="http://schemas.microsoft.com/office/powerpoint/2010/main" val="3885214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200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450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79622" y="1124464"/>
            <a:ext cx="10527956" cy="5510511"/>
          </a:xfrm>
        </p:spPr>
        <p:txBody>
          <a:bodyPr/>
          <a:lstStyle/>
          <a:p>
            <a:r>
              <a:rPr lang="es-MX" sz="2800" dirty="0">
                <a:effectLst/>
              </a:rPr>
              <a:t>Definición 1. Una red de compradores y vendedores (</a:t>
            </a:r>
            <a:r>
              <a:rPr lang="es-MX" sz="2800" b="1" dirty="0">
                <a:effectLst/>
              </a:rPr>
              <a:t>B</a:t>
            </a:r>
            <a:r>
              <a:rPr lang="es-MX" sz="2800" dirty="0">
                <a:effectLst/>
              </a:rPr>
              <a:t>, </a:t>
            </a:r>
            <a:r>
              <a:rPr lang="es-MX" sz="2800" b="1" dirty="0">
                <a:effectLst/>
              </a:rPr>
              <a:t>S</a:t>
            </a:r>
            <a:r>
              <a:rPr lang="es-MX" sz="2800" dirty="0">
                <a:effectLst/>
              </a:rPr>
              <a:t>) es </a:t>
            </a:r>
            <a:r>
              <a:rPr lang="es-MX" sz="2800" i="1" dirty="0" err="1">
                <a:effectLst/>
              </a:rPr>
              <a:t>asignativamente</a:t>
            </a:r>
            <a:r>
              <a:rPr lang="es-MX" sz="2800" i="1" dirty="0">
                <a:effectLst/>
              </a:rPr>
              <a:t> completa </a:t>
            </a:r>
            <a:r>
              <a:rPr lang="es-MX" sz="2800" dirty="0">
                <a:effectLst/>
              </a:rPr>
              <a:t>si y solo si para cada subconjunto de compradores </a:t>
            </a:r>
            <a:r>
              <a:rPr lang="es-MX" sz="2800" dirty="0">
                <a:effectLst/>
                <a:latin typeface="Lucida Calligraphy" panose="03010101010101010101" pitchFamily="66" charset="0"/>
              </a:rPr>
              <a:t>B</a:t>
            </a:r>
            <a:r>
              <a:rPr lang="es-MX" sz="2800" dirty="0">
                <a:effectLst/>
                <a:sym typeface="Symbol" panose="05050102010706020507" pitchFamily="18" charset="2"/>
              </a:rPr>
              <a:t></a:t>
            </a:r>
            <a:r>
              <a:rPr lang="es-MX" sz="2800" b="1" dirty="0">
                <a:effectLst/>
              </a:rPr>
              <a:t>B</a:t>
            </a:r>
            <a:r>
              <a:rPr lang="es-MX" sz="2800" dirty="0">
                <a:effectLst/>
              </a:rPr>
              <a:t>, existe una asignación factible tal que cada </a:t>
            </a:r>
            <a:r>
              <a:rPr lang="es-MX" sz="2800" i="1" dirty="0" err="1">
                <a:effectLst/>
              </a:rPr>
              <a:t>b</a:t>
            </a:r>
            <a:r>
              <a:rPr lang="es-MX" sz="2800" i="1" baseline="-25000" dirty="0" err="1">
                <a:effectLst/>
              </a:rPr>
              <a:t>i</a:t>
            </a:r>
            <a:r>
              <a:rPr lang="es-MX" sz="2800" dirty="0" err="1">
                <a:effectLst/>
                <a:sym typeface="Symbol" panose="05050102010706020507" pitchFamily="18" charset="2"/>
              </a:rPr>
              <a:t></a:t>
            </a:r>
            <a:r>
              <a:rPr lang="es-MX" sz="2800" dirty="0" err="1">
                <a:effectLst/>
                <a:latin typeface="Lucida Calligraphy" panose="03010101010101010101" pitchFamily="66" charset="0"/>
              </a:rPr>
              <a:t>B</a:t>
            </a:r>
            <a:r>
              <a:rPr lang="es-MX" sz="2800" dirty="0">
                <a:effectLst/>
              </a:rPr>
              <a:t> obtenga un bien.</a:t>
            </a:r>
          </a:p>
          <a:p>
            <a:endParaRPr lang="es-MX" sz="1000" dirty="0">
              <a:effectLst/>
            </a:endParaRPr>
          </a:p>
          <a:p>
            <a:r>
              <a:rPr lang="es-MX" sz="2400" dirty="0">
                <a:effectLst/>
              </a:rPr>
              <a:t>Una red donde todos los compradores están ligados a todos los vendedores es, obviamente, </a:t>
            </a:r>
            <a:r>
              <a:rPr lang="es-MX" sz="2400" dirty="0" err="1">
                <a:effectLst/>
              </a:rPr>
              <a:t>asignativamente</a:t>
            </a:r>
            <a:r>
              <a:rPr lang="es-MX" sz="2400" dirty="0">
                <a:effectLst/>
              </a:rPr>
              <a:t> completa.</a:t>
            </a:r>
          </a:p>
          <a:p>
            <a:endParaRPr lang="es-MX" sz="1000" dirty="0">
              <a:effectLst/>
            </a:endParaRPr>
          </a:p>
          <a:p>
            <a:pPr lvl="1">
              <a:buFont typeface="Wingdings" panose="05000000000000000000" pitchFamily="2" charset="2"/>
              <a:buChar char="§"/>
            </a:pPr>
            <a:r>
              <a:rPr lang="es-MX" sz="2400" dirty="0">
                <a:effectLst/>
              </a:rPr>
              <a:t>Cuando </a:t>
            </a:r>
            <a:r>
              <a:rPr lang="es-MX" sz="2400" i="1" dirty="0">
                <a:effectLst/>
              </a:rPr>
              <a:t>c</a:t>
            </a:r>
            <a:r>
              <a:rPr lang="es-MX" sz="2400" dirty="0">
                <a:effectLst/>
              </a:rPr>
              <a:t>=0, esta red es eficiente (</a:t>
            </a:r>
            <a:r>
              <a:rPr lang="es-MX" sz="2400" dirty="0">
                <a:effectLst/>
                <a:latin typeface="Times New Roman" panose="02020603050405020304" pitchFamily="18" charset="0"/>
                <a:cs typeface="Times New Roman" panose="02020603050405020304" pitchFamily="18" charset="0"/>
              </a:rPr>
              <a:t>la lámina 36 define “red eficiente”</a:t>
            </a:r>
            <a:r>
              <a:rPr lang="es-MX" sz="2400" dirty="0">
                <a:effectLst/>
              </a:rPr>
              <a:t>).</a:t>
            </a:r>
          </a:p>
          <a:p>
            <a:pPr lvl="1"/>
            <a:endParaRPr lang="es-MX" sz="1000" dirty="0">
              <a:effectLst/>
            </a:endParaRPr>
          </a:p>
          <a:p>
            <a:pPr lvl="1">
              <a:buFont typeface="Wingdings" panose="05000000000000000000" pitchFamily="2" charset="2"/>
              <a:buChar char="§"/>
            </a:pPr>
            <a:r>
              <a:rPr lang="es-MX" sz="2400" dirty="0">
                <a:effectLst/>
              </a:rPr>
              <a:t>Cuando </a:t>
            </a:r>
            <a:r>
              <a:rPr lang="es-MX" sz="2400" i="1" dirty="0">
                <a:effectLst/>
              </a:rPr>
              <a:t>c</a:t>
            </a:r>
            <a:r>
              <a:rPr lang="es-MX" sz="2400" dirty="0">
                <a:effectLst/>
              </a:rPr>
              <a:t>&gt;0, esta red no es eficiente. Se puede logar la </a:t>
            </a:r>
            <a:r>
              <a:rPr lang="es-MX" sz="2400" dirty="0" err="1">
                <a:effectLst/>
              </a:rPr>
              <a:t>asignatividad</a:t>
            </a:r>
            <a:r>
              <a:rPr lang="es-MX" sz="2400" dirty="0">
                <a:effectLst/>
              </a:rPr>
              <a:t> completa con menos ligas.</a:t>
            </a:r>
          </a:p>
        </p:txBody>
      </p:sp>
      <p:sp>
        <p:nvSpPr>
          <p:cNvPr id="4" name="Text Box 9"/>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24B5D13A-8DA1-3974-07BD-9844F6C99C6E}"/>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49</a:t>
            </a:fld>
            <a:endParaRPr lang="es-MX" dirty="0"/>
          </a:p>
        </p:txBody>
      </p:sp>
    </p:spTree>
    <p:extLst>
      <p:ext uri="{BB962C8B-B14F-4D97-AF65-F5344CB8AC3E}">
        <p14:creationId xmlns:p14="http://schemas.microsoft.com/office/powerpoint/2010/main" val="159416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250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350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40080" y="627370"/>
            <a:ext cx="10643616" cy="6098550"/>
          </a:xfrm>
        </p:spPr>
        <p:txBody>
          <a:bodyPr/>
          <a:lstStyle/>
          <a:p>
            <a:r>
              <a:rPr lang="es-MX" sz="2400" dirty="0">
                <a:effectLst/>
              </a:rPr>
              <a:t>Mi enfoque debe dar más respuestas que cuando </a:t>
            </a:r>
            <a:r>
              <a:rPr lang="" sz="2400" dirty="0">
                <a:effectLst/>
              </a:rPr>
              <a:t>los vendedores y compradores</a:t>
            </a:r>
            <a:r>
              <a:rPr lang="es-MX" sz="2400" dirty="0">
                <a:effectLst/>
              </a:rPr>
              <a:t> son anónimos.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Dado un patrón de ligas, ¿cómo se efectúa el intercambio?</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¿Quién comercia con quién, y a qué “precios de equilibrio”?</a:t>
            </a:r>
          </a:p>
          <a:p>
            <a:pPr lvl="1">
              <a:buSzPct val="90000"/>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El resultado de la competencia por bienes, ¿es eficiente?</a:t>
            </a:r>
            <a:endParaRPr lang="es-MX" sz="800" dirty="0">
              <a:effectLst/>
            </a:endParaRPr>
          </a:p>
          <a:p>
            <a:r>
              <a:rPr lang="es-MX" sz="2400" dirty="0">
                <a:effectLst/>
              </a:rPr>
              <a:t>También estudio el patrón de ligas.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¿Qué características de patrones de ligas son eficientes?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¿Incentivos para que </a:t>
            </a:r>
            <a:r>
              <a:rPr lang="" sz="2400" dirty="0">
                <a:effectLst/>
                <a:latin typeface="Times New Roman" panose="02020603050405020304" pitchFamily="18" charset="0"/>
                <a:cs typeface="Times New Roman" panose="02020603050405020304" pitchFamily="18" charset="0"/>
              </a:rPr>
              <a:t>compradores y vendedores</a:t>
            </a:r>
            <a:r>
              <a:rPr lang="es-MX" sz="2400" dirty="0">
                <a:effectLst/>
                <a:latin typeface="Times New Roman" panose="02020603050405020304" pitchFamily="18" charset="0"/>
                <a:cs typeface="Times New Roman" panose="02020603050405020304" pitchFamily="18" charset="0"/>
              </a:rPr>
              <a:t> construyan ligas?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Tales incentivos, ¿cómo se ligan con el bien de la sociedad?</a:t>
            </a:r>
            <a:endParaRPr lang="es-MX" sz="800" dirty="0">
              <a:effectLst/>
            </a:endParaRPr>
          </a:p>
          <a:p>
            <a:r>
              <a:rPr lang="es-MX" sz="2400" dirty="0">
                <a:effectLst/>
              </a:rPr>
              <a:t>Dos razones por las que las redes surgen:</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Económica. Se comparte la incertidumbre de la demanda. </a:t>
            </a:r>
          </a:p>
          <a:p>
            <a:pPr lvl="2"/>
            <a:r>
              <a:rPr lang="es-MX" sz="2200" dirty="0">
                <a:effectLst/>
                <a:latin typeface="Times New Roman" panose="02020603050405020304" pitchFamily="18" charset="0"/>
                <a:cs typeface="Times New Roman" panose="02020603050405020304" pitchFamily="18" charset="0"/>
              </a:rPr>
              <a:t> ¿Hay mucha demanda? Tengo varios proveedores.</a:t>
            </a:r>
          </a:p>
          <a:p>
            <a:pPr lvl="2"/>
            <a:r>
              <a:rPr lang="es-MX" sz="2200" dirty="0">
                <a:effectLst/>
                <a:latin typeface="Times New Roman" panose="02020603050405020304" pitchFamily="18" charset="0"/>
                <a:cs typeface="Times New Roman" panose="02020603050405020304" pitchFamily="18" charset="0"/>
              </a:rPr>
              <a:t> ¿Me falló un proveedor? Conozco a otros.</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Estratégica. Puedo comprar (o vender) a mejores precios.</a:t>
            </a:r>
          </a:p>
        </p:txBody>
      </p:sp>
      <p:sp>
        <p:nvSpPr>
          <p:cNvPr id="4" name="Text Box 9"/>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AFAA0BBB-A323-4FAD-C3C2-368E118045F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a:t>
            </a:fld>
            <a:endParaRPr lang="es-MX" dirty="0"/>
          </a:p>
        </p:txBody>
      </p:sp>
      <p:sp>
        <p:nvSpPr>
          <p:cNvPr id="6" name="CuadroTexto 5"/>
          <p:cNvSpPr txBox="1"/>
          <p:nvPr/>
        </p:nvSpPr>
        <p:spPr>
          <a:xfrm>
            <a:off x="6471139" y="2740487"/>
            <a:ext cx="2672862" cy="430887"/>
          </a:xfrm>
          <a:prstGeom prst="rect">
            <a:avLst/>
          </a:prstGeom>
          <a:noFill/>
        </p:spPr>
        <p:txBody>
          <a:bodyPr wrap="square" rtlCol="0">
            <a:spAutoFit/>
          </a:bodyPr>
          <a:lstStyle/>
          <a:p>
            <a:r>
              <a:rPr lang="es-ES" sz="2200" dirty="0">
                <a:latin typeface="Calibri" panose="020F0502020204030204" pitchFamily="34" charset="0"/>
                <a:cs typeface="Calibri" panose="020F0502020204030204" pitchFamily="34" charset="0"/>
              </a:rPr>
              <a:t>son agentes egoístas</a:t>
            </a:r>
            <a:endParaRPr lang="en-US" sz="2200" dirty="0">
              <a:latin typeface="Calibri" panose="020F0502020204030204" pitchFamily="34" charset="0"/>
              <a:cs typeface="Calibri" panose="020F0502020204030204" pitchFamily="34" charset="0"/>
            </a:endParaRPr>
          </a:p>
        </p:txBody>
      </p:sp>
      <p:cxnSp>
        <p:nvCxnSpPr>
          <p:cNvPr id="8" name="Conector recto de flecha 7"/>
          <p:cNvCxnSpPr/>
          <p:nvPr/>
        </p:nvCxnSpPr>
        <p:spPr>
          <a:xfrm flipH="1" flipV="1">
            <a:off x="4895557" y="2729132"/>
            <a:ext cx="1533378" cy="239151"/>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029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00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4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600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6000"/>
                                  </p:stCondLst>
                                  <p:childTnLst>
                                    <p:set>
                                      <p:cBhvr>
                                        <p:cTn id="14" dur="1" fill="hold">
                                          <p:stCondLst>
                                            <p:cond delay="0"/>
                                          </p:stCondLst>
                                        </p:cTn>
                                        <p:tgtEl>
                                          <p:spTgt spid="6"/>
                                        </p:tgtEl>
                                        <p:attrNameLst>
                                          <p:attrName>style.visibility</p:attrName>
                                        </p:attrNameLst>
                                      </p:cBhvr>
                                      <p:to>
                                        <p:strVal val="visible"/>
                                      </p:to>
                                    </p:set>
                                  </p:childTnLst>
                                  <p:subTnLst>
                                    <p:set>
                                      <p:cBhvr override="childStyle">
                                        <p:cTn dur="1" fill="hold" display="0" masterRel="nextClick" afterEffect="1"/>
                                        <p:tgtEl>
                                          <p:spTgt spid="6"/>
                                        </p:tgtEl>
                                        <p:attrNameLst>
                                          <p:attrName>style.visibility</p:attrName>
                                        </p:attrNameLst>
                                      </p:cBhvr>
                                      <p:to>
                                        <p:strVal val="hidden"/>
                                      </p:to>
                                    </p:set>
                                  </p:subTnLst>
                                </p:cTn>
                              </p:par>
                              <p:par>
                                <p:cTn id="15" presetID="1" presetClass="entr" presetSubtype="0" fill="hold" nodeType="withEffect">
                                  <p:stCondLst>
                                    <p:cond delay="6000"/>
                                  </p:stCondLst>
                                  <p:childTnLst>
                                    <p:set>
                                      <p:cBhvr>
                                        <p:cTn id="16" dur="1" fill="hold">
                                          <p:stCondLst>
                                            <p:cond delay="0"/>
                                          </p:stCondLst>
                                        </p:cTn>
                                        <p:tgtEl>
                                          <p:spTgt spid="8"/>
                                        </p:tgtEl>
                                        <p:attrNameLst>
                                          <p:attrName>style.visibility</p:attrName>
                                        </p:attrNameLst>
                                      </p:cBhvr>
                                      <p:to>
                                        <p:strVal val="visible"/>
                                      </p:to>
                                    </p:se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21" presetID="1" presetClass="entr" presetSubtype="0" fill="hold" grpId="0" nodeType="withEffect">
                                  <p:stCondLst>
                                    <p:cond delay="1500"/>
                                  </p:stCondLst>
                                  <p:childTnLst>
                                    <p:set>
                                      <p:cBhvr>
                                        <p:cTn id="22"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3" presetID="1" presetClass="entr" presetSubtype="0" fill="hold" grpId="0" nodeType="withEffect">
                                  <p:stCondLst>
                                    <p:cond delay="3000"/>
                                  </p:stCondLst>
                                  <p:childTnLst>
                                    <p:set>
                                      <p:cBhvr>
                                        <p:cTn id="24"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par>
                                <p:cTn id="25" presetID="1" presetClass="entr" presetSubtype="0" fill="hold" grpId="0" nodeType="withEffect">
                                  <p:stCondLst>
                                    <p:cond delay="4500"/>
                                  </p:stCondLst>
                                  <p:childTnLst>
                                    <p:set>
                                      <p:cBhvr>
                                        <p:cTn id="26"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53762" y="939114"/>
            <a:ext cx="10713308" cy="5829676"/>
          </a:xfrm>
        </p:spPr>
        <p:txBody>
          <a:bodyPr/>
          <a:lstStyle/>
          <a:p>
            <a:r>
              <a:rPr lang="es-MX" sz="2400" dirty="0">
                <a:effectLst/>
              </a:rPr>
              <a:t>Las redes </a:t>
            </a:r>
            <a:r>
              <a:rPr lang="es-MX" sz="2400" i="1" dirty="0" err="1">
                <a:effectLst/>
              </a:rPr>
              <a:t>asignativamente</a:t>
            </a:r>
            <a:r>
              <a:rPr lang="es-MX" sz="2400" i="1" dirty="0">
                <a:effectLst/>
              </a:rPr>
              <a:t> completas con el menor número posible de ligas </a:t>
            </a:r>
            <a:r>
              <a:rPr lang="es-MX" sz="2400" dirty="0">
                <a:effectLst/>
              </a:rPr>
              <a:t>(LAC) logran todas las economías de compartir con el número mínimo de ligas.</a:t>
            </a:r>
          </a:p>
          <a:p>
            <a:endParaRPr lang="es-MX" sz="1200" dirty="0">
              <a:effectLst/>
            </a:endParaRPr>
          </a:p>
          <a:p>
            <a:r>
              <a:rPr lang="es-MX" sz="2800" dirty="0">
                <a:effectLst/>
              </a:rPr>
              <a:t>Por el teorema del matrimonio, demuestro que en estas redes cada </a:t>
            </a:r>
            <a:r>
              <a:rPr lang="es-MX" sz="2800" b="1" dirty="0">
                <a:effectLst/>
              </a:rPr>
              <a:t>vendedor</a:t>
            </a:r>
            <a:r>
              <a:rPr lang="es-MX" sz="2800" dirty="0">
                <a:effectLst/>
              </a:rPr>
              <a:t> </a:t>
            </a:r>
            <a:r>
              <a:rPr lang="es-MX" sz="2800" i="1" dirty="0">
                <a:effectLst/>
              </a:rPr>
              <a:t>s</a:t>
            </a:r>
            <a:r>
              <a:rPr lang="es-MX" sz="2800" i="1" baseline="-25000" dirty="0">
                <a:effectLst/>
              </a:rPr>
              <a:t>i</a:t>
            </a:r>
            <a:r>
              <a:rPr lang="es-MX" sz="2800" i="1" dirty="0">
                <a:effectLst/>
              </a:rPr>
              <a:t> </a:t>
            </a:r>
            <a:r>
              <a:rPr lang="es-MX" sz="2800" dirty="0">
                <a:effectLst/>
              </a:rPr>
              <a:t>tiene exactamente </a:t>
            </a:r>
          </a:p>
          <a:p>
            <a:pPr marL="0" indent="0">
              <a:buNone/>
            </a:pPr>
            <a:r>
              <a:rPr lang="es-MX" sz="2800" dirty="0">
                <a:effectLst/>
              </a:rPr>
              <a:t>	|</a:t>
            </a:r>
            <a:r>
              <a:rPr lang="es-MX" sz="2800" b="1" dirty="0">
                <a:effectLst/>
              </a:rPr>
              <a:t>B</a:t>
            </a:r>
            <a:r>
              <a:rPr lang="es-MX" sz="2800" dirty="0">
                <a:effectLst/>
              </a:rPr>
              <a:t>| - |</a:t>
            </a:r>
            <a:r>
              <a:rPr lang="es-MX" sz="2800" b="1" dirty="0">
                <a:effectLst/>
              </a:rPr>
              <a:t>S</a:t>
            </a:r>
            <a:r>
              <a:rPr lang="es-MX" sz="2800" dirty="0">
                <a:effectLst/>
              </a:rPr>
              <a:t>| + 1 ligas.</a:t>
            </a:r>
          </a:p>
          <a:p>
            <a:endParaRPr lang="es-MX" sz="1200" dirty="0">
              <a:effectLst/>
            </a:endParaRPr>
          </a:p>
          <a:p>
            <a:r>
              <a:rPr lang="es-MX" sz="2400" dirty="0">
                <a:effectLst/>
              </a:rPr>
              <a:t>Veré cómo estas ligas deben distribuirse de modo que, sean cualesquiera los compradores con las valoraciones más altas, hay una asignación viable en la que todos estos compradores obtienen bienes.</a:t>
            </a:r>
          </a:p>
          <a:p>
            <a:endParaRPr lang="es-MX" sz="1200" dirty="0">
              <a:effectLst/>
            </a:endParaRPr>
          </a:p>
          <a:p>
            <a:r>
              <a:rPr lang="es-MX" sz="2400" dirty="0">
                <a:effectLst/>
              </a:rPr>
              <a:t>Hay muchas formas de distribuir estas ligas entre los compradores.</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Algunos compradores pueden tener más ligas que otros.</a:t>
            </a:r>
          </a:p>
        </p:txBody>
      </p:sp>
      <p:sp>
        <p:nvSpPr>
          <p:cNvPr id="2" name="CuadroTexto 41">
            <a:extLst>
              <a:ext uri="{FF2B5EF4-FFF2-40B4-BE49-F238E27FC236}">
                <a16:creationId xmlns:a16="http://schemas.microsoft.com/office/drawing/2014/main" id="{47DC9DD7-0350-B1C3-C5FD-51F678DA371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50</a:t>
            </a:fld>
            <a:endParaRPr lang="es-MX" dirty="0"/>
          </a:p>
        </p:txBody>
      </p:sp>
      <p:sp>
        <p:nvSpPr>
          <p:cNvPr id="5" name="Text Box 9">
            <a:extLst>
              <a:ext uri="{FF2B5EF4-FFF2-40B4-BE49-F238E27FC236}">
                <a16:creationId xmlns:a16="http://schemas.microsoft.com/office/drawing/2014/main" id="{2A21B2B3-0E39-6BAD-D32D-8362C3EE3D1D}"/>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726590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3" presetID="1" presetClass="entr" presetSubtype="0" fill="hold" grpId="0" nodeType="withEffect">
                                  <p:stCondLst>
                                    <p:cond delay="450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150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4335" y="951470"/>
            <a:ext cx="10453816" cy="5817320"/>
          </a:xfrm>
        </p:spPr>
        <p:txBody>
          <a:bodyPr/>
          <a:lstStyle/>
          <a:p>
            <a:r>
              <a:rPr lang="es-MX" sz="2800" dirty="0">
                <a:effectLst/>
              </a:rPr>
              <a:t>Proposición 3. En una red LAC de compradores y vendedores (</a:t>
            </a:r>
            <a:r>
              <a:rPr lang="es-MX" sz="2800" b="1" dirty="0">
                <a:effectLst/>
              </a:rPr>
              <a:t>B</a:t>
            </a:r>
            <a:r>
              <a:rPr lang="es-MX" sz="2800" dirty="0">
                <a:effectLst/>
              </a:rPr>
              <a:t>, </a:t>
            </a:r>
            <a:r>
              <a:rPr lang="es-MX" sz="2800" b="1" dirty="0">
                <a:effectLst/>
              </a:rPr>
              <a:t>S</a:t>
            </a:r>
            <a:r>
              <a:rPr lang="es-MX" sz="2800" dirty="0">
                <a:effectLst/>
              </a:rPr>
              <a:t>), cada vendedor está ligado a exactamente |</a:t>
            </a:r>
            <a:r>
              <a:rPr lang="es-MX" sz="2800" b="1" dirty="0">
                <a:effectLst/>
              </a:rPr>
              <a:t>B</a:t>
            </a:r>
            <a:r>
              <a:rPr lang="es-MX" sz="2800" dirty="0">
                <a:effectLst/>
              </a:rPr>
              <a:t>| - |</a:t>
            </a:r>
            <a:r>
              <a:rPr lang="es-MX" sz="2800" b="1" dirty="0">
                <a:effectLst/>
              </a:rPr>
              <a:t>S</a:t>
            </a:r>
            <a:r>
              <a:rPr lang="es-MX" sz="2800" dirty="0">
                <a:effectLst/>
              </a:rPr>
              <a:t>| + 1 comprador. Cada comprador tiene de 1 a |</a:t>
            </a:r>
            <a:r>
              <a:rPr lang="es-MX" sz="2800" b="1" dirty="0">
                <a:effectLst/>
              </a:rPr>
              <a:t>S</a:t>
            </a:r>
            <a:r>
              <a:rPr lang="es-MX" sz="2800" dirty="0">
                <a:effectLst/>
              </a:rPr>
              <a:t>| ligas.</a:t>
            </a:r>
            <a:endParaRPr lang="es-MX" sz="2400" dirty="0">
              <a:effectLst/>
            </a:endParaRPr>
          </a:p>
        </p:txBody>
      </p:sp>
      <p:sp>
        <p:nvSpPr>
          <p:cNvPr id="2" name="CuadroTexto 41">
            <a:extLst>
              <a:ext uri="{FF2B5EF4-FFF2-40B4-BE49-F238E27FC236}">
                <a16:creationId xmlns:a16="http://schemas.microsoft.com/office/drawing/2014/main" id="{DBE92B2F-F313-E33A-3AA9-D4AF3A0300DC}"/>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51</a:t>
            </a:fld>
            <a:endParaRPr lang="es-MX" dirty="0"/>
          </a:p>
        </p:txBody>
      </p:sp>
      <p:sp>
        <p:nvSpPr>
          <p:cNvPr id="5" name="Text Box 9">
            <a:extLst>
              <a:ext uri="{FF2B5EF4-FFF2-40B4-BE49-F238E27FC236}">
                <a16:creationId xmlns:a16="http://schemas.microsoft.com/office/drawing/2014/main" id="{0D81CB81-2BAF-A4B1-B2C6-088C3772E7C9}"/>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
        <p:nvSpPr>
          <p:cNvPr id="4" name="CuadroTexto 3">
            <a:extLst>
              <a:ext uri="{FF2B5EF4-FFF2-40B4-BE49-F238E27FC236}">
                <a16:creationId xmlns:a16="http://schemas.microsoft.com/office/drawing/2014/main" id="{4B68D8BC-D05A-D517-8872-D53D79F7D160}"/>
              </a:ext>
            </a:extLst>
          </p:cNvPr>
          <p:cNvSpPr txBox="1"/>
          <p:nvPr/>
        </p:nvSpPr>
        <p:spPr>
          <a:xfrm>
            <a:off x="1318433" y="6039298"/>
            <a:ext cx="9733388" cy="461665"/>
          </a:xfrm>
          <a:prstGeom prst="rect">
            <a:avLst/>
          </a:prstGeom>
          <a:solidFill>
            <a:srgbClr val="000000"/>
          </a:solidFill>
        </p:spPr>
        <p:txBody>
          <a:bodyPr wrap="square" rtlCol="0">
            <a:spAutoFit/>
          </a:bodyPr>
          <a:lstStyle/>
          <a:p>
            <a:r>
              <a:rPr lang="es-ES" sz="2400" dirty="0">
                <a:latin typeface="Times New Roman" panose="02020603050405020304" pitchFamily="18" charset="0"/>
                <a:cs typeface="Times New Roman" panose="02020603050405020304" pitchFamily="18" charset="0"/>
              </a:rPr>
              <a:t>red LAC: red </a:t>
            </a:r>
            <a:r>
              <a:rPr lang="es-ES" sz="2400" dirty="0" err="1">
                <a:latin typeface="Times New Roman" panose="02020603050405020304" pitchFamily="18" charset="0"/>
                <a:cs typeface="Times New Roman" panose="02020603050405020304" pitchFamily="18" charset="0"/>
              </a:rPr>
              <a:t>asignativamente</a:t>
            </a:r>
            <a:r>
              <a:rPr lang="es-ES" sz="2400" dirty="0">
                <a:latin typeface="Times New Roman" panose="02020603050405020304" pitchFamily="18" charset="0"/>
                <a:cs typeface="Times New Roman" panose="02020603050405020304" pitchFamily="18" charset="0"/>
              </a:rPr>
              <a:t> completa con el menor número posible de ligas</a:t>
            </a:r>
            <a:endParaRPr lang="es-MX"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57712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1341" y="780586"/>
            <a:ext cx="11023321" cy="5988204"/>
          </a:xfrm>
        </p:spPr>
        <p:txBody>
          <a:bodyPr/>
          <a:lstStyle/>
          <a:p>
            <a:pPr marL="0" indent="0">
              <a:buNone/>
            </a:pPr>
            <a:r>
              <a:rPr lang="es-MX" sz="2400" dirty="0">
                <a:effectLst/>
              </a:rPr>
              <a:t>Ejemplo 6 [</a:t>
            </a:r>
            <a:r>
              <a:rPr lang="es-MX" sz="2400" dirty="0">
                <a:solidFill>
                  <a:srgbClr val="99FFCC"/>
                </a:solidFill>
                <a:effectLst/>
              </a:rPr>
              <a:t>redes </a:t>
            </a:r>
            <a:r>
              <a:rPr lang="es-MX" sz="2400" dirty="0" err="1">
                <a:solidFill>
                  <a:srgbClr val="99FFCC"/>
                </a:solidFill>
                <a:effectLst/>
              </a:rPr>
              <a:t>asignativamente</a:t>
            </a:r>
            <a:r>
              <a:rPr lang="es-MX" sz="2400" dirty="0">
                <a:solidFill>
                  <a:srgbClr val="99FFCC"/>
                </a:solidFill>
                <a:effectLst/>
              </a:rPr>
              <a:t> completas con el menor número de ligas</a:t>
            </a:r>
            <a:r>
              <a:rPr lang="es-MX" sz="2400" dirty="0">
                <a:effectLst/>
              </a:rPr>
              <a:t>]. La figura 4 ilustra redes LAC para cinco compradores y tres vendedores. </a:t>
            </a:r>
          </a:p>
          <a:p>
            <a:pPr marL="0" indent="0">
              <a:buNone/>
            </a:pPr>
            <a:endParaRPr lang="es-MX" sz="1000" dirty="0">
              <a:effectLst/>
            </a:endParaRPr>
          </a:p>
          <a:p>
            <a:pPr marL="0" indent="0">
              <a:buNone/>
            </a:pPr>
            <a:r>
              <a:rPr lang="es-MX" sz="2200" dirty="0">
                <a:effectLst/>
              </a:rPr>
              <a:t>Cada vendedor tiene |</a:t>
            </a:r>
            <a:r>
              <a:rPr lang="es-MX" sz="2200" b="1" dirty="0">
                <a:effectLst/>
              </a:rPr>
              <a:t>B</a:t>
            </a:r>
            <a:r>
              <a:rPr lang="es-MX" sz="2200" dirty="0">
                <a:effectLst/>
              </a:rPr>
              <a:t>| - |</a:t>
            </a:r>
            <a:r>
              <a:rPr lang="es-MX" sz="2200" b="1" dirty="0">
                <a:effectLst/>
              </a:rPr>
              <a:t>S</a:t>
            </a:r>
            <a:r>
              <a:rPr lang="es-MX" sz="2200" dirty="0">
                <a:effectLst/>
              </a:rPr>
              <a:t>| + 1 = 3 ligas, como lo manda la proposición 3 (lámina 51). Las ligas están “distribuidas” entre los compradores de modo que cualesquiera tres compradores en la red tengan las valoraciones más altas </a:t>
            </a:r>
            <a:r>
              <a:rPr lang="es-MX" sz="2200" i="1" dirty="0">
                <a:effectLst/>
              </a:rPr>
              <a:t>ex post</a:t>
            </a:r>
            <a:r>
              <a:rPr lang="es-MX" sz="2200" dirty="0">
                <a:effectLst/>
              </a:rPr>
              <a:t>, hay una asignación viable en la que estos tres obtienen bienes.</a:t>
            </a:r>
          </a:p>
          <a:p>
            <a:pPr marL="0" indent="0">
              <a:buNone/>
            </a:pPr>
            <a:endParaRPr lang="es-MX" sz="1000" dirty="0">
              <a:effectLst/>
            </a:endParaRPr>
          </a:p>
          <a:p>
            <a:pPr marL="0" indent="0">
              <a:buNone/>
            </a:pPr>
            <a:r>
              <a:rPr lang="es-MX" sz="2200" dirty="0">
                <a:effectLst/>
              </a:rPr>
              <a:t>La figura muestra que tres ligas por vendedor son suficientes para</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74" name="Marcador de contenido 2"/>
          <p:cNvSpPr txBox="1">
            <a:spLocks/>
          </p:cNvSpPr>
          <p:nvPr/>
        </p:nvSpPr>
        <p:spPr bwMode="auto">
          <a:xfrm>
            <a:off x="554096" y="5467658"/>
            <a:ext cx="5636379" cy="907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effectLst/>
              </a:rPr>
              <a:t>Este conjunto de tres compradores siempre puede obtener bienes. </a:t>
            </a:r>
          </a:p>
        </p:txBody>
      </p:sp>
      <p:sp>
        <p:nvSpPr>
          <p:cNvPr id="73" name="Marcador de contenido 2"/>
          <p:cNvSpPr txBox="1">
            <a:spLocks/>
          </p:cNvSpPr>
          <p:nvPr/>
        </p:nvSpPr>
        <p:spPr bwMode="auto">
          <a:xfrm>
            <a:off x="531340" y="3774996"/>
            <a:ext cx="5265114" cy="1607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err="1">
                <a:effectLst/>
              </a:rPr>
              <a:t>asignatividad</a:t>
            </a:r>
            <a:r>
              <a:rPr lang="es-MX" sz="2200" dirty="0">
                <a:effectLst/>
              </a:rPr>
              <a:t> completa.</a:t>
            </a:r>
          </a:p>
          <a:p>
            <a:pPr marL="0" indent="0">
              <a:buNone/>
            </a:pPr>
            <a:endParaRPr lang="es-MX" sz="1000" dirty="0">
              <a:effectLst/>
            </a:endParaRPr>
          </a:p>
          <a:p>
            <a:pPr marL="0" indent="0">
              <a:buNone/>
            </a:pPr>
            <a:r>
              <a:rPr lang="es-MX" sz="2200" dirty="0">
                <a:effectLst/>
              </a:rPr>
              <a:t>Este resultado es más fácil de ver en la red (a). Los primeros tres compradores están ligados a vendedores distintos.</a:t>
            </a:r>
          </a:p>
        </p:txBody>
      </p:sp>
      <p:sp>
        <p:nvSpPr>
          <p:cNvPr id="2" name="CuadroTexto 41">
            <a:extLst>
              <a:ext uri="{FF2B5EF4-FFF2-40B4-BE49-F238E27FC236}">
                <a16:creationId xmlns:a16="http://schemas.microsoft.com/office/drawing/2014/main" id="{C373D3E3-DFE6-8C38-35F8-1B84CB25229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52</a:t>
            </a:fld>
            <a:endParaRPr lang="es-MX" dirty="0"/>
          </a:p>
        </p:txBody>
      </p:sp>
      <p:sp>
        <p:nvSpPr>
          <p:cNvPr id="5" name="Text Box 9">
            <a:extLst>
              <a:ext uri="{FF2B5EF4-FFF2-40B4-BE49-F238E27FC236}">
                <a16:creationId xmlns:a16="http://schemas.microsoft.com/office/drawing/2014/main" id="{808EBE24-1059-12B7-7F48-66C75AD61FE3}"/>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pic>
        <p:nvPicPr>
          <p:cNvPr id="6" name="Imagen 5">
            <a:extLst>
              <a:ext uri="{FF2B5EF4-FFF2-40B4-BE49-F238E27FC236}">
                <a16:creationId xmlns:a16="http://schemas.microsoft.com/office/drawing/2014/main" id="{928E6F49-CCF5-8134-C13F-1C9EDC4F88F6}"/>
              </a:ext>
            </a:extLst>
          </p:cNvPr>
          <p:cNvPicPr>
            <a:picLocks noChangeAspect="1"/>
          </p:cNvPicPr>
          <p:nvPr/>
        </p:nvPicPr>
        <p:blipFill rotWithShape="1">
          <a:blip r:embed="rId5"/>
          <a:srcRect l="27999" t="34593" r="15751" b="8667"/>
          <a:stretch/>
        </p:blipFill>
        <p:spPr>
          <a:xfrm>
            <a:off x="6288534" y="3793525"/>
            <a:ext cx="5172633" cy="2934990"/>
          </a:xfrm>
          <a:prstGeom prst="rect">
            <a:avLst/>
          </a:prstGeom>
        </p:spPr>
      </p:pic>
    </p:spTree>
    <p:extLst>
      <p:ext uri="{BB962C8B-B14F-4D97-AF65-F5344CB8AC3E}">
        <p14:creationId xmlns:p14="http://schemas.microsoft.com/office/powerpoint/2010/main" val="3669351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5" presetID="1" presetClass="entr" presetSubtype="0" fill="hold" nodeType="withEffect">
                                  <p:stCondLst>
                                    <p:cond delay="0"/>
                                  </p:stCondLst>
                                  <p:childTnLst>
                                    <p:set>
                                      <p:cBhvr>
                                        <p:cTn id="16" dur="1" fill="hold">
                                          <p:stCondLst>
                                            <p:cond delay="0"/>
                                          </p:stCondLst>
                                        </p:cTn>
                                        <p:tgtEl>
                                          <p:spTgt spid="7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73">
                                            <p:txEl>
                                              <p:pRg st="0" end="0"/>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4"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94270" y="780586"/>
            <a:ext cx="11060392" cy="5988204"/>
          </a:xfrm>
        </p:spPr>
        <p:txBody>
          <a:bodyPr/>
          <a:lstStyle/>
          <a:p>
            <a:pPr marL="0" indent="0">
              <a:buNone/>
            </a:pPr>
            <a:r>
              <a:rPr lang="es-MX" sz="2400" dirty="0">
                <a:effectLst/>
              </a:rPr>
              <a:t>Los dos compradores restantes (b</a:t>
            </a:r>
            <a:r>
              <a:rPr lang="es-MX" sz="2400" baseline="-25000" dirty="0">
                <a:effectLst/>
              </a:rPr>
              <a:t>4</a:t>
            </a:r>
            <a:r>
              <a:rPr lang="es-MX" sz="2400" dirty="0">
                <a:effectLst/>
              </a:rPr>
              <a:t> y b</a:t>
            </a:r>
            <a:r>
              <a:rPr lang="es-MX" sz="2400" baseline="-25000" dirty="0">
                <a:effectLst/>
              </a:rPr>
              <a:t>5</a:t>
            </a:r>
            <a:r>
              <a:rPr lang="es-MX" sz="2400" dirty="0">
                <a:effectLst/>
              </a:rPr>
              <a:t>) están ligados a todos los vendedores. </a:t>
            </a:r>
          </a:p>
          <a:p>
            <a:pPr marL="0" indent="0">
              <a:buNone/>
            </a:pPr>
            <a:endParaRPr lang="es-MX" sz="800" dirty="0">
              <a:effectLst/>
            </a:endParaRPr>
          </a:p>
          <a:p>
            <a:pPr marL="0" indent="0">
              <a:buNone/>
            </a:pPr>
            <a:r>
              <a:rPr lang="es-MX" sz="2400" dirty="0">
                <a:effectLst/>
              </a:rPr>
              <a:t>     Con estas ligas, el teorema del matrimonio se satisface para cualquier conjunto de tres compradores. Por tanto, cualquier conjunto de tres compradores pueden siempre obtener bienes.</a:t>
            </a:r>
          </a:p>
          <a:p>
            <a:pPr marL="0" indent="0">
              <a:buNone/>
            </a:pPr>
            <a:endParaRPr lang="es-MX" sz="800" dirty="0">
              <a:effectLst/>
            </a:endParaRPr>
          </a:p>
          <a:p>
            <a:pPr marL="0" indent="0">
              <a:buNone/>
            </a:pPr>
            <a:r>
              <a:rPr lang="es-MX" sz="2400" dirty="0">
                <a:effectLst/>
              </a:rPr>
              <a:t>     Para ver que tres ligas por vendedor son necesarias para </a:t>
            </a:r>
            <a:r>
              <a:rPr lang="es-MX" sz="2400" dirty="0" err="1">
                <a:effectLst/>
              </a:rPr>
              <a:t>asignatividad</a:t>
            </a:r>
            <a:r>
              <a:rPr lang="es-MX" sz="2400" dirty="0">
                <a:effectLst/>
              </a:rPr>
              <a:t> completa, considere la posibilidad (en cualquiera de las redes de la figura) que algún vendedor </a:t>
            </a:r>
            <a:r>
              <a:rPr lang="es-MX" sz="2400" i="1" dirty="0">
                <a:effectLst/>
              </a:rPr>
              <a:t>j</a:t>
            </a:r>
            <a:r>
              <a:rPr lang="es-MX" sz="2400" dirty="0">
                <a:effectLst/>
              </a:rPr>
              <a:t> solo tenga dos ligas. </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73" name="Marcador de contenido 2"/>
          <p:cNvSpPr txBox="1">
            <a:spLocks/>
          </p:cNvSpPr>
          <p:nvPr/>
        </p:nvSpPr>
        <p:spPr bwMode="auto">
          <a:xfrm>
            <a:off x="494269" y="4157329"/>
            <a:ext cx="5601731" cy="2571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2"/>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3"/>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4"/>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400" dirty="0">
                <a:effectLst/>
              </a:rPr>
              <a:t>Esto significa que </a:t>
            </a:r>
            <a:r>
              <a:rPr lang="es-MX" sz="2400" i="1" dirty="0">
                <a:effectLst/>
              </a:rPr>
              <a:t>j</a:t>
            </a:r>
            <a:r>
              <a:rPr lang="es-MX" sz="2400" dirty="0">
                <a:effectLst/>
              </a:rPr>
              <a:t> no está ligado a tres compradores.</a:t>
            </a:r>
          </a:p>
          <a:p>
            <a:pPr marL="0" indent="0">
              <a:buNone/>
            </a:pPr>
            <a:endParaRPr lang="es-MX" sz="800" dirty="0">
              <a:effectLst/>
            </a:endParaRPr>
          </a:p>
          <a:p>
            <a:pPr marL="0" indent="0">
              <a:buNone/>
            </a:pPr>
            <a:r>
              <a:rPr lang="es-MX" sz="2400" dirty="0">
                <a:effectLst/>
              </a:rPr>
              <a:t> Cuando estos tres compradores tengan las valoraciones más altas, no podrán todos ellos obtener bienes, y la red no es </a:t>
            </a:r>
            <a:r>
              <a:rPr lang="es-MX" sz="2400" dirty="0" err="1">
                <a:effectLst/>
              </a:rPr>
              <a:t>asignativamente</a:t>
            </a:r>
            <a:r>
              <a:rPr lang="es-MX" sz="2400" dirty="0">
                <a:effectLst/>
              </a:rPr>
              <a:t> completa.</a:t>
            </a:r>
          </a:p>
        </p:txBody>
      </p:sp>
      <p:sp>
        <p:nvSpPr>
          <p:cNvPr id="2" name="CuadroTexto 41">
            <a:extLst>
              <a:ext uri="{FF2B5EF4-FFF2-40B4-BE49-F238E27FC236}">
                <a16:creationId xmlns:a16="http://schemas.microsoft.com/office/drawing/2014/main" id="{55519BC8-0B55-CA00-04B4-B9D58F4B2D4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53</a:t>
            </a:fld>
            <a:endParaRPr lang="es-MX" dirty="0"/>
          </a:p>
        </p:txBody>
      </p:sp>
      <p:sp>
        <p:nvSpPr>
          <p:cNvPr id="5" name="Text Box 9">
            <a:extLst>
              <a:ext uri="{FF2B5EF4-FFF2-40B4-BE49-F238E27FC236}">
                <a16:creationId xmlns:a16="http://schemas.microsoft.com/office/drawing/2014/main" id="{AB33E6EF-2BE9-40F0-7C24-0B95DD445104}"/>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pic>
        <p:nvPicPr>
          <p:cNvPr id="6" name="Imagen 5">
            <a:extLst>
              <a:ext uri="{FF2B5EF4-FFF2-40B4-BE49-F238E27FC236}">
                <a16:creationId xmlns:a16="http://schemas.microsoft.com/office/drawing/2014/main" id="{6BB41DFC-34AF-DC3C-17DE-A70CF9565356}"/>
              </a:ext>
            </a:extLst>
          </p:cNvPr>
          <p:cNvPicPr>
            <a:picLocks noChangeAspect="1"/>
          </p:cNvPicPr>
          <p:nvPr/>
        </p:nvPicPr>
        <p:blipFill rotWithShape="1">
          <a:blip r:embed="rId5"/>
          <a:srcRect l="27999" t="34593" r="15751" b="8667"/>
          <a:stretch/>
        </p:blipFill>
        <p:spPr>
          <a:xfrm>
            <a:off x="6447903" y="3793524"/>
            <a:ext cx="5172633" cy="2934990"/>
          </a:xfrm>
          <a:prstGeom prst="rect">
            <a:avLst/>
          </a:prstGeom>
        </p:spPr>
      </p:pic>
    </p:spTree>
    <p:extLst>
      <p:ext uri="{BB962C8B-B14F-4D97-AF65-F5344CB8AC3E}">
        <p14:creationId xmlns:p14="http://schemas.microsoft.com/office/powerpoint/2010/main" val="804585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67265" y="1006997"/>
            <a:ext cx="10577384" cy="5761793"/>
          </a:xfrm>
        </p:spPr>
        <p:txBody>
          <a:bodyPr/>
          <a:lstStyle/>
          <a:p>
            <a:r>
              <a:rPr lang="es-MX" sz="2400" dirty="0">
                <a:effectLst/>
              </a:rPr>
              <a:t>Note que hay más de una manera de colocar las ligas de los vendedores.</a:t>
            </a:r>
          </a:p>
          <a:p>
            <a:endParaRPr lang="es-MX" sz="1000" dirty="0">
              <a:effectLst/>
            </a:endParaRPr>
          </a:p>
          <a:p>
            <a:r>
              <a:rPr lang="es-MX" sz="2400" dirty="0">
                <a:effectLst/>
              </a:rPr>
              <a:t>Desde el punto de vista del bienestar social, no hay distinción entre estas redes.</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Pero el costo de las ligas de un comprador varía de una red a otra. Según la red, unos compradores pagan más por sus ligas que otros. </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8C1B911B-C1DE-FB0D-E057-4E6F08173AE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54</a:t>
            </a:fld>
            <a:endParaRPr lang="es-MX" dirty="0"/>
          </a:p>
        </p:txBody>
      </p:sp>
      <p:sp>
        <p:nvSpPr>
          <p:cNvPr id="5" name="Text Box 9">
            <a:extLst>
              <a:ext uri="{FF2B5EF4-FFF2-40B4-BE49-F238E27FC236}">
                <a16:creationId xmlns:a16="http://schemas.microsoft.com/office/drawing/2014/main" id="{323C27C5-7E87-ABFC-3338-42BC01A28821}"/>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pic>
        <p:nvPicPr>
          <p:cNvPr id="8" name="Imagen 7">
            <a:extLst>
              <a:ext uri="{FF2B5EF4-FFF2-40B4-BE49-F238E27FC236}">
                <a16:creationId xmlns:a16="http://schemas.microsoft.com/office/drawing/2014/main" id="{D9F39585-532C-FB30-9124-475859EAE23C}"/>
              </a:ext>
            </a:extLst>
          </p:cNvPr>
          <p:cNvPicPr>
            <a:picLocks noChangeAspect="1"/>
          </p:cNvPicPr>
          <p:nvPr/>
        </p:nvPicPr>
        <p:blipFill rotWithShape="1">
          <a:blip r:embed="rId2"/>
          <a:srcRect l="27999" t="34593" r="15751" b="8667"/>
          <a:stretch/>
        </p:blipFill>
        <p:spPr>
          <a:xfrm>
            <a:off x="6288534" y="3793525"/>
            <a:ext cx="5172633" cy="2934990"/>
          </a:xfrm>
          <a:prstGeom prst="rect">
            <a:avLst/>
          </a:prstGeom>
        </p:spPr>
      </p:pic>
    </p:spTree>
    <p:extLst>
      <p:ext uri="{BB962C8B-B14F-4D97-AF65-F5344CB8AC3E}">
        <p14:creationId xmlns:p14="http://schemas.microsoft.com/office/powerpoint/2010/main" val="20176533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753762" y="1006997"/>
                <a:ext cx="10540314" cy="5761793"/>
              </a:xfrm>
            </p:spPr>
            <p:txBody>
              <a:bodyPr/>
              <a:lstStyle/>
              <a:p>
                <a:r>
                  <a:rPr lang="es-MX" sz="2800" dirty="0">
                    <a:effectLst/>
                  </a:rPr>
                  <a:t>Voy a identificar un rango de costos bajos de ligas donde las redes LAC son redes eficientes. </a:t>
                </a:r>
              </a:p>
              <a:p>
                <a:endParaRPr lang="es-MX" sz="1000" dirty="0">
                  <a:effectLst/>
                </a:endParaRPr>
              </a:p>
              <a:p>
                <a:pPr marL="0" indent="0">
                  <a:buNone/>
                </a:pPr>
                <a:r>
                  <a:rPr lang="es-MX" sz="2400" dirty="0">
                    <a:effectLst/>
                  </a:rPr>
                  <a:t>Para estos costos, todas las economías de compartir deben lograrse.</a:t>
                </a:r>
              </a:p>
              <a:p>
                <a:pPr marL="0" indent="0">
                  <a:buNone/>
                </a:pPr>
                <a:endParaRPr lang="es-MX" sz="1000" dirty="0">
                  <a:effectLst/>
                </a:endParaRPr>
              </a:p>
              <a:p>
                <a:r>
                  <a:rPr lang="es-MX" sz="2400" dirty="0">
                    <a:effectLst/>
                  </a:rPr>
                  <a:t>En una red donde algún conjunto de |</a:t>
                </a:r>
                <a:r>
                  <a:rPr lang="es-MX" sz="2400" b="1" i="1" dirty="0">
                    <a:effectLst/>
                  </a:rPr>
                  <a:t>S</a:t>
                </a:r>
                <a:r>
                  <a:rPr lang="es-MX" sz="2400" dirty="0">
                    <a:effectLst/>
                  </a:rPr>
                  <a:t>| compradores no puedan todos obtener bienes, hay una pérdida en superávit bruto de cuando menos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m:rPr>
                                  <m:brk m:alnAt="7"/>
                                </m:rPr>
                                <a:rPr lang="es-MX" sz="2400" i="1">
                                  <a:effectLst/>
                                  <a:latin typeface="Cambria Math" panose="02040503050406030204" pitchFamily="18" charset="0"/>
                                </a:rPr>
                                <m:t>|</m:t>
                              </m:r>
                              <m:r>
                                <m:rPr>
                                  <m:brk m:alnAt="7"/>
                                </m:rPr>
                                <a:rPr lang="es-MX" sz="2400" b="1" i="1">
                                  <a:effectLst/>
                                  <a:latin typeface="Cambria Math" panose="02040503050406030204" pitchFamily="18" charset="0"/>
                                </a:rPr>
                                <m:t>𝑩</m:t>
                              </m:r>
                              <m:r>
                                <m:rPr>
                                  <m:brk m:alnAt="7"/>
                                </m:rPr>
                                <a:rPr lang="es-MX" sz="2400" i="1">
                                  <a:effectLst/>
                                  <a:latin typeface="Cambria Math" panose="02040503050406030204" pitchFamily="18" charset="0"/>
                                </a:rPr>
                                <m:t>|</m:t>
                              </m:r>
                            </m:e>
                          </m:mr>
                          <m:mr>
                            <m:e>
                              <m:r>
                                <a:rPr lang="es-MX" sz="2400" i="1">
                                  <a:effectLst/>
                                  <a:latin typeface="Cambria Math" panose="02040503050406030204" pitchFamily="18" charset="0"/>
                                </a:rPr>
                                <m:t>|</m:t>
                              </m:r>
                              <m:r>
                                <a:rPr lang="es-MX" sz="2400" b="1" i="1">
                                  <a:effectLst/>
                                  <a:latin typeface="Cambria Math" panose="02040503050406030204" pitchFamily="18" charset="0"/>
                                </a:rPr>
                                <m:t>𝑺</m:t>
                              </m:r>
                              <m:r>
                                <a:rPr lang="es-MX" sz="2400" i="1">
                                  <a:effectLst/>
                                  <a:latin typeface="Cambria Math" panose="02040503050406030204" pitchFamily="18" charset="0"/>
                                </a:rPr>
                                <m:t>|</m:t>
                              </m:r>
                            </m:e>
                          </m:mr>
                        </m:m>
                      </m:e>
                    </m:d>
                  </m:oMath>
                </a14:m>
                <a:r>
                  <a:rPr lang="es-MX" sz="2400" baseline="70000" dirty="0">
                    <a:effectLst/>
                  </a:rPr>
                  <a:t>-1</a:t>
                </a:r>
                <a:r>
                  <a:rPr lang="es-MX" sz="2400" dirty="0">
                    <a:effectLst/>
                  </a:rPr>
                  <a:t>E</a:t>
                </a:r>
                <a:r>
                  <a:rPr lang="es-MX" sz="2800" dirty="0">
                    <a:effectLst/>
                  </a:rPr>
                  <a:t>[</a:t>
                </a:r>
                <a:r>
                  <a:rPr lang="es-MX" sz="2400" dirty="0">
                    <a:effectLst/>
                  </a:rPr>
                  <a:t>X</a:t>
                </a:r>
                <a:r>
                  <a:rPr lang="es-MX" sz="2400" baseline="46000" dirty="0">
                    <a:effectLst/>
                  </a:rPr>
                  <a:t>|</a:t>
                </a:r>
                <a:r>
                  <a:rPr lang="es-MX" sz="2400" b="1" i="1" baseline="46000" dirty="0">
                    <a:effectLst/>
                  </a:rPr>
                  <a:t>S</a:t>
                </a:r>
                <a:r>
                  <a:rPr lang="es-MX" sz="2400" baseline="46000" dirty="0">
                    <a:effectLst/>
                  </a:rPr>
                  <a:t>|:|</a:t>
                </a:r>
                <a:r>
                  <a:rPr lang="es-MX" sz="2400" b="1" baseline="46000" dirty="0">
                    <a:effectLst/>
                  </a:rPr>
                  <a:t>B</a:t>
                </a:r>
                <a:r>
                  <a:rPr lang="es-MX" sz="2400" baseline="46000" dirty="0">
                    <a:effectLst/>
                  </a:rPr>
                  <a:t>|</a:t>
                </a:r>
                <a:r>
                  <a:rPr lang="es-MX" sz="2400" dirty="0">
                    <a:effectLst/>
                    <a:sym typeface="Symbol" panose="05050102010706020507" pitchFamily="18" charset="2"/>
                  </a:rPr>
                  <a:t></a:t>
                </a:r>
                <a:r>
                  <a:rPr lang="es-MX" dirty="0">
                    <a:effectLst/>
                    <a:sym typeface="Symbol" panose="05050102010706020507" pitchFamily="18" charset="2"/>
                  </a:rPr>
                  <a:t>-</a:t>
                </a:r>
                <a:r>
                  <a:rPr lang="es-MX" sz="2400" dirty="0">
                    <a:effectLst/>
                  </a:rPr>
                  <a:t>X</a:t>
                </a:r>
                <a:r>
                  <a:rPr lang="es-MX" sz="2400" baseline="46000" dirty="0">
                    <a:effectLst/>
                  </a:rPr>
                  <a:t>|</a:t>
                </a:r>
                <a:r>
                  <a:rPr lang="es-MX" sz="2400" b="1" i="1" baseline="46000" dirty="0">
                    <a:effectLst/>
                  </a:rPr>
                  <a:t>S</a:t>
                </a:r>
                <a:r>
                  <a:rPr lang="es-MX" sz="2400" baseline="46000" dirty="0">
                    <a:effectLst/>
                  </a:rPr>
                  <a:t>|+1:|</a:t>
                </a:r>
                <a:r>
                  <a:rPr lang="es-MX" sz="2400" b="1" baseline="46000" dirty="0">
                    <a:effectLst/>
                  </a:rPr>
                  <a:t>B</a:t>
                </a:r>
                <a:r>
                  <a:rPr lang="es-MX" sz="2400" baseline="46000" dirty="0">
                    <a:effectLst/>
                  </a:rPr>
                  <a:t>|</a:t>
                </a:r>
                <a:r>
                  <a:rPr lang="es-MX" sz="2800" dirty="0">
                    <a:effectLst/>
                  </a:rPr>
                  <a:t>]</a:t>
                </a:r>
                <a:r>
                  <a:rPr lang="es-MX" sz="2400" dirty="0">
                    <a:effectLst/>
                  </a:rPr>
                  <a:t>.</a:t>
                </a:r>
              </a:p>
              <a:p>
                <a:endParaRPr lang="es-MX" sz="1000" dirty="0">
                  <a:effectLst/>
                </a:endParaRPr>
              </a:p>
              <a:p>
                <a:r>
                  <a:rPr lang="es-MX" sz="2400" dirty="0">
                    <a:effectLst/>
                  </a:rPr>
                  <a:t>Con probabilidad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m:rPr>
                                  <m:brk m:alnAt="7"/>
                                </m:rPr>
                                <a:rPr lang="es-MX" sz="2400" i="1">
                                  <a:effectLst/>
                                  <a:latin typeface="Cambria Math" panose="02040503050406030204" pitchFamily="18" charset="0"/>
                                </a:rPr>
                                <m:t>|</m:t>
                              </m:r>
                              <m:r>
                                <m:rPr>
                                  <m:brk m:alnAt="7"/>
                                </m:rPr>
                                <a:rPr lang="es-MX" sz="2400" b="1" i="1">
                                  <a:effectLst/>
                                  <a:latin typeface="Cambria Math" panose="02040503050406030204" pitchFamily="18" charset="0"/>
                                </a:rPr>
                                <m:t>𝑩</m:t>
                              </m:r>
                              <m:r>
                                <m:rPr>
                                  <m:brk m:alnAt="7"/>
                                </m:rPr>
                                <a:rPr lang="es-MX" sz="2400" i="1">
                                  <a:effectLst/>
                                  <a:latin typeface="Cambria Math" panose="02040503050406030204" pitchFamily="18" charset="0"/>
                                </a:rPr>
                                <m:t>|</m:t>
                              </m:r>
                            </m:e>
                          </m:mr>
                          <m:mr>
                            <m:e>
                              <m:r>
                                <a:rPr lang="es-MX" sz="2400" i="1">
                                  <a:effectLst/>
                                  <a:latin typeface="Cambria Math" panose="02040503050406030204" pitchFamily="18" charset="0"/>
                                </a:rPr>
                                <m:t>|</m:t>
                              </m:r>
                              <m:r>
                                <a:rPr lang="es-MX" sz="2400" b="1" i="1">
                                  <a:effectLst/>
                                  <a:latin typeface="Cambria Math" panose="02040503050406030204" pitchFamily="18" charset="0"/>
                                </a:rPr>
                                <m:t>𝑺</m:t>
                              </m:r>
                              <m:r>
                                <a:rPr lang="es-MX" sz="2400" i="1">
                                  <a:effectLst/>
                                  <a:latin typeface="Cambria Math" panose="02040503050406030204" pitchFamily="18" charset="0"/>
                                </a:rPr>
                                <m:t>|</m:t>
                              </m:r>
                            </m:e>
                          </m:mr>
                        </m:m>
                      </m:e>
                    </m:d>
                  </m:oMath>
                </a14:m>
                <a:r>
                  <a:rPr lang="es-MX" sz="2400" baseline="70000" dirty="0">
                    <a:effectLst/>
                  </a:rPr>
                  <a:t>-1</a:t>
                </a:r>
                <a:r>
                  <a:rPr lang="es-MX" sz="2400" dirty="0">
                    <a:effectLst/>
                  </a:rPr>
                  <a:t>, estos |</a:t>
                </a:r>
                <a:r>
                  <a:rPr lang="es-MX" sz="2400" b="1" i="1" dirty="0">
                    <a:effectLst/>
                  </a:rPr>
                  <a:t>S</a:t>
                </a:r>
                <a:r>
                  <a:rPr lang="es-MX" sz="2400" dirty="0">
                    <a:effectLst/>
                  </a:rPr>
                  <a:t>| compradores tienen la valoración más alta, y en este caso un comprador con una valoración menor obtiene un bien (</a:t>
                </a:r>
                <a:r>
                  <a:rPr lang="es-MX" sz="2200" dirty="0">
                    <a:effectLst/>
                  </a:rPr>
                  <a:t>en vez de alguno de los |</a:t>
                </a:r>
                <a:r>
                  <a:rPr lang="es-MX" sz="2200" b="1" i="1" dirty="0">
                    <a:effectLst/>
                  </a:rPr>
                  <a:t>S</a:t>
                </a:r>
                <a:r>
                  <a:rPr lang="es-MX" sz="2200" dirty="0">
                    <a:effectLst/>
                  </a:rPr>
                  <a:t>| compradores</a:t>
                </a:r>
                <a:r>
                  <a:rPr lang="es-MX" sz="2400" dirty="0">
                    <a:effectLst/>
                  </a:rPr>
                  <a:t>). Demostraré que puedo eliminar tal pérdida con exactamente una liga.</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753762" y="1006997"/>
                <a:ext cx="10540314" cy="5761793"/>
              </a:xfrm>
              <a:blipFill>
                <a:blip r:embed="rId2"/>
                <a:stretch>
                  <a:fillRect l="-925" t="-1058" r="-289"/>
                </a:stretch>
              </a:blipFill>
            </p:spPr>
            <p:txBody>
              <a:bodyPr/>
              <a:lstStyle/>
              <a:p>
                <a:r>
                  <a:rPr lang="es-MX">
                    <a:noFill/>
                  </a:rPr>
                  <a:t> </a:t>
                </a:r>
              </a:p>
            </p:txBody>
          </p:sp>
        </mc:Fallback>
      </mc:AlternateContent>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C07C3D6C-24D5-098C-D409-5BF72466AF3A}"/>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55</a:t>
            </a:fld>
            <a:endParaRPr lang="es-MX" dirty="0"/>
          </a:p>
        </p:txBody>
      </p:sp>
      <p:sp>
        <p:nvSpPr>
          <p:cNvPr id="5" name="Text Box 9">
            <a:extLst>
              <a:ext uri="{FF2B5EF4-FFF2-40B4-BE49-F238E27FC236}">
                <a16:creationId xmlns:a16="http://schemas.microsoft.com/office/drawing/2014/main" id="{25C774B4-848E-F2AD-C9E2-247CA512150C}"/>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239627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1446028" y="1006997"/>
                <a:ext cx="8631044" cy="2054256"/>
              </a:xfrm>
            </p:spPr>
            <p:txBody>
              <a:bodyPr/>
              <a:lstStyle/>
              <a:p>
                <a:pPr marL="0" indent="0">
                  <a:buNone/>
                </a:pPr>
                <a:r>
                  <a:rPr lang="es-MX" sz="2400" dirty="0">
                    <a:effectLst/>
                  </a:rPr>
                  <a:t>El coeficiente binomial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a:rPr lang="es-MX" sz="2400" i="1">
                                  <a:effectLst/>
                                  <a:latin typeface="Cambria Math" panose="02040503050406030204" pitchFamily="18" charset="0"/>
                                </a:rPr>
                                <m:t>𝑛</m:t>
                              </m:r>
                            </m:e>
                          </m:mr>
                          <m:mr>
                            <m:e>
                              <m:r>
                                <a:rPr lang="es-MX" sz="2400" i="1">
                                  <a:effectLst/>
                                  <a:latin typeface="Cambria Math" panose="02040503050406030204" pitchFamily="18" charset="0"/>
                                </a:rPr>
                                <m:t>𝑘</m:t>
                              </m:r>
                            </m:e>
                          </m:mr>
                        </m:m>
                      </m:e>
                    </m:d>
                  </m:oMath>
                </a14:m>
                <a:r>
                  <a:rPr lang="es-MX" sz="2400" dirty="0">
                    <a:effectLst/>
                  </a:rPr>
                  <a:t> es el número de subconjuntos de </a:t>
                </a:r>
                <a:r>
                  <a:rPr lang="es-MX" sz="2400" i="1" dirty="0">
                    <a:effectLst/>
                  </a:rPr>
                  <a:t>k</a:t>
                </a:r>
                <a:r>
                  <a:rPr lang="es-MX" sz="2400" dirty="0">
                    <a:effectLst/>
                  </a:rPr>
                  <a:t> elementos escogidos de un conjunto con </a:t>
                </a:r>
                <a:r>
                  <a:rPr lang="es-MX" sz="2400" i="1" dirty="0">
                    <a:effectLst/>
                  </a:rPr>
                  <a:t>n</a:t>
                </a:r>
                <a:r>
                  <a:rPr lang="es-MX" sz="2400" dirty="0">
                    <a:effectLst/>
                  </a:rPr>
                  <a:t> elementos.</a:t>
                </a:r>
              </a:p>
              <a:p>
                <a:pPr marL="0" indent="0">
                  <a:buNone/>
                </a:pPr>
                <a:r>
                  <a:rPr lang="es-MX" sz="2400" dirty="0">
                    <a:effectLst/>
                  </a:rPr>
                  <a:t>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a:rPr lang="es-MX" sz="2400" i="1">
                                  <a:effectLst/>
                                  <a:latin typeface="Cambria Math" panose="02040503050406030204" pitchFamily="18" charset="0"/>
                                </a:rPr>
                                <m:t>𝑛</m:t>
                              </m:r>
                            </m:e>
                          </m:mr>
                          <m:mr>
                            <m:e>
                              <m:r>
                                <a:rPr lang="es-MX" sz="2400" i="1">
                                  <a:effectLst/>
                                  <a:latin typeface="Cambria Math" panose="02040503050406030204" pitchFamily="18" charset="0"/>
                                </a:rPr>
                                <m:t>𝑘</m:t>
                              </m:r>
                            </m:e>
                          </m:mr>
                        </m:m>
                      </m:e>
                    </m:d>
                  </m:oMath>
                </a14:m>
                <a:r>
                  <a:rPr lang="es-MX" sz="2400" dirty="0">
                    <a:effectLst/>
                  </a:rPr>
                  <a:t> = </a:t>
                </a:r>
                <a14:m>
                  <m:oMath xmlns:m="http://schemas.openxmlformats.org/officeDocument/2006/math">
                    <m:f>
                      <m:fPr>
                        <m:ctrlPr>
                          <a:rPr lang="es-MX" sz="2800" i="1">
                            <a:effectLst/>
                            <a:latin typeface="Cambria Math" panose="02040503050406030204" pitchFamily="18" charset="0"/>
                          </a:rPr>
                        </m:ctrlPr>
                      </m:fPr>
                      <m:num>
                        <m:r>
                          <a:rPr lang="es-MX" sz="2800" i="1">
                            <a:effectLst/>
                            <a:latin typeface="Cambria Math" panose="02040503050406030204" pitchFamily="18" charset="0"/>
                          </a:rPr>
                          <m:t>𝑛</m:t>
                        </m:r>
                        <m:r>
                          <a:rPr lang="es-MX" sz="2800" i="1">
                            <a:effectLst/>
                            <a:latin typeface="Cambria Math" panose="02040503050406030204" pitchFamily="18" charset="0"/>
                          </a:rPr>
                          <m:t>!</m:t>
                        </m:r>
                      </m:num>
                      <m:den>
                        <m:r>
                          <a:rPr lang="es-MX" sz="2800" i="1">
                            <a:effectLst/>
                            <a:latin typeface="Cambria Math" panose="02040503050406030204" pitchFamily="18" charset="0"/>
                          </a:rPr>
                          <m:t>𝑘</m:t>
                        </m:r>
                        <m:r>
                          <a:rPr lang="es-MX" sz="2800" i="1">
                            <a:effectLst/>
                            <a:latin typeface="Cambria Math" panose="02040503050406030204" pitchFamily="18" charset="0"/>
                          </a:rPr>
                          <m:t>!</m:t>
                        </m:r>
                        <m:d>
                          <m:dPr>
                            <m:ctrlPr>
                              <a:rPr lang="es-MX" sz="2800" i="1">
                                <a:effectLst/>
                                <a:latin typeface="Cambria Math" panose="02040503050406030204" pitchFamily="18" charset="0"/>
                              </a:rPr>
                            </m:ctrlPr>
                          </m:dPr>
                          <m:e>
                            <m:r>
                              <a:rPr lang="es-MX" sz="2800" i="1">
                                <a:effectLst/>
                                <a:latin typeface="Cambria Math" panose="02040503050406030204" pitchFamily="18" charset="0"/>
                              </a:rPr>
                              <m:t>𝑛𝑘</m:t>
                            </m:r>
                          </m:e>
                        </m:d>
                        <m:r>
                          <a:rPr lang="es-MX" sz="2800" i="1">
                            <a:effectLst/>
                            <a:latin typeface="Cambria Math" panose="02040503050406030204" pitchFamily="18" charset="0"/>
                          </a:rPr>
                          <m:t>!</m:t>
                        </m:r>
                      </m:den>
                    </m:f>
                  </m:oMath>
                </a14:m>
                <a:endParaRPr lang="es-MX" sz="2400" dirty="0">
                  <a:effectLst/>
                </a:endParaRP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1446028" y="1006997"/>
                <a:ext cx="8631044" cy="2054256"/>
              </a:xfrm>
              <a:blipFill>
                <a:blip r:embed="rId2"/>
                <a:stretch>
                  <a:fillRect l="-1059" r="-777"/>
                </a:stretch>
              </a:blipFill>
            </p:spPr>
            <p:txBody>
              <a:bodyPr/>
              <a:lstStyle/>
              <a:p>
                <a:r>
                  <a:rPr lang="es-MX">
                    <a:noFill/>
                  </a:rPr>
                  <a:t> </a:t>
                </a:r>
              </a:p>
            </p:txBody>
          </p:sp>
        </mc:Fallback>
      </mc:AlternateContent>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620A7CD6-108C-D07A-0764-E594C498AEE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56</a:t>
            </a:fld>
            <a:endParaRPr lang="es-MX" dirty="0"/>
          </a:p>
        </p:txBody>
      </p:sp>
      <p:sp>
        <p:nvSpPr>
          <p:cNvPr id="4" name="Text Box 9">
            <a:extLst>
              <a:ext uri="{FF2B5EF4-FFF2-40B4-BE49-F238E27FC236}">
                <a16:creationId xmlns:a16="http://schemas.microsoft.com/office/drawing/2014/main" id="{5C41CC24-EDDB-B0D9-E99F-4012D5564931}"/>
              </a:ext>
            </a:extLst>
          </p:cNvPr>
          <p:cNvSpPr txBox="1">
            <a:spLocks noChangeArrowheads="1"/>
          </p:cNvSpPr>
          <p:nvPr/>
        </p:nvSpPr>
        <p:spPr bwMode="auto">
          <a:xfrm>
            <a:off x="1446028" y="4156411"/>
            <a:ext cx="7857460" cy="523220"/>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cs typeface="Times New Roman" panose="02020603050405020304" pitchFamily="18" charset="0"/>
                <a:sym typeface="Symbol" panose="05050102010706020507" pitchFamily="18" charset="2"/>
              </a:rPr>
              <a:t>E[</a:t>
            </a:r>
            <a:r>
              <a:rPr lang="es-MX" sz="2800" u="none" dirty="0" err="1">
                <a:latin typeface="Times New Roman" panose="02020603050405020304" pitchFamily="18" charset="0"/>
                <a:cs typeface="Times New Roman" panose="02020603050405020304" pitchFamily="18" charset="0"/>
                <a:sym typeface="Symbol" panose="05050102010706020507" pitchFamily="18" charset="2"/>
              </a:rPr>
              <a:t>X</a:t>
            </a:r>
            <a:r>
              <a:rPr lang="es-MX" sz="2800" i="1" u="none" baseline="30000" dirty="0" err="1">
                <a:latin typeface="Times New Roman" panose="02020603050405020304" pitchFamily="18" charset="0"/>
                <a:cs typeface="Times New Roman" panose="02020603050405020304" pitchFamily="18" charset="0"/>
                <a:sym typeface="Symbol" panose="05050102010706020507" pitchFamily="18" charset="2"/>
              </a:rPr>
              <a:t>n</a:t>
            </a:r>
            <a:r>
              <a:rPr lang="es-MX" sz="2800" u="none" baseline="30000" dirty="0" err="1">
                <a:latin typeface="Times New Roman" panose="02020603050405020304" pitchFamily="18" charset="0"/>
                <a:cs typeface="Times New Roman" panose="02020603050405020304" pitchFamily="18" charset="0"/>
                <a:sym typeface="Symbol" panose="05050102010706020507" pitchFamily="18" charset="2"/>
              </a:rPr>
              <a:t>:B</a:t>
            </a:r>
            <a:r>
              <a:rPr lang="es-MX" sz="2800" u="none" dirty="0">
                <a:latin typeface="Times New Roman" panose="02020603050405020304" pitchFamily="18" charset="0"/>
                <a:cs typeface="Times New Roman" panose="02020603050405020304" pitchFamily="18" charset="0"/>
                <a:sym typeface="Symbol" panose="05050102010706020507" pitchFamily="18" charset="2"/>
              </a:rPr>
              <a:t>] = Valor esperado de la variable aleatoria </a:t>
            </a:r>
            <a:r>
              <a:rPr lang="" sz="2800" u="none" dirty="0">
                <a:solidFill>
                  <a:srgbClr val="FFFFFF"/>
                </a:solidFill>
                <a:latin typeface="Times New Roman" panose="02020603050405020304" pitchFamily="18" charset="0"/>
                <a:cs typeface="Times New Roman" panose="02020603050405020304" pitchFamily="18" charset="0"/>
              </a:rPr>
              <a:t>X</a:t>
            </a:r>
            <a:r>
              <a:rPr lang="" sz="2800" i="1" u="none" baseline="30000" dirty="0">
                <a:solidFill>
                  <a:srgbClr val="FFFFFF"/>
                </a:solidFill>
                <a:latin typeface="Times New Roman" panose="02020603050405020304" pitchFamily="18" charset="0"/>
                <a:cs typeface="Times New Roman" panose="02020603050405020304" pitchFamily="18" charset="0"/>
              </a:rPr>
              <a:t>n</a:t>
            </a:r>
            <a:r>
              <a:rPr lang="" sz="2800" u="none" baseline="30000" dirty="0">
                <a:solidFill>
                  <a:srgbClr val="FFFFFF"/>
                </a:solidFill>
                <a:latin typeface="Times New Roman" panose="02020603050405020304" pitchFamily="18" charset="0"/>
                <a:cs typeface="Times New Roman" panose="02020603050405020304" pitchFamily="18" charset="0"/>
              </a:rPr>
              <a:t>:B</a:t>
            </a:r>
            <a:endParaRPr lang="es-MX" sz="2800" i="1" u="none" dirty="0">
              <a:latin typeface="Times New Roman" panose="02020603050405020304" pitchFamily="18" charset="0"/>
              <a:cs typeface="Times New Roman" panose="02020603050405020304" pitchFamily="18" charset="0"/>
              <a:sym typeface="Symbol" panose="05050102010706020507" pitchFamily="18" charset="2"/>
            </a:endParaRPr>
          </a:p>
        </p:txBody>
      </p:sp>
      <p:sp>
        <p:nvSpPr>
          <p:cNvPr id="6" name="CuadroTexto 5">
            <a:extLst>
              <a:ext uri="{FF2B5EF4-FFF2-40B4-BE49-F238E27FC236}">
                <a16:creationId xmlns:a16="http://schemas.microsoft.com/office/drawing/2014/main" id="{82C68928-DD6D-768C-88CF-C204EFA1C9BB}"/>
              </a:ext>
            </a:extLst>
          </p:cNvPr>
          <p:cNvSpPr txBox="1"/>
          <p:nvPr/>
        </p:nvSpPr>
        <p:spPr>
          <a:xfrm>
            <a:off x="1446028" y="3032422"/>
            <a:ext cx="10249785" cy="830997"/>
          </a:xfrm>
          <a:prstGeom prst="rect">
            <a:avLst/>
          </a:prstGeom>
          <a:noFill/>
        </p:spPr>
        <p:txBody>
          <a:bodyPr wrap="square">
            <a:spAutoFit/>
          </a:bodyPr>
          <a:lstStyle/>
          <a:p>
            <a:r>
              <a:rPr lang="" sz="2400" dirty="0">
                <a:solidFill>
                  <a:srgbClr val="FFFFFF"/>
                </a:solidFill>
                <a:effectLst/>
              </a:rPr>
              <a:t>X</a:t>
            </a:r>
            <a:r>
              <a:rPr lang="" sz="2400" i="1" baseline="30000" dirty="0">
                <a:solidFill>
                  <a:srgbClr val="FFFFFF"/>
                </a:solidFill>
                <a:effectLst/>
              </a:rPr>
              <a:t>n</a:t>
            </a:r>
            <a:r>
              <a:rPr lang="" sz="2400" baseline="30000" dirty="0">
                <a:solidFill>
                  <a:srgbClr val="FFFFFF"/>
                </a:solidFill>
                <a:effectLst/>
              </a:rPr>
              <a:t>:B</a:t>
            </a:r>
            <a:r>
              <a:rPr lang="" sz="2400" dirty="0">
                <a:solidFill>
                  <a:srgbClr val="FFFFFF"/>
                </a:solidFill>
                <a:effectLst/>
              </a:rPr>
              <a:t> es la variable aleatoria que es la </a:t>
            </a:r>
            <a:r>
              <a:rPr lang="" sz="2400" i="1" dirty="0">
                <a:solidFill>
                  <a:srgbClr val="FFFFFF"/>
                </a:solidFill>
                <a:effectLst/>
              </a:rPr>
              <a:t>n</a:t>
            </a:r>
            <a:r>
              <a:rPr lang="" sz="2400" dirty="0">
                <a:solidFill>
                  <a:srgbClr val="FFFFFF"/>
                </a:solidFill>
                <a:effectLst/>
              </a:rPr>
              <a:t>ésima valoración más alta de los compradores B; esto es, X</a:t>
            </a:r>
            <a:r>
              <a:rPr lang="" sz="2400" i="1" baseline="30000" dirty="0">
                <a:solidFill>
                  <a:srgbClr val="FFFFFF"/>
                </a:solidFill>
                <a:effectLst/>
              </a:rPr>
              <a:t>n</a:t>
            </a:r>
            <a:r>
              <a:rPr lang="" sz="2400" baseline="30000" dirty="0">
                <a:solidFill>
                  <a:srgbClr val="FFFFFF"/>
                </a:solidFill>
                <a:effectLst/>
              </a:rPr>
              <a:t>:B</a:t>
            </a:r>
            <a:r>
              <a:rPr lang="" sz="2400" dirty="0">
                <a:solidFill>
                  <a:srgbClr val="FFFFFF"/>
                </a:solidFill>
                <a:effectLst/>
              </a:rPr>
              <a:t> es la estadística de orden </a:t>
            </a:r>
            <a:r>
              <a:rPr lang="" sz="2400" i="1" dirty="0">
                <a:solidFill>
                  <a:srgbClr val="FFFFFF"/>
                </a:solidFill>
                <a:effectLst/>
              </a:rPr>
              <a:t>n</a:t>
            </a:r>
            <a:r>
              <a:rPr lang="" sz="2400" dirty="0">
                <a:solidFill>
                  <a:srgbClr val="FFFFFF"/>
                </a:solidFill>
                <a:effectLst/>
              </a:rPr>
              <a:t>. </a:t>
            </a:r>
          </a:p>
        </p:txBody>
      </p:sp>
    </p:spTree>
    <p:extLst>
      <p:ext uri="{BB962C8B-B14F-4D97-AF65-F5344CB8AC3E}">
        <p14:creationId xmlns:p14="http://schemas.microsoft.com/office/powerpoint/2010/main" val="1048327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568411" y="874644"/>
                <a:ext cx="10725665" cy="5894146"/>
              </a:xfrm>
            </p:spPr>
            <p:txBody>
              <a:bodyPr/>
              <a:lstStyle/>
              <a:p>
                <a:r>
                  <a:rPr lang="es-MX" sz="2800" dirty="0">
                    <a:effectLst/>
                  </a:rPr>
                  <a:t>Proposición 4. Si 0 &lt; </a:t>
                </a:r>
                <a:r>
                  <a:rPr lang="es-MX" sz="2800" i="1" dirty="0">
                    <a:effectLst/>
                  </a:rPr>
                  <a:t>c</a:t>
                </a:r>
                <a:r>
                  <a:rPr lang="es-MX" sz="2800" dirty="0">
                    <a:effectLst/>
                  </a:rPr>
                  <a:t> </a:t>
                </a:r>
                <a:r>
                  <a:rPr lang="es-MX" sz="2800" dirty="0">
                    <a:effectLst/>
                    <a:sym typeface="Symbol" panose="05050102010706020507" pitchFamily="18" charset="2"/>
                  </a:rPr>
                  <a:t></a:t>
                </a:r>
                <a:r>
                  <a:rPr lang="es-MX" sz="2800" dirty="0">
                    <a:effectLst/>
                  </a:rPr>
                  <a:t> </a:t>
                </a:r>
                <a14:m>
                  <m:oMath xmlns:m="http://schemas.openxmlformats.org/officeDocument/2006/math">
                    <m:d>
                      <m:dPr>
                        <m:ctrlPr>
                          <a:rPr lang="es-MX" sz="2800" i="1">
                            <a:effectLst/>
                            <a:latin typeface="Cambria Math" panose="02040503050406030204" pitchFamily="18" charset="0"/>
                          </a:rPr>
                        </m:ctrlPr>
                      </m:dPr>
                      <m:e>
                        <m:m>
                          <m:mPr>
                            <m:mcs>
                              <m:mc>
                                <m:mcPr>
                                  <m:count m:val="1"/>
                                  <m:mcJc m:val="center"/>
                                </m:mcPr>
                              </m:mc>
                            </m:mcs>
                            <m:ctrlPr>
                              <a:rPr lang="es-MX" sz="2800" i="1">
                                <a:effectLst/>
                                <a:latin typeface="Cambria Math" panose="02040503050406030204" pitchFamily="18" charset="0"/>
                              </a:rPr>
                            </m:ctrlPr>
                          </m:mPr>
                          <m:mr>
                            <m:e>
                              <m:r>
                                <m:rPr>
                                  <m:brk m:alnAt="7"/>
                                </m:rPr>
                                <a:rPr lang="es-MX" sz="2800" i="1">
                                  <a:effectLst/>
                                  <a:latin typeface="Cambria Math" panose="02040503050406030204" pitchFamily="18" charset="0"/>
                                </a:rPr>
                                <m:t>|</m:t>
                              </m:r>
                              <m:r>
                                <m:rPr>
                                  <m:brk m:alnAt="7"/>
                                </m:rPr>
                                <a:rPr lang="es-MX" sz="2800" b="1" i="1">
                                  <a:effectLst/>
                                  <a:latin typeface="Cambria Math" panose="02040503050406030204" pitchFamily="18" charset="0"/>
                                </a:rPr>
                                <m:t>𝑩</m:t>
                              </m:r>
                              <m:r>
                                <m:rPr>
                                  <m:brk m:alnAt="7"/>
                                </m:rPr>
                                <a:rPr lang="es-MX" sz="2800" i="1">
                                  <a:effectLst/>
                                  <a:latin typeface="Cambria Math" panose="02040503050406030204" pitchFamily="18" charset="0"/>
                                </a:rPr>
                                <m:t>|</m:t>
                              </m:r>
                            </m:e>
                          </m:mr>
                          <m:mr>
                            <m:e>
                              <m:r>
                                <a:rPr lang="es-MX" sz="2800" i="1">
                                  <a:effectLst/>
                                  <a:latin typeface="Cambria Math" panose="02040503050406030204" pitchFamily="18" charset="0"/>
                                </a:rPr>
                                <m:t>|</m:t>
                              </m:r>
                              <m:r>
                                <a:rPr lang="es-MX" sz="2800" b="1" i="1">
                                  <a:effectLst/>
                                  <a:latin typeface="Cambria Math" panose="02040503050406030204" pitchFamily="18" charset="0"/>
                                </a:rPr>
                                <m:t>𝑺</m:t>
                              </m:r>
                              <m:r>
                                <a:rPr lang="es-MX" sz="2800" i="1">
                                  <a:effectLst/>
                                  <a:latin typeface="Cambria Math" panose="02040503050406030204" pitchFamily="18" charset="0"/>
                                </a:rPr>
                                <m:t>|</m:t>
                              </m:r>
                            </m:e>
                          </m:mr>
                        </m:m>
                      </m:e>
                    </m:d>
                  </m:oMath>
                </a14:m>
                <a:r>
                  <a:rPr lang="es-MX" sz="2800" baseline="70000" dirty="0">
                    <a:effectLst/>
                  </a:rPr>
                  <a:t>-1</a:t>
                </a:r>
                <a:r>
                  <a:rPr lang="es-MX" sz="2800" dirty="0">
                    <a:effectLst/>
                  </a:rPr>
                  <a:t>E</a:t>
                </a:r>
                <a:r>
                  <a:rPr lang="es-MX" dirty="0">
                    <a:effectLst/>
                  </a:rPr>
                  <a:t>[</a:t>
                </a:r>
                <a:r>
                  <a:rPr lang="es-MX" sz="2800" dirty="0">
                    <a:effectLst/>
                  </a:rPr>
                  <a:t>X</a:t>
                </a:r>
                <a:r>
                  <a:rPr lang="es-MX" sz="2800" baseline="46000" dirty="0">
                    <a:effectLst/>
                  </a:rPr>
                  <a:t>|</a:t>
                </a:r>
                <a:r>
                  <a:rPr lang="es-MX" sz="2800" b="1" i="1" baseline="46000" dirty="0">
                    <a:effectLst/>
                  </a:rPr>
                  <a:t>S</a:t>
                </a:r>
                <a:r>
                  <a:rPr lang="es-MX" sz="2800" baseline="46000" dirty="0">
                    <a:effectLst/>
                  </a:rPr>
                  <a:t>|:|</a:t>
                </a:r>
                <a:r>
                  <a:rPr lang="es-MX" sz="2800" b="1" baseline="46000" dirty="0">
                    <a:effectLst/>
                  </a:rPr>
                  <a:t>B</a:t>
                </a:r>
                <a:r>
                  <a:rPr lang="es-MX" sz="2800" baseline="46000" dirty="0">
                    <a:effectLst/>
                  </a:rPr>
                  <a:t>|</a:t>
                </a:r>
                <a:r>
                  <a:rPr lang="es-MX" sz="2800" dirty="0">
                    <a:effectLst/>
                    <a:sym typeface="Symbol" panose="05050102010706020507" pitchFamily="18" charset="2"/>
                  </a:rPr>
                  <a:t></a:t>
                </a:r>
                <a:r>
                  <a:rPr lang="es-MX" sz="2800" dirty="0"/>
                  <a:t> – </a:t>
                </a:r>
                <a:r>
                  <a:rPr lang="es-MX" sz="2800" dirty="0">
                    <a:effectLst/>
                  </a:rPr>
                  <a:t>X</a:t>
                </a:r>
                <a:r>
                  <a:rPr lang="es-MX" sz="2800" baseline="46000" dirty="0">
                    <a:effectLst/>
                  </a:rPr>
                  <a:t>|</a:t>
                </a:r>
                <a:r>
                  <a:rPr lang="es-MX" sz="2800" b="1" i="1" baseline="46000" dirty="0">
                    <a:effectLst/>
                  </a:rPr>
                  <a:t>S</a:t>
                </a:r>
                <a:r>
                  <a:rPr lang="es-MX" sz="2800" baseline="46000" dirty="0">
                    <a:effectLst/>
                  </a:rPr>
                  <a:t>|+1:|</a:t>
                </a:r>
                <a:r>
                  <a:rPr lang="es-MX" sz="2800" b="1" baseline="46000" dirty="0">
                    <a:effectLst/>
                  </a:rPr>
                  <a:t>B</a:t>
                </a:r>
                <a:r>
                  <a:rPr lang="es-MX" sz="2800" baseline="46000" dirty="0">
                    <a:effectLst/>
                  </a:rPr>
                  <a:t>|</a:t>
                </a:r>
                <a:r>
                  <a:rPr lang="es-MX" dirty="0">
                    <a:effectLst/>
                  </a:rPr>
                  <a:t>]</a:t>
                </a:r>
                <a:r>
                  <a:rPr lang="es-MX" sz="2800" dirty="0">
                    <a:effectLst/>
                  </a:rPr>
                  <a:t>, entonces las redes LAC de compradores y vendedores (</a:t>
                </a:r>
                <a:r>
                  <a:rPr lang="es-MX" sz="2800" b="1" dirty="0">
                    <a:effectLst/>
                  </a:rPr>
                  <a:t>B</a:t>
                </a:r>
                <a:r>
                  <a:rPr lang="es-MX" sz="2800" dirty="0">
                    <a:effectLst/>
                  </a:rPr>
                  <a:t>, </a:t>
                </a:r>
                <a:r>
                  <a:rPr lang="es-MX" sz="2800" b="1" dirty="0">
                    <a:effectLst/>
                  </a:rPr>
                  <a:t>S</a:t>
                </a:r>
                <a:r>
                  <a:rPr lang="es-MX" sz="2800" dirty="0">
                    <a:effectLst/>
                  </a:rPr>
                  <a:t>), son redes eficientes.</a:t>
                </a:r>
              </a:p>
              <a:p>
                <a:endParaRPr lang="es-MX" sz="1000" dirty="0">
                  <a:effectLst/>
                </a:endParaRPr>
              </a:p>
              <a:p>
                <a:r>
                  <a:rPr lang="es-MX" sz="2800" dirty="0">
                    <a:effectLst/>
                    <a:latin typeface="Times New Roman" panose="02020603050405020304" pitchFamily="18" charset="0"/>
                    <a:cs typeface="Times New Roman" panose="02020603050405020304" pitchFamily="18" charset="0"/>
                  </a:rPr>
                  <a:t>Antes de demostrarlo, veré algunas propiedades interesantes de la estructura de redes eficientes.</a:t>
                </a:r>
              </a:p>
              <a:p>
                <a:endParaRPr lang="es-MX" sz="1000" dirty="0">
                  <a:effectLst/>
                  <a:latin typeface="Times New Roman" panose="02020603050405020304" pitchFamily="18" charset="0"/>
                  <a:cs typeface="Times New Roman" panose="02020603050405020304" pitchFamily="18" charset="0"/>
                </a:endParaRPr>
              </a:p>
              <a:p>
                <a:pPr marL="514350" indent="-514350">
                  <a:buClr>
                    <a:schemeClr val="tx1"/>
                  </a:buClr>
                  <a:buFont typeface="+mj-lt"/>
                  <a:buAutoNum type="arabicPeriod"/>
                </a:pPr>
                <a:r>
                  <a:rPr lang="es-MX" sz="2800" dirty="0">
                    <a:effectLst/>
                    <a:latin typeface="Times New Roman" panose="02020603050405020304" pitchFamily="18" charset="0"/>
                    <a:cs typeface="Times New Roman" panose="02020603050405020304" pitchFamily="18" charset="0"/>
                  </a:rPr>
                  <a:t>Las redes LAC sirven como estándar de comparación para todas las redes eficientes.</a:t>
                </a:r>
              </a:p>
              <a:p>
                <a:pPr marL="514350" indent="-514350">
                  <a:buClr>
                    <a:schemeClr val="tx1"/>
                  </a:buClr>
                  <a:buFont typeface="+mj-lt"/>
                  <a:buAutoNum type="arabicPeriod"/>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Para ligas costosas, los patrones eficientes involucran menos ligas. No es óptimo llevar a cabo todas las economías de compartir. La asignación de bienes es limitada, y las redes (en general) producen menor bienestar social bruto que las </a:t>
                </a:r>
                <a:r>
                  <a:rPr lang="es-MX" sz="2400" dirty="0" err="1">
                    <a:effectLst/>
                    <a:latin typeface="Times New Roman" panose="02020603050405020304" pitchFamily="18" charset="0"/>
                    <a:cs typeface="Times New Roman" panose="02020603050405020304" pitchFamily="18" charset="0"/>
                  </a:rPr>
                  <a:t>LACs</a:t>
                </a:r>
                <a:r>
                  <a:rPr lang="es-MX" sz="2400" dirty="0">
                    <a:effectLst/>
                    <a:latin typeface="Times New Roman" panose="02020603050405020304" pitchFamily="18" charset="0"/>
                    <a:cs typeface="Times New Roman" panose="02020603050405020304" pitchFamily="18" charset="0"/>
                  </a:rPr>
                  <a:t>.</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568411" y="874644"/>
                <a:ext cx="10725665" cy="5894146"/>
              </a:xfrm>
              <a:blipFill>
                <a:blip r:embed="rId2"/>
                <a:stretch>
                  <a:fillRect l="-795" r="-1705"/>
                </a:stretch>
              </a:blipFill>
            </p:spPr>
            <p:txBody>
              <a:bodyPr/>
              <a:lstStyle/>
              <a:p>
                <a:r>
                  <a:rPr lang="es-MX">
                    <a:noFill/>
                  </a:rPr>
                  <a:t> </a:t>
                </a:r>
              </a:p>
            </p:txBody>
          </p:sp>
        </mc:Fallback>
      </mc:AlternateContent>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634223CF-13AE-67B0-72B4-549DB656530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57</a:t>
            </a:fld>
            <a:endParaRPr lang="es-MX" dirty="0"/>
          </a:p>
        </p:txBody>
      </p:sp>
      <p:sp>
        <p:nvSpPr>
          <p:cNvPr id="5" name="Text Box 9">
            <a:extLst>
              <a:ext uri="{FF2B5EF4-FFF2-40B4-BE49-F238E27FC236}">
                <a16:creationId xmlns:a16="http://schemas.microsoft.com/office/drawing/2014/main" id="{1CFEF206-8023-E9CF-D629-5F7731DD8B4F}"/>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401896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81914" y="1112108"/>
            <a:ext cx="10626810" cy="5263404"/>
          </a:xfrm>
        </p:spPr>
        <p:txBody>
          <a:bodyPr/>
          <a:lstStyle/>
          <a:p>
            <a:pPr marL="514350" indent="-514350">
              <a:buClr>
                <a:schemeClr val="tx1"/>
              </a:buClr>
              <a:buFont typeface="+mj-lt"/>
              <a:buAutoNum type="arabicPeriod" startAt="2"/>
            </a:pPr>
            <a:r>
              <a:rPr lang="es-MX" sz="2800" dirty="0">
                <a:effectLst/>
                <a:latin typeface="Times New Roman" panose="02020603050405020304" pitchFamily="18" charset="0"/>
                <a:cs typeface="Times New Roman" panose="02020603050405020304" pitchFamily="18" charset="0"/>
              </a:rPr>
              <a:t>En redes eficientes, los compradores pueden estar en posiciones muy asimétricas (los vendedores están en posiciones relativamente simétricas). </a:t>
            </a:r>
          </a:p>
          <a:p>
            <a:pPr marL="514350" indent="-514350">
              <a:buClr>
                <a:schemeClr val="tx1"/>
              </a:buClr>
              <a:buFont typeface="+mj-lt"/>
              <a:buAutoNum type="arabicPeriod" startAt="2"/>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Esto parece sorprendente porque los compradores tienen demandas idénticas.</a:t>
            </a:r>
          </a:p>
          <a:p>
            <a:pPr marL="914400" lvl="1"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Un comprador con muchas ligas soporta una mayor carga (</a:t>
            </a:r>
            <a:r>
              <a:rPr lang="es-MX" sz="2200" dirty="0">
                <a:effectLst/>
                <a:latin typeface="Times New Roman" panose="02020603050405020304" pitchFamily="18" charset="0"/>
                <a:cs typeface="Times New Roman" panose="02020603050405020304" pitchFamily="18" charset="0"/>
              </a:rPr>
              <a:t>sus ligas le costaron más</a:t>
            </a:r>
            <a:r>
              <a:rPr lang="es-MX" sz="2400" dirty="0">
                <a:effectLst/>
                <a:latin typeface="Times New Roman" panose="02020603050405020304" pitchFamily="18" charset="0"/>
                <a:cs typeface="Times New Roman" panose="02020603050405020304" pitchFamily="18" charset="0"/>
              </a:rPr>
              <a:t>) al compartir la incertidumbre de la demanda.</a:t>
            </a:r>
          </a:p>
          <a:p>
            <a:pPr marL="914400" lvl="1"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En una LAC, por ejemplo, todos los compradores tienen los mismos V-beneficios, pero algunos tienen costos de ligas más altos.</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DF50E85A-FBCF-96E7-EB7D-A9261CCB610C}"/>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58</a:t>
            </a:fld>
            <a:endParaRPr lang="es-MX" dirty="0"/>
          </a:p>
        </p:txBody>
      </p:sp>
      <p:sp>
        <p:nvSpPr>
          <p:cNvPr id="5" name="Text Box 9">
            <a:extLst>
              <a:ext uri="{FF2B5EF4-FFF2-40B4-BE49-F238E27FC236}">
                <a16:creationId xmlns:a16="http://schemas.microsoft.com/office/drawing/2014/main" id="{B07FC5B2-0427-9326-9F7E-2E0B9F40F6F9}"/>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70663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300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9487" y="1130986"/>
            <a:ext cx="10923373" cy="5617926"/>
          </a:xfrm>
        </p:spPr>
        <p:txBody>
          <a:bodyPr/>
          <a:lstStyle/>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Hay una interpretación natural de estas asimetrías. En la figura 4(a), los compradores 1, 2 y 3 están ligados solamente a un vendedor, mientras que 4 y 5 están ligados a todos.</a:t>
            </a:r>
          </a:p>
          <a:p>
            <a:pPr marL="914400" lvl="1"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Puedo pensar que 1, 2 y 3 son “clientes primarios”, y 4 y 5 son “clientes secundarios”.</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pic>
        <p:nvPicPr>
          <p:cNvPr id="7" name="Imagen 6"/>
          <p:cNvPicPr>
            <a:picLocks noChangeAspect="1"/>
          </p:cNvPicPr>
          <p:nvPr/>
        </p:nvPicPr>
        <p:blipFill rotWithShape="1">
          <a:blip r:embed="rId2"/>
          <a:srcRect l="27999" t="34593" r="15751" b="8667"/>
          <a:stretch/>
        </p:blipFill>
        <p:spPr>
          <a:xfrm>
            <a:off x="6190475" y="3686288"/>
            <a:ext cx="5390406" cy="3058556"/>
          </a:xfrm>
          <a:prstGeom prst="rect">
            <a:avLst/>
          </a:prstGeom>
        </p:spPr>
      </p:pic>
      <p:sp>
        <p:nvSpPr>
          <p:cNvPr id="2" name="CuadroTexto 41">
            <a:extLst>
              <a:ext uri="{FF2B5EF4-FFF2-40B4-BE49-F238E27FC236}">
                <a16:creationId xmlns:a16="http://schemas.microsoft.com/office/drawing/2014/main" id="{6DC5B55D-7C3E-075F-2A03-8000B557B07A}"/>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59</a:t>
            </a:fld>
            <a:endParaRPr lang="es-MX" dirty="0"/>
          </a:p>
        </p:txBody>
      </p:sp>
      <p:sp>
        <p:nvSpPr>
          <p:cNvPr id="5" name="Text Box 9">
            <a:extLst>
              <a:ext uri="{FF2B5EF4-FFF2-40B4-BE49-F238E27FC236}">
                <a16:creationId xmlns:a16="http://schemas.microsoft.com/office/drawing/2014/main" id="{3BD4FCFF-6BEA-A253-29E1-90F69CE4E082}"/>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
        <p:nvSpPr>
          <p:cNvPr id="6" name="Marcador de contenido 2">
            <a:extLst>
              <a:ext uri="{FF2B5EF4-FFF2-40B4-BE49-F238E27FC236}">
                <a16:creationId xmlns:a16="http://schemas.microsoft.com/office/drawing/2014/main" id="{559910BE-6B61-BE90-EEC4-2E69864B95C4}"/>
              </a:ext>
            </a:extLst>
          </p:cNvPr>
          <p:cNvSpPr txBox="1">
            <a:spLocks/>
          </p:cNvSpPr>
          <p:nvPr/>
        </p:nvSpPr>
        <p:spPr bwMode="auto">
          <a:xfrm>
            <a:off x="259487" y="3429001"/>
            <a:ext cx="5673560" cy="2564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3"/>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4"/>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5"/>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514350" eaLnBrk="1" hangingPunct="1">
              <a:buClr>
                <a:srgbClr val="FFFFFF"/>
              </a:buClr>
              <a:buFont typeface="Wingdings" panose="05000000000000000000" pitchFamily="2" charset="2"/>
              <a:buChar char="§"/>
            </a:pPr>
            <a:r>
              <a:rPr lang="es-MX" sz="2400" kern="0" dirty="0">
                <a:solidFill>
                  <a:srgbClr val="FFFFFF"/>
                </a:solidFill>
                <a:effectLst/>
                <a:latin typeface="Times New Roman" panose="02020603050405020304" pitchFamily="18" charset="0"/>
                <a:cs typeface="Times New Roman" panose="02020603050405020304" pitchFamily="18" charset="0"/>
              </a:rPr>
              <a:t>De hecho, la probabilidad d que un vendedor venda su bien a su comprador primario es |</a:t>
            </a:r>
            <a:r>
              <a:rPr lang="es-MX" sz="2400" b="1" kern="0" dirty="0">
                <a:solidFill>
                  <a:srgbClr val="FFFFFF"/>
                </a:solidFill>
                <a:effectLst/>
                <a:latin typeface="Times New Roman" panose="02020603050405020304" pitchFamily="18" charset="0"/>
                <a:cs typeface="Times New Roman" panose="02020603050405020304" pitchFamily="18" charset="0"/>
              </a:rPr>
              <a:t>S</a:t>
            </a:r>
            <a:r>
              <a:rPr lang="es-MX" sz="2400" kern="0" dirty="0">
                <a:solidFill>
                  <a:srgbClr val="FFFFFF"/>
                </a:solidFill>
                <a:effectLst/>
                <a:latin typeface="Times New Roman" panose="02020603050405020304" pitchFamily="18" charset="0"/>
                <a:cs typeface="Times New Roman" panose="02020603050405020304" pitchFamily="18" charset="0"/>
              </a:rPr>
              <a:t>|/|</a:t>
            </a:r>
            <a:r>
              <a:rPr lang="es-MX" sz="2400" b="1" kern="0" dirty="0">
                <a:solidFill>
                  <a:srgbClr val="FFFFFF"/>
                </a:solidFill>
                <a:effectLst/>
                <a:latin typeface="Times New Roman" panose="02020603050405020304" pitchFamily="18" charset="0"/>
                <a:cs typeface="Times New Roman" panose="02020603050405020304" pitchFamily="18" charset="0"/>
              </a:rPr>
              <a:t>B</a:t>
            </a:r>
            <a:r>
              <a:rPr lang="es-MX" sz="2400" kern="0" dirty="0">
                <a:solidFill>
                  <a:srgbClr val="FFFFFF"/>
                </a:solidFill>
                <a:effectLst/>
                <a:latin typeface="Times New Roman" panose="02020603050405020304" pitchFamily="18" charset="0"/>
                <a:cs typeface="Times New Roman" panose="02020603050405020304" pitchFamily="18" charset="0"/>
              </a:rPr>
              <a:t>|, mientras que la probabilidad de que se lo venda a un comprador secundario es solo 1/|</a:t>
            </a:r>
            <a:r>
              <a:rPr lang="es-MX" sz="2400" b="1" kern="0" dirty="0">
                <a:solidFill>
                  <a:srgbClr val="FFFFFF"/>
                </a:solidFill>
                <a:effectLst/>
                <a:latin typeface="Times New Roman" panose="02020603050405020304" pitchFamily="18" charset="0"/>
                <a:cs typeface="Times New Roman" panose="02020603050405020304" pitchFamily="18" charset="0"/>
              </a:rPr>
              <a:t>B</a:t>
            </a:r>
            <a:r>
              <a:rPr lang="es-MX" sz="2400" kern="0" dirty="0">
                <a:solidFill>
                  <a:srgbClr val="FFFFFF"/>
                </a:solidFill>
                <a:effectLst/>
                <a:latin typeface="Times New Roman" panose="02020603050405020304" pitchFamily="18" charset="0"/>
                <a:cs typeface="Times New Roman" panose="02020603050405020304" pitchFamily="18" charset="0"/>
              </a:rPr>
              <a:t>|.</a:t>
            </a:r>
            <a:endParaRPr lang="es-MX" kern="0" dirty="0">
              <a:solidFill>
                <a:srgbClr val="FFFFFF"/>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77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7303" y="936702"/>
            <a:ext cx="11050713" cy="5620852"/>
          </a:xfrm>
        </p:spPr>
        <p:txBody>
          <a:bodyPr/>
          <a:lstStyle/>
          <a:p>
            <a:pPr marL="0" indent="0">
              <a:buNone/>
            </a:pPr>
            <a:r>
              <a:rPr lang="es-MX" sz="2800" dirty="0">
                <a:effectLst/>
              </a:rPr>
              <a:t>El juego que estudiaré.</a:t>
            </a:r>
          </a:p>
          <a:p>
            <a:pPr marL="0" indent="0">
              <a:buNone/>
            </a:pPr>
            <a:endParaRPr lang="es-MX" sz="800" dirty="0">
              <a:effectLst/>
            </a:endParaRPr>
          </a:p>
          <a:p>
            <a:r>
              <a:rPr lang="" sz="2400" dirty="0">
                <a:effectLst/>
              </a:rPr>
              <a:t>Los compradores </a:t>
            </a:r>
            <a:r>
              <a:rPr lang="es-MX" sz="2400" dirty="0">
                <a:effectLst/>
              </a:rPr>
              <a:t>forma</a:t>
            </a:r>
            <a:r>
              <a:rPr lang="" sz="2400" dirty="0">
                <a:effectLst/>
              </a:rPr>
              <a:t>n</a:t>
            </a:r>
            <a:r>
              <a:rPr lang="es-MX" sz="2400" dirty="0">
                <a:effectLst/>
              </a:rPr>
              <a:t> ligas, y compiten para obtener bienes de sus </a:t>
            </a:r>
            <a:r>
              <a:rPr lang="" sz="2400" dirty="0">
                <a:effectLst/>
              </a:rPr>
              <a:t>vendedores</a:t>
            </a:r>
            <a:r>
              <a:rPr lang="es-MX" sz="2400" dirty="0">
                <a:effectLst/>
              </a:rPr>
              <a:t>.</a:t>
            </a:r>
          </a:p>
          <a:p>
            <a:endParaRPr lang="es-MX" sz="800" dirty="0">
              <a:effectLst/>
            </a:endParaRPr>
          </a:p>
          <a:p>
            <a:r>
              <a:rPr lang="es-MX" sz="2400" dirty="0">
                <a:effectLst/>
              </a:rPr>
              <a:t>Los agentes no actúan cooperativamente: --no establecen contratos a largo plazo –para vender en el futuro a ciertos precios –no “único comprador” –no hay pagos laterales (</a:t>
            </a:r>
            <a:r>
              <a:rPr lang="es-MX" sz="2200" dirty="0">
                <a:effectLst/>
              </a:rPr>
              <a:t>mordidas</a:t>
            </a:r>
            <a:r>
              <a:rPr lang="es-MX" sz="2400" dirty="0">
                <a:effectLst/>
              </a:rPr>
              <a:t>).</a:t>
            </a:r>
          </a:p>
          <a:p>
            <a:endParaRPr lang="es-MX" sz="800" dirty="0">
              <a:effectLst/>
            </a:endParaRPr>
          </a:p>
          <a:p>
            <a:r>
              <a:rPr lang="" sz="2400" dirty="0">
                <a:effectLst/>
              </a:rPr>
              <a:t>Un comprador</a:t>
            </a:r>
            <a:r>
              <a:rPr lang="es-MX" sz="2400" dirty="0">
                <a:effectLst/>
              </a:rPr>
              <a:t> puede comprar de </a:t>
            </a:r>
            <a:r>
              <a:rPr lang="" sz="2400" dirty="0">
                <a:effectLst/>
              </a:rPr>
              <a:t>un vendedor</a:t>
            </a:r>
            <a:r>
              <a:rPr lang="es-MX" sz="2400" dirty="0">
                <a:effectLst/>
              </a:rPr>
              <a:t> solo si comparten una liga (</a:t>
            </a:r>
            <a:r>
              <a:rPr lang="es-MX" sz="2200" dirty="0">
                <a:effectLst/>
              </a:rPr>
              <a:t>arista de la red</a:t>
            </a:r>
            <a:r>
              <a:rPr lang="es-MX" sz="2400" dirty="0">
                <a:effectLst/>
              </a:rPr>
              <a:t>).</a:t>
            </a:r>
          </a:p>
          <a:p>
            <a:endParaRPr lang="es-MX" sz="800" dirty="0">
              <a:effectLst/>
            </a:endParaRPr>
          </a:p>
          <a:p>
            <a:r>
              <a:rPr lang="es-MX" sz="2400" dirty="0">
                <a:effectLst/>
              </a:rPr>
              <a:t>Cada </a:t>
            </a:r>
            <a:r>
              <a:rPr lang="" sz="2400" dirty="0">
                <a:effectLst/>
              </a:rPr>
              <a:t>vendedor </a:t>
            </a:r>
            <a:r>
              <a:rPr lang="es-MX" sz="2400" dirty="0">
                <a:effectLst/>
              </a:rPr>
              <a:t>produce una unidad (</a:t>
            </a:r>
            <a:r>
              <a:rPr lang="es-MX" sz="2200" dirty="0">
                <a:effectLst/>
              </a:rPr>
              <a:t>indivisible</a:t>
            </a:r>
            <a:r>
              <a:rPr lang="es-MX" sz="2400" dirty="0">
                <a:effectLst/>
              </a:rPr>
              <a:t>) de un bien o mercancía.</a:t>
            </a:r>
          </a:p>
          <a:p>
            <a:endParaRPr lang="es-MX" sz="800" dirty="0">
              <a:effectLst/>
            </a:endParaRPr>
          </a:p>
          <a:p>
            <a:r>
              <a:rPr lang="es-MX" sz="2400" dirty="0">
                <a:effectLst/>
              </a:rPr>
              <a:t>C</a:t>
            </a:r>
            <a:r>
              <a:rPr lang="" sz="2400" dirty="0">
                <a:effectLst/>
              </a:rPr>
              <a:t>ada comprador</a:t>
            </a:r>
            <a:r>
              <a:rPr lang="es-MX" sz="2400" dirty="0">
                <a:effectLst/>
              </a:rPr>
              <a:t> desea una unidad cada uno, y tiene una valoración estimada privada, incierta, de lo que vale.</a:t>
            </a:r>
          </a:p>
        </p:txBody>
      </p:sp>
      <p:sp>
        <p:nvSpPr>
          <p:cNvPr id="5" name="Text Box 9">
            <a:extLst>
              <a:ext uri="{FF2B5EF4-FFF2-40B4-BE49-F238E27FC236}">
                <a16:creationId xmlns:a16="http://schemas.microsoft.com/office/drawing/2014/main" id="{E8878FA9-D624-7115-AC92-8111A3AAF66C}"/>
              </a:ext>
            </a:extLst>
          </p:cNvPr>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9" name="CuadroTexto 41">
            <a:extLst>
              <a:ext uri="{FF2B5EF4-FFF2-40B4-BE49-F238E27FC236}">
                <a16:creationId xmlns:a16="http://schemas.microsoft.com/office/drawing/2014/main" id="{2DB681CF-F001-CAD2-BE7A-CD9A06E15567}"/>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a:t>
            </a:fld>
            <a:endParaRPr lang="es-MX" dirty="0"/>
          </a:p>
        </p:txBody>
      </p:sp>
      <p:sp>
        <p:nvSpPr>
          <p:cNvPr id="8" name="CuadroTexto 7"/>
          <p:cNvSpPr txBox="1"/>
          <p:nvPr/>
        </p:nvSpPr>
        <p:spPr>
          <a:xfrm>
            <a:off x="7315200" y="4344204"/>
            <a:ext cx="2672862" cy="461665"/>
          </a:xfrm>
          <a:prstGeom prst="rect">
            <a:avLst/>
          </a:prstGeom>
          <a:noFill/>
        </p:spPr>
        <p:txBody>
          <a:bodyPr wrap="square" rtlCol="0">
            <a:spAutoFit/>
          </a:bodyPr>
          <a:lstStyle/>
          <a:p>
            <a:r>
              <a:rPr lang="es-ES" sz="2400" dirty="0">
                <a:latin typeface="Times New Roman" panose="02020603050405020304" pitchFamily="18" charset="0"/>
                <a:cs typeface="Times New Roman" panose="02020603050405020304" pitchFamily="18" charset="0"/>
              </a:rPr>
              <a:t>es un juego atómico</a:t>
            </a:r>
            <a:endParaRPr lang="en-US" sz="2400" dirty="0">
              <a:latin typeface="Times New Roman" panose="02020603050405020304" pitchFamily="18" charset="0"/>
              <a:cs typeface="Times New Roman" panose="02020603050405020304" pitchFamily="18" charset="0"/>
            </a:endParaRPr>
          </a:p>
        </p:txBody>
      </p:sp>
      <p:cxnSp>
        <p:nvCxnSpPr>
          <p:cNvPr id="10" name="Conector recto de flecha 9"/>
          <p:cNvCxnSpPr/>
          <p:nvPr/>
        </p:nvCxnSpPr>
        <p:spPr>
          <a:xfrm flipH="1">
            <a:off x="6710289" y="4602779"/>
            <a:ext cx="604912" cy="320913"/>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72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15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3000"/>
                                  </p:stCondLst>
                                  <p:childTnLst>
                                    <p:set>
                                      <p:cBhvr>
                                        <p:cTn id="1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300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grpId="0" nodeType="withEffect">
                                  <p:stCondLst>
                                    <p:cond delay="300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300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500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58346" y="1000896"/>
            <a:ext cx="10873946" cy="5748015"/>
          </a:xfrm>
        </p:spPr>
        <p:txBody>
          <a:bodyPr/>
          <a:lstStyle/>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Estas asimetrías resaltan mi resultado que “toda red eficiente es un equilibrio”. </a:t>
            </a:r>
          </a:p>
          <a:p>
            <a:pPr marL="914400" lvl="1"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914400" lvl="1" indent="-514350">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No importa cuán asimétricas sean las ganancias de los compradores, un comprador con muchas ligas está dispuesto a invertir en esas ligas porque su V-beneficio incorpora su valor al bienestar económico. </a:t>
            </a:r>
          </a:p>
          <a:p>
            <a:pPr marL="914400" lvl="1"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1314450" lvl="2" indent="-514350">
              <a:buClr>
                <a:schemeClr val="tx1"/>
              </a:buClr>
              <a:buFont typeface="Wingdings" panose="05000000000000000000" pitchFamily="2" charset="2"/>
              <a:buChar char="§"/>
            </a:pPr>
            <a:r>
              <a:rPr lang="es-MX" dirty="0">
                <a:effectLst/>
                <a:latin typeface="Times New Roman" panose="02020603050405020304" pitchFamily="18" charset="0"/>
                <a:cs typeface="Times New Roman" panose="02020603050405020304" pitchFamily="18" charset="0"/>
              </a:rPr>
              <a:t>Dadas las ligas establecidas por los otros compradores, esto es lo mejor que ese comprador puede hacer.</a:t>
            </a:r>
          </a:p>
          <a:p>
            <a:pPr marL="1314450" lvl="2" indent="-514350">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marL="514350" indent="-514350">
              <a:buClr>
                <a:schemeClr val="tx1"/>
              </a:buClr>
              <a:buFont typeface="Wingdings" panose="05000000000000000000" pitchFamily="2" charset="2"/>
              <a:buChar char="§"/>
            </a:pPr>
            <a:r>
              <a:rPr lang="es-MX" sz="2800" dirty="0">
                <a:effectLst/>
                <a:cs typeface="Times New Roman" panose="02020603050405020304" pitchFamily="18" charset="0"/>
              </a:rPr>
              <a:t>Ahora demostraré que, para el rango de costos de ligas baratas discutido (</a:t>
            </a:r>
            <a:r>
              <a:rPr lang="es-MX" sz="2400" dirty="0">
                <a:effectLst/>
                <a:cs typeface="Times New Roman" panose="02020603050405020304" pitchFamily="18" charset="0"/>
              </a:rPr>
              <a:t>proposición 4, lámina 57</a:t>
            </a:r>
            <a:r>
              <a:rPr lang="es-MX" sz="2800" dirty="0">
                <a:effectLst/>
                <a:cs typeface="Times New Roman" panose="02020603050405020304" pitchFamily="18" charset="0"/>
              </a:rPr>
              <a:t>), las redes LAC son los únicos equilibrios que resultan del juego.</a:t>
            </a:r>
          </a:p>
          <a:p>
            <a:pPr marL="514350" indent="-514350">
              <a:buClr>
                <a:schemeClr val="tx1"/>
              </a:buClr>
              <a:buFont typeface="Wingdings" panose="05000000000000000000" pitchFamily="2" charset="2"/>
              <a:buChar char="§"/>
            </a:pPr>
            <a:endParaRPr lang="es-MX" sz="1000" dirty="0">
              <a:effectLst/>
              <a:cs typeface="Times New Roman" panose="02020603050405020304" pitchFamily="18" charset="0"/>
            </a:endParaRPr>
          </a:p>
          <a:p>
            <a:pPr marL="1314450" lvl="2" indent="-514350">
              <a:buClr>
                <a:schemeClr val="tx1"/>
              </a:buClr>
              <a:buFont typeface="Wingdings" panose="05000000000000000000" pitchFamily="2" charset="2"/>
              <a:buChar char="§"/>
            </a:pPr>
            <a:r>
              <a:rPr lang="es-MX" dirty="0">
                <a:effectLst/>
                <a:cs typeface="Times New Roman" panose="02020603050405020304" pitchFamily="18" charset="0"/>
              </a:rPr>
              <a:t>Aunque puede haber varias redes LAC, el equilibrio es único en el sentido que cada equilibrio resulta en una red LAC.</a:t>
            </a: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155358A0-6F50-A505-5E96-30943AA49D6A}"/>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60</a:t>
            </a:fld>
            <a:endParaRPr lang="es-MX" dirty="0"/>
          </a:p>
        </p:txBody>
      </p:sp>
      <p:sp>
        <p:nvSpPr>
          <p:cNvPr id="5" name="Text Box 9">
            <a:extLst>
              <a:ext uri="{FF2B5EF4-FFF2-40B4-BE49-F238E27FC236}">
                <a16:creationId xmlns:a16="http://schemas.microsoft.com/office/drawing/2014/main" id="{C5C996F4-8440-6B1E-8FDF-A4BD1407C0B5}"/>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691010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250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7000"/>
                                  </p:stCondLst>
                                  <p:childTnLst>
                                    <p:set>
                                      <p:cBhvr>
                                        <p:cTn id="10"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grpId="0" nodeType="withEffect">
                                  <p:stCondLst>
                                    <p:cond delay="400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753762" y="725557"/>
                <a:ext cx="10800899" cy="5943601"/>
              </a:xfrm>
            </p:spPr>
            <p:txBody>
              <a:bodyPr/>
              <a:lstStyle/>
              <a:p>
                <a:r>
                  <a:rPr lang="es-MX" sz="2800" dirty="0">
                    <a:effectLst/>
                  </a:rPr>
                  <a:t>Proposición 5. Para 0 &lt; </a:t>
                </a:r>
                <a:r>
                  <a:rPr lang="es-MX" sz="2800" i="1" dirty="0">
                    <a:effectLst/>
                  </a:rPr>
                  <a:t>c</a:t>
                </a:r>
                <a:r>
                  <a:rPr lang="es-MX" sz="2800" dirty="0">
                    <a:effectLst/>
                  </a:rPr>
                  <a:t> </a:t>
                </a:r>
                <a:r>
                  <a:rPr lang="es-MX" sz="2800" dirty="0">
                    <a:effectLst/>
                    <a:sym typeface="Symbol" panose="05050102010706020507" pitchFamily="18" charset="2"/>
                  </a:rPr>
                  <a:t></a:t>
                </a:r>
                <a:r>
                  <a:rPr lang="es-MX" sz="2800" dirty="0">
                    <a:effectLst/>
                  </a:rPr>
                  <a:t> </a:t>
                </a:r>
                <a14:m>
                  <m:oMath xmlns:m="http://schemas.openxmlformats.org/officeDocument/2006/math">
                    <m:d>
                      <m:dPr>
                        <m:ctrlPr>
                          <a:rPr lang="es-MX" sz="2800" i="1">
                            <a:effectLst/>
                            <a:latin typeface="Cambria Math" panose="02040503050406030204" pitchFamily="18" charset="0"/>
                          </a:rPr>
                        </m:ctrlPr>
                      </m:dPr>
                      <m:e>
                        <m:m>
                          <m:mPr>
                            <m:mcs>
                              <m:mc>
                                <m:mcPr>
                                  <m:count m:val="1"/>
                                  <m:mcJc m:val="center"/>
                                </m:mcPr>
                              </m:mc>
                            </m:mcs>
                            <m:ctrlPr>
                              <a:rPr lang="es-MX" sz="2800" i="1">
                                <a:effectLst/>
                                <a:latin typeface="Cambria Math" panose="02040503050406030204" pitchFamily="18" charset="0"/>
                              </a:rPr>
                            </m:ctrlPr>
                          </m:mPr>
                          <m:mr>
                            <m:e>
                              <m:r>
                                <m:rPr>
                                  <m:brk m:alnAt="7"/>
                                </m:rPr>
                                <a:rPr lang="es-MX" sz="2800" i="1">
                                  <a:effectLst/>
                                  <a:latin typeface="Cambria Math" panose="02040503050406030204" pitchFamily="18" charset="0"/>
                                </a:rPr>
                                <m:t>|</m:t>
                              </m:r>
                              <m:r>
                                <m:rPr>
                                  <m:brk m:alnAt="7"/>
                                </m:rPr>
                                <a:rPr lang="es-MX" sz="2800" b="1" i="1">
                                  <a:effectLst/>
                                  <a:latin typeface="Cambria Math" panose="02040503050406030204" pitchFamily="18" charset="0"/>
                                </a:rPr>
                                <m:t>𝑩</m:t>
                              </m:r>
                              <m:r>
                                <m:rPr>
                                  <m:brk m:alnAt="7"/>
                                </m:rPr>
                                <a:rPr lang="es-MX" sz="2800" i="1">
                                  <a:effectLst/>
                                  <a:latin typeface="Cambria Math" panose="02040503050406030204" pitchFamily="18" charset="0"/>
                                </a:rPr>
                                <m:t>|</m:t>
                              </m:r>
                            </m:e>
                          </m:mr>
                          <m:mr>
                            <m:e>
                              <m:r>
                                <a:rPr lang="es-MX" sz="2800" i="1">
                                  <a:effectLst/>
                                  <a:latin typeface="Cambria Math" panose="02040503050406030204" pitchFamily="18" charset="0"/>
                                </a:rPr>
                                <m:t>|</m:t>
                              </m:r>
                              <m:r>
                                <a:rPr lang="es-MX" sz="2800" b="1" i="1">
                                  <a:effectLst/>
                                  <a:latin typeface="Cambria Math" panose="02040503050406030204" pitchFamily="18" charset="0"/>
                                </a:rPr>
                                <m:t>𝑺</m:t>
                              </m:r>
                              <m:r>
                                <a:rPr lang="es-MX" sz="2800" i="1">
                                  <a:effectLst/>
                                  <a:latin typeface="Cambria Math" panose="02040503050406030204" pitchFamily="18" charset="0"/>
                                </a:rPr>
                                <m:t>|</m:t>
                              </m:r>
                            </m:e>
                          </m:mr>
                        </m:m>
                      </m:e>
                    </m:d>
                  </m:oMath>
                </a14:m>
                <a:r>
                  <a:rPr lang="es-MX" sz="2800" baseline="70000" dirty="0">
                    <a:effectLst/>
                  </a:rPr>
                  <a:t>-1</a:t>
                </a:r>
                <a:r>
                  <a:rPr lang="es-MX" sz="2800" dirty="0">
                    <a:effectLst/>
                  </a:rPr>
                  <a:t>E[X</a:t>
                </a:r>
                <a:r>
                  <a:rPr lang="es-MX" sz="2800" baseline="46000" dirty="0">
                    <a:effectLst/>
                  </a:rPr>
                  <a:t>|</a:t>
                </a:r>
                <a:r>
                  <a:rPr lang="es-MX" sz="2800" b="1" i="1" baseline="46000" dirty="0">
                    <a:effectLst/>
                  </a:rPr>
                  <a:t>S</a:t>
                </a:r>
                <a:r>
                  <a:rPr lang="es-MX" sz="2800" baseline="46000" dirty="0">
                    <a:effectLst/>
                  </a:rPr>
                  <a:t>|:|</a:t>
                </a:r>
                <a:r>
                  <a:rPr lang="es-MX" sz="2800" b="1" baseline="46000" dirty="0">
                    <a:effectLst/>
                  </a:rPr>
                  <a:t>B</a:t>
                </a:r>
                <a:r>
                  <a:rPr lang="es-MX" sz="2800" baseline="46000" dirty="0">
                    <a:effectLst/>
                  </a:rPr>
                  <a:t>|</a:t>
                </a:r>
                <a:r>
                  <a:rPr lang="es-MX" sz="2800" dirty="0">
                    <a:effectLst/>
                    <a:sym typeface="Symbol" panose="05050102010706020507" pitchFamily="18" charset="2"/>
                  </a:rPr>
                  <a:t>-</a:t>
                </a:r>
                <a:r>
                  <a:rPr lang="es-MX" sz="2800" dirty="0">
                    <a:effectLst/>
                  </a:rPr>
                  <a:t>X</a:t>
                </a:r>
                <a:r>
                  <a:rPr lang="es-MX" sz="2800" baseline="46000" dirty="0">
                    <a:effectLst/>
                  </a:rPr>
                  <a:t>|</a:t>
                </a:r>
                <a:r>
                  <a:rPr lang="es-MX" sz="2800" b="1" i="1" baseline="46000" dirty="0">
                    <a:effectLst/>
                  </a:rPr>
                  <a:t>S</a:t>
                </a:r>
                <a:r>
                  <a:rPr lang="es-MX" sz="2800" baseline="46000" dirty="0">
                    <a:effectLst/>
                  </a:rPr>
                  <a:t>|+1:|</a:t>
                </a:r>
                <a:r>
                  <a:rPr lang="es-MX" sz="2800" b="1" baseline="46000" dirty="0">
                    <a:effectLst/>
                  </a:rPr>
                  <a:t>B</a:t>
                </a:r>
                <a:r>
                  <a:rPr lang="es-MX" sz="2800" baseline="46000" dirty="0">
                    <a:effectLst/>
                  </a:rPr>
                  <a:t>|</a:t>
                </a:r>
                <a:r>
                  <a:rPr lang="es-MX" sz="2800" dirty="0">
                    <a:effectLst/>
                  </a:rPr>
                  <a:t>], solo patrones de ligas eficientes (</a:t>
                </a:r>
                <a:r>
                  <a:rPr lang="es-MX" sz="2400" dirty="0">
                    <a:effectLst/>
                  </a:rPr>
                  <a:t>o sea, patrones de ligas LAC</a:t>
                </a:r>
                <a:r>
                  <a:rPr lang="es-MX" sz="2800" dirty="0">
                    <a:effectLst/>
                  </a:rPr>
                  <a:t>) son los equilibrios resultantes del juego.</a:t>
                </a:r>
              </a:p>
              <a:p>
                <a:pPr marL="0" indent="0">
                  <a:buNone/>
                </a:pPr>
                <a:r>
                  <a:rPr lang="es-MX" sz="2200" dirty="0">
                    <a:effectLst/>
                    <a:cs typeface="Times New Roman" panose="02020603050405020304" pitchFamily="18" charset="0"/>
                  </a:rPr>
                  <a:t>     	     </a:t>
                </a:r>
                <a:r>
                  <a:rPr lang="es-MX" sz="2400" dirty="0">
                    <a:effectLst/>
                    <a:cs typeface="Times New Roman" panose="02020603050405020304" pitchFamily="18" charset="0"/>
                  </a:rPr>
                  <a:t> (</a:t>
                </a:r>
                <a:r>
                  <a:rPr lang="es-MX" sz="2400" dirty="0">
                    <a:effectLst/>
                    <a:latin typeface="Times New Roman" panose="02020603050405020304" pitchFamily="18" charset="0"/>
                    <a:cs typeface="Times New Roman" panose="02020603050405020304" pitchFamily="18" charset="0"/>
                  </a:rPr>
                  <a:t>Los únicos equilibrios que resultan son redes LAC</a:t>
                </a:r>
                <a:r>
                  <a:rPr lang="es-MX" sz="2400" dirty="0">
                    <a:effectLst/>
                    <a:cs typeface="Times New Roman" panose="02020603050405020304" pitchFamily="18" charset="0"/>
                  </a:rPr>
                  <a:t>).</a:t>
                </a:r>
                <a:endParaRPr lang="es-MX" sz="2200" dirty="0">
                  <a:effectLst/>
                  <a:cs typeface="Times New Roman" panose="02020603050405020304" pitchFamily="18" charset="0"/>
                </a:endParaRPr>
              </a:p>
              <a:p>
                <a:r>
                  <a:rPr lang="es-MX" sz="2200" dirty="0">
                    <a:effectLst/>
                    <a:cs typeface="Times New Roman" panose="02020603050405020304" pitchFamily="18" charset="0"/>
                  </a:rPr>
                  <a:t>Para este rango de costos de ligas, algún comprador tiene un incentivo para agregar o quitar una liga en cualquier red que no sea LAC.</a:t>
                </a:r>
              </a:p>
              <a:p>
                <a:r>
                  <a:rPr lang="es-MX" sz="2100" dirty="0">
                    <a:effectLst/>
                    <a:cs typeface="Times New Roman" panose="02020603050405020304" pitchFamily="18" charset="0"/>
                  </a:rPr>
                  <a:t>Hay dos tipos de redes no-LAC que considerar. Primero, la red puede ser </a:t>
                </a:r>
                <a:r>
                  <a:rPr lang="es-MX" sz="2100" dirty="0" err="1">
                    <a:effectLst/>
                    <a:cs typeface="Times New Roman" panose="02020603050405020304" pitchFamily="18" charset="0"/>
                  </a:rPr>
                  <a:t>asignativamente</a:t>
                </a:r>
                <a:r>
                  <a:rPr lang="es-MX" sz="2100" dirty="0">
                    <a:effectLst/>
                    <a:cs typeface="Times New Roman" panose="02020603050405020304" pitchFamily="18" charset="0"/>
                  </a:rPr>
                  <a:t> completa, pero con más ligas que en una LAC. </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En este caso, un comprador tendrá incentivo para cortar una liga. Demostré que hay cuando menos una liga que pueda ser removida sin cambiar el superávit bruto del intercambio.</a:t>
                </a: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Por el lema 1 (lámina 44), si el comprador corta esta liga, sus ganancias aumentan exactamente por </a:t>
                </a:r>
                <a:r>
                  <a:rPr lang="es-MX" sz="2400" i="1" dirty="0">
                    <a:effectLst/>
                    <a:latin typeface="Times New Roman" panose="02020603050405020304" pitchFamily="18" charset="0"/>
                    <a:cs typeface="Times New Roman" panose="02020603050405020304" pitchFamily="18" charset="0"/>
                  </a:rPr>
                  <a:t>c</a:t>
                </a:r>
                <a:r>
                  <a:rPr lang="es-MX" sz="2400" dirty="0">
                    <a:effectLst/>
                    <a:latin typeface="Times New Roman" panose="02020603050405020304" pitchFamily="18" charset="0"/>
                    <a:cs typeface="Times New Roman" panose="02020603050405020304" pitchFamily="18" charset="0"/>
                  </a:rPr>
                  <a:t>, la ganancia en bienestar. Para </a:t>
                </a:r>
                <a:r>
                  <a:rPr lang="es-MX" sz="2400" i="1" dirty="0">
                    <a:effectLst/>
                    <a:latin typeface="Times New Roman" panose="02020603050405020304" pitchFamily="18" charset="0"/>
                    <a:cs typeface="Times New Roman" panose="02020603050405020304" pitchFamily="18" charset="0"/>
                  </a:rPr>
                  <a:t>c</a:t>
                </a:r>
                <a:r>
                  <a:rPr lang="es-MX" sz="2400" dirty="0">
                    <a:effectLst/>
                    <a:latin typeface="Times New Roman" panose="02020603050405020304" pitchFamily="18" charset="0"/>
                    <a:cs typeface="Times New Roman" panose="02020603050405020304" pitchFamily="18" charset="0"/>
                  </a:rPr>
                  <a:t>&gt;0, el comprador tiene incentivo para cortar esta liga “redundante.”</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753762" y="725557"/>
                <a:ext cx="10800899" cy="5943601"/>
              </a:xfrm>
              <a:blipFill>
                <a:blip r:embed="rId2"/>
                <a:stretch>
                  <a:fillRect b="-2974"/>
                </a:stretch>
              </a:blipFill>
            </p:spPr>
            <p:txBody>
              <a:bodyPr/>
              <a:lstStyle/>
              <a:p>
                <a:r>
                  <a:rPr lang="es-MX">
                    <a:noFill/>
                  </a:rPr>
                  <a:t> </a:t>
                </a:r>
              </a:p>
            </p:txBody>
          </p:sp>
        </mc:Fallback>
      </mc:AlternateContent>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926D53BE-73CA-7CD1-08E3-D695B05B2FD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61</a:t>
            </a:fld>
            <a:endParaRPr lang="es-MX" dirty="0"/>
          </a:p>
        </p:txBody>
      </p:sp>
      <p:sp>
        <p:nvSpPr>
          <p:cNvPr id="5" name="Text Box 9">
            <a:extLst>
              <a:ext uri="{FF2B5EF4-FFF2-40B4-BE49-F238E27FC236}">
                <a16:creationId xmlns:a16="http://schemas.microsoft.com/office/drawing/2014/main" id="{40008B07-F67E-7793-A413-7AA8CC7EC503}"/>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89879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Marcador de contenido 2"/>
              <p:cNvSpPr>
                <a:spLocks noGrp="1"/>
              </p:cNvSpPr>
              <p:nvPr>
                <p:ph idx="1"/>
              </p:nvPr>
            </p:nvSpPr>
            <p:spPr>
              <a:xfrm>
                <a:off x="617838" y="805070"/>
                <a:ext cx="10936823" cy="5957955"/>
              </a:xfrm>
            </p:spPr>
            <p:txBody>
              <a:bodyPr/>
              <a:lstStyle/>
              <a:p>
                <a:r>
                  <a:rPr lang="es-MX" sz="2800" dirty="0">
                    <a:effectLst/>
                    <a:cs typeface="Times New Roman" panose="02020603050405020304" pitchFamily="18" charset="0"/>
                  </a:rPr>
                  <a:t>Segundo, la red puede no ser </a:t>
                </a:r>
                <a:r>
                  <a:rPr lang="es-MX" sz="2800" dirty="0" err="1">
                    <a:effectLst/>
                    <a:cs typeface="Times New Roman" panose="02020603050405020304" pitchFamily="18" charset="0"/>
                  </a:rPr>
                  <a:t>ser</a:t>
                </a:r>
                <a:r>
                  <a:rPr lang="es-MX" sz="2800" dirty="0">
                    <a:effectLst/>
                    <a:cs typeface="Times New Roman" panose="02020603050405020304" pitchFamily="18" charset="0"/>
                  </a:rPr>
                  <a:t> </a:t>
                </a:r>
                <a:r>
                  <a:rPr lang="es-MX" sz="2800" dirty="0" err="1">
                    <a:effectLst/>
                    <a:cs typeface="Times New Roman" panose="02020603050405020304" pitchFamily="18" charset="0"/>
                  </a:rPr>
                  <a:t>asignativamente</a:t>
                </a:r>
                <a:r>
                  <a:rPr lang="es-MX" sz="2800" dirty="0">
                    <a:effectLst/>
                    <a:cs typeface="Times New Roman" panose="02020603050405020304" pitchFamily="18" charset="0"/>
                  </a:rPr>
                  <a:t> completa. </a:t>
                </a: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En este caso, un comprador tendrá incentivo para añadir una liga. Sé que en redes no-LAC, hay un conjunto de |</a:t>
                </a:r>
                <a:r>
                  <a:rPr lang="es-MX" sz="2200" b="1" dirty="0">
                    <a:effectLst/>
                    <a:latin typeface="Times New Roman" panose="02020603050405020304" pitchFamily="18" charset="0"/>
                    <a:cs typeface="Times New Roman" panose="02020603050405020304" pitchFamily="18" charset="0"/>
                  </a:rPr>
                  <a:t>S</a:t>
                </a:r>
                <a:r>
                  <a:rPr lang="es-MX" sz="2200" dirty="0">
                    <a:effectLst/>
                    <a:latin typeface="Times New Roman" panose="02020603050405020304" pitchFamily="18" charset="0"/>
                    <a:cs typeface="Times New Roman" panose="02020603050405020304" pitchFamily="18" charset="0"/>
                  </a:rPr>
                  <a:t>| compradores que no pueden todos obtener bienes. </a:t>
                </a:r>
              </a:p>
              <a:p>
                <a:pPr lvl="1">
                  <a:buFont typeface="Wingdings" panose="05000000000000000000" pitchFamily="2" charset="2"/>
                  <a:buChar char="§"/>
                </a:pPr>
                <a:endParaRPr lang="es-MX" sz="8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Cuando estos compradores son los de las valoraciones más altas, cuando menos uno de ellos no obtendrá un bien, aún cuando lo valora más que los otros compradores.</a:t>
                </a:r>
              </a:p>
              <a:p>
                <a:pPr lvl="1">
                  <a:buFont typeface="Wingdings" panose="05000000000000000000" pitchFamily="2" charset="2"/>
                  <a:buChar char="§"/>
                </a:pPr>
                <a:endParaRPr lang="es-MX" sz="8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Demostré que es posible para cuando menos un comprador añadir una liga y obtener un bien en este evento, cuando no lo obtendría de otro modo. </a:t>
                </a:r>
              </a:p>
              <a:p>
                <a:pPr lvl="1">
                  <a:buFont typeface="Wingdings" panose="05000000000000000000" pitchFamily="2" charset="2"/>
                  <a:buChar char="§"/>
                </a:pPr>
                <a:endParaRPr lang="es-MX" sz="8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Importantemente, el comprador puede lograr este mayor acceso a bienes sin algún otro cambio en las ligas de los otros compradores.</a:t>
                </a:r>
              </a:p>
              <a:p>
                <a:pPr lvl="1">
                  <a:buFont typeface="Wingdings" panose="05000000000000000000" pitchFamily="2" charset="2"/>
                  <a:buChar char="§"/>
                </a:pPr>
                <a:endParaRPr lang="es-MX" sz="8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El comprador obtiene un aumento en sus ingresos de cuando menos</a:t>
                </a:r>
              </a:p>
              <a:p>
                <a:pPr marL="457200" lvl="1" indent="0">
                  <a:buNone/>
                </a:pPr>
                <a:r>
                  <a:rPr lang="es-MX" sz="2000" dirty="0">
                    <a:effectLst/>
                    <a:cs typeface="Times New Roman" panose="02020603050405020304" pitchFamily="18" charset="0"/>
                  </a:rPr>
                  <a:t>	</a:t>
                </a:r>
                <a:r>
                  <a:rPr lang="es-MX" sz="2400" dirty="0">
                    <a:effectLst/>
                    <a:cs typeface="Times New Roman" panose="02020603050405020304" pitchFamily="18" charset="0"/>
                  </a:rPr>
                  <a:t>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m:rPr>
                                  <m:brk m:alnAt="7"/>
                                </m:rPr>
                                <a:rPr lang="es-MX" sz="2400" i="1">
                                  <a:effectLst/>
                                  <a:latin typeface="Cambria Math" panose="02040503050406030204" pitchFamily="18" charset="0"/>
                                </a:rPr>
                                <m:t>|</m:t>
                              </m:r>
                              <m:r>
                                <m:rPr>
                                  <m:brk m:alnAt="7"/>
                                </m:rPr>
                                <a:rPr lang="es-MX" sz="2400" b="1" i="1">
                                  <a:effectLst/>
                                  <a:latin typeface="Cambria Math" panose="02040503050406030204" pitchFamily="18" charset="0"/>
                                </a:rPr>
                                <m:t>𝑩</m:t>
                              </m:r>
                              <m:r>
                                <m:rPr>
                                  <m:brk m:alnAt="7"/>
                                </m:rPr>
                                <a:rPr lang="es-MX" sz="2400" i="1">
                                  <a:effectLst/>
                                  <a:latin typeface="Cambria Math" panose="02040503050406030204" pitchFamily="18" charset="0"/>
                                </a:rPr>
                                <m:t>|</m:t>
                              </m:r>
                            </m:e>
                          </m:mr>
                          <m:mr>
                            <m:e>
                              <m:r>
                                <a:rPr lang="es-MX" sz="2400" i="1">
                                  <a:effectLst/>
                                  <a:latin typeface="Cambria Math" panose="02040503050406030204" pitchFamily="18" charset="0"/>
                                </a:rPr>
                                <m:t>|</m:t>
                              </m:r>
                              <m:r>
                                <a:rPr lang="es-MX" sz="2400" b="1" i="1">
                                  <a:effectLst/>
                                  <a:latin typeface="Cambria Math" panose="02040503050406030204" pitchFamily="18" charset="0"/>
                                </a:rPr>
                                <m:t>𝑺</m:t>
                              </m:r>
                              <m:r>
                                <a:rPr lang="es-MX" sz="2400" i="1">
                                  <a:effectLst/>
                                  <a:latin typeface="Cambria Math" panose="02040503050406030204" pitchFamily="18" charset="0"/>
                                </a:rPr>
                                <m:t>|</m:t>
                              </m:r>
                            </m:e>
                          </m:mr>
                        </m:m>
                      </m:e>
                    </m:d>
                  </m:oMath>
                </a14:m>
                <a:r>
                  <a:rPr lang="es-MX" sz="2400" baseline="70000" dirty="0">
                    <a:effectLst/>
                  </a:rPr>
                  <a:t>-1</a:t>
                </a:r>
                <a:r>
                  <a:rPr lang="es-MX" sz="2400" dirty="0">
                    <a:effectLst/>
                  </a:rPr>
                  <a:t>E[X</a:t>
                </a:r>
                <a:r>
                  <a:rPr lang="es-MX" sz="2400" baseline="46000" dirty="0">
                    <a:effectLst/>
                  </a:rPr>
                  <a:t>|</a:t>
                </a:r>
                <a:r>
                  <a:rPr lang="es-MX" sz="2400" b="1" i="1" baseline="46000" dirty="0">
                    <a:effectLst/>
                  </a:rPr>
                  <a:t>S</a:t>
                </a:r>
                <a:r>
                  <a:rPr lang="es-MX" sz="2400" baseline="46000" dirty="0">
                    <a:effectLst/>
                  </a:rPr>
                  <a:t>|:|</a:t>
                </a:r>
                <a:r>
                  <a:rPr lang="es-MX" sz="2400" b="1" baseline="46000" dirty="0">
                    <a:effectLst/>
                  </a:rPr>
                  <a:t>B</a:t>
                </a:r>
                <a:r>
                  <a:rPr lang="es-MX" sz="2400" baseline="46000" dirty="0">
                    <a:effectLst/>
                  </a:rPr>
                  <a:t>|</a:t>
                </a:r>
                <a:r>
                  <a:rPr lang="es-MX" sz="2400" dirty="0">
                    <a:effectLst/>
                    <a:sym typeface="Symbol" panose="05050102010706020507" pitchFamily="18" charset="2"/>
                  </a:rPr>
                  <a:t>-</a:t>
                </a:r>
                <a:r>
                  <a:rPr lang="es-MX" sz="2400" dirty="0">
                    <a:effectLst/>
                  </a:rPr>
                  <a:t>X</a:t>
                </a:r>
                <a:r>
                  <a:rPr lang="es-MX" sz="2400" baseline="46000" dirty="0">
                    <a:effectLst/>
                  </a:rPr>
                  <a:t>|</a:t>
                </a:r>
                <a:r>
                  <a:rPr lang="es-MX" sz="2400" b="1" i="1" baseline="46000" dirty="0">
                    <a:effectLst/>
                  </a:rPr>
                  <a:t>S</a:t>
                </a:r>
                <a:r>
                  <a:rPr lang="es-MX" sz="2400" baseline="46000" dirty="0">
                    <a:effectLst/>
                  </a:rPr>
                  <a:t>|+1:|</a:t>
                </a:r>
                <a:r>
                  <a:rPr lang="es-MX" sz="2400" b="1" baseline="46000" dirty="0">
                    <a:effectLst/>
                  </a:rPr>
                  <a:t>B</a:t>
                </a:r>
                <a:r>
                  <a:rPr lang="es-MX" sz="2400" baseline="46000" dirty="0">
                    <a:effectLst/>
                  </a:rPr>
                  <a:t>|</a:t>
                </a:r>
                <a:r>
                  <a:rPr lang="es-MX" sz="2400" dirty="0">
                    <a:effectLst/>
                  </a:rPr>
                  <a:t>]</a:t>
                </a:r>
                <a:r>
                  <a:rPr lang="es-MX" sz="2400" dirty="0">
                    <a:effectLst/>
                    <a:cs typeface="Times New Roman" panose="02020603050405020304" pitchFamily="18" charset="0"/>
                  </a:rPr>
                  <a:t>.</a:t>
                </a:r>
              </a:p>
              <a:p>
                <a:pPr lvl="1">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Puesto que esta ganancia en ingresos es exactamente igual a su contribución al superávit económico, es también eficiente para un comprador añadir esta liga.</a:t>
                </a:r>
              </a:p>
            </p:txBody>
          </p:sp>
        </mc:Choice>
        <mc:Fallback xmlns="">
          <p:sp>
            <p:nvSpPr>
              <p:cNvPr id="3" name="Marcador de contenido 2"/>
              <p:cNvSpPr>
                <a:spLocks noGrp="1" noRot="1" noChangeAspect="1" noMove="1" noResize="1" noEditPoints="1" noAdjustHandles="1" noChangeArrowheads="1" noChangeShapeType="1" noTextEdit="1"/>
              </p:cNvSpPr>
              <p:nvPr>
                <p:ph idx="1"/>
              </p:nvPr>
            </p:nvSpPr>
            <p:spPr>
              <a:xfrm>
                <a:off x="617838" y="805070"/>
                <a:ext cx="10936823" cy="5957955"/>
              </a:xfrm>
              <a:blipFill>
                <a:blip r:embed="rId2"/>
                <a:stretch>
                  <a:fillRect t="-1024" r="-111" b="-3378"/>
                </a:stretch>
              </a:blipFill>
            </p:spPr>
            <p:txBody>
              <a:bodyPr/>
              <a:lstStyle/>
              <a:p>
                <a:r>
                  <a:rPr lang="es-MX">
                    <a:noFill/>
                  </a:rPr>
                  <a:t> </a:t>
                </a:r>
              </a:p>
            </p:txBody>
          </p:sp>
        </mc:Fallback>
      </mc:AlternateContent>
      <p:sp>
        <p:nvSpPr>
          <p:cNvPr id="2" name="CuadroTexto 41">
            <a:extLst>
              <a:ext uri="{FF2B5EF4-FFF2-40B4-BE49-F238E27FC236}">
                <a16:creationId xmlns:a16="http://schemas.microsoft.com/office/drawing/2014/main" id="{D7C82079-4BFB-B015-1A36-720CDD87DC2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62</a:t>
            </a:fld>
            <a:endParaRPr lang="es-MX" dirty="0"/>
          </a:p>
        </p:txBody>
      </p:sp>
      <p:sp>
        <p:nvSpPr>
          <p:cNvPr id="5" name="Text Box 9">
            <a:extLst>
              <a:ext uri="{FF2B5EF4-FFF2-40B4-BE49-F238E27FC236}">
                <a16:creationId xmlns:a16="http://schemas.microsoft.com/office/drawing/2014/main" id="{05C3B1EE-0810-A219-4898-DB187BF9B6EC}"/>
              </a:ext>
            </a:extLst>
          </p:cNvPr>
          <p:cNvSpPr txBox="1">
            <a:spLocks noChangeArrowheads="1"/>
          </p:cNvSpPr>
          <p:nvPr/>
        </p:nvSpPr>
        <p:spPr bwMode="auto">
          <a:xfrm>
            <a:off x="214005" y="94974"/>
            <a:ext cx="5173541"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II.C. Estructura de redes eficientes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862171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7" end="7"/>
                                            </p:txEl>
                                          </p:spTgt>
                                        </p:tgtEl>
                                        <p:attrNameLst>
                                          <p:attrName>ppt_c</p:attrName>
                                        </p:attrNameLst>
                                      </p:cBhvr>
                                      <p:to>
                                        <a:schemeClr val="accent1"/>
                                      </p:to>
                                    </p:animClr>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III.D Resultados sobre eficiencia</a:t>
            </a:r>
          </a:p>
        </p:txBody>
      </p:sp>
      <p:sp>
        <p:nvSpPr>
          <p:cNvPr id="6" name="Marcador de contenido 5"/>
          <p:cNvSpPr>
            <a:spLocks noGrp="1"/>
          </p:cNvSpPr>
          <p:nvPr>
            <p:ph idx="1"/>
          </p:nvPr>
        </p:nvSpPr>
        <p:spPr>
          <a:xfrm>
            <a:off x="671358" y="1578935"/>
            <a:ext cx="10536220" cy="5144643"/>
          </a:xfrm>
        </p:spPr>
        <p:txBody>
          <a:bodyPr/>
          <a:lstStyle/>
          <a:p>
            <a:pPr lvl="1">
              <a:buFont typeface="Wingdings" panose="05000000000000000000" pitchFamily="2" charset="2"/>
              <a:buChar char="§"/>
            </a:pPr>
            <a:r>
              <a:rPr lang="es-MX" sz="2400" dirty="0">
                <a:effectLst/>
              </a:rPr>
              <a:t>Def. Un </a:t>
            </a:r>
            <a:r>
              <a:rPr lang="es-MX" sz="2400" i="1" dirty="0">
                <a:effectLst/>
              </a:rPr>
              <a:t>patrón de ligas es eficiente </a:t>
            </a:r>
            <a:r>
              <a:rPr lang="es-MX" sz="2400" dirty="0">
                <a:effectLst/>
              </a:rPr>
              <a:t>si produce el mayor superávit económico neto de todas las redes.</a:t>
            </a:r>
          </a:p>
          <a:p>
            <a:pPr lvl="1">
              <a:buFont typeface="Wingdings" panose="05000000000000000000" pitchFamily="2" charset="2"/>
              <a:buChar char="§"/>
            </a:pPr>
            <a:r>
              <a:rPr lang="es-MX" sz="2400" dirty="0">
                <a:effectLst/>
              </a:rPr>
              <a:t>Def. Una </a:t>
            </a:r>
            <a:r>
              <a:rPr lang="es-MX" sz="2400" i="1" dirty="0">
                <a:effectLst/>
              </a:rPr>
              <a:t>asignación eficiente </a:t>
            </a:r>
            <a:r>
              <a:rPr lang="es-MX" sz="2400" dirty="0">
                <a:effectLst/>
              </a:rPr>
              <a:t>de bienes es aquélla que produce el mayor superávit económico neto. </a:t>
            </a:r>
          </a:p>
          <a:p>
            <a:r>
              <a:rPr lang="es-MX" sz="2800" dirty="0">
                <a:effectLst/>
              </a:rPr>
              <a:t>¿Qué tan robustos son mis resultados sobre equilibrio?</a:t>
            </a:r>
          </a:p>
          <a:p>
            <a:endParaRPr lang="es-MX" sz="800" dirty="0">
              <a:effectLst/>
            </a:endParaRPr>
          </a:p>
          <a:p>
            <a:pPr>
              <a:buClr>
                <a:schemeClr val="tx1"/>
              </a:buClr>
              <a:buFont typeface="Wingdings" panose="05000000000000000000" pitchFamily="2" charset="2"/>
              <a:buChar char="Ø"/>
            </a:pPr>
            <a:r>
              <a:rPr lang="es-MX" sz="2400" dirty="0">
                <a:effectLst/>
              </a:rPr>
              <a:t>Resultado: Las redes eficientes serán los resultados de equilibrio para cualquier modelo de competencia que produzca una asignación eficiente de bienes, y donde los compradores ganen el superávit marginal del intercambio.</a:t>
            </a:r>
          </a:p>
          <a:p>
            <a:pPr lvl="1">
              <a:buClr>
                <a:schemeClr val="tx1"/>
              </a:buClr>
              <a:buFont typeface="Wingdings" panose="05000000000000000000" pitchFamily="2" charset="2"/>
              <a:buChar char="Ø"/>
            </a:pPr>
            <a:r>
              <a:rPr lang="es-MX" sz="2400" dirty="0">
                <a:effectLst/>
                <a:latin typeface="Times New Roman" panose="02020603050405020304" pitchFamily="18" charset="0"/>
                <a:cs typeface="Times New Roman" panose="02020603050405020304" pitchFamily="18" charset="0"/>
              </a:rPr>
              <a:t>Me dice qué tipo de redes producen el mayor superávit económico neto.</a:t>
            </a:r>
          </a:p>
          <a:p>
            <a:pPr lvl="1">
              <a:buClr>
                <a:schemeClr val="tx1"/>
              </a:buClr>
              <a:buFont typeface="Wingdings" panose="05000000000000000000" pitchFamily="2" charset="2"/>
              <a:buChar char="Ø"/>
            </a:pPr>
            <a:endParaRPr lang="es-MX" sz="800" dirty="0">
              <a:effectLst/>
              <a:latin typeface="Times New Roman" panose="02020603050405020304" pitchFamily="18" charset="0"/>
              <a:cs typeface="Times New Roman" panose="02020603050405020304" pitchFamily="18" charset="0"/>
            </a:endParaRPr>
          </a:p>
          <a:p>
            <a:pPr>
              <a:buClr>
                <a:schemeClr val="tx1"/>
              </a:buClr>
              <a:buFont typeface="Wingdings" panose="05000000000000000000" pitchFamily="2" charset="2"/>
              <a:buChar char="Ø"/>
            </a:pPr>
            <a:r>
              <a:rPr lang="es-MX" sz="2400" dirty="0">
                <a:effectLst/>
              </a:rPr>
              <a:t>Resultado: Los modelos de competencia que no comparten estas propiedades, pueden conducir a redes ineficientes.</a:t>
            </a:r>
          </a:p>
        </p:txBody>
      </p:sp>
      <p:sp>
        <p:nvSpPr>
          <p:cNvPr id="3" name="CuadroTexto 41">
            <a:extLst>
              <a:ext uri="{FF2B5EF4-FFF2-40B4-BE49-F238E27FC236}">
                <a16:creationId xmlns:a16="http://schemas.microsoft.com/office/drawing/2014/main" id="{E41CED0A-3304-4D1F-7805-9386DAAF626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63</a:t>
            </a:fld>
            <a:endParaRPr lang="es-MX" dirty="0"/>
          </a:p>
        </p:txBody>
      </p:sp>
    </p:spTree>
    <p:extLst>
      <p:ext uri="{BB962C8B-B14F-4D97-AF65-F5344CB8AC3E}">
        <p14:creationId xmlns:p14="http://schemas.microsoft.com/office/powerpoint/2010/main" val="213807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subTnLst>
                                    <p:set>
                                      <p:cBhvr override="childStyle">
                                        <p:cTn dur="1" fill="hold" display="0" masterRel="nextClick" afterEffect="1"/>
                                        <p:tgtEl>
                                          <p:spTgt spid="6">
                                            <p:txEl>
                                              <p:pRg st="5" end="5"/>
                                            </p:txEl>
                                          </p:spTgt>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179197" y="136452"/>
            <a:ext cx="668106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II.D. Discusión de resultados sobre eficiencia</a:t>
            </a:r>
            <a:endParaRPr lang="es-MX" sz="2800" i="1" u="none" dirty="0">
              <a:latin typeface="Times New Roman" panose="02020603050405020304" pitchFamily="18" charset="0"/>
              <a:sym typeface="Symbol" panose="05050102010706020507" pitchFamily="18" charset="2"/>
            </a:endParaRPr>
          </a:p>
        </p:txBody>
      </p:sp>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6" name="Marcador de contenido 5"/>
          <p:cNvSpPr>
            <a:spLocks noGrp="1"/>
          </p:cNvSpPr>
          <p:nvPr>
            <p:ph idx="1"/>
          </p:nvPr>
        </p:nvSpPr>
        <p:spPr>
          <a:xfrm>
            <a:off x="469557" y="1260388"/>
            <a:ext cx="10515599" cy="5468401"/>
          </a:xfrm>
        </p:spPr>
        <p:txBody>
          <a:bodyPr/>
          <a:lstStyle/>
          <a:p>
            <a:r>
              <a:rPr lang="es-MX" sz="2800" dirty="0">
                <a:effectLst/>
              </a:rPr>
              <a:t>Primero</a:t>
            </a:r>
            <a:r>
              <a:rPr lang="es-MX" sz="2400" dirty="0">
                <a:effectLst/>
              </a:rPr>
              <a:t>, en una situación donde la competencia no produce una asignación eficiente de bienes, la reducción en superávit conducirá a una inversión subóptima en ligas.</a:t>
            </a:r>
          </a:p>
          <a:p>
            <a:endParaRPr lang="es-MX" sz="1000" dirty="0">
              <a:effectLst/>
            </a:endParaRPr>
          </a:p>
          <a:p>
            <a:pPr lvl="1">
              <a:buFont typeface="Wingdings" panose="05000000000000000000" pitchFamily="2" charset="2"/>
              <a:buChar char="§"/>
            </a:pPr>
            <a:r>
              <a:rPr lang="es-MX" sz="2200" dirty="0">
                <a:effectLst/>
              </a:rPr>
              <a:t>Dependiendo de las características de la competencia, distorsiones más sutiles en incentivos pueden también asociarse con ineficiencias en la asignación.</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200" dirty="0">
                <a:effectLst/>
              </a:rPr>
              <a:t>Sin embargo, si no hay retrasos de tiempo u otras fricciones, postulo que cualquier modelo razonable de competencia deberá producir una asignación eficiente de bienes.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200" dirty="0">
                <a:effectLst/>
              </a:rPr>
              <a:t>De otro modo, algún par vendedor-comprador podrían renegociar la asignación y los términos de intercambio, para su provecho mutuo.</a:t>
            </a:r>
          </a:p>
        </p:txBody>
      </p:sp>
      <p:sp>
        <p:nvSpPr>
          <p:cNvPr id="2" name="CuadroTexto 41">
            <a:extLst>
              <a:ext uri="{FF2B5EF4-FFF2-40B4-BE49-F238E27FC236}">
                <a16:creationId xmlns:a16="http://schemas.microsoft.com/office/drawing/2014/main" id="{0C80D19F-7D26-E911-D373-402853BF4A6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64</a:t>
            </a:fld>
            <a:endParaRPr lang="es-MX" dirty="0"/>
          </a:p>
        </p:txBody>
      </p:sp>
    </p:spTree>
    <p:extLst>
      <p:ext uri="{BB962C8B-B14F-4D97-AF65-F5344CB8AC3E}">
        <p14:creationId xmlns:p14="http://schemas.microsoft.com/office/powerpoint/2010/main" val="291646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 Box 9"/>
          <p:cNvSpPr txBox="1">
            <a:spLocks noChangeArrowheads="1"/>
          </p:cNvSpPr>
          <p:nvPr/>
        </p:nvSpPr>
        <p:spPr bwMode="auto">
          <a:xfrm>
            <a:off x="5161750"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1</a:t>
            </a:r>
            <a:endParaRPr lang="es-MX" sz="2400" i="1" u="none" baseline="-25000" dirty="0">
              <a:latin typeface="Times New Roman" panose="02020603050405020304" pitchFamily="18" charset="0"/>
              <a:sym typeface="Symbol" panose="05050102010706020507" pitchFamily="18" charset="2"/>
            </a:endParaRPr>
          </a:p>
        </p:txBody>
      </p:sp>
      <p:sp>
        <p:nvSpPr>
          <p:cNvPr id="64" name="Text Box 9"/>
          <p:cNvSpPr txBox="1">
            <a:spLocks noChangeArrowheads="1"/>
          </p:cNvSpPr>
          <p:nvPr/>
        </p:nvSpPr>
        <p:spPr bwMode="auto">
          <a:xfrm>
            <a:off x="5933047"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2</a:t>
            </a:r>
            <a:endParaRPr lang="es-MX" sz="2400" i="1" u="none" baseline="-25000" dirty="0">
              <a:latin typeface="Times New Roman" panose="02020603050405020304" pitchFamily="18" charset="0"/>
              <a:sym typeface="Symbol" panose="05050102010706020507" pitchFamily="18" charset="2"/>
            </a:endParaRPr>
          </a:p>
        </p:txBody>
      </p:sp>
      <p:sp>
        <p:nvSpPr>
          <p:cNvPr id="65" name="Text Box 9"/>
          <p:cNvSpPr txBox="1">
            <a:spLocks noChangeArrowheads="1"/>
          </p:cNvSpPr>
          <p:nvPr/>
        </p:nvSpPr>
        <p:spPr bwMode="auto">
          <a:xfrm>
            <a:off x="6805981" y="7072970"/>
            <a:ext cx="514856" cy="461665"/>
          </a:xfrm>
          <a:prstGeom prst="rect">
            <a:avLst/>
          </a:prstGeom>
          <a:noFill/>
          <a:ln>
            <a:noFill/>
          </a:ln>
          <a:effec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400" u="none" dirty="0">
                <a:latin typeface="Times New Roman" panose="02020603050405020304" pitchFamily="18" charset="0"/>
                <a:sym typeface="Symbol" panose="05050102010706020507" pitchFamily="18" charset="2"/>
              </a:rPr>
              <a:t>s</a:t>
            </a:r>
            <a:r>
              <a:rPr lang="es-MX" sz="2400" u="none" baseline="-25000" dirty="0">
                <a:latin typeface="Times New Roman" panose="02020603050405020304" pitchFamily="18" charset="0"/>
                <a:sym typeface="Symbol" panose="05050102010706020507" pitchFamily="18" charset="2"/>
              </a:rPr>
              <a:t>3</a:t>
            </a:r>
            <a:endParaRPr lang="es-MX" sz="2400" i="1" u="none" baseline="-25000" dirty="0">
              <a:latin typeface="Times New Roman" panose="02020603050405020304" pitchFamily="18" charset="0"/>
              <a:sym typeface="Symbol" panose="05050102010706020507" pitchFamily="18" charset="2"/>
            </a:endParaRPr>
          </a:p>
        </p:txBody>
      </p:sp>
      <p:sp>
        <p:nvSpPr>
          <p:cNvPr id="6" name="Marcador de contenido 5"/>
          <p:cNvSpPr>
            <a:spLocks noGrp="1"/>
          </p:cNvSpPr>
          <p:nvPr>
            <p:ph idx="1"/>
          </p:nvPr>
        </p:nvSpPr>
        <p:spPr>
          <a:xfrm>
            <a:off x="383059" y="988541"/>
            <a:ext cx="11059297" cy="5597610"/>
          </a:xfrm>
        </p:spPr>
        <p:txBody>
          <a:bodyPr/>
          <a:lstStyle/>
          <a:p>
            <a:r>
              <a:rPr lang="es-MX" sz="2800" dirty="0">
                <a:effectLst/>
              </a:rPr>
              <a:t>Segundo</a:t>
            </a:r>
            <a:r>
              <a:rPr lang="es-MX" sz="2400" dirty="0">
                <a:effectLst/>
              </a:rPr>
              <a:t>, si los compradores reciben menos que el valor marginal total del intercambio, podrían tener insuficientes incentivos para invertir en ligas.</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Dejando a un lado el problema de lograr una asignación eficiente, a priori, podría haber cualquier división del superávit marginal de un intercambio. </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En general, cuando la división de superávit es menor que la porción de inversión, habrá una </a:t>
            </a:r>
            <a:r>
              <a:rPr lang="es-MX" sz="2400" dirty="0" err="1">
                <a:effectLst/>
                <a:latin typeface="Times New Roman" panose="02020603050405020304" pitchFamily="18" charset="0"/>
                <a:cs typeface="Times New Roman" panose="02020603050405020304" pitchFamily="18" charset="0"/>
              </a:rPr>
              <a:t>bajoinversión</a:t>
            </a:r>
            <a:r>
              <a:rPr lang="es-MX" sz="2400" dirty="0">
                <a:effectLst/>
                <a:latin typeface="Times New Roman" panose="02020603050405020304" pitchFamily="18" charset="0"/>
                <a:cs typeface="Times New Roman" panose="02020603050405020304" pitchFamily="18" charset="0"/>
              </a:rPr>
              <a:t> en ligas. Esto sugiere un argumento de eficiencia: que la división de superávit deberá corresponder al ambiente de inversión.</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La división del superávit en la subasta encaja en nuestro ambiente de inversión porque los compradores soportan el costo total de las ligas.</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r>
              <a:rPr lang="es-MX" sz="2200" dirty="0">
                <a:effectLst/>
              </a:rPr>
              <a:t>Ahora consideraré </a:t>
            </a:r>
            <a:r>
              <a:rPr lang="es-MX" sz="2400" dirty="0">
                <a:effectLst/>
              </a:rPr>
              <a:t>un juego de formación de redes más complejo, donde tanto compradores como vendedores invierten en la red.</a:t>
            </a:r>
          </a:p>
        </p:txBody>
      </p:sp>
      <p:sp>
        <p:nvSpPr>
          <p:cNvPr id="2" name="CuadroTexto 41">
            <a:extLst>
              <a:ext uri="{FF2B5EF4-FFF2-40B4-BE49-F238E27FC236}">
                <a16:creationId xmlns:a16="http://schemas.microsoft.com/office/drawing/2014/main" id="{C06F5268-3C7F-6D58-7F80-A50D16343AA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65</a:t>
            </a:fld>
            <a:endParaRPr lang="es-MX" dirty="0"/>
          </a:p>
        </p:txBody>
      </p:sp>
      <p:sp>
        <p:nvSpPr>
          <p:cNvPr id="3" name="Text Box 9">
            <a:extLst>
              <a:ext uri="{FF2B5EF4-FFF2-40B4-BE49-F238E27FC236}">
                <a16:creationId xmlns:a16="http://schemas.microsoft.com/office/drawing/2014/main" id="{A9E9093D-9DD2-82CF-1DE0-D2A7A8A2FB8B}"/>
              </a:ext>
            </a:extLst>
          </p:cNvPr>
          <p:cNvSpPr txBox="1">
            <a:spLocks noChangeArrowheads="1"/>
          </p:cNvSpPr>
          <p:nvPr/>
        </p:nvSpPr>
        <p:spPr bwMode="auto">
          <a:xfrm>
            <a:off x="179197" y="136452"/>
            <a:ext cx="668106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II.D. Discusión de resultados sobre eficiencia</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620942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6" end="6"/>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sz="4000" dirty="0"/>
              <a:t>III. Formación de redes con vendedores endógenos</a:t>
            </a:r>
          </a:p>
        </p:txBody>
      </p:sp>
      <p:sp>
        <p:nvSpPr>
          <p:cNvPr id="3" name="Marcador de contenido 2"/>
          <p:cNvSpPr>
            <a:spLocks noGrp="1"/>
          </p:cNvSpPr>
          <p:nvPr>
            <p:ph idx="1"/>
          </p:nvPr>
        </p:nvSpPr>
        <p:spPr>
          <a:xfrm>
            <a:off x="609600" y="1903228"/>
            <a:ext cx="10972800" cy="4227698"/>
          </a:xfrm>
        </p:spPr>
        <p:txBody>
          <a:bodyPr/>
          <a:lstStyle/>
          <a:p>
            <a:r>
              <a:rPr lang="es-MX" sz="2800" dirty="0">
                <a:effectLst/>
              </a:rPr>
              <a:t>En esta sección, la capacidad productiva es costosa y el conjunto de vendedores que invierten en capacidad es endógeno.</a:t>
            </a:r>
          </a:p>
          <a:p>
            <a:endParaRPr lang="es-MX" sz="1000" dirty="0">
              <a:effectLst/>
            </a:endParaRPr>
          </a:p>
          <a:p>
            <a:pPr lvl="1">
              <a:buFont typeface="Wingdings" panose="05000000000000000000" pitchFamily="2" charset="2"/>
              <a:buChar char="§"/>
            </a:pPr>
            <a:r>
              <a:rPr lang="es-MX" sz="2400" dirty="0">
                <a:effectLst/>
              </a:rPr>
              <a:t>Desarrollaré un juego de formación de redes, definiré redes eficientes, y analizaré resultados de equilibrio.</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Identificaré dos razones por las que las redes pueden formarse ineficientemente en este ambiente más complejo.</a:t>
            </a:r>
          </a:p>
        </p:txBody>
      </p:sp>
      <p:sp>
        <p:nvSpPr>
          <p:cNvPr id="4" name="CuadroTexto 41">
            <a:extLst>
              <a:ext uri="{FF2B5EF4-FFF2-40B4-BE49-F238E27FC236}">
                <a16:creationId xmlns:a16="http://schemas.microsoft.com/office/drawing/2014/main" id="{B6EE9074-E171-E45A-5BEA-41C3372C87B3}"/>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66</a:t>
            </a:fld>
            <a:endParaRPr lang="es-MX" dirty="0"/>
          </a:p>
        </p:txBody>
      </p:sp>
    </p:spTree>
    <p:extLst>
      <p:ext uri="{BB962C8B-B14F-4D97-AF65-F5344CB8AC3E}">
        <p14:creationId xmlns:p14="http://schemas.microsoft.com/office/powerpoint/2010/main" val="366510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95416" y="1062681"/>
            <a:ext cx="11022227" cy="5646232"/>
          </a:xfrm>
        </p:spPr>
        <p:txBody>
          <a:bodyPr/>
          <a:lstStyle/>
          <a:p>
            <a:r>
              <a:rPr lang="es-MX" sz="2800" dirty="0">
                <a:effectLst/>
              </a:rPr>
              <a:t>Etapa 1. </a:t>
            </a:r>
            <a:r>
              <a:rPr lang="es-MX" sz="2400" dirty="0">
                <a:effectLst/>
              </a:rPr>
              <a:t>Los compradores simultáneamente escogen ligas a los vendedores y incurren un costo </a:t>
            </a:r>
            <a:r>
              <a:rPr lang="es-MX" sz="2400" i="1" dirty="0">
                <a:effectLst/>
              </a:rPr>
              <a:t>c</a:t>
            </a:r>
            <a:r>
              <a:rPr lang="es-MX" sz="2400" dirty="0">
                <a:effectLst/>
              </a:rPr>
              <a:t>&gt;0 por liga. Como antes, </a:t>
            </a:r>
            <a:r>
              <a:rPr lang="es-MX" sz="2400" b="1" dirty="0" err="1">
                <a:effectLst/>
              </a:rPr>
              <a:t>g</a:t>
            </a:r>
            <a:r>
              <a:rPr lang="es-MX" sz="2400" i="1" baseline="-25000" dirty="0" err="1">
                <a:effectLst/>
              </a:rPr>
              <a:t>i</a:t>
            </a:r>
            <a:r>
              <a:rPr lang="es-MX" sz="2400" dirty="0">
                <a:effectLst/>
              </a:rPr>
              <a:t> = (</a:t>
            </a:r>
            <a:r>
              <a:rPr lang="es-MX" sz="2400" i="1" dirty="0">
                <a:effectLst/>
              </a:rPr>
              <a:t>g</a:t>
            </a:r>
            <a:r>
              <a:rPr lang="es-MX" sz="2400" i="1" baseline="-25000" dirty="0">
                <a:effectLst/>
              </a:rPr>
              <a:t>i</a:t>
            </a:r>
            <a:r>
              <a:rPr lang="es-MX" sz="2400" baseline="-25000" dirty="0">
                <a:effectLst/>
              </a:rPr>
              <a:t>1</a:t>
            </a:r>
            <a:r>
              <a:rPr lang="es-MX" sz="2400" dirty="0">
                <a:effectLst/>
              </a:rPr>
              <a:t>, </a:t>
            </a:r>
            <a:r>
              <a:rPr lang="es-MX" sz="2400" i="1" dirty="0">
                <a:effectLst/>
              </a:rPr>
              <a:t>g</a:t>
            </a:r>
            <a:r>
              <a:rPr lang="es-MX" sz="2400" i="1" baseline="-25000" dirty="0">
                <a:effectLst/>
              </a:rPr>
              <a:t>i</a:t>
            </a:r>
            <a:r>
              <a:rPr lang="es-MX" sz="2400" baseline="-25000" dirty="0">
                <a:effectLst/>
              </a:rPr>
              <a:t>2</a:t>
            </a:r>
            <a:r>
              <a:rPr lang="es-MX" sz="2400" dirty="0">
                <a:effectLst/>
              </a:rPr>
              <a:t>,…, </a:t>
            </a:r>
            <a:r>
              <a:rPr lang="es-MX" sz="2400" i="1" dirty="0" err="1">
                <a:effectLst/>
              </a:rPr>
              <a:t>g</a:t>
            </a:r>
            <a:r>
              <a:rPr lang="es-MX" sz="2400" i="1" baseline="-25000" dirty="0" err="1">
                <a:effectLst/>
              </a:rPr>
              <a:t>i|</a:t>
            </a:r>
            <a:r>
              <a:rPr lang="es-MX" sz="2400" b="1" baseline="-25000" dirty="0" err="1">
                <a:effectLst/>
              </a:rPr>
              <a:t>S</a:t>
            </a:r>
            <a:r>
              <a:rPr lang="es-MX" sz="2400" baseline="-25000" dirty="0">
                <a:effectLst/>
              </a:rPr>
              <a:t>|</a:t>
            </a:r>
            <a:r>
              <a:rPr lang="es-MX" sz="2400" dirty="0">
                <a:effectLst/>
              </a:rPr>
              <a:t>) representa la estrategia del comprador </a:t>
            </a:r>
            <a:r>
              <a:rPr lang="es-MX" sz="2400" i="1" dirty="0">
                <a:effectLst/>
              </a:rPr>
              <a:t>i</a:t>
            </a:r>
            <a:r>
              <a:rPr lang="es-MX" sz="2400" dirty="0">
                <a:effectLst/>
              </a:rPr>
              <a:t>, y </a:t>
            </a:r>
            <a:r>
              <a:rPr lang="es-MX" sz="2400" b="1" dirty="0">
                <a:effectLst/>
              </a:rPr>
              <a:t>G </a:t>
            </a:r>
            <a:r>
              <a:rPr lang="es-MX" sz="2400" dirty="0">
                <a:effectLst/>
              </a:rPr>
              <a:t>denota el patrón de ligas.</a:t>
            </a:r>
          </a:p>
          <a:p>
            <a:endParaRPr lang="es-MX" sz="1000" dirty="0">
              <a:effectLst/>
            </a:endParaRPr>
          </a:p>
          <a:p>
            <a:r>
              <a:rPr lang="es-MX" sz="2400" dirty="0">
                <a:effectLst/>
              </a:rPr>
              <a:t>Cuando los compradores escogen ligas, los vendedores simultáneamente deciden si invertir en posesiones (</a:t>
            </a:r>
            <a:r>
              <a:rPr lang="es-MX" sz="2200" dirty="0">
                <a:effectLst/>
              </a:rPr>
              <a:t>equipo de manufactura</a:t>
            </a:r>
            <a:r>
              <a:rPr lang="es-MX" sz="2400" dirty="0">
                <a:effectLst/>
              </a:rPr>
              <a:t>) que cuesta </a:t>
            </a:r>
            <a:r>
              <a:rPr lang="es-MX" sz="2400" dirty="0">
                <a:effectLst/>
                <a:sym typeface="Symbol" panose="05050102010706020507" pitchFamily="18" charset="2"/>
              </a:rPr>
              <a:t></a:t>
            </a:r>
            <a:r>
              <a:rPr lang="es-MX" sz="2400" dirty="0">
                <a:effectLst/>
              </a:rPr>
              <a:t>&gt;0. Esta posesión le permite producir una unidad indivisible de un bien a costo marginal cero para cualquier comprador ligado.</a:t>
            </a:r>
          </a:p>
          <a:p>
            <a:endParaRPr lang="es-MX" sz="1000" dirty="0">
              <a:effectLst/>
            </a:endParaRPr>
          </a:p>
          <a:p>
            <a:pPr lvl="1">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Un vendedor que no invierte no puede producir.</a:t>
            </a:r>
          </a:p>
          <a:p>
            <a:pPr lvl="1">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r>
              <a:rPr lang="es-MX" sz="2400" dirty="0">
                <a:effectLst/>
              </a:rPr>
              <a:t>Que </a:t>
            </a:r>
            <a:r>
              <a:rPr lang="es-MX" sz="2400" i="1" dirty="0" err="1">
                <a:effectLst/>
              </a:rPr>
              <a:t>z</a:t>
            </a:r>
            <a:r>
              <a:rPr lang="es-MX" sz="2400" i="1" baseline="-25000" dirty="0" err="1">
                <a:effectLst/>
              </a:rPr>
              <a:t>j</a:t>
            </a:r>
            <a:r>
              <a:rPr lang="es-MX" sz="2400" dirty="0">
                <a:effectLst/>
              </a:rPr>
              <a:t>=1 indique si el vendedor </a:t>
            </a:r>
            <a:r>
              <a:rPr lang="es-MX" sz="2400" i="1" dirty="0">
                <a:effectLst/>
              </a:rPr>
              <a:t>j</a:t>
            </a:r>
            <a:r>
              <a:rPr lang="es-MX" sz="2400" dirty="0">
                <a:effectLst/>
              </a:rPr>
              <a:t> invierte en una posesión, y </a:t>
            </a:r>
            <a:r>
              <a:rPr lang="es-MX" sz="2400" i="1" dirty="0" err="1">
                <a:effectLst/>
              </a:rPr>
              <a:t>z</a:t>
            </a:r>
            <a:r>
              <a:rPr lang="es-MX" sz="2400" i="1" baseline="-25000" dirty="0" err="1">
                <a:effectLst/>
              </a:rPr>
              <a:t>j</a:t>
            </a:r>
            <a:r>
              <a:rPr lang="es-MX" sz="2400" dirty="0">
                <a:effectLst/>
              </a:rPr>
              <a:t>=0 indique si no invierte.  </a:t>
            </a:r>
            <a:r>
              <a:rPr lang="es-MX" sz="2400" b="1" dirty="0">
                <a:effectLst/>
              </a:rPr>
              <a:t>Z</a:t>
            </a:r>
            <a:r>
              <a:rPr lang="es-MX" sz="2400" dirty="0">
                <a:effectLst/>
              </a:rPr>
              <a:t>=(</a:t>
            </a:r>
            <a:r>
              <a:rPr lang="es-MX" sz="2400" i="1" dirty="0">
                <a:effectLst/>
              </a:rPr>
              <a:t>z</a:t>
            </a:r>
            <a:r>
              <a:rPr lang="es-MX" sz="2400" baseline="-25000" dirty="0">
                <a:effectLst/>
              </a:rPr>
              <a:t>1</a:t>
            </a:r>
            <a:r>
              <a:rPr lang="es-MX" sz="2400" i="1" dirty="0">
                <a:effectLst/>
              </a:rPr>
              <a:t>,.., </a:t>
            </a:r>
            <a:r>
              <a:rPr lang="es-MX" sz="2400" dirty="0" err="1">
                <a:effectLst/>
              </a:rPr>
              <a:t>z</a:t>
            </a:r>
            <a:r>
              <a:rPr lang="es-MX" sz="2400" i="1" baseline="-25000" dirty="0" err="1">
                <a:effectLst/>
              </a:rPr>
              <a:t>|</a:t>
            </a:r>
            <a:r>
              <a:rPr lang="es-MX" sz="2400" b="1" i="1" baseline="-25000" dirty="0" err="1">
                <a:effectLst/>
              </a:rPr>
              <a:t>S</a:t>
            </a:r>
            <a:r>
              <a:rPr lang="es-MX" sz="2400" i="1" baseline="-25000" dirty="0">
                <a:effectLst/>
              </a:rPr>
              <a:t>|</a:t>
            </a:r>
            <a:r>
              <a:rPr lang="es-MX" sz="2400" dirty="0">
                <a:effectLst/>
              </a:rPr>
              <a:t>) representa todas las inversiones de los vendedores. Las inversiones (</a:t>
            </a:r>
            <a:r>
              <a:rPr lang="es-MX" sz="2400" b="1" dirty="0">
                <a:effectLst/>
              </a:rPr>
              <a:t>G</a:t>
            </a:r>
            <a:r>
              <a:rPr lang="es-MX" sz="2400" dirty="0">
                <a:effectLst/>
              </a:rPr>
              <a:t>, </a:t>
            </a:r>
            <a:r>
              <a:rPr lang="es-MX" sz="2400" b="1" dirty="0">
                <a:effectLst/>
              </a:rPr>
              <a:t>Z</a:t>
            </a:r>
            <a:r>
              <a:rPr lang="es-MX" sz="2400" dirty="0">
                <a:effectLst/>
              </a:rPr>
              <a:t>) son observables al final de esta etapa 1.</a:t>
            </a:r>
          </a:p>
        </p:txBody>
      </p:sp>
      <p:sp>
        <p:nvSpPr>
          <p:cNvPr id="4" name="Text Box 9"/>
          <p:cNvSpPr txBox="1">
            <a:spLocks noChangeArrowheads="1"/>
          </p:cNvSpPr>
          <p:nvPr/>
        </p:nvSpPr>
        <p:spPr bwMode="auto">
          <a:xfrm>
            <a:off x="139862" y="174606"/>
            <a:ext cx="7261835"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III.A. El juego con inversiones de los vendedores</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0AF09909-7D9A-0BE3-A0A7-357A0BDEC7E7}"/>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67</a:t>
            </a:fld>
            <a:endParaRPr lang="es-MX" dirty="0"/>
          </a:p>
        </p:txBody>
      </p:sp>
    </p:spTree>
    <p:extLst>
      <p:ext uri="{BB962C8B-B14F-4D97-AF65-F5344CB8AC3E}">
        <p14:creationId xmlns:p14="http://schemas.microsoft.com/office/powerpoint/2010/main" val="349030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31340" y="1103245"/>
            <a:ext cx="10466173" cy="5272268"/>
          </a:xfrm>
        </p:spPr>
        <p:txBody>
          <a:bodyPr/>
          <a:lstStyle/>
          <a:p>
            <a:r>
              <a:rPr lang="es-MX" sz="2800" dirty="0">
                <a:effectLst/>
              </a:rPr>
              <a:t>Etapa 2. </a:t>
            </a:r>
            <a:r>
              <a:rPr lang="es-MX" sz="2400" dirty="0">
                <a:effectLst/>
              </a:rPr>
              <a:t>Cada comprador </a:t>
            </a:r>
            <a:r>
              <a:rPr lang="es-MX" sz="2400" i="1" dirty="0" err="1">
                <a:effectLst/>
              </a:rPr>
              <a:t>b</a:t>
            </a:r>
            <a:r>
              <a:rPr lang="es-MX" sz="2400" i="1" baseline="-25000" dirty="0" err="1">
                <a:effectLst/>
              </a:rPr>
              <a:t>i</a:t>
            </a:r>
            <a:r>
              <a:rPr lang="es-MX" sz="2400" i="1" dirty="0">
                <a:effectLst/>
              </a:rPr>
              <a:t> </a:t>
            </a:r>
            <a:r>
              <a:rPr lang="es-MX" sz="2400" dirty="0">
                <a:effectLst/>
              </a:rPr>
              <a:t>privadamente conoce su valoración </a:t>
            </a:r>
            <a:r>
              <a:rPr lang="es-MX" sz="2400" i="1" dirty="0">
                <a:effectLst/>
              </a:rPr>
              <a:t>v</a:t>
            </a:r>
            <a:r>
              <a:rPr lang="es-MX" sz="2400" i="1" baseline="-25000" dirty="0">
                <a:effectLst/>
              </a:rPr>
              <a:t>i</a:t>
            </a:r>
            <a:r>
              <a:rPr lang="es-MX" sz="2400" i="1" dirty="0">
                <a:effectLst/>
              </a:rPr>
              <a:t>. </a:t>
            </a:r>
            <a:r>
              <a:rPr lang="es-MX" sz="2400" dirty="0">
                <a:effectLst/>
              </a:rPr>
              <a:t>Los compradores compiten por bienes en la subasta descrita anteriormente. </a:t>
            </a:r>
            <a:r>
              <a:rPr lang="es-MX" sz="2200" dirty="0">
                <a:effectLst/>
              </a:rPr>
              <a:t>Como antes, considero el equilibrio en la subasta cuando los compradores pujan hasta sus valoraciones</a:t>
            </a:r>
            <a:r>
              <a:rPr lang="es-MX" sz="2400" dirty="0">
                <a:effectLst/>
              </a:rPr>
              <a:t>.</a:t>
            </a:r>
          </a:p>
          <a:p>
            <a:endParaRPr lang="es-MX" sz="1000" dirty="0">
              <a:effectLst/>
            </a:endParaRPr>
          </a:p>
          <a:p>
            <a:r>
              <a:rPr lang="es-MX" sz="2400" dirty="0">
                <a:effectLst/>
              </a:rPr>
              <a:t>Las utilidades de un agente son sus V-beneficios menos sus costos de inversión.</a:t>
            </a:r>
          </a:p>
          <a:p>
            <a:endParaRPr lang="es-MX" sz="1000" dirty="0">
              <a:effectLst/>
            </a:endParaRPr>
          </a:p>
          <a:p>
            <a:r>
              <a:rPr lang="es-MX" sz="2400" dirty="0">
                <a:effectLst/>
              </a:rPr>
              <a:t>Para un comprador </a:t>
            </a:r>
            <a:r>
              <a:rPr lang="es-MX" sz="2400" i="1" dirty="0" err="1">
                <a:effectLst/>
              </a:rPr>
              <a:t>b</a:t>
            </a:r>
            <a:r>
              <a:rPr lang="es-MX" sz="2400" i="1" baseline="-25000" dirty="0" err="1">
                <a:effectLst/>
              </a:rPr>
              <a:t>i</a:t>
            </a:r>
            <a:r>
              <a:rPr lang="es-MX" sz="2400" dirty="0">
                <a:effectLst/>
              </a:rPr>
              <a:t>, sus utilidades son </a:t>
            </a:r>
            <a:r>
              <a:rPr lang="es-MX" sz="2400" dirty="0" err="1">
                <a:effectLst/>
              </a:rPr>
              <a:t>V</a:t>
            </a:r>
            <a:r>
              <a:rPr lang="es-MX" sz="2400" i="1" baseline="-25000" dirty="0" err="1">
                <a:effectLst/>
              </a:rPr>
              <a:t>b</a:t>
            </a:r>
            <a:r>
              <a:rPr lang="es-MX" sz="2400" i="1" baseline="-46000" dirty="0" err="1">
                <a:effectLst/>
              </a:rPr>
              <a:t>i</a:t>
            </a:r>
            <a:r>
              <a:rPr lang="es-MX" sz="2400" dirty="0">
                <a:effectLst/>
              </a:rPr>
              <a:t>(</a:t>
            </a:r>
            <a:r>
              <a:rPr lang="es-MX" sz="2400" b="1" dirty="0">
                <a:effectLst/>
              </a:rPr>
              <a:t>G</a:t>
            </a:r>
            <a:r>
              <a:rPr lang="es-MX" sz="2400" dirty="0">
                <a:effectLst/>
              </a:rPr>
              <a:t>, </a:t>
            </a:r>
            <a:r>
              <a:rPr lang="es-MX" sz="2400" b="1" dirty="0">
                <a:effectLst/>
              </a:rPr>
              <a:t>Z</a:t>
            </a:r>
            <a:r>
              <a:rPr lang="es-MX" sz="2400" dirty="0">
                <a:effectLst/>
              </a:rPr>
              <a:t>) – </a:t>
            </a:r>
            <a:r>
              <a:rPr lang="es-MX" sz="2400" i="1" dirty="0" err="1">
                <a:effectLst/>
              </a:rPr>
              <a:t>c</a:t>
            </a:r>
            <a:r>
              <a:rPr lang="es-MX" sz="2800" dirty="0" err="1">
                <a:effectLst/>
                <a:sym typeface="Symbol" panose="05050102010706020507" pitchFamily="18" charset="2"/>
              </a:rPr>
              <a:t></a:t>
            </a:r>
            <a:r>
              <a:rPr lang="es-MX" sz="2400" i="1" baseline="-46000" dirty="0" err="1">
                <a:effectLst/>
              </a:rPr>
              <a:t>j</a:t>
            </a:r>
            <a:r>
              <a:rPr lang="es-MX" sz="2400" baseline="-46000" dirty="0">
                <a:effectLst/>
              </a:rPr>
              <a:t>=1</a:t>
            </a:r>
            <a:r>
              <a:rPr lang="es-MX" sz="2400" baseline="46000" dirty="0">
                <a:effectLst/>
              </a:rPr>
              <a:t>|</a:t>
            </a:r>
            <a:r>
              <a:rPr lang="es-MX" sz="2400" b="1" baseline="46000" dirty="0">
                <a:effectLst/>
              </a:rPr>
              <a:t>S</a:t>
            </a:r>
            <a:r>
              <a:rPr lang="es-MX" sz="2400" baseline="46000" dirty="0">
                <a:effectLst/>
              </a:rPr>
              <a:t>|</a:t>
            </a:r>
            <a:r>
              <a:rPr lang="es-MX" sz="2400" i="1" dirty="0">
                <a:effectLst/>
              </a:rPr>
              <a:t>g</a:t>
            </a:r>
            <a:r>
              <a:rPr lang="es-MX" sz="2400" i="1" baseline="-25000" dirty="0">
                <a:effectLst/>
              </a:rPr>
              <a:t>ij</a:t>
            </a:r>
            <a:r>
              <a:rPr lang="es-MX" sz="2400" i="1" dirty="0">
                <a:effectLst/>
              </a:rPr>
              <a:t>.</a:t>
            </a:r>
          </a:p>
          <a:p>
            <a:endParaRPr lang="es-MX" sz="1000" i="1" dirty="0">
              <a:effectLst/>
            </a:endParaRPr>
          </a:p>
          <a:p>
            <a:pPr algn="just"/>
            <a:r>
              <a:rPr lang="es-MX" sz="2400" dirty="0">
                <a:effectLst/>
              </a:rPr>
              <a:t>Para un vendedor </a:t>
            </a:r>
            <a:r>
              <a:rPr lang="es-MX" sz="2400" i="1" dirty="0">
                <a:effectLst/>
              </a:rPr>
              <a:t>j</a:t>
            </a:r>
            <a:r>
              <a:rPr lang="es-MX" sz="2400" dirty="0">
                <a:effectLst/>
              </a:rPr>
              <a:t>, sus utilidades son </a:t>
            </a:r>
            <a:r>
              <a:rPr lang="es-MX" sz="2400" dirty="0" err="1">
                <a:effectLst/>
              </a:rPr>
              <a:t>V</a:t>
            </a:r>
            <a:r>
              <a:rPr lang="es-MX" sz="2400" i="1" baseline="-25000" dirty="0" err="1">
                <a:effectLst/>
              </a:rPr>
              <a:t>s</a:t>
            </a:r>
            <a:r>
              <a:rPr lang="es-MX" sz="2400" i="1" baseline="-46000" dirty="0" err="1">
                <a:effectLst/>
              </a:rPr>
              <a:t>j</a:t>
            </a:r>
            <a:r>
              <a:rPr lang="es-MX" sz="2400" dirty="0">
                <a:effectLst/>
              </a:rPr>
              <a:t>(</a:t>
            </a:r>
            <a:r>
              <a:rPr lang="es-MX" sz="2400" b="1" dirty="0">
                <a:effectLst/>
              </a:rPr>
              <a:t>G</a:t>
            </a:r>
            <a:r>
              <a:rPr lang="es-MX" sz="2400" dirty="0">
                <a:effectLst/>
              </a:rPr>
              <a:t>, </a:t>
            </a:r>
            <a:r>
              <a:rPr lang="es-MX" sz="2400" b="1" dirty="0">
                <a:effectLst/>
              </a:rPr>
              <a:t>Z</a:t>
            </a:r>
            <a:r>
              <a:rPr lang="es-MX" sz="2400" dirty="0">
                <a:effectLst/>
              </a:rPr>
              <a:t>) – </a:t>
            </a:r>
            <a:r>
              <a:rPr lang="es-MX" sz="2400" dirty="0">
                <a:effectLst/>
                <a:sym typeface="Symbol" panose="05050102010706020507" pitchFamily="18" charset="2"/>
              </a:rPr>
              <a:t></a:t>
            </a:r>
            <a:r>
              <a:rPr lang="es-MX" sz="2400" dirty="0">
                <a:effectLst/>
              </a:rPr>
              <a:t> si invirtió en una posesión. Las utilidades son cero para todos los otros vendedores.</a:t>
            </a:r>
          </a:p>
        </p:txBody>
      </p:sp>
      <p:sp>
        <p:nvSpPr>
          <p:cNvPr id="2" name="CuadroTexto 41">
            <a:extLst>
              <a:ext uri="{FF2B5EF4-FFF2-40B4-BE49-F238E27FC236}">
                <a16:creationId xmlns:a16="http://schemas.microsoft.com/office/drawing/2014/main" id="{834A07C3-2AEB-18F1-1869-FA9BE8E33FE2}"/>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68</a:t>
            </a:fld>
            <a:endParaRPr lang="es-MX" dirty="0"/>
          </a:p>
        </p:txBody>
      </p:sp>
      <p:sp>
        <p:nvSpPr>
          <p:cNvPr id="5" name="Text Box 9">
            <a:extLst>
              <a:ext uri="{FF2B5EF4-FFF2-40B4-BE49-F238E27FC236}">
                <a16:creationId xmlns:a16="http://schemas.microsoft.com/office/drawing/2014/main" id="{109BEB71-4C45-3935-126B-60FE5BF21626}"/>
              </a:ext>
            </a:extLst>
          </p:cNvPr>
          <p:cNvSpPr txBox="1">
            <a:spLocks noChangeArrowheads="1"/>
          </p:cNvSpPr>
          <p:nvPr/>
        </p:nvSpPr>
        <p:spPr bwMode="auto">
          <a:xfrm>
            <a:off x="139862" y="174606"/>
            <a:ext cx="7261835"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III.A. El juego con inversiones de los vendedores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783691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03189" y="1272746"/>
            <a:ext cx="10243751" cy="4782065"/>
          </a:xfrm>
        </p:spPr>
        <p:txBody>
          <a:bodyPr/>
          <a:lstStyle/>
          <a:p>
            <a:r>
              <a:rPr lang="es-MX" sz="2400" dirty="0">
                <a:effectLst/>
              </a:rPr>
              <a:t>Como antes, resuelvo para un equilibrio bayesiano perfecto, con estrategias puras (</a:t>
            </a:r>
            <a:r>
              <a:rPr lang="es-MX" sz="2200" dirty="0">
                <a:effectLst/>
              </a:rPr>
              <a:t>las estrategias se escogen deterministamente</a:t>
            </a:r>
            <a:r>
              <a:rPr lang="es-MX" sz="2400" dirty="0">
                <a:effectLst/>
              </a:rPr>
              <a:t>). </a:t>
            </a:r>
          </a:p>
          <a:p>
            <a:endParaRPr lang="es-MX" sz="1000" dirty="0">
              <a:effectLst/>
            </a:endParaRPr>
          </a:p>
          <a:p>
            <a:pPr algn="just"/>
            <a:r>
              <a:rPr lang="es-MX" sz="2400" dirty="0">
                <a:effectLst/>
              </a:rPr>
              <a:t>Dadas las inversiones de los otros agentes, un comprador invierte en sus ligas si y solo si ninguna otra selección de ligas genera una ganancia esperada mayor.</a:t>
            </a:r>
          </a:p>
          <a:p>
            <a:pPr algn="just"/>
            <a:endParaRPr lang="es-MX" sz="1000" dirty="0">
              <a:effectLst/>
            </a:endParaRPr>
          </a:p>
          <a:p>
            <a:pPr algn="just"/>
            <a:r>
              <a:rPr lang="es-MX" sz="2400" dirty="0">
                <a:effectLst/>
              </a:rPr>
              <a:t>Un vendedor invierte en capacidad (</a:t>
            </a:r>
            <a:r>
              <a:rPr lang="es-MX" sz="2200" dirty="0">
                <a:effectLst/>
              </a:rPr>
              <a:t>posesiones</a:t>
            </a:r>
            <a:r>
              <a:rPr lang="es-MX" sz="2400" dirty="0">
                <a:effectLst/>
              </a:rPr>
              <a:t>) si y solo si asegura una ganancia esperada positiva.</a:t>
            </a:r>
          </a:p>
        </p:txBody>
      </p:sp>
      <p:sp>
        <p:nvSpPr>
          <p:cNvPr id="2" name="CuadroTexto 41">
            <a:extLst>
              <a:ext uri="{FF2B5EF4-FFF2-40B4-BE49-F238E27FC236}">
                <a16:creationId xmlns:a16="http://schemas.microsoft.com/office/drawing/2014/main" id="{E870157A-8DDD-E76F-366A-73DE63CE340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69</a:t>
            </a:fld>
            <a:endParaRPr lang="es-MX" dirty="0"/>
          </a:p>
        </p:txBody>
      </p:sp>
      <p:sp>
        <p:nvSpPr>
          <p:cNvPr id="5" name="Text Box 9">
            <a:extLst>
              <a:ext uri="{FF2B5EF4-FFF2-40B4-BE49-F238E27FC236}">
                <a16:creationId xmlns:a16="http://schemas.microsoft.com/office/drawing/2014/main" id="{CF667093-8825-962B-BCD4-0290D7A8815F}"/>
              </a:ext>
            </a:extLst>
          </p:cNvPr>
          <p:cNvSpPr txBox="1">
            <a:spLocks noChangeArrowheads="1"/>
          </p:cNvSpPr>
          <p:nvPr/>
        </p:nvSpPr>
        <p:spPr bwMode="auto">
          <a:xfrm>
            <a:off x="139862" y="174606"/>
            <a:ext cx="7261835"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III.A. El juego con inversiones de los vendedores</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93971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507303" y="1188720"/>
            <a:ext cx="10620945" cy="5368834"/>
          </a:xfrm>
        </p:spPr>
        <p:txBody>
          <a:bodyPr/>
          <a:lstStyle/>
          <a:p>
            <a:pPr marL="0" indent="0">
              <a:buNone/>
            </a:pPr>
            <a:r>
              <a:rPr lang="es-MX" dirty="0">
                <a:effectLst/>
              </a:rPr>
              <a:t>Preguntas que responderé.</a:t>
            </a:r>
          </a:p>
          <a:p>
            <a:pPr marL="0" indent="0">
              <a:buNone/>
            </a:pPr>
            <a:endParaRPr lang="es-MX" dirty="0">
              <a:effectLst/>
            </a:endParaRPr>
          </a:p>
          <a:p>
            <a:r>
              <a:rPr lang="es-MX" sz="2800" dirty="0">
                <a:effectLst/>
              </a:rPr>
              <a:t>¿Cuál es la relación entre los intereses individuales de los agentes y los intereses colectivos?</a:t>
            </a:r>
            <a:endParaRPr lang="" sz="2800" dirty="0">
              <a:effectLst/>
            </a:endParaRPr>
          </a:p>
          <a:p>
            <a:pPr marL="0" indent="0">
              <a:buNone/>
            </a:pPr>
            <a:endParaRPr lang="es-MX" sz="2800" dirty="0">
              <a:effectLst/>
            </a:endParaRPr>
          </a:p>
          <a:p>
            <a:r>
              <a:rPr lang="es-MX" sz="2800" dirty="0">
                <a:effectLst/>
              </a:rPr>
              <a:t>Los agentes actúan individualmente para maximizar sus ganancias. No cooperan entre sí. Aún así, ¿Pueden formar una estructura de red que maximiza el bienestar económico global?</a:t>
            </a:r>
          </a:p>
        </p:txBody>
      </p:sp>
      <p:sp>
        <p:nvSpPr>
          <p:cNvPr id="2" name="Text Box 9">
            <a:extLst>
              <a:ext uri="{FF2B5EF4-FFF2-40B4-BE49-F238E27FC236}">
                <a16:creationId xmlns:a16="http://schemas.microsoft.com/office/drawing/2014/main" id="{820E0882-B279-0FF7-E414-DD9F78A8F13C}"/>
              </a:ext>
            </a:extLst>
          </p:cNvPr>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5" name="CuadroTexto 41">
            <a:extLst>
              <a:ext uri="{FF2B5EF4-FFF2-40B4-BE49-F238E27FC236}">
                <a16:creationId xmlns:a16="http://schemas.microsoft.com/office/drawing/2014/main" id="{81FD7FF6-083B-1173-213E-60BA8BF72BF4}"/>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a:t>
            </a:fld>
            <a:endParaRPr lang="es-MX" dirty="0"/>
          </a:p>
        </p:txBody>
      </p:sp>
    </p:spTree>
    <p:extLst>
      <p:ext uri="{BB962C8B-B14F-4D97-AF65-F5344CB8AC3E}">
        <p14:creationId xmlns:p14="http://schemas.microsoft.com/office/powerpoint/2010/main" val="395983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150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350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MX" dirty="0"/>
              <a:t>III.B Eficiencia y equilibrio</a:t>
            </a:r>
          </a:p>
        </p:txBody>
      </p:sp>
      <mc:AlternateContent xmlns:mc="http://schemas.openxmlformats.org/markup-compatibility/2006" xmlns:a14="http://schemas.microsoft.com/office/drawing/2010/main">
        <mc:Choice Requires="a14">
          <p:sp>
            <p:nvSpPr>
              <p:cNvPr id="6" name="Marcador de contenido 5"/>
              <p:cNvSpPr>
                <a:spLocks noGrp="1"/>
              </p:cNvSpPr>
              <p:nvPr>
                <p:ph idx="1"/>
              </p:nvPr>
            </p:nvSpPr>
            <p:spPr>
              <a:xfrm>
                <a:off x="609600" y="1516511"/>
                <a:ext cx="10783330" cy="4661009"/>
              </a:xfrm>
            </p:spPr>
            <p:txBody>
              <a:bodyPr/>
              <a:lstStyle/>
              <a:p>
                <a:r>
                  <a:rPr lang="es-MX" sz="2400" dirty="0">
                    <a:effectLst/>
                  </a:rPr>
                  <a:t>Las redes eficientes permiten el mayor bienestar económico de las inversiones en ligas, posesiones, e intercambio de bienes.</a:t>
                </a:r>
              </a:p>
              <a:p>
                <a:endParaRPr lang="es-MX" sz="1000" dirty="0">
                  <a:effectLst/>
                </a:endParaRPr>
              </a:p>
              <a:p>
                <a:r>
                  <a:rPr lang="es-MX" sz="2400" dirty="0">
                    <a:effectLst/>
                  </a:rPr>
                  <a:t>El superávit económico neto de una red, W(</a:t>
                </a:r>
                <a:r>
                  <a:rPr lang="es-MX" sz="2400" b="1" dirty="0">
                    <a:effectLst/>
                  </a:rPr>
                  <a:t>G</a:t>
                </a:r>
                <a:r>
                  <a:rPr lang="es-MX" sz="2400" dirty="0">
                    <a:effectLst/>
                  </a:rPr>
                  <a:t>, </a:t>
                </a:r>
                <a:r>
                  <a:rPr lang="es-MX" sz="2400" b="1" dirty="0">
                    <a:effectLst/>
                  </a:rPr>
                  <a:t>Z</a:t>
                </a:r>
                <a:r>
                  <a:rPr lang="es-MX" sz="2400" dirty="0">
                    <a:effectLst/>
                  </a:rPr>
                  <a:t>) es el superávit económico bruto menos la inversión y los costos de ligas:</a:t>
                </a:r>
              </a:p>
              <a:p>
                <a:pPr marL="0" indent="0">
                  <a:buNone/>
                </a:pPr>
                <a:r>
                  <a:rPr lang="es-MX" sz="2400" dirty="0">
                    <a:effectLst/>
                  </a:rPr>
                  <a:t>	W(</a:t>
                </a:r>
                <a:r>
                  <a:rPr lang="es-MX" sz="2400" b="1" dirty="0">
                    <a:effectLst/>
                  </a:rPr>
                  <a:t>G</a:t>
                </a:r>
                <a:r>
                  <a:rPr lang="es-MX" sz="2400" dirty="0">
                    <a:effectLst/>
                  </a:rPr>
                  <a:t>, </a:t>
                </a:r>
                <a:r>
                  <a:rPr lang="es-MX" sz="2400" b="1" dirty="0">
                    <a:effectLst/>
                  </a:rPr>
                  <a:t>Z</a:t>
                </a:r>
                <a:r>
                  <a:rPr lang="es-MX" sz="2400" dirty="0">
                    <a:effectLst/>
                  </a:rPr>
                  <a:t>) </a:t>
                </a:r>
                <a:r>
                  <a:rPr lang="es-MX" sz="2400" dirty="0">
                    <a:effectLst/>
                    <a:sym typeface="Symbol" panose="05050102010706020507" pitchFamily="18" charset="2"/>
                  </a:rPr>
                  <a:t></a:t>
                </a:r>
                <a:r>
                  <a:rPr lang="es-MX" sz="2400" dirty="0">
                    <a:effectLst/>
                  </a:rPr>
                  <a:t> </a:t>
                </a:r>
                <a:r>
                  <a:rPr lang="es-MX" sz="2400" i="1" dirty="0">
                    <a:effectLst/>
                  </a:rPr>
                  <a:t>H</a:t>
                </a:r>
                <a:r>
                  <a:rPr lang="es-MX" sz="2400" dirty="0">
                    <a:effectLst/>
                  </a:rPr>
                  <a:t>(</a:t>
                </a:r>
                <a:r>
                  <a:rPr lang="es-MX" sz="2400" b="1" dirty="0">
                    <a:effectLst/>
                  </a:rPr>
                  <a:t>G</a:t>
                </a:r>
                <a:r>
                  <a:rPr lang="es-MX" sz="2400" dirty="0">
                    <a:effectLst/>
                  </a:rPr>
                  <a:t>, </a:t>
                </a:r>
                <a:r>
                  <a:rPr lang="es-MX" sz="2400" b="1" dirty="0">
                    <a:effectLst/>
                  </a:rPr>
                  <a:t>Z</a:t>
                </a:r>
                <a:r>
                  <a:rPr lang="es-MX" sz="2400" dirty="0">
                    <a:effectLst/>
                  </a:rPr>
                  <a:t>) – </a:t>
                </a:r>
                <a:r>
                  <a:rPr lang="es-MX" sz="2400" i="1" dirty="0">
                    <a:effectLst/>
                  </a:rPr>
                  <a:t>c</a:t>
                </a:r>
                <a:r>
                  <a:rPr lang="es-MX" sz="800" i="1" dirty="0">
                    <a:effectLst/>
                  </a:rPr>
                  <a:t> </a:t>
                </a:r>
                <a14:m>
                  <m:oMath xmlns:m="http://schemas.openxmlformats.org/officeDocument/2006/math">
                    <m:nary>
                      <m:naryPr>
                        <m:chr m:val="∑"/>
                        <m:ctrlPr>
                          <a:rPr lang="es-MX" sz="2400" i="1">
                            <a:effectLst/>
                            <a:latin typeface="Cambria Math" panose="02040503050406030204" pitchFamily="18" charset="0"/>
                          </a:rPr>
                        </m:ctrlPr>
                      </m:naryPr>
                      <m:sub>
                        <m:r>
                          <m:rPr>
                            <m:brk m:alnAt="23"/>
                          </m:rPr>
                          <a:rPr lang="es-MX" sz="2400" i="1">
                            <a:effectLst/>
                            <a:latin typeface="Cambria Math" panose="02040503050406030204" pitchFamily="18" charset="0"/>
                          </a:rPr>
                          <m:t>𝑖</m:t>
                        </m:r>
                        <m:r>
                          <a:rPr lang="es-MX" sz="2400" i="1">
                            <a:effectLst/>
                            <a:latin typeface="Cambria Math" panose="02040503050406030204" pitchFamily="18" charset="0"/>
                          </a:rPr>
                          <m:t>=1</m:t>
                        </m:r>
                      </m:sub>
                      <m:sup>
                        <m:r>
                          <a:rPr lang="es-MX" sz="2400" i="1">
                            <a:effectLst/>
                            <a:latin typeface="Cambria Math" panose="02040503050406030204" pitchFamily="18" charset="0"/>
                          </a:rPr>
                          <m:t>|</m:t>
                        </m:r>
                        <m:r>
                          <a:rPr lang="es-MX" sz="2400" b="1">
                            <a:effectLst/>
                            <a:latin typeface="Cambria Math" panose="02040503050406030204" pitchFamily="18" charset="0"/>
                          </a:rPr>
                          <m:t>𝐁</m:t>
                        </m:r>
                        <m:r>
                          <a:rPr lang="es-MX" sz="2400" i="1">
                            <a:effectLst/>
                            <a:latin typeface="Cambria Math" panose="02040503050406030204" pitchFamily="18" charset="0"/>
                          </a:rPr>
                          <m:t>|</m:t>
                        </m:r>
                      </m:sup>
                      <m:e>
                        <m:nary>
                          <m:naryPr>
                            <m:chr m:val="∑"/>
                            <m:limLoc m:val="subSup"/>
                            <m:ctrlPr>
                              <a:rPr lang="es-MX" sz="2400" i="1">
                                <a:effectLst/>
                                <a:latin typeface="Cambria Math" panose="02040503050406030204" pitchFamily="18" charset="0"/>
                              </a:rPr>
                            </m:ctrlPr>
                          </m:naryPr>
                          <m:sub>
                            <m:r>
                              <m:rPr>
                                <m:brk m:alnAt="25"/>
                              </m:rPr>
                              <a:rPr lang="es-MX" sz="2400" i="1">
                                <a:effectLst/>
                                <a:latin typeface="Cambria Math" panose="02040503050406030204" pitchFamily="18" charset="0"/>
                              </a:rPr>
                              <m:t>𝑗</m:t>
                            </m:r>
                            <m:r>
                              <a:rPr lang="es-MX" sz="2400" i="1">
                                <a:effectLst/>
                                <a:latin typeface="Cambria Math" panose="02040503050406030204" pitchFamily="18" charset="0"/>
                              </a:rPr>
                              <m:t>=1</m:t>
                            </m:r>
                          </m:sub>
                          <m:sup>
                            <m:r>
                              <a:rPr lang="es-MX" sz="2400" i="1">
                                <a:effectLst/>
                                <a:latin typeface="Cambria Math" panose="02040503050406030204" pitchFamily="18" charset="0"/>
                              </a:rPr>
                              <m:t>|</m:t>
                            </m:r>
                            <m:r>
                              <a:rPr lang="es-MX" sz="2400" b="1">
                                <a:effectLst/>
                                <a:latin typeface="Cambria Math" panose="02040503050406030204" pitchFamily="18" charset="0"/>
                              </a:rPr>
                              <m:t>𝐒</m:t>
                            </m:r>
                            <m:r>
                              <a:rPr lang="es-MX" sz="2400" i="1">
                                <a:effectLst/>
                                <a:latin typeface="Cambria Math" panose="02040503050406030204" pitchFamily="18" charset="0"/>
                              </a:rPr>
                              <m:t>|</m:t>
                            </m:r>
                          </m:sup>
                          <m:e>
                            <m:r>
                              <a:rPr lang="es-MX" sz="2400" i="1">
                                <a:effectLst/>
                                <a:latin typeface="Cambria Math" panose="02040503050406030204" pitchFamily="18" charset="0"/>
                              </a:rPr>
                              <m:t>𝑔</m:t>
                            </m:r>
                            <m:r>
                              <a:rPr lang="es-MX" sz="2400" i="1" baseline="-25000">
                                <a:effectLst/>
                                <a:latin typeface="Cambria Math" panose="02040503050406030204" pitchFamily="18" charset="0"/>
                              </a:rPr>
                              <m:t>𝑖𝑗</m:t>
                            </m:r>
                          </m:e>
                        </m:nary>
                      </m:e>
                    </m:nary>
                  </m:oMath>
                </a14:m>
                <a:r>
                  <a:rPr lang="es-MX" sz="2400" dirty="0">
                    <a:effectLst/>
                  </a:rPr>
                  <a:t> – </a:t>
                </a:r>
                <a:r>
                  <a:rPr lang="es-MX" sz="2400" dirty="0">
                    <a:effectLst/>
                    <a:sym typeface="Symbol" panose="05050102010706020507" pitchFamily="18" charset="2"/>
                  </a:rPr>
                  <a:t></a:t>
                </a:r>
                <a:r>
                  <a:rPr lang="es-MX" sz="800" dirty="0">
                    <a:effectLst/>
                    <a:sym typeface="Symbol" panose="05050102010706020507" pitchFamily="18" charset="2"/>
                  </a:rPr>
                  <a:t> </a:t>
                </a:r>
                <a14:m>
                  <m:oMath xmlns:m="http://schemas.openxmlformats.org/officeDocument/2006/math">
                    <m:nary>
                      <m:naryPr>
                        <m:chr m:val="∑"/>
                        <m:ctrlPr>
                          <a:rPr lang="es-MX" sz="2400" i="1">
                            <a:effectLst/>
                            <a:latin typeface="Cambria Math" panose="02040503050406030204" pitchFamily="18" charset="0"/>
                          </a:rPr>
                        </m:ctrlPr>
                      </m:naryPr>
                      <m:sub>
                        <m:r>
                          <m:rPr>
                            <m:brk m:alnAt="23"/>
                          </m:rPr>
                          <a:rPr lang="es-MX" sz="2400" i="1">
                            <a:effectLst/>
                            <a:latin typeface="Cambria Math" panose="02040503050406030204" pitchFamily="18" charset="0"/>
                          </a:rPr>
                          <m:t>𝑗</m:t>
                        </m:r>
                        <m:r>
                          <a:rPr lang="es-MX" sz="2400" i="1">
                            <a:effectLst/>
                            <a:latin typeface="Cambria Math" panose="02040503050406030204" pitchFamily="18" charset="0"/>
                          </a:rPr>
                          <m:t>=1</m:t>
                        </m:r>
                      </m:sub>
                      <m:sup>
                        <m:r>
                          <a:rPr lang="es-MX" sz="2400" i="1">
                            <a:effectLst/>
                            <a:latin typeface="Cambria Math" panose="02040503050406030204" pitchFamily="18" charset="0"/>
                          </a:rPr>
                          <m:t>|</m:t>
                        </m:r>
                        <m:r>
                          <a:rPr lang="es-MX" sz="2400" b="1">
                            <a:effectLst/>
                            <a:latin typeface="Cambria Math" panose="02040503050406030204" pitchFamily="18" charset="0"/>
                          </a:rPr>
                          <m:t>𝐒</m:t>
                        </m:r>
                        <m:r>
                          <a:rPr lang="es-MX" sz="2400" i="1">
                            <a:effectLst/>
                            <a:latin typeface="Cambria Math" panose="02040503050406030204" pitchFamily="18" charset="0"/>
                          </a:rPr>
                          <m:t>|</m:t>
                        </m:r>
                      </m:sup>
                      <m:e>
                        <m:r>
                          <a:rPr lang="es-MX" sz="2400" i="1">
                            <a:effectLst/>
                            <a:latin typeface="Cambria Math" panose="02040503050406030204" pitchFamily="18" charset="0"/>
                          </a:rPr>
                          <m:t>𝑧</m:t>
                        </m:r>
                        <m:r>
                          <a:rPr lang="es-MX" sz="2400" i="1" baseline="-25000">
                            <a:effectLst/>
                            <a:latin typeface="Cambria Math" panose="02040503050406030204" pitchFamily="18" charset="0"/>
                          </a:rPr>
                          <m:t>𝑗</m:t>
                        </m:r>
                      </m:e>
                    </m:nary>
                  </m:oMath>
                </a14:m>
                <a:r>
                  <a:rPr lang="es-MX" sz="2400" dirty="0">
                    <a:effectLst/>
                  </a:rPr>
                  <a:t>.</a:t>
                </a:r>
              </a:p>
              <a:p>
                <a:pPr marL="0" indent="0">
                  <a:buNone/>
                </a:pPr>
                <a:endParaRPr lang="es-MX" sz="1000" dirty="0">
                  <a:effectLst/>
                </a:endParaRPr>
              </a:p>
              <a:p>
                <a:r>
                  <a:rPr lang="es-MX" sz="2800" dirty="0">
                    <a:solidFill>
                      <a:srgbClr val="FFFF66"/>
                    </a:solidFill>
                    <a:effectLst/>
                  </a:rPr>
                  <a:t>Red eficiente</a:t>
                </a:r>
                <a:r>
                  <a:rPr lang="es-MX" sz="2800" dirty="0">
                    <a:effectLst/>
                  </a:rPr>
                  <a:t>. </a:t>
                </a:r>
                <a:r>
                  <a:rPr lang="es-MX" sz="2400" dirty="0">
                    <a:effectLst/>
                  </a:rPr>
                  <a:t>Una red es una </a:t>
                </a:r>
                <a:r>
                  <a:rPr lang="es-MX" sz="2400" i="1" dirty="0">
                    <a:effectLst/>
                  </a:rPr>
                  <a:t>red eficiente </a:t>
                </a:r>
                <a:r>
                  <a:rPr lang="es-MX" sz="2400" dirty="0">
                    <a:effectLst/>
                  </a:rPr>
                  <a:t>si ninguna otra red produce un superávit económico neto más alto (</a:t>
                </a:r>
                <a:r>
                  <a:rPr lang="es-MX" sz="2400" dirty="0">
                    <a:effectLst/>
                    <a:latin typeface="Times New Roman" panose="02020603050405020304" pitchFamily="18" charset="0"/>
                    <a:cs typeface="Times New Roman" panose="02020603050405020304" pitchFamily="18" charset="0"/>
                  </a:rPr>
                  <a:t>definida en la lámina 36</a:t>
                </a:r>
                <a:r>
                  <a:rPr lang="es-MX" sz="2400" dirty="0">
                    <a:effectLst/>
                  </a:rPr>
                  <a:t>).</a:t>
                </a:r>
              </a:p>
            </p:txBody>
          </p:sp>
        </mc:Choice>
        <mc:Fallback xmlns="">
          <p:sp>
            <p:nvSpPr>
              <p:cNvPr id="6" name="Marcador de contenido 5"/>
              <p:cNvSpPr>
                <a:spLocks noGrp="1" noRot="1" noChangeAspect="1" noMove="1" noResize="1" noEditPoints="1" noAdjustHandles="1" noChangeArrowheads="1" noChangeShapeType="1" noTextEdit="1"/>
              </p:cNvSpPr>
              <p:nvPr>
                <p:ph idx="1"/>
              </p:nvPr>
            </p:nvSpPr>
            <p:spPr>
              <a:xfrm>
                <a:off x="609600" y="1516511"/>
                <a:ext cx="10783330" cy="4661009"/>
              </a:xfrm>
              <a:blipFill>
                <a:blip r:embed="rId2"/>
                <a:stretch>
                  <a:fillRect t="-916" r="-1413"/>
                </a:stretch>
              </a:blipFill>
            </p:spPr>
            <p:txBody>
              <a:bodyPr/>
              <a:lstStyle/>
              <a:p>
                <a:r>
                  <a:rPr lang="es-MX">
                    <a:noFill/>
                  </a:rPr>
                  <a:t> </a:t>
                </a:r>
              </a:p>
            </p:txBody>
          </p:sp>
        </mc:Fallback>
      </mc:AlternateContent>
      <p:sp>
        <p:nvSpPr>
          <p:cNvPr id="2" name="CuadroTexto 41">
            <a:extLst>
              <a:ext uri="{FF2B5EF4-FFF2-40B4-BE49-F238E27FC236}">
                <a16:creationId xmlns:a16="http://schemas.microsoft.com/office/drawing/2014/main" id="{BA3A0711-7FED-880A-D7A2-5D00C28BE0B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70</a:t>
            </a:fld>
            <a:endParaRPr lang="es-MX" dirty="0"/>
          </a:p>
        </p:txBody>
      </p:sp>
      <p:cxnSp>
        <p:nvCxnSpPr>
          <p:cNvPr id="4" name="Conector recto de flecha 3">
            <a:extLst>
              <a:ext uri="{FF2B5EF4-FFF2-40B4-BE49-F238E27FC236}">
                <a16:creationId xmlns:a16="http://schemas.microsoft.com/office/drawing/2014/main" id="{74501779-EC7D-1464-2801-3BF3DF05A252}"/>
              </a:ext>
            </a:extLst>
          </p:cNvPr>
          <p:cNvCxnSpPr/>
          <p:nvPr/>
        </p:nvCxnSpPr>
        <p:spPr>
          <a:xfrm>
            <a:off x="1648047" y="3264199"/>
            <a:ext cx="1562986" cy="180754"/>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697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par>
                                <p:cTn id="11" presetID="1" presetClass="entr" presetSubtype="0" fill="hold" grpId="0"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3" end="3"/>
                                            </p:txEl>
                                          </p:spTgt>
                                        </p:tgtEl>
                                        <p:attrNameLst>
                                          <p:attrName>ppt_c</p:attrName>
                                        </p:attrNameLst>
                                      </p:cBhvr>
                                      <p:to>
                                        <a:schemeClr val="accent1"/>
                                      </p:to>
                                    </p:animClr>
                                  </p:sub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nvSpPr>
        <p:spPr bwMode="auto">
          <a:xfrm>
            <a:off x="300500" y="115077"/>
            <a:ext cx="427150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III.B. Eficiencia y equilibrio</a:t>
            </a:r>
            <a:endParaRPr lang="es-MX" sz="2800" i="1" u="none" dirty="0">
              <a:latin typeface="Times New Roman" panose="02020603050405020304" pitchFamily="18" charset="0"/>
              <a:sym typeface="Symbol" panose="05050102010706020507" pitchFamily="18" charset="2"/>
            </a:endParaRPr>
          </a:p>
        </p:txBody>
      </p:sp>
      <p:sp>
        <p:nvSpPr>
          <p:cNvPr id="6" name="Marcador de contenido 5"/>
          <p:cNvSpPr>
            <a:spLocks noGrp="1"/>
          </p:cNvSpPr>
          <p:nvPr>
            <p:ph idx="1"/>
          </p:nvPr>
        </p:nvSpPr>
        <p:spPr>
          <a:xfrm>
            <a:off x="457200" y="786580"/>
            <a:ext cx="10962167" cy="5956343"/>
          </a:xfrm>
        </p:spPr>
        <p:txBody>
          <a:bodyPr/>
          <a:lstStyle/>
          <a:p>
            <a:r>
              <a:rPr lang="es-MX" sz="2400" dirty="0">
                <a:effectLst/>
              </a:rPr>
              <a:t>En contraste con el juego anterior, aquí la red eficiente no siempre es un resultado de equilibrio.</a:t>
            </a:r>
          </a:p>
          <a:p>
            <a:pPr lvl="1">
              <a:buFont typeface="Wingdings" panose="05000000000000000000" pitchFamily="2" charset="2"/>
              <a:buChar char="§"/>
            </a:pPr>
            <a:r>
              <a:rPr lang="es-MX" sz="2400" dirty="0">
                <a:effectLst/>
              </a:rPr>
              <a:t>Los incentivos de los compradores están alineados con el bienestar social, pero los vendedores a veces tienen insuficientes incentivos para invertir en posesiones.</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La inversión de un vendedor es eficiente cuando su costo, </a:t>
            </a:r>
            <a:r>
              <a:rPr lang="es-MX" sz="2400" dirty="0">
                <a:effectLst/>
                <a:sym typeface="Symbol" panose="05050102010706020507" pitchFamily="18" charset="2"/>
              </a:rPr>
              <a:t></a:t>
            </a:r>
            <a:r>
              <a:rPr lang="es-MX" sz="2400" dirty="0">
                <a:effectLst/>
              </a:rPr>
              <a:t>, es menor que lo que genera en superávit esperado del intercambio.</a:t>
            </a:r>
          </a:p>
          <a:p>
            <a:pPr lvl="1">
              <a:buFont typeface="Wingdings" panose="05000000000000000000" pitchFamily="2" charset="2"/>
              <a:buChar char="§"/>
            </a:pPr>
            <a:r>
              <a:rPr lang="es-MX" sz="2400" dirty="0">
                <a:effectLst/>
              </a:rPr>
              <a:t>El precio que un vendedor recibe, sin embargo, es menor que el superávit del intercambio.</a:t>
            </a:r>
          </a:p>
          <a:p>
            <a:pPr lvl="1">
              <a:buFont typeface="Wingdings" panose="05000000000000000000" pitchFamily="2" charset="2"/>
              <a:buChar char="§"/>
            </a:pPr>
            <a:r>
              <a:rPr lang="es-MX" sz="2400" dirty="0">
                <a:effectLst/>
              </a:rPr>
              <a:t>Como se vio en las reglas de la subasta, el precio no es igual a la valoración del comprador, sino a la valoración del “anterior mejor” comprador.</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La ganancia de cada vendedor, por tanto, es menor que su contribución marginal al bienestar económico.</a:t>
            </a:r>
          </a:p>
        </p:txBody>
      </p:sp>
      <p:sp>
        <p:nvSpPr>
          <p:cNvPr id="2" name="CuadroTexto 41">
            <a:extLst>
              <a:ext uri="{FF2B5EF4-FFF2-40B4-BE49-F238E27FC236}">
                <a16:creationId xmlns:a16="http://schemas.microsoft.com/office/drawing/2014/main" id="{4A4C256E-0169-13BA-8EA0-2BA79FF58AC3}"/>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71</a:t>
            </a:fld>
            <a:endParaRPr lang="es-MX" dirty="0"/>
          </a:p>
        </p:txBody>
      </p:sp>
    </p:spTree>
    <p:extLst>
      <p:ext uri="{BB962C8B-B14F-4D97-AF65-F5344CB8AC3E}">
        <p14:creationId xmlns:p14="http://schemas.microsoft.com/office/powerpoint/2010/main" val="3892157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3" end="3"/>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accent1"/>
                                      </p:to>
                                    </p:animClr>
                                  </p:sub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6" name="Marcador de contenido 5"/>
              <p:cNvSpPr>
                <a:spLocks noGrp="1"/>
              </p:cNvSpPr>
              <p:nvPr>
                <p:ph idx="1"/>
              </p:nvPr>
            </p:nvSpPr>
            <p:spPr>
              <a:xfrm>
                <a:off x="856539" y="765314"/>
                <a:ext cx="10573461" cy="5814391"/>
              </a:xfrm>
            </p:spPr>
            <p:txBody>
              <a:bodyPr/>
              <a:lstStyle/>
              <a:p>
                <a:pPr marL="0" indent="0">
                  <a:buNone/>
                </a:pPr>
                <a:r>
                  <a:rPr lang="es-MX" sz="2200" dirty="0">
                    <a:effectLst/>
                  </a:rPr>
                  <a:t>Un ejemplo muestra que existe una divergencia entre las condiciones de eficiencia y los incentivos a invertir de un vendedor, cuando el costo (de invertir) para vendedor es alto.</a:t>
                </a:r>
              </a:p>
              <a:p>
                <a:pPr marL="0" indent="0">
                  <a:buNone/>
                </a:pPr>
                <a:endParaRPr lang="es-MX" sz="1000" dirty="0">
                  <a:effectLst/>
                </a:endParaRPr>
              </a:p>
              <a:p>
                <a:r>
                  <a:rPr lang="es-MX" sz="2200" dirty="0">
                    <a:effectLst/>
                  </a:rPr>
                  <a:t>Ejemplo 7 [</a:t>
                </a:r>
                <a:r>
                  <a:rPr lang="es-MX" sz="2200" dirty="0">
                    <a:solidFill>
                      <a:srgbClr val="99FFCC"/>
                    </a:solidFill>
                    <a:effectLst/>
                  </a:rPr>
                  <a:t>Incentivos a invertir para vendedor</a:t>
                </a:r>
                <a:r>
                  <a:rPr lang="es-MX" sz="2200" dirty="0">
                    <a:effectLst/>
                  </a:rPr>
                  <a:t>]. Considere las redes LAC de la figura 4. En estas redes, los compradores con las mayores tres valoraciones siempre obtienen bienes. Esas redes son eficientes si la valoración del tercer comprador más alto justifica la liga y los costos de inversión, o sea, si </a:t>
                </a:r>
                <a:r>
                  <a:rPr lang="es-MX" sz="2200" dirty="0">
                    <a:effectLst/>
                    <a:sym typeface="Symbol" panose="05050102010706020507" pitchFamily="18" charset="2"/>
                  </a:rPr>
                  <a:t></a:t>
                </a:r>
                <a:r>
                  <a:rPr lang="es-MX" sz="2200" dirty="0">
                    <a:effectLst/>
                  </a:rPr>
                  <a:t>+3</a:t>
                </a:r>
                <a:r>
                  <a:rPr lang="es-MX" sz="2200" i="1" dirty="0">
                    <a:effectLst/>
                  </a:rPr>
                  <a:t>c</a:t>
                </a:r>
                <a:r>
                  <a:rPr lang="es-MX" sz="2200" dirty="0">
                    <a:effectLst/>
                    <a:sym typeface="Symbol" panose="05050102010706020507" pitchFamily="18" charset="2"/>
                  </a:rPr>
                  <a:t></a:t>
                </a:r>
                <a:r>
                  <a:rPr lang="es-MX" sz="2200" dirty="0">
                    <a:effectLst/>
                  </a:rPr>
                  <a:t>E[X</a:t>
                </a:r>
                <a:r>
                  <a:rPr lang="es-MX" sz="2200" baseline="30000" dirty="0">
                    <a:effectLst/>
                  </a:rPr>
                  <a:t>3:5</a:t>
                </a:r>
                <a:r>
                  <a:rPr lang="es-MX" sz="2200" dirty="0">
                    <a:effectLst/>
                  </a:rPr>
                  <a:t>]  y  </a:t>
                </a:r>
                <a:r>
                  <a:rPr lang="es-MX" sz="2200" i="1" dirty="0">
                    <a:effectLst/>
                  </a:rPr>
                  <a:t>c </a:t>
                </a:r>
                <a:r>
                  <a:rPr lang="es-MX" sz="2200" dirty="0">
                    <a:effectLst/>
                    <a:sym typeface="Symbol" panose="05050102010706020507" pitchFamily="18" charset="2"/>
                  </a:rPr>
                  <a:t> </a:t>
                </a:r>
                <a14:m>
                  <m:oMath xmlns:m="http://schemas.openxmlformats.org/officeDocument/2006/math">
                    <m:d>
                      <m:dPr>
                        <m:ctrlPr>
                          <a:rPr lang="es-MX" sz="2400" i="1">
                            <a:effectLst/>
                            <a:latin typeface="Cambria Math" panose="02040503050406030204" pitchFamily="18" charset="0"/>
                          </a:rPr>
                        </m:ctrlPr>
                      </m:dPr>
                      <m:e>
                        <m:m>
                          <m:mPr>
                            <m:mcs>
                              <m:mc>
                                <m:mcPr>
                                  <m:count m:val="1"/>
                                  <m:mcJc m:val="center"/>
                                </m:mcPr>
                              </m:mc>
                            </m:mcs>
                            <m:ctrlPr>
                              <a:rPr lang="es-MX" sz="2400" i="1">
                                <a:effectLst/>
                                <a:latin typeface="Cambria Math" panose="02040503050406030204" pitchFamily="18" charset="0"/>
                              </a:rPr>
                            </m:ctrlPr>
                          </m:mPr>
                          <m:mr>
                            <m:e>
                              <m:r>
                                <m:rPr>
                                  <m:brk m:alnAt="7"/>
                                </m:rPr>
                                <a:rPr lang="es-MX" sz="2400" i="1">
                                  <a:effectLst/>
                                  <a:latin typeface="Cambria Math" panose="02040503050406030204" pitchFamily="18" charset="0"/>
                                </a:rPr>
                                <m:t>5</m:t>
                              </m:r>
                            </m:e>
                          </m:mr>
                          <m:mr>
                            <m:e>
                              <m:r>
                                <a:rPr lang="es-MX" sz="2400" i="1">
                                  <a:effectLst/>
                                  <a:latin typeface="Cambria Math" panose="02040503050406030204" pitchFamily="18" charset="0"/>
                                </a:rPr>
                                <m:t>3</m:t>
                              </m:r>
                            </m:e>
                          </m:mr>
                        </m:m>
                      </m:e>
                    </m:d>
                  </m:oMath>
                </a14:m>
                <a:r>
                  <a:rPr lang="es-MX" sz="2400" baseline="70000" dirty="0">
                    <a:effectLst/>
                  </a:rPr>
                  <a:t>-1</a:t>
                </a:r>
                <a:r>
                  <a:rPr lang="es-MX" sz="2400" dirty="0">
                    <a:effectLst/>
                  </a:rPr>
                  <a:t>E[X</a:t>
                </a:r>
                <a:r>
                  <a:rPr lang="es-MX" sz="2400" baseline="46000" dirty="0">
                    <a:effectLst/>
                  </a:rPr>
                  <a:t>3:5</a:t>
                </a:r>
                <a:r>
                  <a:rPr lang="es-MX" sz="2400" dirty="0">
                    <a:effectLst/>
                    <a:sym typeface="Symbol" panose="05050102010706020507" pitchFamily="18" charset="2"/>
                  </a:rPr>
                  <a:t>-</a:t>
                </a:r>
                <a:r>
                  <a:rPr lang="es-MX" sz="2400" dirty="0">
                    <a:effectLst/>
                  </a:rPr>
                  <a:t>X</a:t>
                </a:r>
                <a:r>
                  <a:rPr lang="es-MX" sz="2400" baseline="46000" dirty="0">
                    <a:effectLst/>
                  </a:rPr>
                  <a:t>4:5</a:t>
                </a:r>
                <a:r>
                  <a:rPr lang="es-MX" sz="2400" dirty="0">
                    <a:effectLst/>
                  </a:rPr>
                  <a:t>].</a:t>
                </a:r>
                <a:endParaRPr lang="es-MX" sz="2200" dirty="0">
                  <a:effectLst/>
                </a:endParaRPr>
              </a:p>
            </p:txBody>
          </p:sp>
        </mc:Choice>
        <mc:Fallback xmlns="">
          <p:sp>
            <p:nvSpPr>
              <p:cNvPr id="6" name="Marcador de contenido 5"/>
              <p:cNvSpPr>
                <a:spLocks noGrp="1" noRot="1" noChangeAspect="1" noMove="1" noResize="1" noEditPoints="1" noAdjustHandles="1" noChangeArrowheads="1" noChangeShapeType="1" noTextEdit="1"/>
              </p:cNvSpPr>
              <p:nvPr>
                <p:ph idx="1"/>
              </p:nvPr>
            </p:nvSpPr>
            <p:spPr>
              <a:xfrm>
                <a:off x="856539" y="765314"/>
                <a:ext cx="10573461" cy="5814391"/>
              </a:xfrm>
              <a:blipFill>
                <a:blip r:embed="rId2"/>
                <a:stretch>
                  <a:fillRect l="-750" t="-630" r="-115"/>
                </a:stretch>
              </a:blipFill>
            </p:spPr>
            <p:txBody>
              <a:bodyPr/>
              <a:lstStyle/>
              <a:p>
                <a:r>
                  <a:rPr lang="es-MX">
                    <a:noFill/>
                  </a:rPr>
                  <a:t> </a:t>
                </a:r>
              </a:p>
            </p:txBody>
          </p:sp>
        </mc:Fallback>
      </mc:AlternateContent>
      <p:pic>
        <p:nvPicPr>
          <p:cNvPr id="5" name="Imagen 4"/>
          <p:cNvPicPr>
            <a:picLocks noChangeAspect="1"/>
          </p:cNvPicPr>
          <p:nvPr/>
        </p:nvPicPr>
        <p:blipFill rotWithShape="1">
          <a:blip r:embed="rId3"/>
          <a:srcRect l="27999" t="34593" r="15751" b="8667"/>
          <a:stretch/>
        </p:blipFill>
        <p:spPr>
          <a:xfrm>
            <a:off x="6792982" y="3682314"/>
            <a:ext cx="5330224" cy="3024408"/>
          </a:xfrm>
          <a:prstGeom prst="rect">
            <a:avLst/>
          </a:prstGeom>
        </p:spPr>
      </p:pic>
      <p:sp>
        <p:nvSpPr>
          <p:cNvPr id="7" name="Marcador de contenido 5"/>
          <p:cNvSpPr txBox="1">
            <a:spLocks/>
          </p:cNvSpPr>
          <p:nvPr/>
        </p:nvSpPr>
        <p:spPr bwMode="auto">
          <a:xfrm>
            <a:off x="1183939" y="4122865"/>
            <a:ext cx="5727069" cy="2448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4"/>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5"/>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6"/>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effectLst/>
                <a:latin typeface="Calibri Light" panose="020F0302020204030204" pitchFamily="34" charset="0"/>
              </a:rPr>
              <a:t>En estas redes, cada vendedor siempre recibe un precio de X</a:t>
            </a:r>
            <a:r>
              <a:rPr lang="es-MX" sz="2200" baseline="30000" dirty="0">
                <a:effectLst/>
                <a:latin typeface="Calibri Light" panose="020F0302020204030204" pitchFamily="34" charset="0"/>
              </a:rPr>
              <a:t>4:5</a:t>
            </a:r>
            <a:r>
              <a:rPr lang="es-MX" sz="2200" dirty="0">
                <a:effectLst/>
                <a:latin typeface="Calibri Light" panose="020F0302020204030204" pitchFamily="34" charset="0"/>
              </a:rPr>
              <a:t>, puesto que a este precio la oferta de tres unidades iguala la demanda de tres unidades.</a:t>
            </a:r>
          </a:p>
        </p:txBody>
      </p:sp>
      <p:sp>
        <p:nvSpPr>
          <p:cNvPr id="8" name="Marcador de contenido 5"/>
          <p:cNvSpPr txBox="1">
            <a:spLocks/>
          </p:cNvSpPr>
          <p:nvPr/>
        </p:nvSpPr>
        <p:spPr bwMode="auto">
          <a:xfrm>
            <a:off x="1183939" y="5573996"/>
            <a:ext cx="5713570" cy="91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hlink"/>
              </a:buClr>
              <a:buSzPct val="90000"/>
              <a:buFont typeface="Wingdings" panose="05000000000000000000" pitchFamily="2" charset="2"/>
              <a:buBlip>
                <a:blip r:embed="rId4"/>
              </a:buBlip>
              <a:defRPr sz="3200" kern="1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effectLst>
                  <a:outerShdw blurRad="38100" dist="38100" dir="2700000" algn="tl">
                    <a:srgbClr val="000000"/>
                  </a:outerShdw>
                </a:effectLst>
                <a:latin typeface="+mn-lt"/>
                <a:ea typeface="+mn-ea"/>
                <a:cs typeface="+mn-cs"/>
              </a:defRPr>
            </a:lvl2pPr>
            <a:lvl3pPr marL="1143000" indent="-228600" algn="l" rtl="0" eaLnBrk="0" fontAlgn="base" hangingPunct="0">
              <a:spcBef>
                <a:spcPct val="20000"/>
              </a:spcBef>
              <a:spcAft>
                <a:spcPct val="0"/>
              </a:spcAft>
              <a:buClr>
                <a:schemeClr val="accent2"/>
              </a:buClr>
              <a:buSzPct val="90000"/>
              <a:buFont typeface="Wingdings" panose="05000000000000000000" pitchFamily="2" charset="2"/>
              <a:buBlip>
                <a:blip r:embed="rId5"/>
              </a:buBlip>
              <a:defRPr sz="2400" kern="1200">
                <a:solidFill>
                  <a:schemeClr val="tx1"/>
                </a:solidFill>
                <a:effectLst>
                  <a:outerShdw blurRad="38100" dist="38100" dir="2700000" algn="tl">
                    <a:srgbClr val="000000"/>
                  </a:outerShdw>
                </a:effectLst>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effectLst>
                  <a:outerShdw blurRad="38100" dist="38100" dir="2700000" algn="tl">
                    <a:srgbClr val="000000"/>
                  </a:outerShdw>
                </a:effectLst>
                <a:latin typeface="+mn-lt"/>
                <a:ea typeface="+mn-ea"/>
                <a:cs typeface="+mn-cs"/>
              </a:defRPr>
            </a:lvl4pPr>
            <a:lvl5pPr marL="2057400" indent="-228600" algn="l" rtl="0" eaLnBrk="0" fontAlgn="base" hangingPunct="0">
              <a:spcBef>
                <a:spcPct val="20000"/>
              </a:spcBef>
              <a:spcAft>
                <a:spcPct val="0"/>
              </a:spcAft>
              <a:buClr>
                <a:schemeClr val="folHlink"/>
              </a:buClr>
              <a:buSzPct val="90000"/>
              <a:buFont typeface="Wingdings" panose="05000000000000000000" pitchFamily="2" charset="2"/>
              <a:buBlip>
                <a:blip r:embed="rId6"/>
              </a:buBlip>
              <a:defRPr sz="2000"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200" dirty="0">
                <a:effectLst/>
                <a:latin typeface="Calibri Light" panose="020F0302020204030204" pitchFamily="34" charset="0"/>
              </a:rPr>
              <a:t>La utilidad de cada vendedor es entonces      E[X</a:t>
            </a:r>
            <a:r>
              <a:rPr lang="es-MX" sz="2200" baseline="30000" dirty="0">
                <a:effectLst/>
                <a:latin typeface="Calibri Light" panose="020F0302020204030204" pitchFamily="34" charset="0"/>
              </a:rPr>
              <a:t>4:5</a:t>
            </a:r>
            <a:r>
              <a:rPr lang="es-MX" sz="2200" dirty="0">
                <a:effectLst/>
                <a:latin typeface="Calibri Light" panose="020F0302020204030204" pitchFamily="34" charset="0"/>
              </a:rPr>
              <a:t>] – </a:t>
            </a:r>
            <a:r>
              <a:rPr lang="es-MX" sz="2200" dirty="0">
                <a:effectLst/>
                <a:latin typeface="Calibri Light" panose="020F0302020204030204" pitchFamily="34" charset="0"/>
                <a:sym typeface="Symbol" panose="05050102010706020507" pitchFamily="18" charset="2"/>
              </a:rPr>
              <a:t></a:t>
            </a:r>
            <a:r>
              <a:rPr lang="es-MX" sz="2200" dirty="0">
                <a:effectLst/>
                <a:latin typeface="Calibri Light" panose="020F0302020204030204" pitchFamily="34" charset="0"/>
              </a:rPr>
              <a:t>, e invertirá si y solo si </a:t>
            </a:r>
            <a:r>
              <a:rPr lang="es-MX" sz="2200" dirty="0">
                <a:effectLst/>
                <a:latin typeface="Calibri Light" panose="020F0302020204030204" pitchFamily="34" charset="0"/>
                <a:sym typeface="Symbol" panose="05050102010706020507" pitchFamily="18" charset="2"/>
              </a:rPr>
              <a:t> </a:t>
            </a:r>
            <a:r>
              <a:rPr lang="es-MX" sz="2200" dirty="0">
                <a:effectLst/>
                <a:latin typeface="Calibri Light" panose="020F0302020204030204" pitchFamily="34" charset="0"/>
              </a:rPr>
              <a:t>&lt;E[X</a:t>
            </a:r>
            <a:r>
              <a:rPr lang="es-MX" sz="2200" baseline="30000" dirty="0">
                <a:effectLst/>
                <a:latin typeface="Calibri Light" panose="020F0302020204030204" pitchFamily="34" charset="0"/>
              </a:rPr>
              <a:t>4:5</a:t>
            </a:r>
            <a:r>
              <a:rPr lang="es-MX" sz="2200" dirty="0">
                <a:effectLst/>
                <a:latin typeface="Calibri Light" panose="020F0302020204030204" pitchFamily="34" charset="0"/>
              </a:rPr>
              <a:t>]. </a:t>
            </a:r>
          </a:p>
        </p:txBody>
      </p:sp>
      <p:sp>
        <p:nvSpPr>
          <p:cNvPr id="2" name="CuadroTexto 41">
            <a:extLst>
              <a:ext uri="{FF2B5EF4-FFF2-40B4-BE49-F238E27FC236}">
                <a16:creationId xmlns:a16="http://schemas.microsoft.com/office/drawing/2014/main" id="{A40B980E-D77E-03AA-0175-9BF96BA7A129}"/>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72</a:t>
            </a:fld>
            <a:endParaRPr lang="es-MX" dirty="0"/>
          </a:p>
        </p:txBody>
      </p:sp>
      <p:sp>
        <p:nvSpPr>
          <p:cNvPr id="3" name="Text Box 9">
            <a:extLst>
              <a:ext uri="{FF2B5EF4-FFF2-40B4-BE49-F238E27FC236}">
                <a16:creationId xmlns:a16="http://schemas.microsoft.com/office/drawing/2014/main" id="{AC856F4C-2914-32BE-3F39-81DDACC88E1C}"/>
              </a:ext>
            </a:extLst>
          </p:cNvPr>
          <p:cNvSpPr txBox="1">
            <a:spLocks noChangeArrowheads="1"/>
          </p:cNvSpPr>
          <p:nvPr/>
        </p:nvSpPr>
        <p:spPr bwMode="auto">
          <a:xfrm>
            <a:off x="300500" y="115077"/>
            <a:ext cx="427150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III.B. Eficiencia y equilibrio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145985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7">
                                            <p:txEl>
                                              <p:pRg st="0" end="0"/>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704336" y="765314"/>
            <a:ext cx="10750378" cy="5977609"/>
          </a:xfrm>
        </p:spPr>
        <p:txBody>
          <a:bodyPr/>
          <a:lstStyle/>
          <a:p>
            <a:pPr marL="0" indent="0">
              <a:buNone/>
            </a:pPr>
            <a:r>
              <a:rPr lang="es-MX" sz="2400" dirty="0">
                <a:effectLst/>
              </a:rPr>
              <a:t>Es fácil ver que las condiciones de eficiencia de estas redes divergen de los incentivos para vendedores a invertir.</a:t>
            </a:r>
          </a:p>
          <a:p>
            <a:pPr marL="0" indent="0">
              <a:buNone/>
            </a:pPr>
            <a:endParaRPr lang="es-MX" sz="1050" dirty="0">
              <a:effectLst/>
            </a:endParaRPr>
          </a:p>
          <a:p>
            <a:r>
              <a:rPr lang="es-MX" sz="2400" dirty="0">
                <a:effectLst/>
              </a:rPr>
              <a:t>Cuando </a:t>
            </a:r>
            <a:r>
              <a:rPr lang="es-MX" sz="2400" i="1" dirty="0">
                <a:effectLst/>
              </a:rPr>
              <a:t>c</a:t>
            </a:r>
            <a:r>
              <a:rPr lang="es-MX" sz="2400" dirty="0">
                <a:effectLst/>
              </a:rPr>
              <a:t>=0, para tomar un caso extremo, las redes son eficientes para </a:t>
            </a:r>
            <a:r>
              <a:rPr lang="es-MX" sz="2400" dirty="0">
                <a:effectLst/>
                <a:sym typeface="Symbol" panose="05050102010706020507" pitchFamily="18" charset="2"/>
              </a:rPr>
              <a:t></a:t>
            </a:r>
            <a:r>
              <a:rPr lang="es-MX" sz="2400" dirty="0">
                <a:effectLst/>
              </a:rPr>
              <a:t>E[X</a:t>
            </a:r>
            <a:r>
              <a:rPr lang="es-MX" sz="2400" baseline="30000" dirty="0">
                <a:effectLst/>
              </a:rPr>
              <a:t>3:5</a:t>
            </a:r>
            <a:r>
              <a:rPr lang="es-MX" sz="2400" dirty="0">
                <a:effectLst/>
              </a:rPr>
              <a:t>]. Los vendedores invertirán en posesiones cuando </a:t>
            </a:r>
            <a:r>
              <a:rPr lang="es-MX" sz="2400" dirty="0">
                <a:effectLst/>
                <a:sym typeface="Symbol" panose="05050102010706020507" pitchFamily="18" charset="2"/>
              </a:rPr>
              <a:t></a:t>
            </a:r>
            <a:r>
              <a:rPr lang="es-MX" sz="2400" dirty="0">
                <a:effectLst/>
              </a:rPr>
              <a:t>E[X</a:t>
            </a:r>
            <a:r>
              <a:rPr lang="es-MX" sz="2400" baseline="30000" dirty="0">
                <a:effectLst/>
              </a:rPr>
              <a:t>4:5</a:t>
            </a:r>
            <a:r>
              <a:rPr lang="es-MX" sz="2400" dirty="0">
                <a:effectLst/>
              </a:rPr>
              <a:t>], pero no cuando E[X</a:t>
            </a:r>
            <a:r>
              <a:rPr lang="es-MX" sz="2400" baseline="30000" dirty="0">
                <a:effectLst/>
              </a:rPr>
              <a:t>3:5</a:t>
            </a:r>
            <a:r>
              <a:rPr lang="es-MX" sz="2400" dirty="0">
                <a:effectLst/>
              </a:rPr>
              <a:t>] </a:t>
            </a:r>
            <a:r>
              <a:rPr lang="es-MX" sz="2400" dirty="0">
                <a:effectLst/>
                <a:sym typeface="Symbol" panose="05050102010706020507" pitchFamily="18" charset="2"/>
              </a:rPr>
              <a:t></a:t>
            </a:r>
            <a:r>
              <a:rPr lang="es-MX" sz="2400" dirty="0">
                <a:effectLst/>
              </a:rPr>
              <a:t> </a:t>
            </a:r>
            <a:r>
              <a:rPr lang="es-MX" sz="2400" dirty="0">
                <a:effectLst/>
                <a:sym typeface="Symbol" panose="05050102010706020507" pitchFamily="18" charset="2"/>
              </a:rPr>
              <a:t></a:t>
            </a:r>
            <a:r>
              <a:rPr lang="es-MX" sz="2400" dirty="0">
                <a:effectLst/>
              </a:rPr>
              <a:t> </a:t>
            </a:r>
            <a:r>
              <a:rPr lang="es-MX" sz="2400" dirty="0">
                <a:effectLst/>
                <a:sym typeface="Symbol" panose="05050102010706020507" pitchFamily="18" charset="2"/>
              </a:rPr>
              <a:t></a:t>
            </a:r>
            <a:r>
              <a:rPr lang="es-MX" sz="2400" dirty="0">
                <a:effectLst/>
              </a:rPr>
              <a:t> E[X</a:t>
            </a:r>
            <a:r>
              <a:rPr lang="es-MX" sz="2400" baseline="30000" dirty="0">
                <a:effectLst/>
              </a:rPr>
              <a:t>4:5</a:t>
            </a:r>
            <a:r>
              <a:rPr lang="es-MX" sz="2400" dirty="0">
                <a:effectLst/>
              </a:rPr>
              <a:t>].</a:t>
            </a:r>
          </a:p>
          <a:p>
            <a:endParaRPr lang="es-MX" sz="1000" dirty="0">
              <a:effectLst/>
            </a:endParaRPr>
          </a:p>
          <a:p>
            <a:r>
              <a:rPr lang="es-MX" sz="2400" dirty="0">
                <a:effectLst/>
                <a:latin typeface="Times New Roman" panose="02020603050405020304" pitchFamily="18" charset="0"/>
                <a:cs typeface="Times New Roman" panose="02020603050405020304" pitchFamily="18" charset="0"/>
              </a:rPr>
              <a:t>El problema de cubrir los costos de los vendedores es una consecuencia de la información privada y el estado incompleto de los contratos en este ambiente.</a:t>
            </a:r>
          </a:p>
          <a:p>
            <a:endParaRPr lang="es-MX" sz="1000" dirty="0">
              <a:effectLst/>
            </a:endParaRPr>
          </a:p>
          <a:p>
            <a:pPr marL="0" indent="0">
              <a:buNone/>
            </a:pPr>
            <a:r>
              <a:rPr lang="es-MX" sz="2400" dirty="0">
                <a:effectLst/>
              </a:rPr>
              <a:t>He supuesto que los pagos de los compradores a los vendedores no se determinan hasta la segunda etapa del juego, después de que los vendedores llevan a cabo sus valoraciones de los bienes.</a:t>
            </a:r>
          </a:p>
          <a:p>
            <a:pPr marL="0" indent="0">
              <a:buNone/>
            </a:pPr>
            <a:endParaRPr lang="es-MX" sz="1000" dirty="0">
              <a:effectLst/>
            </a:endParaRPr>
          </a:p>
          <a:p>
            <a:pPr>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Para cubrir sus costos en este punto, los vendedores pudieran cargar una cuota fija (por venta), o equivalentemente fijar un precio de reserva (el precio más bajo que un vendedor aceptará) en sus subastas. </a:t>
            </a:r>
          </a:p>
        </p:txBody>
      </p:sp>
      <p:sp>
        <p:nvSpPr>
          <p:cNvPr id="2" name="CuadroTexto 41">
            <a:extLst>
              <a:ext uri="{FF2B5EF4-FFF2-40B4-BE49-F238E27FC236}">
                <a16:creationId xmlns:a16="http://schemas.microsoft.com/office/drawing/2014/main" id="{46B5548A-604D-6879-5888-4CFED919D2B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73</a:t>
            </a:fld>
            <a:endParaRPr lang="es-MX" dirty="0"/>
          </a:p>
        </p:txBody>
      </p:sp>
      <p:sp>
        <p:nvSpPr>
          <p:cNvPr id="3" name="Text Box 9">
            <a:extLst>
              <a:ext uri="{FF2B5EF4-FFF2-40B4-BE49-F238E27FC236}">
                <a16:creationId xmlns:a16="http://schemas.microsoft.com/office/drawing/2014/main" id="{361847CC-59FA-FE9D-32A7-F78A9D84F358}"/>
              </a:ext>
            </a:extLst>
          </p:cNvPr>
          <p:cNvSpPr txBox="1">
            <a:spLocks noChangeArrowheads="1"/>
          </p:cNvSpPr>
          <p:nvPr/>
        </p:nvSpPr>
        <p:spPr bwMode="auto">
          <a:xfrm>
            <a:off x="300500" y="115077"/>
            <a:ext cx="427150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III.B. Eficiencia y equilibrio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78779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par>
                                <p:cTn id="11" presetID="1" presetClass="entr" presetSubtype="0" fill="hold" grpId="0" nodeType="withEffect">
                                  <p:stCondLst>
                                    <p:cond delay="3000"/>
                                  </p:stCondLst>
                                  <p:childTnLst>
                                    <p:set>
                                      <p:cBhvr>
                                        <p:cTn id="12" dur="1" fill="hold">
                                          <p:stCondLst>
                                            <p:cond delay="0"/>
                                          </p:stCondLst>
                                        </p:cTn>
                                        <p:tgtEl>
                                          <p:spTgt spid="6">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4" end="4"/>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6" end="6"/>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877330" y="946298"/>
            <a:ext cx="9984259" cy="5633406"/>
          </a:xfrm>
        </p:spPr>
        <p:txBody>
          <a:bodyPr/>
          <a:lstStyle/>
          <a:p>
            <a:pPr>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Pero, como las valoraciones de los compradores son información privada, tal cuota conducirá a una asignación ineficiente de bienes. </a:t>
            </a:r>
          </a:p>
          <a:p>
            <a:pPr>
              <a:buClr>
                <a:schemeClr val="tx1"/>
              </a:buClr>
              <a:buFont typeface="Wingdings" panose="05000000000000000000" pitchFamily="2" charset="2"/>
              <a:buChar char="§"/>
            </a:pPr>
            <a:endParaRPr lang="es-MX" sz="1000" dirty="0">
              <a:effectLst/>
              <a:latin typeface="Times New Roman" panose="02020603050405020304" pitchFamily="18" charset="0"/>
              <a:cs typeface="Times New Roman" panose="02020603050405020304" pitchFamily="18" charset="0"/>
            </a:endParaRPr>
          </a:p>
          <a:p>
            <a:pPr>
              <a:buClr>
                <a:schemeClr val="tx1"/>
              </a:buClr>
              <a:buFont typeface="Wingdings" panose="05000000000000000000" pitchFamily="2" charset="2"/>
              <a:buChar char="§"/>
            </a:pPr>
            <a:r>
              <a:rPr lang="es-MX" sz="2400" dirty="0">
                <a:effectLst/>
                <a:latin typeface="Times New Roman" panose="02020603050405020304" pitchFamily="18" charset="0"/>
                <a:cs typeface="Times New Roman" panose="02020603050405020304" pitchFamily="18" charset="0"/>
              </a:rPr>
              <a:t>Los compradores con valores realizados bajos no pagarán la cuota; para algunas realizaciones de las valoraciones de los compradores, no se venderán los bienes.</a:t>
            </a:r>
          </a:p>
          <a:p>
            <a:pPr>
              <a:buClr>
                <a:schemeClr val="tx1"/>
              </a:buClr>
              <a:buFont typeface="Arial" panose="020B0604020202020204" pitchFamily="34" charset="0"/>
              <a:buChar char="•"/>
            </a:pPr>
            <a:endParaRPr lang="es-MX" sz="1000" dirty="0">
              <a:effectLst/>
              <a:latin typeface="Times New Roman" panose="02020603050405020304" pitchFamily="18" charset="0"/>
              <a:cs typeface="Times New Roman" panose="02020603050405020304" pitchFamily="18" charset="0"/>
            </a:endParaRPr>
          </a:p>
          <a:p>
            <a:r>
              <a:rPr lang="es-MX" sz="2200" dirty="0">
                <a:effectLst/>
              </a:rPr>
              <a:t>Entonces, en esta situación hay, ya bien sea una ineficiencia en la asignación de bienes (</a:t>
            </a:r>
            <a:r>
              <a:rPr lang="es-MX" sz="2000" dirty="0">
                <a:effectLst/>
              </a:rPr>
              <a:t>lo que distorsionará los incentivos de los compradores</a:t>
            </a:r>
            <a:r>
              <a:rPr lang="es-MX" sz="2200" dirty="0">
                <a:effectLst/>
              </a:rPr>
              <a:t>) o alguna inversión menor a la óptima, de parte de los vendedores, cuando los costos de inversión de los vendedores son altos.</a:t>
            </a:r>
          </a:p>
        </p:txBody>
      </p:sp>
      <p:sp>
        <p:nvSpPr>
          <p:cNvPr id="2" name="CuadroTexto 41">
            <a:extLst>
              <a:ext uri="{FF2B5EF4-FFF2-40B4-BE49-F238E27FC236}">
                <a16:creationId xmlns:a16="http://schemas.microsoft.com/office/drawing/2014/main" id="{62D511EA-6B73-51C2-1769-AE7EF3F9FF8D}"/>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74</a:t>
            </a:fld>
            <a:endParaRPr lang="es-MX" dirty="0"/>
          </a:p>
        </p:txBody>
      </p:sp>
      <p:sp>
        <p:nvSpPr>
          <p:cNvPr id="3" name="Text Box 9">
            <a:extLst>
              <a:ext uri="{FF2B5EF4-FFF2-40B4-BE49-F238E27FC236}">
                <a16:creationId xmlns:a16="http://schemas.microsoft.com/office/drawing/2014/main" id="{CB503C40-D212-CF05-5EA9-ABACAAB22C6A}"/>
              </a:ext>
            </a:extLst>
          </p:cNvPr>
          <p:cNvSpPr txBox="1">
            <a:spLocks noChangeArrowheads="1"/>
          </p:cNvSpPr>
          <p:nvPr/>
        </p:nvSpPr>
        <p:spPr bwMode="auto">
          <a:xfrm>
            <a:off x="300500" y="115077"/>
            <a:ext cx="427150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III.B. Eficiencia y equilibrio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65707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contenido 5"/>
          <p:cNvSpPr>
            <a:spLocks noGrp="1"/>
          </p:cNvSpPr>
          <p:nvPr>
            <p:ph idx="1"/>
          </p:nvPr>
        </p:nvSpPr>
        <p:spPr>
          <a:xfrm>
            <a:off x="790832" y="765314"/>
            <a:ext cx="10527957" cy="5977609"/>
          </a:xfrm>
        </p:spPr>
        <p:txBody>
          <a:bodyPr/>
          <a:lstStyle/>
          <a:p>
            <a:r>
              <a:rPr lang="es-MX" sz="2400" dirty="0">
                <a:effectLst/>
              </a:rPr>
              <a:t>Otra ineficiencia. Falla de coordinación. Cuando tanto los compradores como los vendedores toman sus decisiones para invertir, habrá muchos equilibrios donde no hay inversión suficiente.</a:t>
            </a:r>
          </a:p>
          <a:p>
            <a:pPr lvl="1" indent="-342900">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La intuición es simple. Los vendedores invierten en posesiones solo si esperan suficiente demanda futura de modo que puedan cubrir sus costos de inversión. Los compradores solo establecen ligas a los vendedores si esperan que los vendedores inviertan.</a:t>
            </a:r>
          </a:p>
          <a:p>
            <a:pPr lvl="1" indent="-342900">
              <a:buFont typeface="Wingdings" panose="05000000000000000000" pitchFamily="2" charset="2"/>
              <a:buChar char="§"/>
            </a:pPr>
            <a:r>
              <a:rPr lang="es-MX" sz="2200" dirty="0">
                <a:effectLst/>
                <a:latin typeface="Times New Roman" panose="02020603050405020304" pitchFamily="18" charset="0"/>
                <a:cs typeface="Times New Roman" panose="02020603050405020304" pitchFamily="18" charset="0"/>
              </a:rPr>
              <a:t>Entonces, surge la posibilidad de que algunos vendedores no inviertan porque no tienen ligas a un suficiente número de compradores, y los compradores no tienden ligas a estos vendedores porque no invierten.</a:t>
            </a:r>
          </a:p>
          <a:p>
            <a:pPr marL="0" indent="0">
              <a:buNone/>
            </a:pPr>
            <a:r>
              <a:rPr lang="es-MX" sz="2400" dirty="0">
                <a:effectLst/>
                <a:latin typeface="Times New Roman" panose="02020603050405020304" pitchFamily="18" charset="0"/>
                <a:cs typeface="Times New Roman" panose="02020603050405020304" pitchFamily="18" charset="0"/>
              </a:rPr>
              <a:t>Tales fallas de coordinación pueden prevenirse, por supuesto, en un modelo ampliado de formación de redes. Por ejemplo, si compradores y vendedores pueden conversar o discutir antes de la inversión, pudieran ser capaces de coordinar hacia redes eficientes, sin contratos formales.</a:t>
            </a:r>
          </a:p>
          <a:p>
            <a:pPr marL="0" indent="0">
              <a:buNone/>
            </a:pPr>
            <a:r>
              <a:rPr lang="es-MX" sz="2400" dirty="0">
                <a:effectLst/>
                <a:latin typeface="Times New Roman" panose="02020603050405020304" pitchFamily="18" charset="0"/>
                <a:cs typeface="Times New Roman" panose="02020603050405020304" pitchFamily="18" charset="0"/>
              </a:rPr>
              <a:t>Las cámaras de comercio, asociaciones profesionales, y otras similares, pueden facilitar esta coordinación.</a:t>
            </a:r>
          </a:p>
          <a:p>
            <a:pPr marL="0" indent="0">
              <a:buNone/>
            </a:pPr>
            <a:endParaRPr lang="es-MX" sz="2200" dirty="0">
              <a:effectLst/>
              <a:latin typeface="Calibri Light" panose="020F0302020204030204" pitchFamily="34" charset="0"/>
            </a:endParaRPr>
          </a:p>
        </p:txBody>
      </p:sp>
      <p:sp>
        <p:nvSpPr>
          <p:cNvPr id="2" name="CuadroTexto 41">
            <a:extLst>
              <a:ext uri="{FF2B5EF4-FFF2-40B4-BE49-F238E27FC236}">
                <a16:creationId xmlns:a16="http://schemas.microsoft.com/office/drawing/2014/main" id="{5E8D7285-0C91-C05F-61D2-173F46C1B4A6}"/>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75</a:t>
            </a:fld>
            <a:endParaRPr lang="es-MX" dirty="0"/>
          </a:p>
        </p:txBody>
      </p:sp>
      <p:sp>
        <p:nvSpPr>
          <p:cNvPr id="3" name="Text Box 9">
            <a:extLst>
              <a:ext uri="{FF2B5EF4-FFF2-40B4-BE49-F238E27FC236}">
                <a16:creationId xmlns:a16="http://schemas.microsoft.com/office/drawing/2014/main" id="{6B10FD80-7B03-472C-7715-9D915DD965E4}"/>
              </a:ext>
            </a:extLst>
          </p:cNvPr>
          <p:cNvSpPr txBox="1">
            <a:spLocks noChangeArrowheads="1"/>
          </p:cNvSpPr>
          <p:nvPr/>
        </p:nvSpPr>
        <p:spPr bwMode="auto">
          <a:xfrm>
            <a:off x="300500" y="115077"/>
            <a:ext cx="4271500"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III.B. Eficiencia y equilibrio</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880117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1" end="1"/>
                                            </p:txEl>
                                          </p:spTgt>
                                        </p:tgtEl>
                                        <p:attrNameLst>
                                          <p:attrName>ppt_c</p:attrName>
                                        </p:attrNameLst>
                                      </p:cBhvr>
                                      <p:to>
                                        <a:schemeClr val="accent1"/>
                                      </p:to>
                                    </p:animClr>
                                  </p:subTnLst>
                                </p:cTn>
                              </p:par>
                              <p:par>
                                <p:cTn id="11" presetID="1" presetClass="entr" presetSubtype="0" fill="hold" grpId="0" nodeType="withEffect">
                                  <p:stCondLst>
                                    <p:cond delay="7500"/>
                                  </p:stCondLst>
                                  <p:childTnLst>
                                    <p:set>
                                      <p:cBhvr>
                                        <p:cTn id="12" dur="1" fill="hold">
                                          <p:stCondLst>
                                            <p:cond delay="0"/>
                                          </p:stCondLst>
                                        </p:cTn>
                                        <p:tgtEl>
                                          <p:spTgt spid="6">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6">
                                            <p:txEl>
                                              <p:pRg st="2" end="2"/>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500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IV. Conclusión</a:t>
            </a:r>
          </a:p>
        </p:txBody>
      </p:sp>
      <p:sp>
        <p:nvSpPr>
          <p:cNvPr id="3" name="Marcador de contenido 2"/>
          <p:cNvSpPr>
            <a:spLocks noGrp="1"/>
          </p:cNvSpPr>
          <p:nvPr>
            <p:ph idx="1"/>
          </p:nvPr>
        </p:nvSpPr>
        <p:spPr>
          <a:xfrm>
            <a:off x="609600" y="1600201"/>
            <a:ext cx="10972800" cy="5144643"/>
          </a:xfrm>
        </p:spPr>
        <p:txBody>
          <a:bodyPr/>
          <a:lstStyle/>
          <a:p>
            <a:r>
              <a:rPr lang="es-MX" dirty="0">
                <a:effectLst/>
              </a:rPr>
              <a:t>Vi dos cuestiones económicas fundamentales:</a:t>
            </a:r>
          </a:p>
          <a:p>
            <a:endParaRPr lang="es-MX" sz="800" dirty="0">
              <a:effectLst/>
            </a:endParaRPr>
          </a:p>
          <a:p>
            <a:pPr lvl="1">
              <a:buFont typeface="Wingdings" panose="05000000000000000000" pitchFamily="2" charset="2"/>
              <a:buChar char="§"/>
            </a:pPr>
            <a:r>
              <a:rPr lang="es-MX" dirty="0">
                <a:effectLst/>
              </a:rPr>
              <a:t>¿Cuál medio ambiente económico puede conducir a compradores y vendedores a establecer ligas hacia múltiples socios comerciales?</a:t>
            </a:r>
          </a:p>
          <a:p>
            <a:pPr lvl="2"/>
            <a:r>
              <a:rPr lang="es-MX" sz="2800" dirty="0">
                <a:effectLst/>
                <a:latin typeface="Calibri Light" panose="020F0302020204030204" pitchFamily="34" charset="0"/>
              </a:rPr>
              <a:t>  O sea, ¿por qué surgen las redes que se observan en una variedad de situaciones e industrias?</a:t>
            </a:r>
          </a:p>
          <a:p>
            <a:pPr lvl="2"/>
            <a:endParaRPr lang="es-MX" sz="800" dirty="0">
              <a:effectLst/>
              <a:latin typeface="Calibri Light" panose="020F0302020204030204" pitchFamily="34" charset="0"/>
            </a:endParaRPr>
          </a:p>
          <a:p>
            <a:pPr lvl="1">
              <a:buFont typeface="Wingdings" panose="05000000000000000000" pitchFamily="2" charset="2"/>
              <a:buChar char="§"/>
            </a:pPr>
            <a:r>
              <a:rPr lang="es-MX" dirty="0">
                <a:effectLst/>
              </a:rPr>
              <a:t>¿Se puede esperar  que tales redes sean eficientes?</a:t>
            </a:r>
          </a:p>
          <a:p>
            <a:pPr lvl="2"/>
            <a:r>
              <a:rPr lang="es-MX" sz="2800" dirty="0">
                <a:effectLst/>
                <a:latin typeface="Calibri Light" panose="020F0302020204030204" pitchFamily="34" charset="0"/>
              </a:rPr>
              <a:t>  ¿Pueden compradores y vendedores, actuando no cooperativamente y en su propio interés, construir una estructura de red socialmente óptima?</a:t>
            </a:r>
          </a:p>
        </p:txBody>
      </p:sp>
      <p:sp>
        <p:nvSpPr>
          <p:cNvPr id="4" name="CuadroTexto 41">
            <a:extLst>
              <a:ext uri="{FF2B5EF4-FFF2-40B4-BE49-F238E27FC236}">
                <a16:creationId xmlns:a16="http://schemas.microsoft.com/office/drawing/2014/main" id="{20F70311-FAAD-C813-021C-3BE5F795489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76</a:t>
            </a:fld>
            <a:endParaRPr lang="es-MX" dirty="0"/>
          </a:p>
        </p:txBody>
      </p:sp>
    </p:spTree>
    <p:extLst>
      <p:ext uri="{BB962C8B-B14F-4D97-AF65-F5344CB8AC3E}">
        <p14:creationId xmlns:p14="http://schemas.microsoft.com/office/powerpoint/2010/main" val="2056487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10961" y="815010"/>
            <a:ext cx="9971903" cy="5929834"/>
          </a:xfrm>
        </p:spPr>
        <p:txBody>
          <a:bodyPr/>
          <a:lstStyle/>
          <a:p>
            <a:r>
              <a:rPr lang="es-MX" sz="2400" dirty="0">
                <a:effectLst/>
              </a:rPr>
              <a:t>Respuesta a la primera pregunta: Las redes pueden permitir a los agentes compartir la incertidumbre en la demanda.</a:t>
            </a:r>
          </a:p>
          <a:p>
            <a:endParaRPr lang="es-MX" sz="1000" dirty="0">
              <a:effectLst/>
            </a:endParaRPr>
          </a:p>
          <a:p>
            <a:r>
              <a:rPr lang="es-MX" sz="2200" dirty="0">
                <a:effectLst/>
              </a:rPr>
              <a:t>Cuando la capacidad productiva de los vendedores es costosa y los compradores tienen valoraciones inciertas de los bienes, es socialmente óptimo para los compradores compartir la capacidad de un número limitado de vendedores.</a:t>
            </a:r>
          </a:p>
          <a:p>
            <a:endParaRPr lang="es-MX" sz="1000" dirty="0">
              <a:effectLst/>
            </a:endParaRPr>
          </a:p>
          <a:p>
            <a:pPr lvl="1">
              <a:buFont typeface="Wingdings" panose="05000000000000000000" pitchFamily="2" charset="2"/>
              <a:buChar char="§"/>
            </a:pPr>
            <a:r>
              <a:rPr lang="es-MX" sz="2400" dirty="0">
                <a:effectLst/>
                <a:latin typeface="Calibri Light" panose="020F0302020204030204" pitchFamily="34" charset="0"/>
              </a:rPr>
              <a:t>Sin embargo, la manera en que los compradores y vendedores están ligados, juega un papel crítico en llevar a cabo estas </a:t>
            </a:r>
            <a:r>
              <a:rPr lang="es-MX" sz="2400" i="1" dirty="0">
                <a:effectLst/>
                <a:latin typeface="Calibri Light" panose="020F0302020204030204" pitchFamily="34" charset="0"/>
              </a:rPr>
              <a:t>economías de compartir. </a:t>
            </a:r>
            <a:endParaRPr lang="es-MX" sz="2400" dirty="0">
              <a:effectLst/>
              <a:latin typeface="Calibri Light" panose="020F0302020204030204" pitchFamily="34" charset="0"/>
            </a:endParaRPr>
          </a:p>
          <a:p>
            <a:pPr lvl="2"/>
            <a:r>
              <a:rPr lang="es-MX" dirty="0">
                <a:effectLst/>
                <a:latin typeface="Times New Roman" panose="02020603050405020304" pitchFamily="18" charset="0"/>
                <a:cs typeface="Times New Roman" panose="02020603050405020304" pitchFamily="18" charset="0"/>
              </a:rPr>
              <a:t> Porque las ligas son costosas, hay un compromiso entre construir ligas y compartir riesgo.</a:t>
            </a:r>
          </a:p>
          <a:p>
            <a:pPr lvl="2"/>
            <a:endParaRPr lang="es-MX" sz="1000" dirty="0">
              <a:effectLst/>
              <a:latin typeface="Calibri Light" panose="020F0302020204030204" pitchFamily="34" charset="0"/>
            </a:endParaRPr>
          </a:p>
          <a:p>
            <a:pPr lvl="1">
              <a:buFont typeface="Wingdings" panose="05000000000000000000" pitchFamily="2" charset="2"/>
              <a:buChar char="§"/>
            </a:pPr>
            <a:r>
              <a:rPr lang="es-MX" sz="2200" dirty="0">
                <a:effectLst/>
              </a:rPr>
              <a:t>He demostrado que las ligas deben “repartirse” entre los agentes.</a:t>
            </a:r>
          </a:p>
          <a:p>
            <a:pPr lvl="1">
              <a:buFont typeface="Wingdings" panose="05000000000000000000" pitchFamily="2" charset="2"/>
              <a:buChar char="§"/>
            </a:pPr>
            <a:r>
              <a:rPr lang="es-MX" sz="2200" dirty="0">
                <a:effectLst/>
              </a:rPr>
              <a:t>He caracterizado los patrones de liga eficientes que optimizan este compromiso.</a:t>
            </a:r>
          </a:p>
        </p:txBody>
      </p:sp>
      <p:sp>
        <p:nvSpPr>
          <p:cNvPr id="4" name="Text Box 9"/>
          <p:cNvSpPr txBox="1">
            <a:spLocks noChangeArrowheads="1"/>
          </p:cNvSpPr>
          <p:nvPr/>
        </p:nvSpPr>
        <p:spPr bwMode="auto">
          <a:xfrm>
            <a:off x="176933" y="196633"/>
            <a:ext cx="241377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IV. Conclusión</a:t>
            </a:r>
            <a:endParaRPr lang="es-MX" sz="2800" i="1" u="none" dirty="0">
              <a:latin typeface="Times New Roman" panose="02020603050405020304" pitchFamily="18" charset="0"/>
              <a:sym typeface="Symbol" panose="05050102010706020507" pitchFamily="18" charset="2"/>
            </a:endParaRPr>
          </a:p>
        </p:txBody>
      </p:sp>
      <p:sp>
        <p:nvSpPr>
          <p:cNvPr id="2" name="CuadroTexto 41">
            <a:extLst>
              <a:ext uri="{FF2B5EF4-FFF2-40B4-BE49-F238E27FC236}">
                <a16:creationId xmlns:a16="http://schemas.microsoft.com/office/drawing/2014/main" id="{D759C3FA-7C84-5AE7-7BD8-4F501552245E}"/>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77</a:t>
            </a:fld>
            <a:endParaRPr lang="es-MX" dirty="0"/>
          </a:p>
        </p:txBody>
      </p:sp>
    </p:spTree>
    <p:extLst>
      <p:ext uri="{BB962C8B-B14F-4D97-AF65-F5344CB8AC3E}">
        <p14:creationId xmlns:p14="http://schemas.microsoft.com/office/powerpoint/2010/main" val="54429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300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30195" y="1087395"/>
            <a:ext cx="10453815" cy="5512188"/>
          </a:xfrm>
        </p:spPr>
        <p:txBody>
          <a:bodyPr/>
          <a:lstStyle/>
          <a:p>
            <a:r>
              <a:rPr lang="es-MX" sz="2400" dirty="0">
                <a:effectLst/>
              </a:rPr>
              <a:t>Respuesta a la segunda pregunta: ¿Cuándo pueden compradores y vendedores, actuando egoístamente, formar una estructura de red eficiente?</a:t>
            </a:r>
          </a:p>
          <a:p>
            <a:endParaRPr lang="es-MX" sz="1000" dirty="0">
              <a:effectLst/>
            </a:endParaRPr>
          </a:p>
          <a:p>
            <a:pPr lvl="1">
              <a:buFont typeface="Wingdings" panose="05000000000000000000" pitchFamily="2" charset="2"/>
              <a:buChar char="§"/>
            </a:pPr>
            <a:r>
              <a:rPr lang="es-MX" sz="2400" dirty="0">
                <a:effectLst/>
                <a:latin typeface="Calibri Light" panose="020F0302020204030204" pitchFamily="34" charset="0"/>
              </a:rPr>
              <a:t>A priori, no hay razón para esperar que los compradores tengan los incentivos “correctos” para formar ligas, ni que los vendedores tengan los incentivos correctos para invertir en capacidad productiva.</a:t>
            </a:r>
          </a:p>
          <a:p>
            <a:pPr lvl="1">
              <a:buFont typeface="Wingdings" panose="05000000000000000000" pitchFamily="2" charset="2"/>
              <a:buChar char="§"/>
            </a:pPr>
            <a:endParaRPr lang="es-MX" sz="1000" dirty="0">
              <a:effectLst/>
              <a:latin typeface="Calibri Light" panose="020F0302020204030204" pitchFamily="34" charset="0"/>
            </a:endParaRPr>
          </a:p>
          <a:p>
            <a:r>
              <a:rPr lang="es-MX" sz="2400" dirty="0">
                <a:effectLst/>
              </a:rPr>
              <a:t>He identificado propiedades del ambiente competitivo </a:t>
            </a:r>
            <a:r>
              <a:rPr lang="es-MX" sz="2400" i="1" dirty="0">
                <a:effectLst/>
              </a:rPr>
              <a:t>ex post </a:t>
            </a:r>
            <a:r>
              <a:rPr lang="es-MX" sz="2400" dirty="0">
                <a:effectLst/>
              </a:rPr>
              <a:t>suficientes para alinear los incentivos de los compradores con el bienestar social.</a:t>
            </a:r>
          </a:p>
          <a:p>
            <a:endParaRPr lang="es-MX" sz="1000" dirty="0">
              <a:effectLst/>
            </a:endParaRPr>
          </a:p>
          <a:p>
            <a:pPr lvl="2"/>
            <a:r>
              <a:rPr lang="es-MX" dirty="0">
                <a:effectLst/>
                <a:latin typeface="Calibri Light" panose="020F0302020204030204" pitchFamily="34" charset="0"/>
              </a:rPr>
              <a:t>  Primero, la asignación de bienes es eficiente.</a:t>
            </a:r>
          </a:p>
          <a:p>
            <a:pPr lvl="2"/>
            <a:endParaRPr lang="es-MX" sz="1000" dirty="0">
              <a:effectLst/>
              <a:latin typeface="Calibri Light" panose="020F0302020204030204" pitchFamily="34" charset="0"/>
            </a:endParaRPr>
          </a:p>
          <a:p>
            <a:pPr lvl="2"/>
            <a:r>
              <a:rPr lang="es-MX" dirty="0">
                <a:effectLst/>
                <a:latin typeface="Calibri Light" panose="020F0302020204030204" pitchFamily="34" charset="0"/>
              </a:rPr>
              <a:t>  Segundo, el comprador gana el superávit marginal del intercambio, y por tanto, el valor de sus eslabones al bienestar económico.</a:t>
            </a:r>
          </a:p>
        </p:txBody>
      </p:sp>
      <p:sp>
        <p:nvSpPr>
          <p:cNvPr id="2" name="CuadroTexto 41">
            <a:extLst>
              <a:ext uri="{FF2B5EF4-FFF2-40B4-BE49-F238E27FC236}">
                <a16:creationId xmlns:a16="http://schemas.microsoft.com/office/drawing/2014/main" id="{9B78AE77-7D76-263D-2FB3-615D1AF55C4F}"/>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78</a:t>
            </a:fld>
            <a:endParaRPr lang="es-MX" dirty="0"/>
          </a:p>
        </p:txBody>
      </p:sp>
      <p:sp>
        <p:nvSpPr>
          <p:cNvPr id="5" name="Text Box 9">
            <a:extLst>
              <a:ext uri="{FF2B5EF4-FFF2-40B4-BE49-F238E27FC236}">
                <a16:creationId xmlns:a16="http://schemas.microsoft.com/office/drawing/2014/main" id="{D828C9D9-6D9E-F5EB-1BFA-7CAAC86CAC8F}"/>
              </a:ext>
            </a:extLst>
          </p:cNvPr>
          <p:cNvSpPr txBox="1">
            <a:spLocks noChangeArrowheads="1"/>
          </p:cNvSpPr>
          <p:nvPr/>
        </p:nvSpPr>
        <p:spPr bwMode="auto">
          <a:xfrm>
            <a:off x="176933" y="196633"/>
            <a:ext cx="241377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IV. Conclusión</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950539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51470" y="1562986"/>
            <a:ext cx="9537627" cy="5036596"/>
          </a:xfrm>
        </p:spPr>
        <p:txBody>
          <a:bodyPr/>
          <a:lstStyle/>
          <a:p>
            <a:pPr lvl="1">
              <a:buFont typeface="Wingdings" panose="05000000000000000000" pitchFamily="2" charset="2"/>
              <a:buChar char="§"/>
            </a:pPr>
            <a:r>
              <a:rPr lang="es-MX" sz="2400" dirty="0">
                <a:effectLst/>
              </a:rPr>
              <a:t>Sin embargo, es también posible que los vendedores no reciban suficiente superávit para justificar niveles eficientes de inversión.</a:t>
            </a:r>
          </a:p>
          <a:p>
            <a:pPr lvl="1">
              <a:buFont typeface="Wingdings" panose="05000000000000000000" pitchFamily="2" charset="2"/>
              <a:buChar char="§"/>
            </a:pPr>
            <a:endParaRPr lang="es-MX" sz="1000" dirty="0">
              <a:effectLst/>
            </a:endParaRPr>
          </a:p>
          <a:p>
            <a:pPr lvl="1">
              <a:buFont typeface="Wingdings" panose="05000000000000000000" pitchFamily="2" charset="2"/>
              <a:buChar char="§"/>
            </a:pPr>
            <a:r>
              <a:rPr lang="es-MX" sz="2400" dirty="0">
                <a:effectLst/>
              </a:rPr>
              <a:t>Además, compradores y vendedores pueden no coordinar sus ligas y decisiones de inversión.</a:t>
            </a:r>
          </a:p>
        </p:txBody>
      </p:sp>
      <p:sp>
        <p:nvSpPr>
          <p:cNvPr id="2" name="CuadroTexto 41">
            <a:extLst>
              <a:ext uri="{FF2B5EF4-FFF2-40B4-BE49-F238E27FC236}">
                <a16:creationId xmlns:a16="http://schemas.microsoft.com/office/drawing/2014/main" id="{FD0057B9-EAC0-89D2-9F01-F6F1BCBAC3A8}"/>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79</a:t>
            </a:fld>
            <a:endParaRPr lang="es-MX" dirty="0"/>
          </a:p>
        </p:txBody>
      </p:sp>
      <p:sp>
        <p:nvSpPr>
          <p:cNvPr id="5" name="Text Box 9">
            <a:extLst>
              <a:ext uri="{FF2B5EF4-FFF2-40B4-BE49-F238E27FC236}">
                <a16:creationId xmlns:a16="http://schemas.microsoft.com/office/drawing/2014/main" id="{1F4C4CE3-14EE-7EC8-92E3-75AD816F036B}"/>
              </a:ext>
            </a:extLst>
          </p:cNvPr>
          <p:cNvSpPr txBox="1">
            <a:spLocks noChangeArrowheads="1"/>
          </p:cNvSpPr>
          <p:nvPr/>
        </p:nvSpPr>
        <p:spPr bwMode="auto">
          <a:xfrm>
            <a:off x="176933" y="196633"/>
            <a:ext cx="241377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IV. Conclusión</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2004263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03441" y="627370"/>
            <a:ext cx="10700295" cy="6134938"/>
          </a:xfrm>
        </p:spPr>
        <p:txBody>
          <a:bodyPr/>
          <a:lstStyle/>
          <a:p>
            <a:pPr marL="0" indent="0">
              <a:buNone/>
            </a:pPr>
            <a:r>
              <a:rPr lang="es-MX" sz="2800" dirty="0">
                <a:effectLst/>
              </a:rPr>
              <a:t>Cómo modelo la competencia.</a:t>
            </a:r>
            <a:r>
              <a:rPr lang="" sz="2800" dirty="0">
                <a:effectLst/>
              </a:rPr>
              <a:t> </a:t>
            </a:r>
            <a:r>
              <a:rPr lang="es-MX" sz="2400" dirty="0">
                <a:effectLst/>
              </a:rPr>
              <a:t>Subasta generalizada a la alza, “¿Quién da más?”</a:t>
            </a:r>
            <a:r>
              <a:rPr lang="" sz="2400" dirty="0">
                <a:effectLst/>
              </a:rPr>
              <a:t> (</a:t>
            </a:r>
            <a:r>
              <a:rPr lang="es-MX" sz="2400" dirty="0">
                <a:effectLst/>
              </a:rPr>
              <a:t>«</a:t>
            </a:r>
            <a:r>
              <a:rPr lang="" sz="2400" dirty="0">
                <a:effectLst/>
              </a:rPr>
              <a:t>English auction</a:t>
            </a:r>
            <a:r>
              <a:rPr lang="es-MX" sz="2400" dirty="0">
                <a:effectLst/>
              </a:rPr>
              <a:t>»). </a:t>
            </a:r>
            <a:r>
              <a:rPr lang="es-MX" sz="2400" dirty="0">
                <a:effectLst/>
                <a:latin typeface="Times New Roman" panose="02020603050405020304" pitchFamily="18" charset="0"/>
                <a:cs typeface="Times New Roman" panose="02020603050405020304" pitchFamily="18" charset="0"/>
              </a:rPr>
              <a:t>Se vende al penúltimo precio más alto</a:t>
            </a:r>
            <a:r>
              <a:rPr lang="es-MX" sz="2400" dirty="0">
                <a:effectLst/>
              </a:rPr>
              <a:t>.</a:t>
            </a:r>
          </a:p>
          <a:p>
            <a:pPr marL="0" indent="0">
              <a:buNone/>
            </a:pPr>
            <a:r>
              <a:rPr lang="es-MX" sz="2800" dirty="0">
                <a:effectLst/>
              </a:rPr>
              <a:t>Resultados que obtendré.</a:t>
            </a:r>
          </a:p>
          <a:p>
            <a:r>
              <a:rPr lang="es-MX" sz="2200" dirty="0">
                <a:effectLst/>
              </a:rPr>
              <a:t>Este proceso natural de formación de precios puede conducir a una asignación eficiente (aquélla que produce el mayor superávit económico) de bienes en una red. </a:t>
            </a:r>
          </a:p>
          <a:p>
            <a:r>
              <a:rPr lang="es-MX" sz="2200" dirty="0">
                <a:effectLst/>
              </a:rPr>
              <a:t>Los </a:t>
            </a:r>
            <a:r>
              <a:rPr lang="" sz="2200" dirty="0">
                <a:effectLst/>
              </a:rPr>
              <a:t>compradores</a:t>
            </a:r>
            <a:r>
              <a:rPr lang="es-MX" sz="2200" dirty="0">
                <a:effectLst/>
              </a:rPr>
              <a:t> que valúan más un bien lo obtendrán, sujeto solo a limitaciones físicas de la estructura de ligas.</a:t>
            </a:r>
          </a:p>
          <a:p>
            <a:r>
              <a:rPr lang="es-MX" sz="2200" dirty="0">
                <a:effectLst/>
              </a:rPr>
              <a:t>Los precios reflejan la estructura de ligas.</a:t>
            </a:r>
          </a:p>
          <a:p>
            <a:r>
              <a:rPr lang="es-MX" sz="2200" dirty="0">
                <a:effectLst/>
              </a:rPr>
              <a:t>Las ganancias de un </a:t>
            </a:r>
            <a:r>
              <a:rPr lang="" sz="2200" dirty="0">
                <a:effectLst/>
              </a:rPr>
              <a:t>comprador</a:t>
            </a:r>
            <a:r>
              <a:rPr lang="es-MX" sz="2200" dirty="0">
                <a:effectLst/>
              </a:rPr>
              <a:t> son exactamente el valor marginal social de su participación en la red.</a:t>
            </a:r>
          </a:p>
          <a:p>
            <a:r>
              <a:rPr lang="es-MX" sz="2200" dirty="0">
                <a:effectLst/>
              </a:rPr>
              <a:t>En este tipo de competencia, los incentivos individuales para construir ligas pueden alinearse con el bien común.</a:t>
            </a:r>
          </a:p>
          <a:p>
            <a:r>
              <a:rPr lang="es-MX" sz="2200" dirty="0">
                <a:effectLst/>
              </a:rPr>
              <a:t>Las estructuras de red eficientes están siempre en equilibrio.</a:t>
            </a:r>
          </a:p>
          <a:p>
            <a:r>
              <a:rPr lang="es-MX" sz="2200" dirty="0">
                <a:effectLst/>
              </a:rPr>
              <a:t>Aún más, para costos de liga pequeños, las redes eficientes son los únicos equilibrios.</a:t>
            </a:r>
          </a:p>
        </p:txBody>
      </p:sp>
      <p:sp>
        <p:nvSpPr>
          <p:cNvPr id="2" name="Cerrar llave 1"/>
          <p:cNvSpPr/>
          <p:nvPr/>
        </p:nvSpPr>
        <p:spPr bwMode="auto">
          <a:xfrm>
            <a:off x="7642448" y="4234377"/>
            <a:ext cx="404666" cy="2510467"/>
          </a:xfrm>
          <a:prstGeom prst="rightBrace">
            <a:avLst>
              <a:gd name="adj1" fmla="val 200862"/>
              <a:gd name="adj2" fmla="val 50000"/>
            </a:avLst>
          </a:prstGeom>
          <a:noFill/>
          <a:ln w="254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s-MX" u="sng"/>
          </a:p>
        </p:txBody>
      </p:sp>
      <p:sp>
        <p:nvSpPr>
          <p:cNvPr id="6" name="Rectángulo redondeado 5"/>
          <p:cNvSpPr/>
          <p:nvPr/>
        </p:nvSpPr>
        <p:spPr bwMode="auto">
          <a:xfrm>
            <a:off x="8190409" y="4791768"/>
            <a:ext cx="3718056" cy="1199149"/>
          </a:xfrm>
          <a:prstGeom prst="roundRect">
            <a:avLst/>
          </a:prstGeom>
          <a:solidFill>
            <a:srgbClr val="FF0000"/>
          </a:solid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s-MX" sz="2400" u="none"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Resultados sorprendentes, puesto que los compradores compiten con estrategia</a:t>
            </a:r>
            <a:endParaRPr lang="es-MX" sz="2400"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8" name="Text Box 9">
            <a:extLst>
              <a:ext uri="{FF2B5EF4-FFF2-40B4-BE49-F238E27FC236}">
                <a16:creationId xmlns:a16="http://schemas.microsoft.com/office/drawing/2014/main" id="{4EF4E751-4151-6AA8-4734-8109D1883A63}"/>
              </a:ext>
            </a:extLst>
          </p:cNvPr>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9" name="CuadroTexto 41">
            <a:extLst>
              <a:ext uri="{FF2B5EF4-FFF2-40B4-BE49-F238E27FC236}">
                <a16:creationId xmlns:a16="http://schemas.microsoft.com/office/drawing/2014/main" id="{E9CFB304-9ED4-C89D-7954-CDB2F07F4C15}"/>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a:t>
            </a:fld>
            <a:endParaRPr lang="es-MX" dirty="0"/>
          </a:p>
        </p:txBody>
      </p:sp>
      <p:cxnSp>
        <p:nvCxnSpPr>
          <p:cNvPr id="11" name="Conector recto de flecha 10"/>
          <p:cNvCxnSpPr/>
          <p:nvPr/>
        </p:nvCxnSpPr>
        <p:spPr>
          <a:xfrm>
            <a:off x="8918920" y="3975826"/>
            <a:ext cx="436098" cy="314829"/>
          </a:xfrm>
          <a:prstGeom prst="straightConnector1">
            <a:avLst/>
          </a:prstGeom>
          <a:ln w="254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0" name="Text Box 9"/>
          <p:cNvSpPr txBox="1">
            <a:spLocks noChangeArrowheads="1"/>
          </p:cNvSpPr>
          <p:nvPr/>
        </p:nvSpPr>
        <p:spPr bwMode="auto">
          <a:xfrm>
            <a:off x="7223475" y="2875138"/>
            <a:ext cx="4799481" cy="1107996"/>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En Microeconomía, la </a:t>
            </a:r>
            <a:r>
              <a:rPr lang="es-MX" sz="2200" i="1" u="none" dirty="0">
                <a:latin typeface="Times New Roman" panose="02020603050405020304" pitchFamily="18" charset="0"/>
                <a:sym typeface="Symbol" panose="05050102010706020507" pitchFamily="18" charset="2"/>
              </a:rPr>
              <a:t>utilidad marginal </a:t>
            </a:r>
            <a:r>
              <a:rPr lang="es-MX" sz="2200" u="none" dirty="0">
                <a:latin typeface="Times New Roman" panose="02020603050405020304" pitchFamily="18" charset="0"/>
                <a:sym typeface="Symbol" panose="05050102010706020507" pitchFamily="18" charset="2"/>
              </a:rPr>
              <a:t>es la ganancia adicional que se genera al vender una unidad más del bien</a:t>
            </a:r>
            <a:endParaRPr lang="es-MX" sz="22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1703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11" presetID="1" presetClass="entr" presetSubtype="0" fill="hold" grpId="0" nodeType="withEffect">
                                  <p:stCondLst>
                                    <p:cond delay="1500"/>
                                  </p:stCondLst>
                                  <p:childTnLst>
                                    <p:set>
                                      <p:cBhvr>
                                        <p:cTn id="12"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par>
                                <p:cTn id="13" presetID="1" presetClass="entr" presetSubtype="0" fill="hold" grpId="0" nodeType="withEffect">
                                  <p:stCondLst>
                                    <p:cond delay="450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450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21" presetID="1" presetClass="entr" presetSubtype="0" fill="hold" grpId="0" nodeType="withEffect">
                                  <p:stCondLst>
                                    <p:cond delay="1000"/>
                                  </p:stCondLst>
                                  <p:childTnLst>
                                    <p:set>
                                      <p:cBhvr>
                                        <p:cTn id="22"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par>
                                <p:cTn id="23" presetID="1" presetClass="entr" presetSubtype="0" fill="hold" nodeType="withEffect">
                                  <p:stCondLst>
                                    <p:cond delay="1000"/>
                                  </p:stCondLst>
                                  <p:childTnLst>
                                    <p:set>
                                      <p:cBhvr>
                                        <p:cTn id="24" dur="1" fill="hold">
                                          <p:stCondLst>
                                            <p:cond delay="0"/>
                                          </p:stCondLst>
                                        </p:cTn>
                                        <p:tgtEl>
                                          <p:spTgt spid="11"/>
                                        </p:tgtEl>
                                        <p:attrNameLst>
                                          <p:attrName>style.visibility</p:attrName>
                                        </p:attrNameLst>
                                      </p:cBhvr>
                                      <p:to>
                                        <p:strVal val="visible"/>
                                      </p:to>
                                    </p:set>
                                  </p:childTnLst>
                                  <p:subTnLst>
                                    <p:set>
                                      <p:cBhvr override="childStyle">
                                        <p:cTn dur="1" fill="hold" display="0" masterRel="nextClick" afterEffect="1"/>
                                        <p:tgtEl>
                                          <p:spTgt spid="11"/>
                                        </p:tgtEl>
                                        <p:attrNameLst>
                                          <p:attrName>style.visibility</p:attrName>
                                        </p:attrNameLst>
                                      </p:cBhvr>
                                      <p:to>
                                        <p:strVal val="hidden"/>
                                      </p:to>
                                    </p:set>
                                  </p:subTnLst>
                                </p:cTn>
                              </p:par>
                              <p:par>
                                <p:cTn id="25" presetID="1" presetClass="entr" presetSubtype="0" fill="hold" grpId="0" nodeType="withEffect">
                                  <p:stCondLst>
                                    <p:cond delay="4500"/>
                                  </p:stCondLst>
                                  <p:childTnLst>
                                    <p:set>
                                      <p:cBhvr>
                                        <p:cTn id="2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 grpId="0" animBg="1"/>
      <p:bldP spid="6" grpId="0" animBg="1"/>
      <p:bldP spid="10"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17838" y="904462"/>
            <a:ext cx="10577384" cy="5756905"/>
          </a:xfrm>
        </p:spPr>
        <p:txBody>
          <a:bodyPr/>
          <a:lstStyle/>
          <a:p>
            <a:pPr marL="342900" lvl="1" indent="-342900">
              <a:buClr>
                <a:schemeClr val="hlink"/>
              </a:buClr>
              <a:buSzPct val="90000"/>
              <a:buBlip>
                <a:blip r:embed="rId2"/>
              </a:buBlip>
            </a:pPr>
            <a:r>
              <a:rPr lang="es-MX" dirty="0">
                <a:effectLst/>
              </a:rPr>
              <a:t>Evidencia de resultados positivos en redes industriales. </a:t>
            </a:r>
          </a:p>
          <a:p>
            <a:pPr marL="342900" lvl="1" indent="-342900">
              <a:buClr>
                <a:schemeClr val="hlink"/>
              </a:buClr>
              <a:buSzPct val="90000"/>
              <a:buBlip>
                <a:blip r:embed="rId2"/>
              </a:buBlip>
            </a:pPr>
            <a:endParaRPr lang="es-MX" sz="1000" dirty="0">
              <a:effectLst/>
            </a:endParaRPr>
          </a:p>
          <a:p>
            <a:pPr marL="742950" lvl="2" indent="-342900">
              <a:buClr>
                <a:schemeClr val="hlink"/>
              </a:buClr>
              <a:buBlip>
                <a:blip r:embed="rId2"/>
              </a:buBlip>
            </a:pPr>
            <a:r>
              <a:rPr lang="es-MX" sz="2200" dirty="0">
                <a:effectLst/>
              </a:rPr>
              <a:t>Los proveedores comparten compradores, explícitamente, para asegurarse de que tienen suficiente demanda para cubrir sus costos de inversión.</a:t>
            </a:r>
          </a:p>
          <a:p>
            <a:pPr marL="742950" lvl="2" indent="-342900">
              <a:buClr>
                <a:schemeClr val="hlink"/>
              </a:buClr>
              <a:buBlip>
                <a:blip r:embed="rId2"/>
              </a:buBlip>
            </a:pPr>
            <a:endParaRPr lang="es-MX" sz="1000" dirty="0">
              <a:effectLst/>
            </a:endParaRPr>
          </a:p>
          <a:p>
            <a:pPr marL="742950" lvl="2" indent="-342900">
              <a:buClr>
                <a:schemeClr val="hlink"/>
              </a:buClr>
              <a:buBlip>
                <a:blip r:embed="rId2"/>
              </a:buBlip>
            </a:pPr>
            <a:r>
              <a:rPr lang="es-MX" sz="2200" dirty="0">
                <a:effectLst/>
              </a:rPr>
              <a:t>Los compradores reparten sus órdenes, ordenan 10-15% de la producción de un proveedor. </a:t>
            </a:r>
          </a:p>
          <a:p>
            <a:pPr marL="1200150" lvl="3" indent="-342900">
              <a:buClr>
                <a:schemeClr val="hlink"/>
              </a:buClr>
              <a:buBlip>
                <a:blip r:embed="rId2"/>
              </a:buBlip>
            </a:pPr>
            <a:r>
              <a:rPr lang="es-MX" sz="2400" dirty="0">
                <a:effectLst/>
                <a:latin typeface="Times New Roman" panose="02020603050405020304" pitchFamily="18" charset="0"/>
                <a:cs typeface="Times New Roman" panose="02020603050405020304" pitchFamily="18" charset="0"/>
              </a:rPr>
              <a:t>10%, porque menos no tomarían muy en cuenta al comprador.</a:t>
            </a:r>
          </a:p>
          <a:p>
            <a:pPr marL="1200150" lvl="3" indent="-342900">
              <a:buClr>
                <a:schemeClr val="hlink"/>
              </a:buClr>
              <a:buBlip>
                <a:blip r:embed="rId2"/>
              </a:buBlip>
            </a:pPr>
            <a:r>
              <a:rPr lang="es-MX" sz="2400" dirty="0">
                <a:effectLst/>
                <a:latin typeface="Times New Roman" panose="02020603050405020304" pitchFamily="18" charset="0"/>
                <a:cs typeface="Times New Roman" panose="02020603050405020304" pitchFamily="18" charset="0"/>
              </a:rPr>
              <a:t>15%, porque más dañaría la posición financiera del vendedor, en caso de que, dada la incertidumbre del mercado, el comprador fallara.</a:t>
            </a:r>
          </a:p>
          <a:p>
            <a:pPr marL="1200150" lvl="3" indent="-342900">
              <a:buClr>
                <a:schemeClr val="hlink"/>
              </a:buClr>
              <a:buBlip>
                <a:blip r:embed="rId2"/>
              </a:buBlip>
            </a:pPr>
            <a:endParaRPr lang="es-MX" sz="1000" dirty="0">
              <a:effectLst/>
              <a:latin typeface="Times New Roman" panose="02020603050405020304" pitchFamily="18" charset="0"/>
              <a:cs typeface="Times New Roman" panose="02020603050405020304" pitchFamily="18" charset="0"/>
            </a:endParaRPr>
          </a:p>
          <a:p>
            <a:pPr marL="742950" lvl="2" indent="-342900">
              <a:buClr>
                <a:schemeClr val="hlink"/>
              </a:buClr>
              <a:buBlip>
                <a:blip r:embed="rId2"/>
              </a:buBlip>
            </a:pPr>
            <a:r>
              <a:rPr lang="es-MX" sz="2200" dirty="0">
                <a:effectLst/>
              </a:rPr>
              <a:t>Los japoneses reparten sus órdenes entre las firmas, avisan a los proveedores de caídas en la demanda,</a:t>
            </a:r>
          </a:p>
          <a:p>
            <a:pPr marL="1200150" lvl="3" indent="-342900">
              <a:buClr>
                <a:schemeClr val="hlink"/>
              </a:buClr>
              <a:buBlip>
                <a:blip r:embed="rId2"/>
              </a:buBlip>
            </a:pPr>
            <a:r>
              <a:rPr lang="es-MX" sz="2400" dirty="0">
                <a:effectLst/>
                <a:latin typeface="Times New Roman" panose="02020603050405020304" pitchFamily="18" charset="0"/>
                <a:cs typeface="Times New Roman" panose="02020603050405020304" pitchFamily="18" charset="0"/>
              </a:rPr>
              <a:t>aún solicitan a otros compradores comprar de sus proveedores.</a:t>
            </a:r>
          </a:p>
          <a:p>
            <a:pPr marL="1200150" lvl="3" indent="-342900">
              <a:buClr>
                <a:schemeClr val="hlink"/>
              </a:buClr>
              <a:buBlip>
                <a:blip r:embed="rId2"/>
              </a:buBlip>
            </a:pPr>
            <a:r>
              <a:rPr lang="es-MX" sz="2400" dirty="0">
                <a:effectLst/>
                <a:latin typeface="Times New Roman" panose="02020603050405020304" pitchFamily="18" charset="0"/>
                <a:cs typeface="Times New Roman" panose="02020603050405020304" pitchFamily="18" charset="0"/>
              </a:rPr>
              <a:t>Aún cuando ya no van a comprar de algún proveedor, lo hacen gradualmente.</a:t>
            </a:r>
          </a:p>
        </p:txBody>
      </p:sp>
      <p:sp>
        <p:nvSpPr>
          <p:cNvPr id="2" name="CuadroTexto 41">
            <a:extLst>
              <a:ext uri="{FF2B5EF4-FFF2-40B4-BE49-F238E27FC236}">
                <a16:creationId xmlns:a16="http://schemas.microsoft.com/office/drawing/2014/main" id="{60A53181-C093-9E34-7F2C-9F6879A9BDFB}"/>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80</a:t>
            </a:fld>
            <a:endParaRPr lang="es-MX" dirty="0"/>
          </a:p>
        </p:txBody>
      </p:sp>
      <p:sp>
        <p:nvSpPr>
          <p:cNvPr id="5" name="Text Box 9">
            <a:extLst>
              <a:ext uri="{FF2B5EF4-FFF2-40B4-BE49-F238E27FC236}">
                <a16:creationId xmlns:a16="http://schemas.microsoft.com/office/drawing/2014/main" id="{529F322E-B753-3B9F-A565-EE83B14AC069}"/>
              </a:ext>
            </a:extLst>
          </p:cNvPr>
          <p:cNvSpPr txBox="1">
            <a:spLocks noChangeArrowheads="1"/>
          </p:cNvSpPr>
          <p:nvPr/>
        </p:nvSpPr>
        <p:spPr bwMode="auto">
          <a:xfrm>
            <a:off x="176933" y="196633"/>
            <a:ext cx="241377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IV. Conclusión</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8268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2" end="2"/>
                                            </p:txEl>
                                          </p:spTgt>
                                        </p:tgtEl>
                                        <p:attrNameLst>
                                          <p:attrName>ppt_c</p:attrName>
                                        </p:attrNameLst>
                                      </p:cBhvr>
                                      <p:to>
                                        <a:schemeClr val="accent1"/>
                                      </p:to>
                                    </p:animClr>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6" end="6"/>
                                            </p:txEl>
                                          </p:spTgt>
                                        </p:tgtEl>
                                        <p:attrNameLst>
                                          <p:attrName>ppt_c</p:attrName>
                                        </p:attrNameLst>
                                      </p:cBhvr>
                                      <p:to>
                                        <a:schemeClr val="accent1"/>
                                      </p:to>
                                    </p:animClr>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04336" y="1297459"/>
            <a:ext cx="9784762" cy="5302124"/>
          </a:xfrm>
        </p:spPr>
        <p:txBody>
          <a:bodyPr/>
          <a:lstStyle/>
          <a:p>
            <a:pPr marL="342900" lvl="1" indent="-342900">
              <a:buClr>
                <a:schemeClr val="hlink"/>
              </a:buClr>
              <a:buSzPct val="90000"/>
              <a:buBlip>
                <a:blip r:embed="rId2"/>
              </a:buBlip>
            </a:pPr>
            <a:r>
              <a:rPr lang="es-MX" dirty="0">
                <a:effectLst/>
              </a:rPr>
              <a:t>Evidencia de resultados negativos en redes industriales. </a:t>
            </a:r>
          </a:p>
          <a:p>
            <a:pPr marL="742950" lvl="2" indent="-342900">
              <a:buClr>
                <a:schemeClr val="hlink"/>
              </a:buClr>
              <a:buBlip>
                <a:blip r:embed="rId2"/>
              </a:buBlip>
            </a:pPr>
            <a:endParaRPr lang="es-MX" sz="1000" dirty="0">
              <a:effectLst/>
            </a:endParaRPr>
          </a:p>
          <a:p>
            <a:pPr marL="742950" lvl="2" indent="-342900">
              <a:buClr>
                <a:schemeClr val="hlink"/>
              </a:buClr>
              <a:buBlip>
                <a:blip r:embed="rId2"/>
              </a:buBlip>
            </a:pPr>
            <a:r>
              <a:rPr lang="es-MX" dirty="0">
                <a:effectLst/>
              </a:rPr>
              <a:t>En muchos países en desarrollo, hay esperanza de que industrias locales pequeñas puedan replicar el éxito </a:t>
            </a:r>
            <a:r>
              <a:rPr lang="es-MX">
                <a:effectLst/>
              </a:rPr>
              <a:t>de las redes </a:t>
            </a:r>
            <a:r>
              <a:rPr lang="es-MX" dirty="0">
                <a:effectLst/>
              </a:rPr>
              <a:t>europeas de proveedores verticales.</a:t>
            </a:r>
          </a:p>
          <a:p>
            <a:pPr marL="742950" lvl="2" indent="-342900">
              <a:buClr>
                <a:schemeClr val="hlink"/>
              </a:buClr>
              <a:buBlip>
                <a:blip r:embed="rId2"/>
              </a:buBlip>
            </a:pPr>
            <a:endParaRPr lang="es-MX" sz="1000" dirty="0">
              <a:effectLst/>
            </a:endParaRPr>
          </a:p>
          <a:p>
            <a:pPr marL="1200150" lvl="3" indent="-342900">
              <a:buClr>
                <a:schemeClr val="hlink"/>
              </a:buClr>
              <a:buBlip>
                <a:blip r:embed="rId2"/>
              </a:buBlip>
            </a:pPr>
            <a:r>
              <a:rPr lang="es-MX" sz="2400" dirty="0">
                <a:effectLst/>
              </a:rPr>
              <a:t>Pero no coordinan sus actividades.</a:t>
            </a:r>
          </a:p>
        </p:txBody>
      </p:sp>
      <p:sp>
        <p:nvSpPr>
          <p:cNvPr id="2" name="CuadroTexto 41">
            <a:extLst>
              <a:ext uri="{FF2B5EF4-FFF2-40B4-BE49-F238E27FC236}">
                <a16:creationId xmlns:a16="http://schemas.microsoft.com/office/drawing/2014/main" id="{0B2BAC87-BC37-1FE1-CFB8-75264C78C88A}"/>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81</a:t>
            </a:fld>
            <a:endParaRPr lang="es-MX" dirty="0"/>
          </a:p>
        </p:txBody>
      </p:sp>
      <p:sp>
        <p:nvSpPr>
          <p:cNvPr id="5" name="Text Box 9">
            <a:extLst>
              <a:ext uri="{FF2B5EF4-FFF2-40B4-BE49-F238E27FC236}">
                <a16:creationId xmlns:a16="http://schemas.microsoft.com/office/drawing/2014/main" id="{BCB61E8E-0205-5F01-1CA3-E04E6C9E6C11}"/>
              </a:ext>
            </a:extLst>
          </p:cNvPr>
          <p:cNvSpPr txBox="1">
            <a:spLocks noChangeArrowheads="1"/>
          </p:cNvSpPr>
          <p:nvPr/>
        </p:nvSpPr>
        <p:spPr bwMode="auto">
          <a:xfrm>
            <a:off x="176933" y="196633"/>
            <a:ext cx="2413778"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 sz="2800" u="none" dirty="0">
                <a:latin typeface="Times New Roman" panose="02020603050405020304" pitchFamily="18" charset="0"/>
                <a:sym typeface="Symbol" panose="05050102010706020507" pitchFamily="18" charset="2"/>
              </a:rPr>
              <a:t>IV. Conclusión</a:t>
            </a:r>
            <a:endParaRPr lang="es-MX" sz="2800" i="1" u="none" dirty="0">
              <a:latin typeface="Times New Roman" panose="02020603050405020304" pitchFamily="18" charset="0"/>
              <a:sym typeface="Symbol" panose="05050102010706020507" pitchFamily="18" charset="2"/>
            </a:endParaRPr>
          </a:p>
        </p:txBody>
      </p:sp>
    </p:spTree>
    <p:extLst>
      <p:ext uri="{BB962C8B-B14F-4D97-AF65-F5344CB8AC3E}">
        <p14:creationId xmlns:p14="http://schemas.microsoft.com/office/powerpoint/2010/main" val="3166492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29768" y="627370"/>
            <a:ext cx="11036807" cy="5930184"/>
          </a:xfrm>
        </p:spPr>
        <p:txBody>
          <a:bodyPr/>
          <a:lstStyle/>
          <a:p>
            <a:pPr marL="0" indent="0">
              <a:buNone/>
            </a:pPr>
            <a:r>
              <a:rPr lang="es-MX" sz="2800" dirty="0">
                <a:effectLst/>
              </a:rPr>
              <a:t>¿Cómo explicar estos resultados sorprendentes?</a:t>
            </a:r>
          </a:p>
          <a:p>
            <a:pPr marL="0" indent="0">
              <a:buNone/>
            </a:pPr>
            <a:r>
              <a:rPr lang="es-MX" sz="2400" dirty="0">
                <a:effectLst/>
                <a:latin typeface="Times New Roman" panose="02020603050405020304" pitchFamily="18" charset="0"/>
                <a:cs typeface="Times New Roman" panose="02020603050405020304" pitchFamily="18" charset="0"/>
              </a:rPr>
              <a:t>           Sorprendentes porque los agentes actúan egoístamente.</a:t>
            </a:r>
          </a:p>
          <a:p>
            <a:r>
              <a:rPr lang="" sz="2400" dirty="0">
                <a:effectLst/>
              </a:rPr>
              <a:t>Los compradores</a:t>
            </a:r>
            <a:r>
              <a:rPr lang="es-MX" sz="2400" dirty="0">
                <a:effectLst/>
              </a:rPr>
              <a:t> pueden tener posiciones muy asimétricas en redes eficientes (</a:t>
            </a:r>
            <a:r>
              <a:rPr lang="" sz="2200" dirty="0">
                <a:effectLst/>
              </a:rPr>
              <a:t>el comprador </a:t>
            </a:r>
            <a:r>
              <a:rPr lang="" sz="2200" i="1" dirty="0">
                <a:effectLst/>
              </a:rPr>
              <a:t>c</a:t>
            </a:r>
            <a:r>
              <a:rPr lang="es-MX" sz="2200" baseline="-25000" dirty="0">
                <a:effectLst/>
              </a:rPr>
              <a:t>1</a:t>
            </a:r>
            <a:r>
              <a:rPr lang="es-MX" sz="2200" dirty="0">
                <a:effectLst/>
              </a:rPr>
              <a:t> quiere comprar barato, </a:t>
            </a:r>
            <a:r>
              <a:rPr lang="" sz="2200" dirty="0">
                <a:effectLst/>
              </a:rPr>
              <a:t>el comprador </a:t>
            </a:r>
            <a:r>
              <a:rPr lang="" sz="2200" i="1" dirty="0">
                <a:effectLst/>
              </a:rPr>
              <a:t>c</a:t>
            </a:r>
            <a:r>
              <a:rPr lang="es-MX" sz="2200" baseline="-25000" dirty="0">
                <a:effectLst/>
              </a:rPr>
              <a:t>2</a:t>
            </a:r>
            <a:r>
              <a:rPr lang="es-MX" sz="2200" dirty="0">
                <a:effectLst/>
              </a:rPr>
              <a:t> puede pagar mejor precio</a:t>
            </a:r>
            <a:r>
              <a:rPr lang="es-MX" sz="2400" dirty="0">
                <a:effectLst/>
              </a:rPr>
              <a:t>).</a:t>
            </a:r>
          </a:p>
          <a:p>
            <a:r>
              <a:rPr lang="es-MX" sz="2400" dirty="0">
                <a:effectLst/>
              </a:rPr>
              <a:t>Es por la exposición </a:t>
            </a:r>
            <a:r>
              <a:rPr lang="es-MX" sz="2400" i="1" dirty="0">
                <a:effectLst/>
              </a:rPr>
              <a:t>ex post </a:t>
            </a:r>
            <a:r>
              <a:rPr lang="es-MX" sz="2400" dirty="0">
                <a:effectLst/>
              </a:rPr>
              <a:t>(</a:t>
            </a:r>
            <a:r>
              <a:rPr lang="es-MX" sz="2200" dirty="0">
                <a:effectLst/>
              </a:rPr>
              <a:t>después del hecho</a:t>
            </a:r>
            <a:r>
              <a:rPr lang="es-MX" sz="2400" dirty="0">
                <a:effectLst/>
              </a:rPr>
              <a:t>) que la competencia por bienes produce resultados eficientes.</a:t>
            </a:r>
          </a:p>
          <a:p>
            <a:r>
              <a:rPr lang="es-MX" sz="2400" dirty="0">
                <a:effectLst/>
              </a:rPr>
              <a:t>Debido a la competencia, ningún </a:t>
            </a:r>
            <a:r>
              <a:rPr lang="" sz="2400" dirty="0">
                <a:effectLst/>
              </a:rPr>
              <a:t>comprador</a:t>
            </a:r>
            <a:r>
              <a:rPr lang="es-MX" sz="2400" dirty="0">
                <a:effectLst/>
              </a:rPr>
              <a:t> puede capturar sobrantes generados por las ligas de otros </a:t>
            </a:r>
            <a:r>
              <a:rPr lang="" sz="2400" dirty="0">
                <a:effectLst/>
              </a:rPr>
              <a:t>compradores</a:t>
            </a:r>
            <a:r>
              <a:rPr lang="es-MX" sz="2400" dirty="0">
                <a:effectLst/>
              </a:rPr>
              <a:t>.</a:t>
            </a:r>
          </a:p>
          <a:p>
            <a:r>
              <a:rPr lang="es-MX" sz="2400" dirty="0">
                <a:effectLst/>
              </a:rPr>
              <a:t>La ganancia de un </a:t>
            </a:r>
            <a:r>
              <a:rPr lang="" sz="2400" dirty="0">
                <a:effectLst/>
              </a:rPr>
              <a:t>comprador</a:t>
            </a:r>
            <a:r>
              <a:rPr lang="es-MX" sz="2400" dirty="0">
                <a:effectLst/>
              </a:rPr>
              <a:t> es igual a su contribución al bien económico global.</a:t>
            </a:r>
          </a:p>
          <a:p>
            <a:pPr marL="0" indent="0">
              <a:buNone/>
            </a:pPr>
            <a:r>
              <a:rPr lang="es-MX" sz="2400" dirty="0">
                <a:effectLst>
                  <a:outerShdw blurRad="38100" dist="38100" dir="2700000" algn="tl">
                    <a:srgbClr val="000000">
                      <a:alpha val="43137"/>
                    </a:srgbClr>
                  </a:outerShdw>
                </a:effectLst>
              </a:rPr>
              <a:t>Este artículo es un avance de la teoría económica de las redes.</a:t>
            </a:r>
          </a:p>
          <a:p>
            <a:r>
              <a:rPr lang="es-MX" sz="2400" dirty="0">
                <a:effectLst>
                  <a:outerShdw blurRad="38100" dist="38100" dir="2700000" algn="tl">
                    <a:srgbClr val="000000">
                      <a:alpha val="43137"/>
                    </a:srgbClr>
                  </a:outerShdw>
                </a:effectLst>
              </a:rPr>
              <a:t>Resultados aplicables para otras redes bipartitas.</a:t>
            </a:r>
          </a:p>
          <a:p>
            <a:r>
              <a:rPr lang="es-MX" sz="2200" dirty="0">
                <a:effectLst>
                  <a:outerShdw blurRad="38100" dist="38100" dir="2700000" algn="tl">
                    <a:srgbClr val="000000">
                      <a:alpha val="43137"/>
                    </a:srgbClr>
                  </a:outerShdw>
                </a:effectLst>
              </a:rPr>
              <a:t>Es un avance en entender instituciones económicas</a:t>
            </a:r>
            <a:r>
              <a:rPr lang="es-MX" sz="2400" dirty="0">
                <a:effectLst>
                  <a:outerShdw blurRad="38100" dist="38100" dir="2700000" algn="tl">
                    <a:srgbClr val="000000">
                      <a:alpha val="43137"/>
                    </a:srgbClr>
                  </a:outerShdw>
                </a:effectLst>
              </a:rPr>
              <a:t>.</a:t>
            </a:r>
          </a:p>
        </p:txBody>
      </p:sp>
      <p:sp>
        <p:nvSpPr>
          <p:cNvPr id="5" name="Text Box 9"/>
          <p:cNvSpPr txBox="1">
            <a:spLocks noChangeArrowheads="1"/>
          </p:cNvSpPr>
          <p:nvPr/>
        </p:nvSpPr>
        <p:spPr bwMode="auto">
          <a:xfrm>
            <a:off x="8787385" y="5963018"/>
            <a:ext cx="2679190" cy="430887"/>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200" u="none" dirty="0">
                <a:latin typeface="Times New Roman" panose="02020603050405020304" pitchFamily="18" charset="0"/>
                <a:sym typeface="Symbol" panose="05050102010706020507" pitchFamily="18" charset="2"/>
              </a:rPr>
              <a:t>Explicar: red bipartita</a:t>
            </a:r>
            <a:endParaRPr lang="es-MX" sz="2200" i="1" u="none" dirty="0">
              <a:latin typeface="Times New Roman" panose="02020603050405020304" pitchFamily="18" charset="0"/>
              <a:sym typeface="Symbol" panose="05050102010706020507" pitchFamily="18" charset="2"/>
            </a:endParaRPr>
          </a:p>
        </p:txBody>
      </p:sp>
      <p:sp>
        <p:nvSpPr>
          <p:cNvPr id="2" name="Text Box 9">
            <a:extLst>
              <a:ext uri="{FF2B5EF4-FFF2-40B4-BE49-F238E27FC236}">
                <a16:creationId xmlns:a16="http://schemas.microsoft.com/office/drawing/2014/main" id="{EBB99649-2AFE-C3D9-2FF2-584E468F3030}"/>
              </a:ext>
            </a:extLst>
          </p:cNvPr>
          <p:cNvSpPr txBox="1">
            <a:spLocks noChangeArrowheads="1"/>
          </p:cNvSpPr>
          <p:nvPr/>
        </p:nvSpPr>
        <p:spPr bwMode="auto">
          <a:xfrm>
            <a:off x="507303" y="95761"/>
            <a:ext cx="1592036" cy="523220"/>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u="sng">
                <a:solidFill>
                  <a:schemeClr val="tx1"/>
                </a:solidFill>
                <a:latin typeface="Arial" panose="020B0604020202020204" pitchFamily="34" charset="0"/>
              </a:defRPr>
            </a:lvl1pPr>
            <a:lvl2pPr marL="742950" indent="-285750">
              <a:defRPr u="sng">
                <a:solidFill>
                  <a:schemeClr val="tx1"/>
                </a:solidFill>
                <a:latin typeface="Arial" panose="020B0604020202020204" pitchFamily="34" charset="0"/>
              </a:defRPr>
            </a:lvl2pPr>
            <a:lvl3pPr marL="1143000" indent="-228600">
              <a:defRPr u="sng">
                <a:solidFill>
                  <a:schemeClr val="tx1"/>
                </a:solidFill>
                <a:latin typeface="Arial" panose="020B0604020202020204" pitchFamily="34" charset="0"/>
              </a:defRPr>
            </a:lvl3pPr>
            <a:lvl4pPr marL="1600200" indent="-228600">
              <a:defRPr u="sng">
                <a:solidFill>
                  <a:schemeClr val="tx1"/>
                </a:solidFill>
                <a:latin typeface="Arial" panose="020B0604020202020204" pitchFamily="34" charset="0"/>
              </a:defRPr>
            </a:lvl4pPr>
            <a:lvl5pPr marL="2057400" indent="-228600">
              <a:defRPr u="sng">
                <a:solidFill>
                  <a:schemeClr val="tx1"/>
                </a:solidFill>
                <a:latin typeface="Arial" panose="020B0604020202020204" pitchFamily="34" charset="0"/>
              </a:defRPr>
            </a:lvl5pPr>
            <a:lvl6pPr marL="2514600" indent="-228600" eaLnBrk="0" fontAlgn="base" hangingPunct="0">
              <a:spcBef>
                <a:spcPct val="0"/>
              </a:spcBef>
              <a:spcAft>
                <a:spcPct val="0"/>
              </a:spcAft>
              <a:defRPr u="sng">
                <a:solidFill>
                  <a:schemeClr val="tx1"/>
                </a:solidFill>
                <a:latin typeface="Arial" panose="020B0604020202020204" pitchFamily="34" charset="0"/>
              </a:defRPr>
            </a:lvl6pPr>
            <a:lvl7pPr marL="2971800" indent="-228600" eaLnBrk="0" fontAlgn="base" hangingPunct="0">
              <a:spcBef>
                <a:spcPct val="0"/>
              </a:spcBef>
              <a:spcAft>
                <a:spcPct val="0"/>
              </a:spcAft>
              <a:defRPr u="sng">
                <a:solidFill>
                  <a:schemeClr val="tx1"/>
                </a:solidFill>
                <a:latin typeface="Arial" panose="020B0604020202020204" pitchFamily="34" charset="0"/>
              </a:defRPr>
            </a:lvl7pPr>
            <a:lvl8pPr marL="3429000" indent="-228600" eaLnBrk="0" fontAlgn="base" hangingPunct="0">
              <a:spcBef>
                <a:spcPct val="0"/>
              </a:spcBef>
              <a:spcAft>
                <a:spcPct val="0"/>
              </a:spcAft>
              <a:defRPr u="sng">
                <a:solidFill>
                  <a:schemeClr val="tx1"/>
                </a:solidFill>
                <a:latin typeface="Arial" panose="020B0604020202020204" pitchFamily="34" charset="0"/>
              </a:defRPr>
            </a:lvl8pPr>
            <a:lvl9pPr marL="3886200" indent="-228600" eaLnBrk="0" fontAlgn="base" hangingPunct="0">
              <a:spcBef>
                <a:spcPct val="0"/>
              </a:spcBef>
              <a:spcAft>
                <a:spcPct val="0"/>
              </a:spcAft>
              <a:defRPr u="sng">
                <a:solidFill>
                  <a:schemeClr val="tx1"/>
                </a:solidFill>
                <a:latin typeface="Arial" panose="020B0604020202020204" pitchFamily="34" charset="0"/>
              </a:defRPr>
            </a:lvl9pPr>
          </a:lstStyle>
          <a:p>
            <a:pPr lvl="0">
              <a:spcBef>
                <a:spcPct val="20000"/>
              </a:spcBef>
              <a:buClr>
                <a:srgbClr val="86D1EC"/>
              </a:buClr>
              <a:buSzPct val="90000"/>
            </a:pPr>
            <a:r>
              <a:rPr lang="es-MX" sz="2800" u="none" dirty="0">
                <a:latin typeface="Times New Roman" panose="02020603050405020304" pitchFamily="18" charset="0"/>
                <a:sym typeface="Symbol" panose="05050102010706020507" pitchFamily="18" charset="2"/>
              </a:rPr>
              <a:t>Qué veré</a:t>
            </a:r>
            <a:endParaRPr lang="es-MX" sz="2800" i="1" u="none" dirty="0">
              <a:latin typeface="Times New Roman" panose="02020603050405020304" pitchFamily="18" charset="0"/>
              <a:sym typeface="Symbol" panose="05050102010706020507" pitchFamily="18" charset="2"/>
            </a:endParaRPr>
          </a:p>
        </p:txBody>
      </p:sp>
      <p:sp>
        <p:nvSpPr>
          <p:cNvPr id="6" name="CuadroTexto 41">
            <a:extLst>
              <a:ext uri="{FF2B5EF4-FFF2-40B4-BE49-F238E27FC236}">
                <a16:creationId xmlns:a16="http://schemas.microsoft.com/office/drawing/2014/main" id="{99B16F42-474B-C918-F692-BFE12036B571}"/>
              </a:ext>
            </a:extLst>
          </p:cNvPr>
          <p:cNvSpPr txBox="1"/>
          <p:nvPr/>
        </p:nvSpPr>
        <p:spPr>
          <a:xfrm>
            <a:off x="11554662" y="6375512"/>
            <a:ext cx="492080" cy="369332"/>
          </a:xfrm>
          <a:prstGeom prst="rect">
            <a:avLst/>
          </a:prstGeom>
          <a:noFill/>
        </p:spPr>
        <p:txBody>
          <a:bodyPr wrap="square" rtlCol="0">
            <a:spAutoFit/>
          </a:bodyPr>
          <a:ls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62D02FB9-60DE-42B5-8D90-FBB7BED7039C}" type="slidenum">
              <a:rPr lang="es-MX" smtClean="0"/>
              <a:t>9</a:t>
            </a:fld>
            <a:endParaRPr lang="es-MX" dirty="0"/>
          </a:p>
        </p:txBody>
      </p:sp>
    </p:spTree>
    <p:extLst>
      <p:ext uri="{BB962C8B-B14F-4D97-AF65-F5344CB8AC3E}">
        <p14:creationId xmlns:p14="http://schemas.microsoft.com/office/powerpoint/2010/main" val="212923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1" end="1"/>
                                            </p:txEl>
                                          </p:spTgt>
                                        </p:tgtEl>
                                        <p:attrNameLst>
                                          <p:attrName>ppt_c</p:attrName>
                                        </p:attrNameLst>
                                      </p:cBhvr>
                                      <p:to>
                                        <a:schemeClr val="accent1"/>
                                      </p:to>
                                    </p:animClr>
                                  </p:subTnLst>
                                </p:cTn>
                              </p:par>
                              <p:par>
                                <p:cTn id="9" presetID="1" presetClass="entr" presetSubtype="0" fill="hold" grpId="0" nodeType="withEffect">
                                  <p:stCondLst>
                                    <p:cond delay="2000"/>
                                  </p:stCondLst>
                                  <p:childTnLst>
                                    <p:set>
                                      <p:cBhvr>
                                        <p:cTn id="10" dur="1" fill="hold">
                                          <p:stCondLst>
                                            <p:cond delay="0"/>
                                          </p:stCondLst>
                                        </p:cTn>
                                        <p:tgtEl>
                                          <p:spTgt spid="3">
                                            <p:txEl>
                                              <p:pRg st="2" end="2"/>
                                            </p:txEl>
                                          </p:spTgt>
                                        </p:tgtEl>
                                        <p:attrNameLst>
                                          <p:attrName>style.visibility</p:attrName>
                                        </p:attrNameLst>
                                      </p:cBhvr>
                                      <p:to>
                                        <p:strVal val="visible"/>
                                      </p:to>
                                    </p:set>
                                  </p:childTnLst>
                                  <p:subTnLst>
                                    <p:set>
                                      <p:cBhvr override="childStyle">
                                        <p:cTn dur="1" fill="hold" display="0" masterRel="nextClick" afterEffect="1"/>
                                        <p:tgtEl>
                                          <p:spTgt spid="3">
                                            <p:txEl>
                                              <p:pRg st="2" end="2"/>
                                            </p:txEl>
                                          </p:spTgt>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3" end="3"/>
                                            </p:txEl>
                                          </p:spTgt>
                                        </p:tgtEl>
                                        <p:attrNameLst>
                                          <p:attrName>ppt_c</p:attrName>
                                        </p:attrNameLst>
                                      </p:cBhvr>
                                      <p:to>
                                        <a:schemeClr val="accent1"/>
                                      </p:to>
                                    </p:animClr>
                                  </p:subTnLst>
                                </p:cTn>
                              </p:par>
                              <p:par>
                                <p:cTn id="15" presetID="1" presetClass="entr" presetSubtype="0" fill="hold" grpId="0" nodeType="withEffect">
                                  <p:stCondLst>
                                    <p:cond delay="2500"/>
                                  </p:stCondLst>
                                  <p:childTnLst>
                                    <p:set>
                                      <p:cBhvr>
                                        <p:cTn id="16" dur="1" fill="hold">
                                          <p:stCondLst>
                                            <p:cond delay="0"/>
                                          </p:stCondLst>
                                        </p:cTn>
                                        <p:tgtEl>
                                          <p:spTgt spid="3">
                                            <p:txEl>
                                              <p:pRg st="4" end="4"/>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4" end="4"/>
                                            </p:txEl>
                                          </p:spTgt>
                                        </p:tgtEl>
                                        <p:attrNameLst>
                                          <p:attrName>ppt_c</p:attrName>
                                        </p:attrNameLst>
                                      </p:cBhvr>
                                      <p:to>
                                        <a:schemeClr val="accent1"/>
                                      </p:to>
                                    </p:animClr>
                                  </p:subTnLst>
                                </p:cTn>
                              </p:par>
                              <p:par>
                                <p:cTn id="17" presetID="1" presetClass="entr" presetSubtype="0" fill="hold" grpId="0" nodeType="withEffect">
                                  <p:stCondLst>
                                    <p:cond delay="5000"/>
                                  </p:stCondLst>
                                  <p:childTnLst>
                                    <p:set>
                                      <p:cBhvr>
                                        <p:cTn id="18" dur="1" fill="hold">
                                          <p:stCondLst>
                                            <p:cond delay="0"/>
                                          </p:stCondLst>
                                        </p:cTn>
                                        <p:tgtEl>
                                          <p:spTgt spid="3">
                                            <p:txEl>
                                              <p:pRg st="5" end="5"/>
                                            </p:txEl>
                                          </p:spTgt>
                                        </p:tgtEl>
                                        <p:attrNameLst>
                                          <p:attrName>style.visibility</p:attrName>
                                        </p:attrNameLst>
                                      </p:cBhvr>
                                      <p:to>
                                        <p:strVal val="visible"/>
                                      </p:to>
                                    </p:set>
                                  </p:childTnLst>
                                  <p:subTnLst>
                                    <p:animClr clrSpc="rgb" dir="cw">
                                      <p:cBhvr override="childStyle">
                                        <p:cTn dur="1" fill="hold" display="0" masterRel="nextClick" afterEffect="1"/>
                                        <p:tgtEl>
                                          <p:spTgt spid="3">
                                            <p:txEl>
                                              <p:pRg st="5" end="5"/>
                                            </p:txEl>
                                          </p:spTgt>
                                        </p:tgtEl>
                                        <p:attrNameLst>
                                          <p:attrName>ppt_c</p:attrName>
                                        </p:attrNameLst>
                                      </p:cBhvr>
                                      <p:to>
                                        <a:schemeClr val="accent1"/>
                                      </p:to>
                                    </p:animClr>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400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theme/theme1.xml><?xml version="1.0" encoding="utf-8"?>
<a:theme xmlns:a="http://schemas.openxmlformats.org/drawingml/2006/main" name="AzulObscuro">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zulObscuro" id="{8152B57C-C5A5-465F-A516-7246DF5BC588}" vid="{F8596F17-6285-468F-836A-72CB96E1454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AzulObscuro</Template>
  <TotalTime>23794</TotalTime>
  <Words>10026</Words>
  <Application>Microsoft Office PowerPoint</Application>
  <PresentationFormat>Panorámica</PresentationFormat>
  <Paragraphs>904</Paragraphs>
  <Slides>81</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81</vt:i4>
      </vt:variant>
    </vt:vector>
  </HeadingPairs>
  <TitlesOfParts>
    <vt:vector size="91" baseType="lpstr">
      <vt:lpstr>Aptos</vt:lpstr>
      <vt:lpstr>Arial</vt:lpstr>
      <vt:lpstr>Calibri</vt:lpstr>
      <vt:lpstr>Calibri Light</vt:lpstr>
      <vt:lpstr>Cambria Math</vt:lpstr>
      <vt:lpstr>Lucida Calligraphy</vt:lpstr>
      <vt:lpstr>Symbol</vt:lpstr>
      <vt:lpstr>Times New Roman</vt:lpstr>
      <vt:lpstr>Wingdings</vt:lpstr>
      <vt:lpstr>AzulObscuro</vt:lpstr>
      <vt:lpstr>Modelos de Teoría de Juegos para explicar el comportamiento de redes  </vt:lpstr>
      <vt:lpstr>4. Game-theoretic models of behavior in networks  C.  A theory of buyer-seller networks </vt:lpstr>
      <vt:lpstr>Presentación de PowerPoint</vt:lpstr>
      <vt:lpstr>C. A theory of buyer-seller networks</vt:lpstr>
      <vt:lpstr>Presentación de PowerPoint</vt:lpstr>
      <vt:lpstr>Presentación de PowerPoint</vt:lpstr>
      <vt:lpstr>Presentación de PowerPoint</vt:lpstr>
      <vt:lpstr>Presentación de PowerPoint</vt:lpstr>
      <vt:lpstr>Presentación de PowerPoint</vt:lpstr>
      <vt:lpstr>I. Competencia e intercambio en redes comprador-vendedor</vt:lpstr>
      <vt:lpstr>Presentación de PowerPoint</vt:lpstr>
      <vt:lpstr>Presentación de PowerPoint</vt:lpstr>
      <vt:lpstr>Presentación de PowerPoint</vt:lpstr>
      <vt:lpstr>Presentación de PowerPoint</vt:lpstr>
      <vt:lpstr>Presentación de PowerPoint</vt:lpstr>
      <vt:lpstr>I.B. Ganancias por el intercambio y asignación eficiente de bienes</vt:lpstr>
      <vt:lpstr>Presentación de PowerPoint</vt:lpstr>
      <vt:lpstr>Presentación de PowerPoint</vt:lpstr>
      <vt:lpstr>Presentación de PowerPoint</vt:lpstr>
      <vt:lpstr>Presentación de PowerPoint</vt:lpstr>
      <vt:lpstr>I.C Competencia en una red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 Formación de ligas estratégicas y patrones eficientes de ligas</vt:lpstr>
      <vt:lpstr>Presentación de PowerPoint</vt:lpstr>
      <vt:lpstr>Presentación de PowerPoint</vt:lpstr>
      <vt:lpstr>Presentación de PowerPoint</vt:lpstr>
      <vt:lpstr>Presentación de PowerPoint</vt:lpstr>
      <vt:lpstr>Presentación de PowerPoint</vt:lpstr>
      <vt:lpstr>Presentación de PowerPoint</vt:lpstr>
      <vt:lpstr>II.B. Redes eficientes y equilibrios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II.C. Estructura de redes eficientes, y un resultado de unicidad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III.D Resultados sobre eficiencia</vt:lpstr>
      <vt:lpstr>Presentación de PowerPoint</vt:lpstr>
      <vt:lpstr>Presentación de PowerPoint</vt:lpstr>
      <vt:lpstr>III. Formación de redes con vendedores endógenos</vt:lpstr>
      <vt:lpstr>Presentación de PowerPoint</vt:lpstr>
      <vt:lpstr>Presentación de PowerPoint</vt:lpstr>
      <vt:lpstr>Presentación de PowerPoint</vt:lpstr>
      <vt:lpstr>III.B Eficiencia y equilibrio</vt:lpstr>
      <vt:lpstr>Presentación de PowerPoint</vt:lpstr>
      <vt:lpstr>Presentación de PowerPoint</vt:lpstr>
      <vt:lpstr>Presentación de PowerPoint</vt:lpstr>
      <vt:lpstr>Presentación de PowerPoint</vt:lpstr>
      <vt:lpstr>Presentación de PowerPoint</vt:lpstr>
      <vt:lpstr>IV. Conclusión</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trestres</dc:creator>
  <cp:lastModifiedBy>Adolfo Guzman Arenas</cp:lastModifiedBy>
  <cp:revision>1396</cp:revision>
  <cp:lastPrinted>1601-01-01T00:00:00Z</cp:lastPrinted>
  <dcterms:created xsi:type="dcterms:W3CDTF">1601-01-01T00:00:00Z</dcterms:created>
  <dcterms:modified xsi:type="dcterms:W3CDTF">2024-07-16T20:07:31Z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