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70"/>
  </p:notesMasterIdLst>
  <p:sldIdLst>
    <p:sldId id="427" r:id="rId2"/>
    <p:sldId id="430" r:id="rId3"/>
    <p:sldId id="320" r:id="rId4"/>
    <p:sldId id="429" r:id="rId5"/>
    <p:sldId id="390" r:id="rId6"/>
    <p:sldId id="385" r:id="rId7"/>
    <p:sldId id="386" r:id="rId8"/>
    <p:sldId id="387" r:id="rId9"/>
    <p:sldId id="375" r:id="rId10"/>
    <p:sldId id="306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70" r:id="rId19"/>
    <p:sldId id="328" r:id="rId20"/>
    <p:sldId id="329" r:id="rId21"/>
    <p:sldId id="330" r:id="rId22"/>
    <p:sldId id="331" r:id="rId23"/>
    <p:sldId id="332" r:id="rId24"/>
    <p:sldId id="333" r:id="rId25"/>
    <p:sldId id="335" r:id="rId26"/>
    <p:sldId id="334" r:id="rId27"/>
    <p:sldId id="337" r:id="rId28"/>
    <p:sldId id="338" r:id="rId29"/>
    <p:sldId id="428" r:id="rId30"/>
    <p:sldId id="341" r:id="rId31"/>
    <p:sldId id="342" r:id="rId32"/>
    <p:sldId id="384" r:id="rId33"/>
    <p:sldId id="376" r:id="rId34"/>
    <p:sldId id="343" r:id="rId35"/>
    <p:sldId id="371" r:id="rId36"/>
    <p:sldId id="372" r:id="rId37"/>
    <p:sldId id="344" r:id="rId38"/>
    <p:sldId id="345" r:id="rId39"/>
    <p:sldId id="346" r:id="rId40"/>
    <p:sldId id="348" r:id="rId41"/>
    <p:sldId id="433" r:id="rId42"/>
    <p:sldId id="434" r:id="rId43"/>
    <p:sldId id="435" r:id="rId44"/>
    <p:sldId id="347" r:id="rId45"/>
    <p:sldId id="349" r:id="rId46"/>
    <p:sldId id="350" r:id="rId47"/>
    <p:sldId id="351" r:id="rId48"/>
    <p:sldId id="389" r:id="rId49"/>
    <p:sldId id="353" r:id="rId50"/>
    <p:sldId id="354" r:id="rId51"/>
    <p:sldId id="355" r:id="rId52"/>
    <p:sldId id="356" r:id="rId53"/>
    <p:sldId id="357" r:id="rId54"/>
    <p:sldId id="358" r:id="rId55"/>
    <p:sldId id="359" r:id="rId56"/>
    <p:sldId id="361" r:id="rId57"/>
    <p:sldId id="360" r:id="rId58"/>
    <p:sldId id="362" r:id="rId59"/>
    <p:sldId id="363" r:id="rId60"/>
    <p:sldId id="378" r:id="rId61"/>
    <p:sldId id="431" r:id="rId62"/>
    <p:sldId id="379" r:id="rId63"/>
    <p:sldId id="432" r:id="rId64"/>
    <p:sldId id="365" r:id="rId65"/>
    <p:sldId id="366" r:id="rId66"/>
    <p:sldId id="367" r:id="rId67"/>
    <p:sldId id="368" r:id="rId68"/>
    <p:sldId id="369" r:id="rId69"/>
  </p:sldIdLst>
  <p:sldSz cx="12192000" cy="68580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CCFF"/>
    <a:srgbClr val="00FF99"/>
    <a:srgbClr val="00CC99"/>
    <a:srgbClr val="FF9999"/>
    <a:srgbClr val="FFFF66"/>
    <a:srgbClr val="006666"/>
    <a:srgbClr val="FF0000"/>
    <a:srgbClr val="003366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97" autoAdjust="0"/>
    <p:restoredTop sz="94660"/>
  </p:normalViewPr>
  <p:slideViewPr>
    <p:cSldViewPr snapToGrid="0">
      <p:cViewPr>
        <p:scale>
          <a:sx n="57" d="100"/>
          <a:sy n="57" d="100"/>
        </p:scale>
        <p:origin x="48" y="3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65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6E6DF-95FE-40E2-913E-08B3C215EC94}" type="datetimeFigureOut">
              <a:rPr lang="es-MX" smtClean="0"/>
              <a:t>13/07/2024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DF2FC-2B49-4210-BA39-BD13619660C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6253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92A77-9299-4CDA-91DB-107C7FDAE424}" type="slidenum">
              <a:rPr lang="es-MX" smtClean="0"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1020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92A77-9299-4CDA-91DB-107C7FDAE424}" type="slidenum">
              <a:rPr lang="es-MX" smtClean="0"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0327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92A77-9299-4CDA-91DB-107C7FDAE424}" type="slidenum">
              <a:rPr lang="es-MX" smtClean="0"/>
              <a:t>31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9304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B92A77-9299-4CDA-91DB-107C7FDAE424}" type="slidenum">
              <a:rPr lang="es-MX" smtClean="0"/>
              <a:t>32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99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grpSp>
          <p:nvGrpSpPr>
            <p:cNvPr id="41" name="Group 39"/>
            <p:cNvGrpSpPr>
              <a:grpSpLocks/>
            </p:cNvGrpSpPr>
            <p:nvPr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>
                  <a:latin typeface="Arial" charset="0"/>
                </a:endParaRPr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>
                  <a:latin typeface="Arial" charset="0"/>
                </a:endParaRPr>
              </a:p>
            </p:txBody>
          </p:sp>
        </p:grpSp>
      </p:grpSp>
      <p:sp>
        <p:nvSpPr>
          <p:cNvPr id="6455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1600200"/>
            <a:ext cx="109728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455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AD56E-E6F0-4EF7-A8BA-36FFC79CB6FC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0202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A31EB-763C-4BBC-B610-ACDB941514F4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18869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26400" cy="5853112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9BF0D9-1DDC-480E-B68C-B3C0CFF5024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0536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0873A-7A65-494D-A021-C44C03A3CCFB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069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9EE23-0D99-422B-96DF-5B8E77CFC73E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6500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B549D-1D21-4E7F-B68F-AC71B57830A3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35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CB211-15A2-4894-99B8-3632A813ED5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4839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22DC7-B397-4626-82BA-21A9C4524E8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1880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FC2DE-0EC7-4DC8-85F8-23FE9E31B31F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1725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B0C79-A388-4194-A162-6ABD4108AD17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305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/>
              <a:t>Haga clic en el icono para agregar una imagen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58DBD-F8C3-4962-B910-3B3414B2398D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6352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"/>
            <a:ext cx="12192000" cy="6856413"/>
            <a:chOff x="0" y="0"/>
            <a:chExt cx="5760" cy="4319"/>
          </a:xfrm>
        </p:grpSpPr>
        <p:sp>
          <p:nvSpPr>
            <p:cNvPr id="6349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49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0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1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2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2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2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2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2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2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sp>
          <p:nvSpPr>
            <p:cNvPr id="6352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 sz="1800">
                <a:latin typeface="Arial" charset="0"/>
              </a:endParaRPr>
            </a:p>
          </p:txBody>
        </p:sp>
        <p:grpSp>
          <p:nvGrpSpPr>
            <p:cNvPr id="1068" name="Group 39"/>
            <p:cNvGrpSpPr>
              <a:grpSpLocks/>
            </p:cNvGrpSpPr>
            <p:nvPr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352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>
                  <a:latin typeface="Arial" charset="0"/>
                </a:endParaRPr>
              </a:p>
            </p:txBody>
          </p:sp>
          <p:sp>
            <p:nvSpPr>
              <p:cNvPr id="6352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 sz="1800">
                  <a:latin typeface="Arial" charset="0"/>
                </a:endParaRPr>
              </a:p>
            </p:txBody>
          </p:sp>
        </p:grpSp>
      </p:grpSp>
      <p:sp>
        <p:nvSpPr>
          <p:cNvPr id="6353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6353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353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353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353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8522DC7-B397-4626-82BA-21A9C4524E81}" type="slidenum">
              <a:rPr lang="es-ES" smtClean="0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4025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alex.fabrikant.us/papers/flmps03.pd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cornell.edu/home/kleinber/networks-book/" TargetMode="Externa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320" y="681567"/>
            <a:ext cx="11475720" cy="3805767"/>
          </a:xfrm>
        </p:spPr>
        <p:txBody>
          <a:bodyPr/>
          <a:lstStyle/>
          <a:p>
            <a:pPr marL="360000">
              <a:defRPr/>
            </a:pPr>
            <a:r>
              <a:rPr lang="es-ES" sz="5400" dirty="0"/>
              <a:t>Modelos de Teoría de Juegos para explicar el comportamiento de Redes</a:t>
            </a:r>
            <a:br>
              <a:rPr lang="es-MX" sz="5400" dirty="0"/>
            </a:br>
            <a:br>
              <a:rPr lang="es-MX" sz="1600" dirty="0"/>
            </a:br>
            <a:endParaRPr lang="es-ES" sz="4400" dirty="0">
              <a:solidFill>
                <a:srgbClr val="00FF99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4EE5C5-F4E2-E70D-5482-DF315455B55C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99344" y="4120427"/>
            <a:ext cx="8353672" cy="2647696"/>
          </a:xfrm>
        </p:spPr>
        <p:txBody>
          <a:bodyPr/>
          <a:lstStyle/>
          <a:p>
            <a:pPr eaLnBrk="1" hangingPunct="1"/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Adolfo Guzmán Arenas</a:t>
            </a:r>
          </a:p>
          <a:p>
            <a:pPr eaLnBrk="1" hangingPunct="1"/>
            <a:endParaRPr lang="es-MX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s-MX" sz="2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Centro de Investigación en Computación, IPN</a:t>
            </a:r>
          </a:p>
          <a:p>
            <a:pPr eaLnBrk="1" hangingPunct="1"/>
            <a:endParaRPr lang="es-MX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s-MX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aguzman@ieee</a:t>
            </a:r>
            <a:r>
              <a:rPr lang="es-MX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s-MX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750D8D-8F1E-C868-E689-752309718A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17" y="5954835"/>
            <a:ext cx="1066800" cy="742950"/>
          </a:xfrm>
          <a:prstGeom prst="rect">
            <a:avLst/>
          </a:prstGeom>
        </p:spPr>
      </p:pic>
      <p:pic>
        <p:nvPicPr>
          <p:cNvPr id="6" name="Picture 8" descr="Resultado de imagen para logo ipn vector">
            <a:extLst>
              <a:ext uri="{FF2B5EF4-FFF2-40B4-BE49-F238E27FC236}">
                <a16:creationId xmlns:a16="http://schemas.microsoft.com/office/drawing/2014/main" id="{D0CB8136-C748-350E-9A6B-7CC88B25D0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2482" y="5590695"/>
            <a:ext cx="820132" cy="1107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0511" y="1235894"/>
            <a:ext cx="11651530" cy="1143000"/>
          </a:xfrm>
        </p:spPr>
        <p:txBody>
          <a:bodyPr/>
          <a:lstStyle/>
          <a:p>
            <a:r>
              <a:rPr lang="es-MX" sz="4000" dirty="0"/>
              <a:t>A. </a:t>
            </a:r>
            <a:r>
              <a:rPr lang="es-MX" sz="4000" dirty="0" err="1"/>
              <a:t>Game</a:t>
            </a:r>
            <a:r>
              <a:rPr lang="es-MX" sz="4000" dirty="0"/>
              <a:t> </a:t>
            </a:r>
            <a:r>
              <a:rPr lang="es-MX" sz="4000" dirty="0" err="1"/>
              <a:t>theoretic</a:t>
            </a:r>
            <a:r>
              <a:rPr lang="es-MX" sz="4000" dirty="0"/>
              <a:t> </a:t>
            </a:r>
            <a:r>
              <a:rPr lang="es-MX" sz="4000" dirty="0" err="1"/>
              <a:t>models</a:t>
            </a:r>
            <a:r>
              <a:rPr lang="es-MX" sz="4000" dirty="0"/>
              <a:t> of </a:t>
            </a:r>
            <a:r>
              <a:rPr lang="es-MX" sz="4000" dirty="0" err="1"/>
              <a:t>network</a:t>
            </a:r>
            <a:r>
              <a:rPr lang="es-MX" sz="4000" dirty="0"/>
              <a:t> </a:t>
            </a:r>
            <a:r>
              <a:rPr lang="es-MX" sz="4000" dirty="0" err="1"/>
              <a:t>formation</a:t>
            </a:r>
            <a:endParaRPr lang="es-MX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12742" y="2610023"/>
            <a:ext cx="11180190" cy="4134821"/>
          </a:xfrm>
        </p:spPr>
        <p:txBody>
          <a:bodyPr/>
          <a:lstStyle/>
          <a:p>
            <a:r>
              <a:rPr lang="es-MX" sz="2800" dirty="0">
                <a:effectLst/>
              </a:rPr>
              <a:t>Estudio un juego. Modelo la creación de redes por agentes egoístas, sin coordinación central.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Un nodo paga por las ligas que establece. </a:t>
            </a:r>
            <a:r>
              <a:rPr lang="es-MX" sz="2200" dirty="0">
                <a:effectLst/>
              </a:rPr>
              <a:t>Ligas no dirigidas (bidireccionales)</a:t>
            </a:r>
            <a:r>
              <a:rPr lang="es-MX" sz="2400" dirty="0">
                <a:effectLst/>
              </a:rPr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Un nodo se beneficia por trayectorias cortas a todos los destinos.</a:t>
            </a:r>
          </a:p>
          <a:p>
            <a:pPr lvl="1"/>
            <a:endParaRPr lang="es-MX" sz="1000" dirty="0">
              <a:effectLst/>
            </a:endParaRPr>
          </a:p>
          <a:p>
            <a:r>
              <a:rPr lang="es-MX" sz="2800" dirty="0">
                <a:effectLst/>
              </a:rPr>
              <a:t>Estudio el equilibrio Nash de este juego.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Demuestro que el “precio de la anarquía” (</a:t>
            </a:r>
            <a:r>
              <a:rPr lang="es-MX" sz="2200" dirty="0">
                <a:effectLst/>
              </a:rPr>
              <a:t>costo relativo por la falta de coordinación</a:t>
            </a:r>
            <a:r>
              <a:rPr lang="es-MX" sz="2400" dirty="0">
                <a:effectLst/>
              </a:rPr>
              <a:t>) puede ser modesto.</a:t>
            </a:r>
          </a:p>
          <a:p>
            <a:pPr lvl="1"/>
            <a:endParaRPr lang="es-MX" sz="1000" dirty="0">
              <a:effectLst/>
            </a:endParaRPr>
          </a:p>
          <a:p>
            <a:r>
              <a:rPr lang="es-MX" sz="2800" dirty="0">
                <a:effectLst/>
              </a:rPr>
              <a:t>Extensiones.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1565564" y="77645"/>
            <a:ext cx="9060873" cy="830997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Alex </a:t>
            </a:r>
            <a:r>
              <a:rPr lang="en-US" sz="2400" dirty="0" err="1"/>
              <a:t>Fabrikant</a:t>
            </a:r>
            <a:r>
              <a:rPr lang="en-US" sz="2400" dirty="0"/>
              <a:t>, </a:t>
            </a:r>
            <a:r>
              <a:rPr lang="en-US" sz="2400" dirty="0" err="1"/>
              <a:t>Ankur</a:t>
            </a:r>
            <a:r>
              <a:rPr lang="en-US" sz="2400" dirty="0"/>
              <a:t> </a:t>
            </a:r>
            <a:r>
              <a:rPr lang="en-US" sz="2400" dirty="0" err="1"/>
              <a:t>Luthra</a:t>
            </a:r>
            <a:r>
              <a:rPr lang="en-US" sz="2400" dirty="0"/>
              <a:t>, </a:t>
            </a:r>
            <a:r>
              <a:rPr lang="en-US" sz="2400" dirty="0" err="1"/>
              <a:t>Elitza</a:t>
            </a:r>
            <a:r>
              <a:rPr lang="en-US" sz="2400" dirty="0"/>
              <a:t> </a:t>
            </a:r>
            <a:r>
              <a:rPr lang="en-US" sz="2400" dirty="0" err="1"/>
              <a:t>Maneva</a:t>
            </a:r>
            <a:r>
              <a:rPr lang="en-US" sz="2400" dirty="0"/>
              <a:t>, Christos H. Papadimitriou, and Scott </a:t>
            </a:r>
            <a:r>
              <a:rPr lang="en-US" sz="2400" dirty="0" err="1"/>
              <a:t>Shenker</a:t>
            </a:r>
            <a:r>
              <a:rPr lang="en-US" sz="2400" dirty="0"/>
              <a:t>, </a:t>
            </a:r>
            <a:r>
              <a:rPr lang="en-US" sz="2400" dirty="0">
                <a:hlinkClick r:id="rId2"/>
              </a:rPr>
              <a:t>On a Network Creation Game.</a:t>
            </a:r>
            <a:endParaRPr lang="es-MX" sz="2400" dirty="0"/>
          </a:p>
        </p:txBody>
      </p:sp>
      <p:sp>
        <p:nvSpPr>
          <p:cNvPr id="5" name="CuadroTexto 41">
            <a:extLst>
              <a:ext uri="{FF2B5EF4-FFF2-40B4-BE49-F238E27FC236}">
                <a16:creationId xmlns:a16="http://schemas.microsoft.com/office/drawing/2014/main" id="{0D6E488A-0870-477D-2FB6-78C57E6502BC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10</a:t>
            </a:fld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7313520-96BF-BA29-6AD3-4661415B2798}"/>
              </a:ext>
            </a:extLst>
          </p:cNvPr>
          <p:cNvSpPr txBox="1"/>
          <p:nvPr/>
        </p:nvSpPr>
        <p:spPr>
          <a:xfrm>
            <a:off x="10548615" y="1005061"/>
            <a:ext cx="1498127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Pulse aquí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3BB4EF0F-F5E2-228D-D010-E719A2945338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10243930" y="1005061"/>
            <a:ext cx="304685" cy="230833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5E7B5B2-ED41-9040-E086-656AAE970343}"/>
              </a:ext>
            </a:extLst>
          </p:cNvPr>
          <p:cNvSpPr txBox="1"/>
          <p:nvPr/>
        </p:nvSpPr>
        <p:spPr>
          <a:xfrm>
            <a:off x="306492" y="113156"/>
            <a:ext cx="1259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Artículo: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94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6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129223"/>
            <a:ext cx="8229600" cy="1143000"/>
          </a:xfrm>
        </p:spPr>
        <p:txBody>
          <a:bodyPr/>
          <a:lstStyle/>
          <a:p>
            <a:r>
              <a:rPr lang="es-MX" dirty="0"/>
              <a:t>Internet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1340" y="1085851"/>
            <a:ext cx="11387580" cy="5061857"/>
          </a:xfrm>
        </p:spPr>
        <p:txBody>
          <a:bodyPr/>
          <a:lstStyle/>
          <a:p>
            <a:r>
              <a:rPr lang="es-MX" sz="2800" dirty="0">
                <a:effectLst/>
              </a:rPr>
              <a:t>Una red entre agentes, creada por ellos. Ej.: internet.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Sirve para obtener (o enviar) información.</a:t>
            </a:r>
          </a:p>
          <a:p>
            <a:endParaRPr lang="es-MX" sz="900" dirty="0">
              <a:effectLst/>
            </a:endParaRPr>
          </a:p>
          <a:p>
            <a:r>
              <a:rPr lang="es-MX" sz="2800" dirty="0">
                <a:effectLst/>
              </a:rPr>
              <a:t>Se creó sin coordinación central.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¿Cuál es el costo de esta falta de coordinación?</a:t>
            </a:r>
          </a:p>
          <a:p>
            <a:pPr lvl="1"/>
            <a:endParaRPr lang="es-MX" sz="900" dirty="0">
              <a:effectLst/>
            </a:endParaRPr>
          </a:p>
          <a:p>
            <a:r>
              <a:rPr lang="es-MX" sz="2800" dirty="0">
                <a:effectLst/>
              </a:rPr>
              <a:t>Puedo hacer un cálculo teórico mediante proporciones («ratios»): cuánto me cuesta tener A vs. no tener 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effectLst/>
              </a:rPr>
              <a:t>En mi caso, A es “tener la información” (</a:t>
            </a:r>
            <a:r>
              <a:rPr lang="es-MX" sz="2400" dirty="0">
                <a:effectLst/>
              </a:rPr>
              <a:t>a menudo en un ambiente distribuido</a:t>
            </a:r>
            <a:r>
              <a:rPr lang="es-MX" dirty="0">
                <a:effectLst/>
              </a:rPr>
              <a:t>).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55468" y="5159315"/>
            <a:ext cx="1149127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precio de la anarquía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será la relación entre el equilibrio Nash en el peor caso y el óptimo social.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847340" y="5938572"/>
            <a:ext cx="5978223" cy="83099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Medida informativa de la falta de coordinación porque los agentes siguen su propio interés</a:t>
            </a:r>
            <a:endParaRPr lang="es-MX" sz="2400" i="1" u="non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cxnSp>
        <p:nvCxnSpPr>
          <p:cNvPr id="9" name="Conector recto de flecha 8"/>
          <p:cNvCxnSpPr/>
          <p:nvPr/>
        </p:nvCxnSpPr>
        <p:spPr bwMode="auto">
          <a:xfrm flipH="1" flipV="1">
            <a:off x="1583747" y="5630597"/>
            <a:ext cx="386499" cy="43841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8003355" y="1552923"/>
            <a:ext cx="4110087" cy="156966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óptimo social es el óptimo obtenido cuando todos los nodos se ponen de acuerdo para maximizar el beneficio total.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9D6C6F37-7B15-2302-7037-D36488824043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11</a:t>
            </a:fld>
            <a:endParaRPr lang="es-MX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315636DB-EACB-D0B9-CF6D-67D979CA7F98}"/>
              </a:ext>
            </a:extLst>
          </p:cNvPr>
          <p:cNvCxnSpPr/>
          <p:nvPr/>
        </p:nvCxnSpPr>
        <p:spPr bwMode="auto">
          <a:xfrm flipV="1">
            <a:off x="3440784" y="4167963"/>
            <a:ext cx="1365132" cy="2249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3378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98301"/>
            <a:ext cx="10972800" cy="1143000"/>
          </a:xfrm>
        </p:spPr>
        <p:txBody>
          <a:bodyPr/>
          <a:lstStyle/>
          <a:p>
            <a:r>
              <a:rPr lang="es-MX" dirty="0"/>
              <a:t>Equilibrio Nash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1861" y="2691677"/>
            <a:ext cx="11351721" cy="3683836"/>
          </a:xfrm>
        </p:spPr>
        <p:txBody>
          <a:bodyPr/>
          <a:lstStyle/>
          <a:p>
            <a:r>
              <a:rPr lang="es-MX" dirty="0">
                <a:effectLst/>
              </a:rPr>
              <a:t>En cierto sentido, es en análogo del diseño óptimo centralizado en presencia de agentes egoístas distribuidos.</a:t>
            </a:r>
          </a:p>
          <a:p>
            <a:endParaRPr lang="es-MX" sz="8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effectLst/>
              </a:rPr>
              <a:t>El concepto es declarativo –no algorítmico.</a:t>
            </a:r>
          </a:p>
          <a:p>
            <a:pPr lvl="2"/>
            <a:r>
              <a:rPr lang="es-MX" dirty="0">
                <a:effectLst/>
              </a:rPr>
              <a:t> ¿Cómo lo puedo computar? </a:t>
            </a:r>
          </a:p>
          <a:p>
            <a:pPr lvl="2"/>
            <a:endParaRPr lang="es-MX" sz="8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effectLst/>
              </a:rPr>
              <a:t>Es no determinista.</a:t>
            </a:r>
          </a:p>
          <a:p>
            <a:pPr lvl="2"/>
            <a:r>
              <a:rPr lang="es-MX" dirty="0">
                <a:effectLst/>
              </a:rPr>
              <a:t> Puede haber varios equilibrios Nash.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7885043" y="4379962"/>
            <a:ext cx="4126819" cy="9048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No se ponen de acuerdo.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uno vela por sus intereses</a:t>
            </a:r>
          </a:p>
        </p:txBody>
      </p:sp>
      <p:cxnSp>
        <p:nvCxnSpPr>
          <p:cNvPr id="5" name="Conector recto de flecha 4"/>
          <p:cNvCxnSpPr/>
          <p:nvPr/>
        </p:nvCxnSpPr>
        <p:spPr bwMode="auto">
          <a:xfrm flipH="1" flipV="1">
            <a:off x="9020445" y="3783502"/>
            <a:ext cx="609507" cy="61567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CuadroTexto 41">
            <a:extLst>
              <a:ext uri="{FF2B5EF4-FFF2-40B4-BE49-F238E27FC236}">
                <a16:creationId xmlns:a16="http://schemas.microsoft.com/office/drawing/2014/main" id="{15ECFEC4-D617-AC00-CD0E-CD230279586A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12</a:t>
            </a:fld>
            <a:endParaRPr lang="es-MX" dirty="0"/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E6615E48-19D0-A24F-685E-B860FDEA1A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374" y="5960013"/>
            <a:ext cx="8569825" cy="83099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Mi objetivo es conocer el precio de la anarquía (en equilibrio Nash). Cuando lo tenga, lo comparo con el precio del óptimo social.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8B4B620-7253-1BDA-EC96-A87FED6730C9}"/>
              </a:ext>
            </a:extLst>
          </p:cNvPr>
          <p:cNvSpPr txBox="1"/>
          <p:nvPr/>
        </p:nvSpPr>
        <p:spPr>
          <a:xfrm>
            <a:off x="788506" y="1377180"/>
            <a:ext cx="10217427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términos económicos, es un tipo de equilibrio de competencia imperfecta que describe la situación de varias empresas compitiendo por el mercado de un mismo bien y que pueden elegir cuánto producir para intentar maximizar su ganancia. 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94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6499" y="650448"/>
            <a:ext cx="11547835" cy="5990381"/>
          </a:xfrm>
        </p:spPr>
        <p:txBody>
          <a:bodyPr/>
          <a:lstStyle/>
          <a:p>
            <a:r>
              <a:rPr lang="es-MX" sz="3000" dirty="0">
                <a:effectLst/>
              </a:rPr>
              <a:t>Ha habido progreso en entender el precio de la anarquía en situaciones más generales,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600" dirty="0">
                <a:effectLst/>
              </a:rPr>
              <a:t>En las que los individuos escogen rutas egoístamente, y sufren la congestión creada.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600" dirty="0">
                <a:effectLst/>
              </a:rPr>
              <a:t>Empero, en internet los usuarios no escogen rutas.</a:t>
            </a:r>
          </a:p>
          <a:p>
            <a:pPr lvl="2"/>
            <a:r>
              <a:rPr lang="es-MX" dirty="0">
                <a:effectLst/>
              </a:rPr>
              <a:t> Las rutas las escogen la interacción de los paquetes con los ruteadores.</a:t>
            </a:r>
          </a:p>
          <a:p>
            <a:pPr lvl="2"/>
            <a:r>
              <a:rPr lang="es-MX" dirty="0">
                <a:effectLst/>
              </a:rPr>
              <a:t> Los usuarios se ajustan a la congestión resultante.</a:t>
            </a:r>
          </a:p>
          <a:p>
            <a:pPr lvl="2"/>
            <a:r>
              <a:rPr lang="es-MX" dirty="0">
                <a:effectLst/>
              </a:rPr>
              <a:t> Los sistemas autónomos, el ancho de banda y el hardware son los puntos álgidos resultantes.</a:t>
            </a:r>
          </a:p>
          <a:p>
            <a:pPr lvl="2"/>
            <a:endParaRPr lang="es-MX" sz="12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effectLst/>
              </a:rPr>
              <a:t>¿Cómo puedo estudiar esta situación?</a:t>
            </a:r>
          </a:p>
          <a:p>
            <a:pPr lvl="2"/>
            <a:r>
              <a:rPr lang="es-MX" dirty="0">
                <a:effectLst/>
              </a:rPr>
              <a:t> ¿Cuál es el precio de la anarquía (</a:t>
            </a:r>
            <a:r>
              <a:rPr lang="es-MX" sz="2200" dirty="0">
                <a:effectLst/>
              </a:rPr>
              <a:t>tanto en costos de hardware como en calidad de servicio</a:t>
            </a:r>
            <a:r>
              <a:rPr lang="es-MX" dirty="0">
                <a:effectLst/>
              </a:rPr>
              <a:t>) de la arquitectura abierta de internet?</a:t>
            </a:r>
          </a:p>
          <a:p>
            <a:pPr lvl="2"/>
            <a:r>
              <a:rPr lang="es-MX" dirty="0">
                <a:effectLst/>
              </a:rPr>
              <a:t> Lo estudio con un juego de creación de redes.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8F580E99-5B11-4550-C25B-94EAF50F3F51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13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736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juego de la creación de redes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1657" y="1600200"/>
            <a:ext cx="11406433" cy="4994910"/>
          </a:xfrm>
        </p:spPr>
        <p:txBody>
          <a:bodyPr/>
          <a:lstStyle/>
          <a:p>
            <a:r>
              <a:rPr lang="es-MX" sz="2800" dirty="0">
                <a:effectLst/>
              </a:rPr>
              <a:t>Los agentes son nodos.</a:t>
            </a:r>
          </a:p>
          <a:p>
            <a:endParaRPr lang="es-MX" sz="10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Sus elecciones crean una gráfica (grafo) no dirigida.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s-MX" sz="10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Cada nodo escoge un subconjunto (</a:t>
            </a:r>
            <a:r>
              <a:rPr lang="es-MX" sz="2200" dirty="0">
                <a:effectLst/>
              </a:rPr>
              <a:t>quizá vacío</a:t>
            </a:r>
            <a:r>
              <a:rPr lang="es-MX" sz="2400" dirty="0">
                <a:effectLst/>
              </a:rPr>
              <a:t>) de los otros nodos, y les tiende aristas.</a:t>
            </a:r>
          </a:p>
          <a:p>
            <a:pPr lvl="2"/>
            <a:r>
              <a:rPr lang="es-MX" sz="2200" dirty="0">
                <a:effectLst/>
              </a:rPr>
              <a:t> </a:t>
            </a:r>
            <a:r>
              <a:rPr lang="es-MX" dirty="0">
                <a:effectLst/>
              </a:rPr>
              <a:t>Las aristas no son dirigidas. Una vez instaladas, se pueden usar en ambas direcciones, independientemente de quién pagó por el enlace.</a:t>
            </a:r>
          </a:p>
          <a:p>
            <a:pPr lvl="2"/>
            <a:endParaRPr lang="es-MX" sz="10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La unión de estas aristas es el grafo que resulta.</a:t>
            </a:r>
          </a:p>
          <a:p>
            <a:pPr lvl="2"/>
            <a:r>
              <a:rPr lang="es-MX" sz="2200" dirty="0">
                <a:effectLst/>
              </a:rPr>
              <a:t> </a:t>
            </a:r>
            <a:r>
              <a:rPr lang="es-MX" dirty="0">
                <a:effectLst/>
              </a:rPr>
              <a:t>La unión puede no ser disjunta. Esto es, puede ser que una arista fue pagada por ambos nodos.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Esto, obviamente, no ocurrirá en el caso de equilibrio.</a:t>
            </a: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56D3BFC2-A963-0158-14D6-5B2716DD5618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9883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39365" y="406530"/>
                <a:ext cx="11568856" cy="6048689"/>
              </a:xfrm>
            </p:spPr>
            <p:txBody>
              <a:bodyPr/>
              <a:lstStyle/>
              <a:p>
                <a:r>
                  <a:rPr lang="es-MX" sz="2800" dirty="0">
                    <a:effectLst/>
                  </a:rPr>
                  <a:t>El costo a cada nodo se compone de:</a:t>
                </a:r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s-MX" sz="2400" dirty="0">
                    <a:effectLst/>
                  </a:rPr>
                  <a:t>El costo total de las aristas que este nodo tendió.</a:t>
                </a:r>
              </a:p>
              <a:p>
                <a:pPr marL="1314450" lvl="2" indent="-514350"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s-MX" dirty="0">
                    <a:effectLst/>
                    <a:latin typeface="Calibri" panose="020F0502020204030204" pitchFamily="34" charset="0"/>
                  </a:rPr>
                  <a:t>Es el número total de aristas por una constante </a:t>
                </a:r>
                <a:r>
                  <a:rPr lang="es-MX" dirty="0">
                    <a:effectLst/>
                    <a:latin typeface="Calibri" panose="020F0502020204030204" pitchFamily="34" charset="0"/>
                    <a:sym typeface="Symbol" panose="05050102010706020507" pitchFamily="18" charset="2"/>
                  </a:rPr>
                  <a:t></a:t>
                </a:r>
                <a:r>
                  <a:rPr lang="es-MX" dirty="0">
                    <a:effectLst/>
                    <a:latin typeface="Calibri" panose="020F0502020204030204" pitchFamily="34" charset="0"/>
                  </a:rPr>
                  <a:t>&gt;0  (</a:t>
                </a:r>
                <a:r>
                  <a:rPr lang="es-MX" dirty="0">
                    <a:solidFill>
                      <a:srgbClr val="FFFF66"/>
                    </a:solidFill>
                    <a:effectLst/>
                    <a:latin typeface="Calibri" panose="020F0502020204030204" pitchFamily="34" charset="0"/>
                    <a:sym typeface="Symbol" panose="05050102010706020507" pitchFamily="18" charset="2"/>
                  </a:rPr>
                  <a:t></a:t>
                </a:r>
                <a:r>
                  <a:rPr lang="es-MX" dirty="0">
                    <a:solidFill>
                      <a:srgbClr val="FFFF66"/>
                    </a:solidFill>
                    <a:effectLst/>
                    <a:latin typeface="Calibri" panose="020F0502020204030204" pitchFamily="34" charset="0"/>
                  </a:rPr>
                  <a:t> es el costo de una arista</a:t>
                </a:r>
                <a:r>
                  <a:rPr lang="es-MX" dirty="0">
                    <a:effectLst/>
                    <a:latin typeface="Calibri" panose="020F0502020204030204" pitchFamily="34" charset="0"/>
                  </a:rPr>
                  <a:t>)</a:t>
                </a:r>
              </a:p>
              <a:p>
                <a:pPr marL="914400" lvl="1" indent="-514350">
                  <a:buFont typeface="+mj-lt"/>
                  <a:buAutoNum type="arabicPeriod"/>
                </a:pPr>
                <a:r>
                  <a:rPr lang="es-MX" sz="2400" dirty="0">
                    <a:effectLst/>
                  </a:rPr>
                  <a:t>La suma de las distancias (</a:t>
                </a:r>
                <a:r>
                  <a:rPr lang="es-MX" sz="2200" dirty="0">
                    <a:effectLst/>
                  </a:rPr>
                  <a:t>sobre el grafo</a:t>
                </a:r>
                <a:r>
                  <a:rPr lang="es-MX" sz="2400" dirty="0">
                    <a:effectLst/>
                  </a:rPr>
                  <a:t>) del nodo a todos los demás.</a:t>
                </a:r>
              </a:p>
              <a:p>
                <a:r>
                  <a:rPr lang="es-MX" sz="2800" dirty="0">
                    <a:effectLst/>
                  </a:rPr>
                  <a:t>El costo del jugador (</a:t>
                </a:r>
                <a:r>
                  <a:rPr lang="es-MX" sz="2400" dirty="0">
                    <a:effectLst/>
                  </a:rPr>
                  <a:t>o agente, o nodo</a:t>
                </a:r>
                <a:r>
                  <a:rPr lang="es-MX" sz="2800" dirty="0">
                    <a:effectLst/>
                  </a:rPr>
                  <a:t>)  </a:t>
                </a:r>
                <a:r>
                  <a:rPr lang="es-MX" sz="2800" i="1" dirty="0">
                    <a:effectLst/>
                  </a:rPr>
                  <a:t>i  </a:t>
                </a:r>
                <a:r>
                  <a:rPr lang="es-MX" sz="2800" dirty="0">
                    <a:effectLst/>
                  </a:rPr>
                  <a:t>bajo la estrategia  </a:t>
                </a:r>
                <a:r>
                  <a:rPr lang="es-MX" sz="2800" i="1" dirty="0">
                    <a:effectLst/>
                  </a:rPr>
                  <a:t>s  </a:t>
                </a:r>
                <a:r>
                  <a:rPr lang="es-MX" sz="2800" dirty="0">
                    <a:effectLst/>
                  </a:rPr>
                  <a:t>es</a:t>
                </a:r>
              </a:p>
              <a:p>
                <a:pPr marL="0" indent="0" algn="just">
                  <a:buNone/>
                </a:pPr>
                <a:r>
                  <a:rPr lang="es-MX" sz="2800" i="1" dirty="0">
                    <a:effectLst/>
                  </a:rPr>
                  <a:t>            </a:t>
                </a:r>
                <a:r>
                  <a:rPr lang="es-MX" sz="2800" i="1" dirty="0" err="1">
                    <a:effectLst/>
                  </a:rPr>
                  <a:t>c</a:t>
                </a:r>
                <a:r>
                  <a:rPr lang="es-MX" sz="2800" i="1" baseline="-25000" dirty="0" err="1">
                    <a:effectLst/>
                  </a:rPr>
                  <a:t>i</a:t>
                </a:r>
                <a:r>
                  <a:rPr lang="es-MX" sz="2800" dirty="0">
                    <a:effectLst/>
                  </a:rPr>
                  <a:t>(</a:t>
                </a:r>
                <a:r>
                  <a:rPr lang="es-MX" sz="2800" i="1" dirty="0">
                    <a:effectLst/>
                  </a:rPr>
                  <a:t>s</a:t>
                </a:r>
                <a:r>
                  <a:rPr lang="es-MX" sz="2800" dirty="0">
                    <a:effectLst/>
                  </a:rPr>
                  <a:t>) = </a:t>
                </a:r>
                <a:r>
                  <a:rPr lang="es-MX" sz="2800" dirty="0">
                    <a:effectLst/>
                    <a:sym typeface="Symbol" panose="05050102010706020507" pitchFamily="18" charset="2"/>
                  </a:rPr>
                  <a:t></a:t>
                </a:r>
                <a:r>
                  <a:rPr lang="es-MX" sz="2800" dirty="0">
                    <a:effectLst/>
                  </a:rPr>
                  <a:t> × |</a:t>
                </a:r>
                <a:r>
                  <a:rPr lang="es-MX" sz="2800" i="1" dirty="0">
                    <a:effectLst/>
                  </a:rPr>
                  <a:t>s</a:t>
                </a:r>
                <a:r>
                  <a:rPr lang="es-MX" sz="2800" i="1" baseline="-25000" dirty="0">
                    <a:effectLst/>
                  </a:rPr>
                  <a:t>i</a:t>
                </a:r>
                <a:r>
                  <a:rPr lang="es-MX" sz="2800" dirty="0">
                    <a:effectLst/>
                  </a:rPr>
                  <a:t>| +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s-MX" sz="28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s-MX" sz="2800" b="0" i="1" smtClean="0">
                            <a:effectLst/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m:rPr>
                            <m:brk m:alnAt="23"/>
                          </m:rPr>
                          <a:rPr lang="es-MX" sz="2800" b="0" i="0" smtClean="0">
                            <a:effectLst/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s-MX" sz="2800" b="0" i="0" smtClean="0">
                            <a:effectLst/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s-MX" sz="2800" b="0" i="1" smtClean="0">
                            <a:effectLst/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800" b="0" i="1" smtClean="0">
                            <a:effectLst/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  <m:e>
                        <m:r>
                          <a:rPr lang="es-MX" sz="2800" b="0" i="1" smtClean="0">
                            <a:effectLst/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s-MX" sz="2800" b="0" i="1" baseline="-25000" smtClean="0">
                            <a:effectLst/>
                            <a:latin typeface="Cambria Math" panose="02040503050406030204" pitchFamily="18" charset="0"/>
                          </a:rPr>
                          <m:t>𝐺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s-MX" sz="2800" b="0" i="1" baseline="-25000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8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d>
                        <m:d>
                          <m:dPr>
                            <m:ctrlPr>
                              <a:rPr lang="es-MX" sz="2800" b="0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MX" sz="28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s-MX" sz="2800" b="0" i="1" smtClean="0">
                                <a:effectLst/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s-MX" sz="2800" b="0" i="1" smtClean="0">
                                <a:effectLst/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d>
                        <m:r>
                          <a:rPr lang="es-MX" sz="2800" b="0" i="1" smtClean="0">
                            <a:effectLst/>
                            <a:latin typeface="Cambria Math" panose="02040503050406030204" pitchFamily="18" charset="0"/>
                          </a:rPr>
                          <m:t>.</m:t>
                        </m:r>
                      </m:e>
                    </m:nary>
                  </m:oMath>
                </a14:m>
                <a:endParaRPr lang="es-MX" sz="2800" i="1" dirty="0">
                  <a:effectLst/>
                </a:endParaRPr>
              </a:p>
              <a:p>
                <a:r>
                  <a:rPr lang="es-MX" sz="2800" dirty="0">
                    <a:effectLst/>
                  </a:rPr>
                  <a:t>El juego captura aspectos de internet relacionados a sistemas autónomos que acuerdan comunicarse.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s-MX" sz="2300" dirty="0">
                    <a:effectLst/>
                  </a:rPr>
                  <a:t>Tal acuerdo puede ser costoso, pero paga en mejoras en la calidad de servicio.</a:t>
                </a:r>
              </a:p>
              <a:p>
                <a:pPr lvl="2"/>
                <a:r>
                  <a:rPr lang="es-MX" sz="2300" dirty="0">
                    <a:effectLst/>
                  </a:rPr>
                  <a:t> Es decir, el modelo toma en cuenta tanto los costos de hardware como los de la calidad de servicio.</a:t>
                </a:r>
              </a:p>
              <a:p>
                <a:pPr lvl="2"/>
                <a:r>
                  <a:rPr lang="es-MX" sz="2300" dirty="0">
                    <a:effectLst/>
                  </a:rPr>
                  <a:t> El modelo no toma en cuenta la congestión</a:t>
                </a:r>
                <a:r>
                  <a:rPr lang="es-MX" dirty="0">
                    <a:effectLst/>
                  </a:rPr>
                  <a:t>.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s-MX" sz="2800" dirty="0">
                  <a:effectLst/>
                </a:endParaRPr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9365" y="406530"/>
                <a:ext cx="11568856" cy="6048689"/>
              </a:xfrm>
              <a:blipFill>
                <a:blip r:embed="rId3"/>
                <a:stretch>
                  <a:fillRect t="-1109" r="-58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39366" y="5970139"/>
            <a:ext cx="10644068" cy="83099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¿Cuáles son los equilibrios (puros) Nash de este juego? Y ¿cómo se comparan ellos contra el óptimo social (la combinación de estrategias con la menor suma de costos)?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135769" y="4982848"/>
            <a:ext cx="5910973" cy="76944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En mis resultados veré que este juego tiene equilibrios puros (deterministas, no probabilistas)</a:t>
            </a:r>
          </a:p>
        </p:txBody>
      </p:sp>
      <p:cxnSp>
        <p:nvCxnSpPr>
          <p:cNvPr id="7" name="Conector recto de flecha 6"/>
          <p:cNvCxnSpPr>
            <a:cxnSpLocks/>
          </p:cNvCxnSpPr>
          <p:nvPr/>
        </p:nvCxnSpPr>
        <p:spPr bwMode="auto">
          <a:xfrm flipH="1">
            <a:off x="4406900" y="5534439"/>
            <a:ext cx="1689100" cy="52952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CuadroTexto 41">
            <a:extLst>
              <a:ext uri="{FF2B5EF4-FFF2-40B4-BE49-F238E27FC236}">
                <a16:creationId xmlns:a16="http://schemas.microsoft.com/office/drawing/2014/main" id="{D3ED06B0-848B-1C27-FE02-383D5F26665B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15</a:t>
            </a:fld>
            <a:endParaRPr lang="es-MX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B2A22EA-41C5-EEDB-A7CC-E23461291A49}"/>
              </a:ext>
            </a:extLst>
          </p:cNvPr>
          <p:cNvSpPr txBox="1"/>
          <p:nvPr/>
        </p:nvSpPr>
        <p:spPr>
          <a:xfrm>
            <a:off x="8284424" y="193869"/>
            <a:ext cx="3722549" cy="120032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s-MX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s-MX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s-MX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s-MX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MX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es la distancia entre nodos  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y 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el grafo 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formado por la estrategia</a:t>
            </a:r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0D4E8F15-513F-6CF5-8BA4-C13A9E36170A}"/>
              </a:ext>
            </a:extLst>
          </p:cNvPr>
          <p:cNvCxnSpPr>
            <a:cxnSpLocks/>
            <a:stCxn id="10" idx="1"/>
          </p:cNvCxnSpPr>
          <p:nvPr/>
        </p:nvCxnSpPr>
        <p:spPr bwMode="auto">
          <a:xfrm flipH="1">
            <a:off x="5391807" y="794034"/>
            <a:ext cx="2892617" cy="20844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84D4A495-A9FB-9C05-77CE-696F7595D0B7}"/>
              </a:ext>
            </a:extLst>
          </p:cNvPr>
          <p:cNvCxnSpPr>
            <a:cxnSpLocks/>
          </p:cNvCxnSpPr>
          <p:nvPr/>
        </p:nvCxnSpPr>
        <p:spPr bwMode="auto">
          <a:xfrm>
            <a:off x="2870791" y="1687919"/>
            <a:ext cx="174067" cy="12034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C9147EFD-8D52-E0BB-0F4C-88A620753C6B}"/>
              </a:ext>
            </a:extLst>
          </p:cNvPr>
          <p:cNvCxnSpPr>
            <a:cxnSpLocks/>
          </p:cNvCxnSpPr>
          <p:nvPr/>
        </p:nvCxnSpPr>
        <p:spPr bwMode="auto">
          <a:xfrm>
            <a:off x="3697942" y="2135388"/>
            <a:ext cx="970961" cy="6785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" name="Conector recto de flecha 1">
            <a:extLst>
              <a:ext uri="{FF2B5EF4-FFF2-40B4-BE49-F238E27FC236}">
                <a16:creationId xmlns:a16="http://schemas.microsoft.com/office/drawing/2014/main" id="{EC4AF51B-0492-AC8A-9D3C-7BEEF330BA08}"/>
              </a:ext>
            </a:extLst>
          </p:cNvPr>
          <p:cNvCxnSpPr>
            <a:cxnSpLocks/>
          </p:cNvCxnSpPr>
          <p:nvPr/>
        </p:nvCxnSpPr>
        <p:spPr bwMode="auto">
          <a:xfrm>
            <a:off x="1620078" y="2678596"/>
            <a:ext cx="208722" cy="19992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926AFBF1-3BAE-631D-692C-588C0D15584D}"/>
              </a:ext>
            </a:extLst>
          </p:cNvPr>
          <p:cNvSpPr txBox="1"/>
          <p:nvPr/>
        </p:nvSpPr>
        <p:spPr>
          <a:xfrm>
            <a:off x="7799832" y="2877925"/>
            <a:ext cx="4225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estrategia</a:t>
            </a:r>
            <a:r>
              <a:rPr lang="es-MX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s-MX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 definió en la lámina 6</a:t>
            </a:r>
            <a:endParaRPr lang="es-MX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45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6" grpId="0" animBg="1"/>
      <p:bldP spid="10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Resultados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05353" y="1600200"/>
                <a:ext cx="11472420" cy="4960620"/>
              </a:xfrm>
            </p:spPr>
            <p:txBody>
              <a:bodyPr/>
              <a:lstStyle/>
              <a:p>
                <a:r>
                  <a:rPr lang="es-MX" dirty="0">
                    <a:effectLst/>
                  </a:rPr>
                  <a:t>Para valores pequeños de </a:t>
                </a:r>
                <a:r>
                  <a:rPr lang="es-MX" dirty="0">
                    <a:effectLst/>
                    <a:sym typeface="Symbol" panose="05050102010706020507" pitchFamily="18" charset="2"/>
                  </a:rPr>
                  <a:t></a:t>
                </a:r>
                <a:r>
                  <a:rPr lang="es-MX" dirty="0">
                    <a:effectLst/>
                  </a:rPr>
                  <a:t> (</a:t>
                </a:r>
                <a:r>
                  <a:rPr lang="es-MX" sz="2800" dirty="0">
                    <a:effectLst/>
                  </a:rPr>
                  <a:t>debajo de 2</a:t>
                </a:r>
                <a:r>
                  <a:rPr lang="es-MX" dirty="0">
                    <a:effectLst/>
                  </a:rPr>
                  <a:t>), el óptimo social es el clique, y la estrella es el peor equilibrio Nash. El “precio de la anarquía” en el peor caso es 4/3.</a:t>
                </a:r>
              </a:p>
              <a:p>
                <a:endParaRPr lang="es-MX" sz="1000" dirty="0">
                  <a:effectLst/>
                </a:endParaRPr>
              </a:p>
              <a:p>
                <a:r>
                  <a:rPr lang="es-MX" dirty="0">
                    <a:effectLst/>
                  </a:rPr>
                  <a:t>Para </a:t>
                </a:r>
                <a:r>
                  <a:rPr lang="es-MX" dirty="0">
                    <a:effectLst/>
                    <a:sym typeface="Symbol" panose="05050102010706020507" pitchFamily="18" charset="2"/>
                  </a:rPr>
                  <a:t></a:t>
                </a:r>
                <a:r>
                  <a:rPr lang="es-MX" dirty="0">
                    <a:effectLst/>
                  </a:rPr>
                  <a:t>&gt;2, la estrella siempre es el óptimo social, y el precio de la anarquía tiene una cota inferior de 3 – </a:t>
                </a:r>
                <a:r>
                  <a:rPr lang="es-MX" dirty="0">
                    <a:effectLst/>
                    <a:sym typeface="Symbol" panose="05050102010706020507" pitchFamily="18" charset="2"/>
                  </a:rPr>
                  <a:t> (</a:t>
                </a:r>
                <a:r>
                  <a:rPr lang="es-MX" sz="2800" dirty="0">
                    <a:solidFill>
                      <a:srgbClr val="FF9999"/>
                    </a:solidFill>
                    <a:effectLst/>
                    <a:sym typeface="Symbol" panose="05050102010706020507" pitchFamily="18" charset="2"/>
                  </a:rPr>
                  <a:t>teorema 2</a:t>
                </a:r>
                <a:r>
                  <a:rPr lang="es-MX" dirty="0">
                    <a:effectLst/>
                    <a:sym typeface="Symbol" panose="05050102010706020507" pitchFamily="18" charset="2"/>
                  </a:rPr>
                  <a:t>)</a:t>
                </a:r>
                <a:r>
                  <a:rPr lang="es-MX" dirty="0">
                    <a:effectLst/>
                  </a:rPr>
                  <a:t>. </a:t>
                </a:r>
              </a:p>
              <a:p>
                <a:endParaRPr lang="es-MX" sz="1000" dirty="0">
                  <a:effectLst/>
                </a:endParaRPr>
              </a:p>
              <a:p>
                <a:r>
                  <a:rPr lang="es-MX" dirty="0">
                    <a:effectLst/>
                  </a:rPr>
                  <a:t>Una cota superior es </a:t>
                </a:r>
                <a:r>
                  <a:rPr lang="es-MX" dirty="0">
                    <a:effectLst/>
                    <a:latin typeface="Lucida Calligraphy" panose="03010101010101010101" pitchFamily="66" charset="0"/>
                  </a:rPr>
                  <a:t>O</a:t>
                </a:r>
                <a:r>
                  <a:rPr lang="es-MX" dirty="0">
                    <a:effectLst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s-MX" dirty="0">
                            <a:effectLst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dirty="0">
                    <a:effectLst/>
                  </a:rPr>
                  <a:t>) </a:t>
                </a:r>
                <a:r>
                  <a:rPr lang="es-MX" dirty="0">
                    <a:effectLst/>
                    <a:sym typeface="Symbol" panose="05050102010706020507" pitchFamily="18" charset="2"/>
                  </a:rPr>
                  <a:t>(</a:t>
                </a:r>
                <a:r>
                  <a:rPr lang="es-MX" sz="2800" dirty="0">
                    <a:solidFill>
                      <a:srgbClr val="FF9999"/>
                    </a:solidFill>
                    <a:effectLst/>
                    <a:sym typeface="Symbol" panose="05050102010706020507" pitchFamily="18" charset="2"/>
                  </a:rPr>
                  <a:t>teorema 1</a:t>
                </a:r>
                <a:r>
                  <a:rPr lang="es-MX" dirty="0">
                    <a:effectLst/>
                    <a:sym typeface="Symbol" panose="05050102010706020507" pitchFamily="18" charset="2"/>
                  </a:rPr>
                  <a:t>)</a:t>
                </a:r>
                <a:r>
                  <a:rPr lang="es-MX" dirty="0">
                    <a:effectLst/>
                  </a:rPr>
                  <a:t>.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s-MX" dirty="0">
                    <a:effectLst/>
                  </a:rPr>
                  <a:t>Ésta es la mejor cota que he hallado.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5353" y="1600200"/>
                <a:ext cx="11472420" cy="4960620"/>
              </a:xfrm>
              <a:blipFill>
                <a:blip r:embed="rId2"/>
                <a:stretch>
                  <a:fillRect t="-1599" r="-207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510130" y="98883"/>
            <a:ext cx="55876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Resultados que se obtendrán en este artículo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145258" y="6309320"/>
            <a:ext cx="3459179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 es el costo de una arista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CuadroTexto 41">
            <a:extLst>
              <a:ext uri="{FF2B5EF4-FFF2-40B4-BE49-F238E27FC236}">
                <a16:creationId xmlns:a16="http://schemas.microsoft.com/office/drawing/2014/main" id="{33AEEEDF-822A-77D5-397D-764C6E8F77D9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16</a:t>
            </a:fld>
            <a:endParaRPr lang="es-MX" dirty="0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7BAA79E4-CEBD-EAD5-A1B0-D8C61AFCFF75}"/>
              </a:ext>
            </a:extLst>
          </p:cNvPr>
          <p:cNvSpPr/>
          <p:nvPr/>
        </p:nvSpPr>
        <p:spPr bwMode="auto">
          <a:xfrm>
            <a:off x="8252817" y="5130890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F76CD508-64DB-A82D-FD62-F27EBE6035C9}"/>
              </a:ext>
            </a:extLst>
          </p:cNvPr>
          <p:cNvSpPr/>
          <p:nvPr/>
        </p:nvSpPr>
        <p:spPr bwMode="auto">
          <a:xfrm>
            <a:off x="8620260" y="5431337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7A27611C-CA24-2941-097D-80E456873575}"/>
              </a:ext>
            </a:extLst>
          </p:cNvPr>
          <p:cNvSpPr/>
          <p:nvPr/>
        </p:nvSpPr>
        <p:spPr bwMode="auto">
          <a:xfrm>
            <a:off x="8566260" y="4593837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3F5381D0-4DBC-2BFF-6ACD-2D46FB256146}"/>
              </a:ext>
            </a:extLst>
          </p:cNvPr>
          <p:cNvSpPr/>
          <p:nvPr/>
        </p:nvSpPr>
        <p:spPr bwMode="auto">
          <a:xfrm>
            <a:off x="9210273" y="5298873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D6DC4DAB-0EA3-D35E-00FE-609C5EE0B66C}"/>
              </a:ext>
            </a:extLst>
          </p:cNvPr>
          <p:cNvSpPr/>
          <p:nvPr/>
        </p:nvSpPr>
        <p:spPr bwMode="auto">
          <a:xfrm>
            <a:off x="9304163" y="4979001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3C4465DC-8036-B164-58A2-0DB0D926CCC5}"/>
              </a:ext>
            </a:extLst>
          </p:cNvPr>
          <p:cNvSpPr/>
          <p:nvPr/>
        </p:nvSpPr>
        <p:spPr bwMode="auto">
          <a:xfrm>
            <a:off x="10043406" y="5092984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61FD99C0-2E00-C6D8-B347-9F8975F15979}"/>
              </a:ext>
            </a:extLst>
          </p:cNvPr>
          <p:cNvSpPr/>
          <p:nvPr/>
        </p:nvSpPr>
        <p:spPr bwMode="auto">
          <a:xfrm>
            <a:off x="10431780" y="5423478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88B5F85C-2C9C-6A40-AEB0-DBA9D9F2978D}"/>
              </a:ext>
            </a:extLst>
          </p:cNvPr>
          <p:cNvSpPr/>
          <p:nvPr/>
        </p:nvSpPr>
        <p:spPr bwMode="auto">
          <a:xfrm>
            <a:off x="10377780" y="4585978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2F368A0D-A0ED-D8D9-2A4A-19AF71628A40}"/>
              </a:ext>
            </a:extLst>
          </p:cNvPr>
          <p:cNvSpPr/>
          <p:nvPr/>
        </p:nvSpPr>
        <p:spPr bwMode="auto">
          <a:xfrm>
            <a:off x="11021793" y="5291014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BCAE568E-A470-8A47-0A60-429EAE335D9E}"/>
              </a:ext>
            </a:extLst>
          </p:cNvPr>
          <p:cNvSpPr/>
          <p:nvPr/>
        </p:nvSpPr>
        <p:spPr bwMode="auto">
          <a:xfrm>
            <a:off x="11115683" y="4971142"/>
            <a:ext cx="108000" cy="108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DF85CED1-24BC-BA79-805F-28F3E577ABA2}"/>
              </a:ext>
            </a:extLst>
          </p:cNvPr>
          <p:cNvCxnSpPr>
            <a:cxnSpLocks/>
            <a:stCxn id="13" idx="7"/>
          </p:cNvCxnSpPr>
          <p:nvPr/>
        </p:nvCxnSpPr>
        <p:spPr>
          <a:xfrm flipV="1">
            <a:off x="8345001" y="4717653"/>
            <a:ext cx="252891" cy="42905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E42E3E28-E719-BCD3-5997-B866A789BCA2}"/>
              </a:ext>
            </a:extLst>
          </p:cNvPr>
          <p:cNvCxnSpPr>
            <a:cxnSpLocks/>
            <a:stCxn id="13" idx="6"/>
            <a:endCxn id="17" idx="2"/>
          </p:cNvCxnSpPr>
          <p:nvPr/>
        </p:nvCxnSpPr>
        <p:spPr>
          <a:xfrm flipV="1">
            <a:off x="8360817" y="5033001"/>
            <a:ext cx="943346" cy="15188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D3BE470E-F066-B033-C571-6A7A610225FC}"/>
              </a:ext>
            </a:extLst>
          </p:cNvPr>
          <p:cNvCxnSpPr>
            <a:cxnSpLocks/>
            <a:endCxn id="16" idx="2"/>
          </p:cNvCxnSpPr>
          <p:nvPr/>
        </p:nvCxnSpPr>
        <p:spPr>
          <a:xfrm>
            <a:off x="8360817" y="5219910"/>
            <a:ext cx="849456" cy="1329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9A4CDAF8-1F86-7BD8-81BF-444761EF0365}"/>
              </a:ext>
            </a:extLst>
          </p:cNvPr>
          <p:cNvCxnSpPr>
            <a:cxnSpLocks/>
            <a:endCxn id="16" idx="3"/>
          </p:cNvCxnSpPr>
          <p:nvPr/>
        </p:nvCxnSpPr>
        <p:spPr>
          <a:xfrm flipV="1">
            <a:off x="8737427" y="5391057"/>
            <a:ext cx="488662" cy="10013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2C273D8D-4B92-B2D9-DFD1-9D1D280E6D92}"/>
              </a:ext>
            </a:extLst>
          </p:cNvPr>
          <p:cNvCxnSpPr>
            <a:cxnSpLocks/>
            <a:stCxn id="14" idx="7"/>
            <a:endCxn id="17" idx="3"/>
          </p:cNvCxnSpPr>
          <p:nvPr/>
        </p:nvCxnSpPr>
        <p:spPr>
          <a:xfrm flipV="1">
            <a:off x="8712444" y="5071185"/>
            <a:ext cx="607535" cy="37596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129B98D0-2C95-8C9E-D42E-E59E5055F167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8643083" y="4701837"/>
            <a:ext cx="31177" cy="72950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DCE91488-A7CC-5853-5BBF-21A09C296729}"/>
              </a:ext>
            </a:extLst>
          </p:cNvPr>
          <p:cNvCxnSpPr>
            <a:cxnSpLocks/>
            <a:stCxn id="14" idx="2"/>
            <a:endCxn id="13" idx="5"/>
          </p:cNvCxnSpPr>
          <p:nvPr/>
        </p:nvCxnSpPr>
        <p:spPr>
          <a:xfrm flipH="1" flipV="1">
            <a:off x="8345001" y="5223074"/>
            <a:ext cx="275259" cy="2622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CAC54658-39D4-10ED-E06E-322467E68F59}"/>
              </a:ext>
            </a:extLst>
          </p:cNvPr>
          <p:cNvCxnSpPr>
            <a:cxnSpLocks/>
            <a:stCxn id="15" idx="5"/>
            <a:endCxn id="17" idx="2"/>
          </p:cNvCxnSpPr>
          <p:nvPr/>
        </p:nvCxnSpPr>
        <p:spPr>
          <a:xfrm>
            <a:off x="8658444" y="4686021"/>
            <a:ext cx="645719" cy="34698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C10FBB55-B0D9-15B2-44BF-6BF13668DBBF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9264273" y="5092984"/>
            <a:ext cx="93890" cy="20588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78">
            <a:extLst>
              <a:ext uri="{FF2B5EF4-FFF2-40B4-BE49-F238E27FC236}">
                <a16:creationId xmlns:a16="http://schemas.microsoft.com/office/drawing/2014/main" id="{EA6C465A-2A28-2580-96C5-28D9B86F36E1}"/>
              </a:ext>
            </a:extLst>
          </p:cNvPr>
          <p:cNvCxnSpPr>
            <a:cxnSpLocks/>
          </p:cNvCxnSpPr>
          <p:nvPr/>
        </p:nvCxnSpPr>
        <p:spPr>
          <a:xfrm flipV="1">
            <a:off x="10151533" y="4695395"/>
            <a:ext cx="252891" cy="42905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id="{D29393B7-AB19-D998-7906-05244C3C150B}"/>
              </a:ext>
            </a:extLst>
          </p:cNvPr>
          <p:cNvCxnSpPr>
            <a:cxnSpLocks/>
          </p:cNvCxnSpPr>
          <p:nvPr/>
        </p:nvCxnSpPr>
        <p:spPr>
          <a:xfrm flipV="1">
            <a:off x="10167349" y="5010743"/>
            <a:ext cx="943346" cy="15188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BA44956B-9A28-2E37-68DE-BB470ABF9D57}"/>
              </a:ext>
            </a:extLst>
          </p:cNvPr>
          <p:cNvCxnSpPr>
            <a:cxnSpLocks/>
          </p:cNvCxnSpPr>
          <p:nvPr/>
        </p:nvCxnSpPr>
        <p:spPr>
          <a:xfrm>
            <a:off x="10167349" y="5197652"/>
            <a:ext cx="849456" cy="1329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D7A25CCA-C450-6783-4997-5F2851F6BBB6}"/>
              </a:ext>
            </a:extLst>
          </p:cNvPr>
          <p:cNvCxnSpPr>
            <a:cxnSpLocks/>
          </p:cNvCxnSpPr>
          <p:nvPr/>
        </p:nvCxnSpPr>
        <p:spPr>
          <a:xfrm flipH="1" flipV="1">
            <a:off x="10151533" y="5200816"/>
            <a:ext cx="275259" cy="26226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 Box 9">
            <a:extLst>
              <a:ext uri="{FF2B5EF4-FFF2-40B4-BE49-F238E27FC236}">
                <a16:creationId xmlns:a16="http://schemas.microsoft.com/office/drawing/2014/main" id="{4F2E65C6-336C-114B-6DF6-912C87FCD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67157" y="5641766"/>
            <a:ext cx="92601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clique</a:t>
            </a:r>
          </a:p>
        </p:txBody>
      </p:sp>
      <p:sp>
        <p:nvSpPr>
          <p:cNvPr id="84" name="Text Box 9">
            <a:extLst>
              <a:ext uri="{FF2B5EF4-FFF2-40B4-BE49-F238E27FC236}">
                <a16:creationId xmlns:a16="http://schemas.microsoft.com/office/drawing/2014/main" id="{DB32B84D-AB09-FFA9-FF8F-5ACA51A03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8695" y="5641766"/>
            <a:ext cx="121077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estrella</a:t>
            </a:r>
          </a:p>
        </p:txBody>
      </p:sp>
    </p:spTree>
    <p:extLst>
      <p:ext uri="{BB962C8B-B14F-4D97-AF65-F5344CB8AC3E}">
        <p14:creationId xmlns:p14="http://schemas.microsoft.com/office/powerpoint/2010/main" val="346143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83" grpId="0"/>
      <p:bldP spid="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9047" y="1006867"/>
            <a:ext cx="10582382" cy="5124059"/>
          </a:xfrm>
        </p:spPr>
        <p:txBody>
          <a:bodyPr/>
          <a:lstStyle/>
          <a:p>
            <a:r>
              <a:rPr lang="es-MX" sz="2800" dirty="0"/>
              <a:t>En los modelos y en los experimentos casi siempre se hallan equilibrios Nash que son </a:t>
            </a:r>
            <a:r>
              <a:rPr lang="es-MX" sz="2800" i="1" dirty="0"/>
              <a:t>árboles.</a:t>
            </a:r>
            <a:endParaRPr lang="es-MX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La única excepción conocida que permanece en equilibrio para 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&gt;2 (</a:t>
            </a:r>
            <a:r>
              <a:rPr lang="es-MX" sz="2200" dirty="0">
                <a:effectLst/>
              </a:rPr>
              <a:t>y eso solo para </a:t>
            </a:r>
            <a:r>
              <a:rPr lang="es-MX" sz="2200" dirty="0">
                <a:effectLst/>
                <a:sym typeface="Symbol" panose="05050102010706020507" pitchFamily="18" charset="2"/>
              </a:rPr>
              <a:t></a:t>
            </a:r>
            <a:r>
              <a:rPr lang="es-MX" sz="2200" dirty="0">
                <a:effectLst/>
              </a:rPr>
              <a:t>4</a:t>
            </a:r>
            <a:r>
              <a:rPr lang="es-MX" sz="2400" dirty="0">
                <a:effectLst/>
              </a:rPr>
              <a:t>) es el grafo de Petersen, que es un equilibrio </a:t>
            </a:r>
            <a:r>
              <a:rPr lang="es-MX" sz="2400" i="1" dirty="0">
                <a:effectLst/>
              </a:rPr>
              <a:t>transitorio.</a:t>
            </a:r>
            <a:endParaRPr lang="es-MX" sz="2400" dirty="0">
              <a:effectLst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440824" y="3856928"/>
            <a:ext cx="10819652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Un equilibrio transitorio Nash es un equilibrio Nash débil, a partir del cual existe una secuencia de jugadores que cambian sin alterar su beneficio, pero que eventualmente conducen a una posición de no-equilibrio.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40823" y="5223363"/>
            <a:ext cx="691547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Para el grafo de Petersen, hay varias de esas cadenas. </a:t>
            </a:r>
            <a:endParaRPr lang="es-MX" sz="2400" i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440823" y="5851133"/>
            <a:ext cx="10582382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Todas llevan a posiciones a partir de las cuales, todos los cambios (de un solo jugador por cambio) estrictamente benéficos al jugador, conducen a un árbol.</a:t>
            </a:r>
            <a:endParaRPr lang="es-MX" sz="2400" i="1" u="non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280451" y="2791145"/>
            <a:ext cx="6096447" cy="830997"/>
          </a:xfrm>
          <a:prstGeom prst="rect">
            <a:avLst/>
          </a:prstGeom>
          <a:solidFill>
            <a:srgbClr val="006666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Uno en el que cuando menos un jugador puede cambiar su estrategia sin cambiar su beneficio</a:t>
            </a:r>
            <a:endParaRPr lang="es-MX" sz="2200" i="1" u="none" dirty="0">
              <a:latin typeface="Tw Cen MT" panose="020B0602020104020603" pitchFamily="34" charset="0"/>
              <a:sym typeface="Symbol" panose="05050102010706020507" pitchFamily="18" charset="2"/>
            </a:endParaRPr>
          </a:p>
        </p:txBody>
      </p:sp>
      <p:cxnSp>
        <p:nvCxnSpPr>
          <p:cNvPr id="10" name="Conector recto de flecha 9"/>
          <p:cNvCxnSpPr/>
          <p:nvPr/>
        </p:nvCxnSpPr>
        <p:spPr bwMode="auto">
          <a:xfrm>
            <a:off x="6575197" y="3506053"/>
            <a:ext cx="573206" cy="39506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CuadroTexto 41">
            <a:extLst>
              <a:ext uri="{FF2B5EF4-FFF2-40B4-BE49-F238E27FC236}">
                <a16:creationId xmlns:a16="http://schemas.microsoft.com/office/drawing/2014/main" id="{8C694B64-5349-A23B-8E60-82E864BD604B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17</a:t>
            </a:fld>
            <a:endParaRPr lang="es-MX" dirty="0"/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1C06AAE5-52C8-5219-411E-A4AC94E54D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130" y="98883"/>
            <a:ext cx="55876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Resultados que se obtendrán en este artículo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533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33563" y="894522"/>
            <a:ext cx="11178283" cy="5019261"/>
          </a:xfrm>
        </p:spPr>
        <p:txBody>
          <a:bodyPr/>
          <a:lstStyle/>
          <a:p>
            <a:r>
              <a:rPr lang="es-MX" sz="2800" dirty="0">
                <a:latin typeface="Albertus Medium" panose="020E0602030304020304" pitchFamily="34" charset="0"/>
              </a:rPr>
              <a:t>El </a:t>
            </a:r>
            <a:r>
              <a:rPr lang="es-MX" sz="2800" b="1" dirty="0">
                <a:latin typeface="Albertus Medium" panose="020E0602030304020304" pitchFamily="34" charset="0"/>
              </a:rPr>
              <a:t>grafo de </a:t>
            </a:r>
            <a:r>
              <a:rPr lang="es-MX" sz="2800" b="1" dirty="0" err="1">
                <a:latin typeface="Albertus Medium" panose="020E0602030304020304" pitchFamily="34" charset="0"/>
              </a:rPr>
              <a:t>Petersen</a:t>
            </a:r>
            <a:r>
              <a:rPr lang="es-MX" sz="2800" dirty="0">
                <a:latin typeface="Albertus Medium" panose="020E0602030304020304" pitchFamily="34" charset="0"/>
              </a:rPr>
              <a:t> es un grafo que sirve como un útil ejemplo y contraejemplo en la teoría de grafos. Este grafo es nombrado así por Julius Peter Christian Petersen, quien lo publicó en 1898.</a:t>
            </a:r>
          </a:p>
          <a:p>
            <a:endParaRPr lang="es-MX" sz="1000" dirty="0">
              <a:latin typeface="Albertus Medium" panose="020E06020303040203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latin typeface="Albertus Medium" panose="020E0602030304020304" pitchFamily="34" charset="0"/>
              </a:rPr>
              <a:t>Es un grafo regular de grado 3.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s-MX" sz="800" dirty="0">
              <a:latin typeface="Albertus Medium" panose="020E06020303040203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latin typeface="Albertus Medium" panose="020E0602030304020304" pitchFamily="34" charset="0"/>
              </a:rPr>
              <a:t>Dos vértices adyacentes no tienen vecinos en común, pero, no es bipartito, pues existen varios ciclos de longitud impar.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s-MX" sz="800" dirty="0">
              <a:latin typeface="Albertus Medium" panose="020E06020303040203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latin typeface="Albertus Medium" panose="020E0602030304020304" pitchFamily="34" charset="0"/>
              </a:rPr>
              <a:t>Dos vértices no adyacentes tienen exactamente un                                  vecino en común.</a:t>
            </a:r>
          </a:p>
        </p:txBody>
      </p:sp>
      <p:pic>
        <p:nvPicPr>
          <p:cNvPr id="1028" name="Picture 4" descr="Archivo:Petersen1 tiny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987" y="3541900"/>
            <a:ext cx="3080279" cy="308028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CuadroTexto 41">
            <a:extLst>
              <a:ext uri="{FF2B5EF4-FFF2-40B4-BE49-F238E27FC236}">
                <a16:creationId xmlns:a16="http://schemas.microsoft.com/office/drawing/2014/main" id="{D0F8FF48-352B-E0F0-0930-C1CEEEFCEB60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18</a:t>
            </a:fld>
            <a:endParaRPr lang="es-MX" dirty="0"/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D6566023-2BDE-03CB-EF9C-8C76F5AA1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130" y="98883"/>
            <a:ext cx="55876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Resultados que se obtendrán en este artículo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998147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97951" y="1089061"/>
            <a:ext cx="11578975" cy="5567645"/>
          </a:xfrm>
        </p:spPr>
        <p:txBody>
          <a:bodyPr/>
          <a:lstStyle/>
          <a:p>
            <a:r>
              <a:rPr lang="es-MX" sz="2400" dirty="0">
                <a:effectLst/>
              </a:rPr>
              <a:t>Para </a:t>
            </a:r>
            <a:r>
              <a:rPr lang="es-MX" sz="2400" dirty="0">
                <a:effectLst/>
                <a:sym typeface="Symbol" panose="05050102010706020507" pitchFamily="18" charset="2"/>
              </a:rPr>
              <a:t></a:t>
            </a:r>
            <a:r>
              <a:rPr lang="es-MX" sz="2400" dirty="0">
                <a:effectLst/>
              </a:rPr>
              <a:t>2, los experimentos dan una gran variedad de equilibrios que no son árbol, pero el teorema 1 (lámina 16) garantiza que el precio de la anarquía de todos ellos es casi constante.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Mis experimentos se ven afectados porque el cálculo de la mejor respuesta en este juego es NP-difícil.</a:t>
            </a:r>
          </a:p>
          <a:p>
            <a:pPr lvl="1"/>
            <a:endParaRPr lang="es-MX" sz="1000" dirty="0">
              <a:effectLst/>
            </a:endParaRPr>
          </a:p>
          <a:p>
            <a:r>
              <a:rPr lang="es-MX" sz="2800" dirty="0">
                <a:effectLst/>
              </a:rPr>
              <a:t>Conjetura del árbol. </a:t>
            </a:r>
            <a:r>
              <a:rPr lang="es-MX" sz="2400" dirty="0">
                <a:effectLst/>
              </a:rPr>
              <a:t>“Para alguna 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 arriba de alguna constante A, todos los equilibrios Nash son árboles”.</a:t>
            </a:r>
          </a:p>
          <a:p>
            <a:endParaRPr lang="es-MX" sz="1000" dirty="0">
              <a:effectLst/>
            </a:endParaRPr>
          </a:p>
          <a:p>
            <a:r>
              <a:rPr lang="es-MX" sz="2800" dirty="0">
                <a:effectLst/>
              </a:rPr>
              <a:t>Demuestro (</a:t>
            </a:r>
            <a:r>
              <a:rPr lang="es-MX" sz="2400" dirty="0">
                <a:solidFill>
                  <a:srgbClr val="FF9999"/>
                </a:solidFill>
                <a:effectLst/>
              </a:rPr>
              <a:t>teorema 3</a:t>
            </a:r>
            <a:r>
              <a:rPr lang="es-MX" sz="2800" dirty="0">
                <a:effectLst/>
              </a:rPr>
              <a:t>) que cualquier equilibrio Nash es menos de 5 veces más costoso que el óptimo social.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de aquí, bajo la conjetura del árbol, el precio de la anarquía (</a:t>
            </a:r>
            <a:r>
              <a:rPr lang="es-MX" sz="2200" dirty="0">
                <a:effectLst/>
              </a:rPr>
              <a:t>para equilibrios no transitorios</a:t>
            </a:r>
            <a:r>
              <a:rPr lang="es-MX" sz="2400" dirty="0">
                <a:effectLst/>
              </a:rPr>
              <a:t>) es cuando más una constante, que depende solo de A.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FBD5F349-CB66-D3E1-12A5-ED7BF112F2CF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19</a:t>
            </a:fld>
            <a:endParaRPr lang="es-MX" dirty="0"/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45A5119B-677E-6C58-96FE-3656E6BC43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130" y="98883"/>
            <a:ext cx="55876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Resultados que se obtendrán en este artículo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8287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456" y="546100"/>
            <a:ext cx="11475720" cy="4876800"/>
          </a:xfrm>
        </p:spPr>
        <p:txBody>
          <a:bodyPr/>
          <a:lstStyle/>
          <a:p>
            <a:pPr marL="360000">
              <a:defRPr/>
            </a:pPr>
            <a:r>
              <a:rPr lang="es-MX" sz="5400" dirty="0"/>
              <a:t>4. </a:t>
            </a:r>
            <a:r>
              <a:rPr lang="es-MX" sz="5400" dirty="0" err="1"/>
              <a:t>Game-theoretic</a:t>
            </a:r>
            <a:r>
              <a:rPr lang="es-MX" sz="5400" dirty="0"/>
              <a:t> </a:t>
            </a:r>
            <a:r>
              <a:rPr lang="es-MX" sz="5400" dirty="0" err="1"/>
              <a:t>models</a:t>
            </a:r>
            <a:r>
              <a:rPr lang="es-MX" sz="5400" dirty="0"/>
              <a:t> of </a:t>
            </a:r>
            <a:r>
              <a:rPr lang="es-MX" sz="5400" dirty="0" err="1"/>
              <a:t>behavior</a:t>
            </a:r>
            <a:r>
              <a:rPr lang="es-MX" sz="5400" dirty="0"/>
              <a:t> in </a:t>
            </a:r>
            <a:r>
              <a:rPr lang="es-MX" sz="5400" dirty="0" err="1"/>
              <a:t>networks</a:t>
            </a:r>
            <a:br>
              <a:rPr lang="es-MX" sz="5400" dirty="0"/>
            </a:br>
            <a:br>
              <a:rPr lang="es-MX" sz="1600" dirty="0"/>
            </a:br>
            <a:r>
              <a:rPr lang="es-MX" sz="4000" dirty="0">
                <a:solidFill>
                  <a:srgbClr val="00FF99"/>
                </a:solidFill>
              </a:rPr>
              <a:t>A. </a:t>
            </a:r>
            <a:r>
              <a:rPr lang="es-MX" sz="4000" dirty="0" err="1">
                <a:solidFill>
                  <a:srgbClr val="00FF99"/>
                </a:solidFill>
              </a:rPr>
              <a:t>Game</a:t>
            </a:r>
            <a:r>
              <a:rPr lang="es-MX" sz="4000" dirty="0">
                <a:solidFill>
                  <a:srgbClr val="00FF99"/>
                </a:solidFill>
              </a:rPr>
              <a:t> </a:t>
            </a:r>
            <a:r>
              <a:rPr lang="es-MX" sz="4000" dirty="0" err="1">
                <a:solidFill>
                  <a:srgbClr val="00FF99"/>
                </a:solidFill>
              </a:rPr>
              <a:t>theoretic</a:t>
            </a:r>
            <a:r>
              <a:rPr lang="es-MX" sz="4000" dirty="0">
                <a:solidFill>
                  <a:srgbClr val="00FF99"/>
                </a:solidFill>
              </a:rPr>
              <a:t> </a:t>
            </a:r>
            <a:r>
              <a:rPr lang="es-MX" sz="4000" dirty="0" err="1">
                <a:solidFill>
                  <a:srgbClr val="00FF99"/>
                </a:solidFill>
              </a:rPr>
              <a:t>models</a:t>
            </a:r>
            <a:r>
              <a:rPr lang="es-MX" sz="4000" dirty="0">
                <a:solidFill>
                  <a:srgbClr val="00FF99"/>
                </a:solidFill>
              </a:rPr>
              <a:t> of </a:t>
            </a:r>
            <a:r>
              <a:rPr lang="es-MX" sz="4000" dirty="0" err="1">
                <a:solidFill>
                  <a:srgbClr val="00FF99"/>
                </a:solidFill>
              </a:rPr>
              <a:t>network</a:t>
            </a:r>
            <a:r>
              <a:rPr lang="es-MX" sz="4000" dirty="0">
                <a:solidFill>
                  <a:srgbClr val="00FF99"/>
                </a:solidFill>
              </a:rPr>
              <a:t> </a:t>
            </a:r>
            <a:r>
              <a:rPr lang="es-MX" sz="4000" dirty="0" err="1">
                <a:solidFill>
                  <a:srgbClr val="00FF99"/>
                </a:solidFill>
              </a:rPr>
              <a:t>formation</a:t>
            </a:r>
            <a:r>
              <a:rPr lang="es-MX" sz="4000" dirty="0">
                <a:solidFill>
                  <a:srgbClr val="00FF99"/>
                </a:solidFill>
              </a:rPr>
              <a:t> </a:t>
            </a:r>
            <a:endParaRPr lang="es-ES" sz="4400" dirty="0">
              <a:solidFill>
                <a:srgbClr val="00FF99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08300" y="5567363"/>
            <a:ext cx="6400800" cy="1111250"/>
          </a:xfrm>
        </p:spPr>
        <p:txBody>
          <a:bodyPr/>
          <a:lstStyle/>
          <a:p>
            <a:pPr eaLnBrk="1" hangingPunct="1">
              <a:defRPr/>
            </a:pPr>
            <a:r>
              <a:rPr lang="es-MX" sz="2800" dirty="0"/>
              <a:t>Adolfo Guzmán</a:t>
            </a:r>
          </a:p>
          <a:p>
            <a:pPr eaLnBrk="1" hangingPunct="1">
              <a:defRPr/>
            </a:pPr>
            <a:r>
              <a:rPr lang="es-MX" sz="2800" dirty="0"/>
              <a:t>aguzman@ieee.org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1121764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97918" y="1599634"/>
            <a:ext cx="1097598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modelo, aunque simple, ayuda a entender la internet.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897918" y="2464148"/>
            <a:ext cx="10656743" cy="95410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Justifica la prominencia de la estrella y el clique como primitivas importantes.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897919" y="3759548"/>
            <a:ext cx="9790218" cy="95410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En la última sección menciono varias extensiones que hacen el modelo un poco más realista, pero lo conservan manejable.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7544C503-F4E7-E4C7-FCC5-B8EF6228BAC0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20</a:t>
            </a:fld>
            <a:endParaRPr lang="es-MX" dirty="0"/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02E9A0F8-1036-B51B-43BF-93628ACC3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130" y="98883"/>
            <a:ext cx="558760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Resultados que se obtendrán en este artículo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272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modelo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0561" y="1487186"/>
            <a:ext cx="10890607" cy="5144643"/>
          </a:xfrm>
        </p:spPr>
        <p:txBody>
          <a:bodyPr/>
          <a:lstStyle/>
          <a:p>
            <a:r>
              <a:rPr lang="es-MX" dirty="0">
                <a:effectLst/>
              </a:rPr>
              <a:t>Hay </a:t>
            </a:r>
            <a:r>
              <a:rPr lang="es-MX" i="1" dirty="0">
                <a:effectLst/>
              </a:rPr>
              <a:t>n </a:t>
            </a:r>
            <a:r>
              <a:rPr lang="es-MX" dirty="0">
                <a:effectLst/>
              </a:rPr>
              <a:t>jugadores {0, 1,…, </a:t>
            </a:r>
            <a:r>
              <a:rPr lang="es-MX" i="1" dirty="0">
                <a:effectLst/>
              </a:rPr>
              <a:t>n</a:t>
            </a:r>
            <a:r>
              <a:rPr lang="es-MX" dirty="0">
                <a:effectLst/>
              </a:rPr>
              <a:t>-1}. </a:t>
            </a:r>
            <a:r>
              <a:rPr lang="es-MX" sz="2800" dirty="0">
                <a:effectLst/>
              </a:rPr>
              <a:t>A este conjunto lo represento con [</a:t>
            </a:r>
            <a:r>
              <a:rPr lang="es-MX" sz="2800" i="1" dirty="0">
                <a:effectLst/>
              </a:rPr>
              <a:t>n</a:t>
            </a:r>
            <a:r>
              <a:rPr lang="es-MX" sz="2800" dirty="0">
                <a:effectLst/>
              </a:rPr>
              <a:t>]</a:t>
            </a:r>
            <a:r>
              <a:rPr lang="es-MX" dirty="0">
                <a:effectLst/>
              </a:rPr>
              <a:t>.</a:t>
            </a:r>
          </a:p>
          <a:p>
            <a:r>
              <a:rPr lang="es-MX" dirty="0">
                <a:effectLst/>
              </a:rPr>
              <a:t>El espacio de estrategia del jugador </a:t>
            </a:r>
            <a:r>
              <a:rPr lang="es-MX" i="1" dirty="0">
                <a:effectLst/>
              </a:rPr>
              <a:t>i</a:t>
            </a:r>
            <a:r>
              <a:rPr lang="es-MX" dirty="0">
                <a:effectLst/>
              </a:rPr>
              <a:t> es el conjunto S</a:t>
            </a:r>
            <a:r>
              <a:rPr lang="es-MX" i="1" baseline="-25000" dirty="0">
                <a:effectLst/>
              </a:rPr>
              <a:t>i</a:t>
            </a:r>
            <a:r>
              <a:rPr lang="es-MX" dirty="0">
                <a:effectLst/>
              </a:rPr>
              <a:t> = 2</a:t>
            </a:r>
            <a:r>
              <a:rPr lang="es-MX" baseline="30000" dirty="0">
                <a:effectLst/>
              </a:rPr>
              <a:t>[</a:t>
            </a:r>
            <a:r>
              <a:rPr lang="es-MX" i="1" baseline="30000" dirty="0">
                <a:effectLst/>
              </a:rPr>
              <a:t>n</a:t>
            </a:r>
            <a:r>
              <a:rPr lang="es-MX" baseline="30000" dirty="0">
                <a:effectLst/>
              </a:rPr>
              <a:t>]–{</a:t>
            </a:r>
            <a:r>
              <a:rPr lang="es-MX" i="1" baseline="30000" dirty="0">
                <a:effectLst/>
              </a:rPr>
              <a:t>i</a:t>
            </a:r>
            <a:r>
              <a:rPr lang="es-MX" baseline="30000" dirty="0">
                <a:effectLst/>
              </a:rPr>
              <a:t>}</a:t>
            </a:r>
            <a:r>
              <a:rPr lang="es-MX" dirty="0">
                <a:effectLst/>
              </a:rPr>
              <a:t>.</a:t>
            </a:r>
          </a:p>
          <a:p>
            <a:endParaRPr lang="es-MX" sz="4000" dirty="0"/>
          </a:p>
          <a:p>
            <a:r>
              <a:rPr lang="es-MX" sz="3200" u="none" dirty="0">
                <a:sym typeface="Symbol" panose="05050102010706020507" pitchFamily="18" charset="2"/>
              </a:rPr>
              <a:t>O sea, el nodo  </a:t>
            </a:r>
            <a:r>
              <a:rPr lang="es-MX" sz="3200" i="1" u="none" dirty="0">
                <a:sym typeface="Symbol" panose="05050102010706020507" pitchFamily="18" charset="2"/>
              </a:rPr>
              <a:t>i</a:t>
            </a:r>
            <a:r>
              <a:rPr lang="es-MX" sz="3200" u="none" dirty="0">
                <a:sym typeface="Symbol" panose="05050102010706020507" pitchFamily="18" charset="2"/>
              </a:rPr>
              <a:t>  lanza aristas a todos los nodos de algún subconjunto S</a:t>
            </a:r>
            <a:r>
              <a:rPr lang="es-MX" sz="3200" i="1" u="none" baseline="-25000" dirty="0">
                <a:sym typeface="Symbol" panose="05050102010706020507" pitchFamily="18" charset="2"/>
              </a:rPr>
              <a:t>i</a:t>
            </a:r>
            <a:r>
              <a:rPr lang="es-MX" i="1" dirty="0">
                <a:sym typeface="Symbol" panose="05050102010706020507" pitchFamily="18" charset="2"/>
              </a:rPr>
              <a:t> </a:t>
            </a:r>
            <a:r>
              <a:rPr lang="es-MX" dirty="0">
                <a:sym typeface="Symbol" panose="05050102010706020507" pitchFamily="18" charset="2"/>
              </a:rPr>
              <a:t>de [</a:t>
            </a:r>
            <a:r>
              <a:rPr lang="es-MX" i="1" dirty="0">
                <a:sym typeface="Symbol" panose="05050102010706020507" pitchFamily="18" charset="2"/>
              </a:rPr>
              <a:t>n</a:t>
            </a:r>
            <a:r>
              <a:rPr lang="es-MX" dirty="0">
                <a:sym typeface="Symbol" panose="05050102010706020507" pitchFamily="18" charset="2"/>
              </a:rPr>
              <a:t>].</a:t>
            </a:r>
            <a:endParaRPr lang="es-MX" sz="3200" i="1" u="none" dirty="0">
              <a:sym typeface="Symbol" panose="05050102010706020507" pitchFamily="18" charset="2"/>
            </a:endParaRPr>
          </a:p>
          <a:p>
            <a:r>
              <a:rPr lang="es-MX" sz="3200" u="none" dirty="0">
                <a:sym typeface="Symbol" panose="05050102010706020507" pitchFamily="18" charset="2"/>
              </a:rPr>
              <a:t>La estrategia </a:t>
            </a:r>
            <a:r>
              <a:rPr lang="es-MX" sz="3200" i="1" u="none" dirty="0">
                <a:sym typeface="Symbol" panose="05050102010706020507" pitchFamily="18" charset="2"/>
              </a:rPr>
              <a:t>s</a:t>
            </a:r>
            <a:r>
              <a:rPr lang="es-MX" sz="3200" i="1" u="none" baseline="-25000" dirty="0">
                <a:sym typeface="Symbol" panose="05050102010706020507" pitchFamily="18" charset="2"/>
              </a:rPr>
              <a:t>i</a:t>
            </a:r>
            <a:r>
              <a:rPr lang="es-MX" sz="3200" i="1" u="none" dirty="0">
                <a:sym typeface="Symbol" panose="05050102010706020507" pitchFamily="18" charset="2"/>
              </a:rPr>
              <a:t> </a:t>
            </a:r>
            <a:r>
              <a:rPr lang="es-MX" sz="3200" u="none" dirty="0">
                <a:sym typeface="Symbol" panose="05050102010706020507" pitchFamily="18" charset="2"/>
              </a:rPr>
              <a:t>del jugador </a:t>
            </a:r>
            <a:r>
              <a:rPr lang="es-MX" sz="3200" i="1" u="none" dirty="0">
                <a:sym typeface="Symbol" panose="05050102010706020507" pitchFamily="18" charset="2"/>
              </a:rPr>
              <a:t>i </a:t>
            </a:r>
            <a:r>
              <a:rPr lang="es-MX" sz="3200" u="none" dirty="0">
                <a:sym typeface="Symbol" panose="05050102010706020507" pitchFamily="18" charset="2"/>
              </a:rPr>
              <a:t>es el conjunto S</a:t>
            </a:r>
            <a:r>
              <a:rPr lang="es-MX" sz="3200" i="1" u="none" baseline="-25000" dirty="0">
                <a:sym typeface="Symbol" panose="05050102010706020507" pitchFamily="18" charset="2"/>
              </a:rPr>
              <a:t>i</a:t>
            </a:r>
            <a:r>
              <a:rPr lang="es-MX" sz="3200" u="none" dirty="0">
                <a:sym typeface="Symbol" panose="05050102010706020507" pitchFamily="18" charset="2"/>
              </a:rPr>
              <a:t> de nodos (</a:t>
            </a:r>
            <a:r>
              <a:rPr lang="es-MX" sz="2800" dirty="0">
                <a:sym typeface="Symbol" panose="05050102010706020507" pitchFamily="18" charset="2"/>
              </a:rPr>
              <a:t>e</a:t>
            </a:r>
            <a:r>
              <a:rPr lang="es-MX" sz="2800" u="none" dirty="0">
                <a:sym typeface="Symbol" panose="05050102010706020507" pitchFamily="18" charset="2"/>
              </a:rPr>
              <a:t>l jugador </a:t>
            </a:r>
            <a:r>
              <a:rPr lang="es-MX" sz="2800" i="1" u="none" dirty="0">
                <a:sym typeface="Symbol" panose="05050102010706020507" pitchFamily="18" charset="2"/>
              </a:rPr>
              <a:t>i </a:t>
            </a:r>
            <a:r>
              <a:rPr lang="es-MX" sz="2800" u="none" dirty="0">
                <a:sym typeface="Symbol" panose="05050102010706020507" pitchFamily="18" charset="2"/>
              </a:rPr>
              <a:t>escoge a cuál subconjunto S</a:t>
            </a:r>
            <a:r>
              <a:rPr lang="es-MX" sz="2800" i="1" u="none" baseline="-25000" dirty="0">
                <a:sym typeface="Symbol" panose="05050102010706020507" pitchFamily="18" charset="2"/>
              </a:rPr>
              <a:t>i</a:t>
            </a:r>
            <a:r>
              <a:rPr lang="es-MX" sz="2800" u="none" dirty="0">
                <a:sym typeface="Symbol" panose="05050102010706020507" pitchFamily="18" charset="2"/>
              </a:rPr>
              <a:t> lanzar aristas</a:t>
            </a:r>
            <a:r>
              <a:rPr lang="es-MX" sz="3200" u="none" dirty="0">
                <a:sym typeface="Symbol" panose="05050102010706020507" pitchFamily="18" charset="2"/>
              </a:rPr>
              <a:t>).</a:t>
            </a:r>
            <a:endParaRPr lang="es-MX" dirty="0"/>
          </a:p>
          <a:p>
            <a:endParaRPr lang="es-MX" dirty="0"/>
          </a:p>
          <a:p>
            <a:endParaRPr lang="es-MX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584185" y="3554679"/>
            <a:ext cx="9076983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Son todos los subconjuntos que se pueden hacer con los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nodos excepto el nodo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6" name="Conector recto de flecha 5"/>
          <p:cNvCxnSpPr/>
          <p:nvPr/>
        </p:nvCxnSpPr>
        <p:spPr bwMode="auto">
          <a:xfrm flipH="1" flipV="1">
            <a:off x="1628256" y="3429000"/>
            <a:ext cx="955929" cy="54117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CuadroTexto 41">
            <a:extLst>
              <a:ext uri="{FF2B5EF4-FFF2-40B4-BE49-F238E27FC236}">
                <a16:creationId xmlns:a16="http://schemas.microsoft.com/office/drawing/2014/main" id="{85BA06AB-CB05-DA4E-98C9-610A353668A2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8945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modelo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Dada una combinación de estrategias </a:t>
            </a:r>
          </a:p>
          <a:p>
            <a:pPr marL="0" indent="0">
              <a:buNone/>
            </a:pPr>
            <a:r>
              <a:rPr lang="es-MX" i="1" dirty="0"/>
              <a:t>	s</a:t>
            </a:r>
            <a:r>
              <a:rPr lang="es-MX" dirty="0"/>
              <a:t> = (</a:t>
            </a:r>
            <a:r>
              <a:rPr lang="es-MX" i="1" dirty="0"/>
              <a:t>s</a:t>
            </a:r>
            <a:r>
              <a:rPr lang="es-MX" baseline="-25000" dirty="0"/>
              <a:t>0</a:t>
            </a:r>
            <a:r>
              <a:rPr lang="es-MX" dirty="0"/>
              <a:t>, </a:t>
            </a:r>
            <a:r>
              <a:rPr lang="es-MX" i="1" dirty="0"/>
              <a:t>s</a:t>
            </a:r>
            <a:r>
              <a:rPr lang="es-MX" baseline="-25000" dirty="0"/>
              <a:t>1</a:t>
            </a:r>
            <a:r>
              <a:rPr lang="es-MX" dirty="0"/>
              <a:t>, …,</a:t>
            </a:r>
            <a:r>
              <a:rPr lang="es-MX" i="1" dirty="0"/>
              <a:t>s</a:t>
            </a:r>
            <a:r>
              <a:rPr lang="es-MX" i="1" baseline="-25000" dirty="0"/>
              <a:t>n</a:t>
            </a:r>
            <a:r>
              <a:rPr lang="es-MX" baseline="-25000" dirty="0"/>
              <a:t>-1</a:t>
            </a:r>
            <a:r>
              <a:rPr lang="es-MX" dirty="0"/>
              <a:t>) </a:t>
            </a:r>
            <a:r>
              <a:rPr lang="es-MX" dirty="0">
                <a:sym typeface="Symbol" panose="05050102010706020507" pitchFamily="18" charset="2"/>
              </a:rPr>
              <a:t></a:t>
            </a:r>
            <a:r>
              <a:rPr lang="es-MX" dirty="0"/>
              <a:t> S</a:t>
            </a:r>
            <a:r>
              <a:rPr lang="es-MX" baseline="-25000" dirty="0"/>
              <a:t>0</a:t>
            </a:r>
            <a:r>
              <a:rPr lang="es-MX" dirty="0"/>
              <a:t> </a:t>
            </a:r>
            <a:r>
              <a:rPr lang="es-MX" dirty="0">
                <a:sym typeface="Symbol" panose="05050102010706020507" pitchFamily="18" charset="2"/>
              </a:rPr>
              <a:t></a:t>
            </a:r>
            <a:r>
              <a:rPr lang="es-MX" dirty="0"/>
              <a:t> … </a:t>
            </a:r>
            <a:r>
              <a:rPr lang="es-MX" dirty="0">
                <a:sym typeface="Symbol" panose="05050102010706020507" pitchFamily="18" charset="2"/>
              </a:rPr>
              <a:t></a:t>
            </a:r>
            <a:r>
              <a:rPr lang="es-MX" dirty="0"/>
              <a:t> S</a:t>
            </a:r>
            <a:r>
              <a:rPr lang="es-MX" i="1" baseline="-25000" dirty="0"/>
              <a:t>n</a:t>
            </a:r>
            <a:r>
              <a:rPr lang="es-MX" baseline="-25000" dirty="0"/>
              <a:t>-1</a:t>
            </a:r>
            <a:r>
              <a:rPr lang="es-MX" dirty="0"/>
              <a:t>, </a:t>
            </a:r>
          </a:p>
          <a:p>
            <a:pPr marL="0" indent="0">
              <a:buNone/>
            </a:pPr>
            <a:r>
              <a:rPr lang="es-MX" dirty="0"/>
              <a:t>considero el grafo G[</a:t>
            </a:r>
            <a:r>
              <a:rPr lang="es-MX" i="1" dirty="0"/>
              <a:t>s</a:t>
            </a:r>
            <a:r>
              <a:rPr lang="es-MX" dirty="0"/>
              <a:t>].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22276" y="4334031"/>
            <a:ext cx="10493339" cy="95410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G[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] es el grafo que resulta cuando cada nodo 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lanza aristas según su estrategia 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76E54887-A950-7DC0-3AF5-23611989CFC3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22</a:t>
            </a:fld>
            <a:endParaRPr lang="es-MX" dirty="0"/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071DE6AB-04EF-8A58-48CE-1C7A56EFC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276" y="3609712"/>
            <a:ext cx="9826454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es la lista de estrategias 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1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…, 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800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que cada jugador escogió.</a:t>
            </a:r>
          </a:p>
        </p:txBody>
      </p:sp>
    </p:spTree>
    <p:extLst>
      <p:ext uri="{BB962C8B-B14F-4D97-AF65-F5344CB8AC3E}">
        <p14:creationId xmlns:p14="http://schemas.microsoft.com/office/powerpoint/2010/main" val="2732908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6676" y="650698"/>
            <a:ext cx="8229600" cy="4087013"/>
          </a:xfrm>
        </p:spPr>
        <p:txBody>
          <a:bodyPr/>
          <a:lstStyle/>
          <a:p>
            <a:r>
              <a:rPr lang="es-MX" dirty="0"/>
              <a:t>G[</a:t>
            </a:r>
            <a:r>
              <a:rPr lang="es-MX" i="1" dirty="0"/>
              <a:t>s</a:t>
            </a:r>
            <a:r>
              <a:rPr lang="es-MX" dirty="0"/>
              <a:t>] es el grafo subyacente de</a:t>
            </a:r>
          </a:p>
          <a:p>
            <a:pPr marL="0" indent="0">
              <a:buNone/>
            </a:pPr>
            <a:r>
              <a:rPr lang="es-MX" dirty="0"/>
              <a:t>		G</a:t>
            </a:r>
            <a:r>
              <a:rPr lang="es-MX" baseline="-25000" dirty="0"/>
              <a:t>0</a:t>
            </a:r>
            <a:r>
              <a:rPr lang="es-MX" dirty="0"/>
              <a:t>[</a:t>
            </a:r>
            <a:r>
              <a:rPr lang="es-MX" i="1" dirty="0"/>
              <a:t>s</a:t>
            </a:r>
            <a:r>
              <a:rPr lang="es-MX" dirty="0"/>
              <a:t>] = </a:t>
            </a:r>
            <a:r>
              <a:rPr lang="es-MX" sz="3600" dirty="0"/>
              <a:t>(</a:t>
            </a:r>
            <a:r>
              <a:rPr lang="es-MX" dirty="0"/>
              <a:t>[</a:t>
            </a:r>
            <a:r>
              <a:rPr lang="es-MX" i="1" dirty="0"/>
              <a:t>n</a:t>
            </a:r>
            <a:r>
              <a:rPr lang="es-MX" dirty="0"/>
              <a:t>], </a:t>
            </a:r>
            <a:r>
              <a:rPr lang="es-MX" sz="4400" dirty="0">
                <a:sym typeface="Symbol" panose="05050102010706020507" pitchFamily="18" charset="2"/>
              </a:rPr>
              <a:t></a:t>
            </a:r>
            <a:r>
              <a:rPr lang="es-MX" i="1" baseline="-36000" dirty="0"/>
              <a:t>i</a:t>
            </a:r>
            <a:r>
              <a:rPr lang="es-MX" baseline="-36000" dirty="0"/>
              <a:t>=0</a:t>
            </a:r>
            <a:r>
              <a:rPr lang="es-MX" i="1" baseline="40000" dirty="0"/>
              <a:t>n</a:t>
            </a:r>
            <a:r>
              <a:rPr lang="es-MX" baseline="40000" dirty="0"/>
              <a:t>-1</a:t>
            </a:r>
            <a:r>
              <a:rPr lang="es-MX" dirty="0"/>
              <a:t>({</a:t>
            </a:r>
            <a:r>
              <a:rPr lang="es-MX" i="1" dirty="0"/>
              <a:t>i</a:t>
            </a:r>
            <a:r>
              <a:rPr lang="es-MX" sz="800" i="1" dirty="0"/>
              <a:t> </a:t>
            </a:r>
            <a:r>
              <a:rPr lang="es-MX" dirty="0"/>
              <a:t>} </a:t>
            </a:r>
            <a:r>
              <a:rPr lang="es-MX" dirty="0">
                <a:sym typeface="Symbol" panose="05050102010706020507" pitchFamily="18" charset="2"/>
              </a:rPr>
              <a:t></a:t>
            </a:r>
            <a:r>
              <a:rPr lang="es-MX" dirty="0"/>
              <a:t> </a:t>
            </a:r>
            <a:r>
              <a:rPr lang="es-MX" i="1" dirty="0"/>
              <a:t>s</a:t>
            </a:r>
            <a:r>
              <a:rPr lang="es-MX" i="1" baseline="-25000" dirty="0"/>
              <a:t>i</a:t>
            </a:r>
            <a:r>
              <a:rPr lang="es-MX" dirty="0"/>
              <a:t>)</a:t>
            </a:r>
            <a:r>
              <a:rPr lang="es-MX" sz="3600" dirty="0"/>
              <a:t>)</a:t>
            </a:r>
            <a:r>
              <a:rPr lang="es-MX" dirty="0"/>
              <a:t>.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142244" y="2226277"/>
            <a:ext cx="452791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Los vértices de G</a:t>
            </a:r>
            <a:r>
              <a:rPr lang="es-MX" sz="2400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son los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nodos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  <p:cxnSp>
        <p:nvCxnSpPr>
          <p:cNvPr id="5" name="Conector recto de flecha 4"/>
          <p:cNvCxnSpPr/>
          <p:nvPr/>
        </p:nvCxnSpPr>
        <p:spPr bwMode="auto">
          <a:xfrm flipV="1">
            <a:off x="3864216" y="1902771"/>
            <a:ext cx="502920" cy="42291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75288" y="2897400"/>
            <a:ext cx="10027195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Para cada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({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}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4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 son todas las aristas que van de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 su conjunto-estrategia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4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75288" y="3523175"/>
            <a:ext cx="301752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Si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=3 y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4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= {6, 9, 24}, 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700723" y="3554772"/>
            <a:ext cx="584073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entonces ({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}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4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 sería { (3, 6) (3, 9), (3, 24)}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220383" y="5969067"/>
            <a:ext cx="684000" cy="68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000" dirty="0"/>
              <a:t>24</a:t>
            </a:r>
            <a:endParaRPr lang="es-MX" dirty="0"/>
          </a:p>
        </p:txBody>
      </p:sp>
      <p:sp>
        <p:nvSpPr>
          <p:cNvPr id="13" name="Elipse 12"/>
          <p:cNvSpPr/>
          <p:nvPr/>
        </p:nvSpPr>
        <p:spPr bwMode="auto">
          <a:xfrm>
            <a:off x="1631467" y="5079568"/>
            <a:ext cx="684000" cy="68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000" dirty="0"/>
              <a:t>3</a:t>
            </a:r>
            <a:endParaRPr lang="es-MX" dirty="0"/>
          </a:p>
        </p:txBody>
      </p:sp>
      <p:sp>
        <p:nvSpPr>
          <p:cNvPr id="14" name="Elipse 13"/>
          <p:cNvSpPr/>
          <p:nvPr/>
        </p:nvSpPr>
        <p:spPr bwMode="auto">
          <a:xfrm>
            <a:off x="3316638" y="4522644"/>
            <a:ext cx="684000" cy="68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000" dirty="0"/>
              <a:t>6</a:t>
            </a:r>
            <a:endParaRPr lang="es-MX" dirty="0"/>
          </a:p>
        </p:txBody>
      </p:sp>
      <p:sp>
        <p:nvSpPr>
          <p:cNvPr id="15" name="Elipse 14"/>
          <p:cNvSpPr/>
          <p:nvPr/>
        </p:nvSpPr>
        <p:spPr bwMode="auto">
          <a:xfrm>
            <a:off x="4068025" y="5229755"/>
            <a:ext cx="684000" cy="68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000" dirty="0"/>
              <a:t>9</a:t>
            </a:r>
            <a:endParaRPr lang="es-MX" dirty="0"/>
          </a:p>
        </p:txBody>
      </p:sp>
      <p:cxnSp>
        <p:nvCxnSpPr>
          <p:cNvPr id="16" name="Conector recto de flecha 15"/>
          <p:cNvCxnSpPr/>
          <p:nvPr/>
        </p:nvCxnSpPr>
        <p:spPr bwMode="auto">
          <a:xfrm>
            <a:off x="967073" y="4059780"/>
            <a:ext cx="723366" cy="9448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Elipse 18"/>
          <p:cNvSpPr/>
          <p:nvPr/>
        </p:nvSpPr>
        <p:spPr bwMode="auto">
          <a:xfrm>
            <a:off x="2555498" y="4179923"/>
            <a:ext cx="2253311" cy="256413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20" name="Conector recto de flecha 19"/>
          <p:cNvCxnSpPr/>
          <p:nvPr/>
        </p:nvCxnSpPr>
        <p:spPr bwMode="auto">
          <a:xfrm>
            <a:off x="2696590" y="4013227"/>
            <a:ext cx="523794" cy="52697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ector recto 22"/>
          <p:cNvCxnSpPr>
            <a:stCxn id="13" idx="6"/>
          </p:cNvCxnSpPr>
          <p:nvPr/>
        </p:nvCxnSpPr>
        <p:spPr bwMode="auto">
          <a:xfrm flipV="1">
            <a:off x="2315467" y="5004628"/>
            <a:ext cx="1057759" cy="41694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ector recto 26"/>
          <p:cNvCxnSpPr>
            <a:stCxn id="13" idx="6"/>
            <a:endCxn id="15" idx="2"/>
          </p:cNvCxnSpPr>
          <p:nvPr/>
        </p:nvCxnSpPr>
        <p:spPr bwMode="auto">
          <a:xfrm>
            <a:off x="2315467" y="5421569"/>
            <a:ext cx="1752558" cy="15018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29"/>
          <p:cNvCxnSpPr/>
          <p:nvPr/>
        </p:nvCxnSpPr>
        <p:spPr bwMode="auto">
          <a:xfrm>
            <a:off x="2313666" y="5571756"/>
            <a:ext cx="960924" cy="60064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de flecha 36"/>
          <p:cNvCxnSpPr/>
          <p:nvPr/>
        </p:nvCxnSpPr>
        <p:spPr bwMode="auto">
          <a:xfrm flipH="1">
            <a:off x="3123235" y="4059780"/>
            <a:ext cx="5024172" cy="115456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ector recto de flecha 39"/>
          <p:cNvCxnSpPr/>
          <p:nvPr/>
        </p:nvCxnSpPr>
        <p:spPr bwMode="auto">
          <a:xfrm flipH="1">
            <a:off x="3562383" y="4019646"/>
            <a:ext cx="5353893" cy="14423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de flecha 42"/>
          <p:cNvCxnSpPr/>
          <p:nvPr/>
        </p:nvCxnSpPr>
        <p:spPr bwMode="auto">
          <a:xfrm flipH="1">
            <a:off x="2997666" y="4016436"/>
            <a:ext cx="6765931" cy="185564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 Box 9"/>
          <p:cNvSpPr txBox="1">
            <a:spLocks noChangeArrowheads="1"/>
          </p:cNvSpPr>
          <p:nvPr/>
        </p:nvSpPr>
        <p:spPr bwMode="auto">
          <a:xfrm>
            <a:off x="6612739" y="4728698"/>
            <a:ext cx="4365603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y la unión de todas esas aristas lanzadas por todos los nodos conformará las aristas de la red G.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4" name="Text Box 9"/>
          <p:cNvSpPr txBox="1">
            <a:spLocks noChangeArrowheads="1"/>
          </p:cNvSpPr>
          <p:nvPr/>
        </p:nvSpPr>
        <p:spPr bwMode="auto">
          <a:xfrm>
            <a:off x="6244030" y="6147582"/>
            <a:ext cx="355439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Entonces, G[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] = G</a:t>
            </a:r>
            <a:r>
              <a:rPr lang="es-MX" sz="2800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[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].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1" name="Arco 10"/>
          <p:cNvSpPr/>
          <p:nvPr/>
        </p:nvSpPr>
        <p:spPr bwMode="auto">
          <a:xfrm flipV="1">
            <a:off x="5977135" y="1837382"/>
            <a:ext cx="1271209" cy="172905"/>
          </a:xfrm>
          <a:prstGeom prst="arc">
            <a:avLst>
              <a:gd name="adj1" fmla="val 10854944"/>
              <a:gd name="adj2" fmla="val 0"/>
            </a:avLst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28" name="Conector recto de flecha 27"/>
          <p:cNvCxnSpPr/>
          <p:nvPr/>
        </p:nvCxnSpPr>
        <p:spPr bwMode="auto">
          <a:xfrm flipV="1">
            <a:off x="4968161" y="2045328"/>
            <a:ext cx="1553684" cy="9451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2216397" y="83633"/>
            <a:ext cx="4581851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es una combinación de estrategias</a:t>
            </a:r>
            <a:endParaRPr lang="es-MX" sz="2400" i="1" u="none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32" name="Conector recto de flecha 31"/>
          <p:cNvCxnSpPr/>
          <p:nvPr/>
        </p:nvCxnSpPr>
        <p:spPr bwMode="auto">
          <a:xfrm flipH="1">
            <a:off x="1684048" y="490406"/>
            <a:ext cx="650300" cy="26025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CuadroTexto 41">
            <a:extLst>
              <a:ext uri="{FF2B5EF4-FFF2-40B4-BE49-F238E27FC236}">
                <a16:creationId xmlns:a16="http://schemas.microsoft.com/office/drawing/2014/main" id="{9E9E44AD-E820-52A2-7666-B6DD89C24106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23</a:t>
            </a:fld>
            <a:endParaRPr lang="es-MX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D2C590C-E8D9-78B6-8169-E7710EF5BE26}"/>
              </a:ext>
            </a:extLst>
          </p:cNvPr>
          <p:cNvSpPr txBox="1"/>
          <p:nvPr/>
        </p:nvSpPr>
        <p:spPr>
          <a:xfrm>
            <a:off x="7671858" y="161781"/>
            <a:ext cx="44219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Dado un grafo dirigido G, su grafo subyacente es el grafo obtenido reemplazando cada arista dirigida por otra no dirigida 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7637FFBE-EA5E-21CD-A644-2636B3ED4890}"/>
              </a:ext>
            </a:extLst>
          </p:cNvPr>
          <p:cNvCxnSpPr>
            <a:cxnSpLocks/>
          </p:cNvCxnSpPr>
          <p:nvPr/>
        </p:nvCxnSpPr>
        <p:spPr>
          <a:xfrm flipV="1">
            <a:off x="8489406" y="3984840"/>
            <a:ext cx="1274191" cy="812423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DEBB4D2E-8571-F63D-806C-EBD4EC5D9982}"/>
              </a:ext>
            </a:extLst>
          </p:cNvPr>
          <p:cNvCxnSpPr>
            <a:cxnSpLocks/>
          </p:cNvCxnSpPr>
          <p:nvPr/>
        </p:nvCxnSpPr>
        <p:spPr>
          <a:xfrm flipH="1" flipV="1">
            <a:off x="8147407" y="3984840"/>
            <a:ext cx="96254" cy="812423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072CF2D5-7EDF-67AB-2E7D-C6551E0BF0EC}"/>
              </a:ext>
            </a:extLst>
          </p:cNvPr>
          <p:cNvCxnSpPr>
            <a:cxnSpLocks/>
          </p:cNvCxnSpPr>
          <p:nvPr/>
        </p:nvCxnSpPr>
        <p:spPr>
          <a:xfrm flipV="1">
            <a:off x="3123235" y="5018195"/>
            <a:ext cx="193403" cy="83675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F6C61D99-18A1-5E12-B31F-74611D451FCE}"/>
              </a:ext>
            </a:extLst>
          </p:cNvPr>
          <p:cNvCxnSpPr/>
          <p:nvPr/>
        </p:nvCxnSpPr>
        <p:spPr>
          <a:xfrm>
            <a:off x="3780232" y="5542433"/>
            <a:ext cx="293572" cy="26907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0AB77A7D-0064-D86C-2A3E-6E8A34AC2A8A}"/>
              </a:ext>
            </a:extLst>
          </p:cNvPr>
          <p:cNvCxnSpPr>
            <a:cxnSpLocks/>
          </p:cNvCxnSpPr>
          <p:nvPr/>
        </p:nvCxnSpPr>
        <p:spPr>
          <a:xfrm>
            <a:off x="3077033" y="6031935"/>
            <a:ext cx="215297" cy="163590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86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/>
      <p:bldP spid="12" grpId="0" animBg="1"/>
      <p:bldP spid="13" grpId="0" animBg="1"/>
      <p:bldP spid="14" grpId="0" animBg="1"/>
      <p:bldP spid="15" grpId="0" animBg="1"/>
      <p:bldP spid="19" grpId="0" animBg="1"/>
      <p:bldP spid="46" grpId="0"/>
      <p:bldP spid="54" grpId="0"/>
      <p:bldP spid="11" grpId="0" animBg="1"/>
      <p:bldP spid="31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20224" y="497435"/>
            <a:ext cx="10977299" cy="6247409"/>
          </a:xfrm>
        </p:spPr>
        <p:txBody>
          <a:bodyPr/>
          <a:lstStyle/>
          <a:p>
            <a:r>
              <a:rPr lang="es-MX" sz="2800" dirty="0">
                <a:effectLst/>
              </a:rPr>
              <a:t>El costo que incurre el jugador  </a:t>
            </a:r>
            <a:r>
              <a:rPr lang="es-MX" sz="2800" i="1" dirty="0">
                <a:effectLst/>
              </a:rPr>
              <a:t>i</a:t>
            </a:r>
            <a:r>
              <a:rPr lang="es-MX" sz="2800" dirty="0">
                <a:effectLst/>
              </a:rPr>
              <a:t>  bajo  </a:t>
            </a:r>
            <a:r>
              <a:rPr lang="es-MX" sz="2800" i="1" dirty="0">
                <a:effectLst/>
              </a:rPr>
              <a:t>s</a:t>
            </a:r>
            <a:r>
              <a:rPr lang="es-MX" sz="2800" dirty="0">
                <a:effectLst/>
              </a:rPr>
              <a:t>  es</a:t>
            </a:r>
          </a:p>
          <a:p>
            <a:pPr marL="0" indent="0" algn="just">
              <a:buNone/>
            </a:pPr>
            <a:r>
              <a:rPr lang="es-MX" sz="2800" i="1" dirty="0">
                <a:effectLst/>
              </a:rPr>
              <a:t>		c</a:t>
            </a:r>
            <a:r>
              <a:rPr lang="es-MX" sz="2800" i="1" baseline="-25000" dirty="0">
                <a:effectLst/>
              </a:rPr>
              <a:t>i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s</a:t>
            </a:r>
            <a:r>
              <a:rPr lang="es-MX" sz="2800" dirty="0">
                <a:effectLst/>
              </a:rPr>
              <a:t>) = </a:t>
            </a:r>
            <a:r>
              <a:rPr lang="es-MX" sz="2800" dirty="0">
                <a:effectLst/>
                <a:sym typeface="Symbol" panose="05050102010706020507" pitchFamily="18" charset="2"/>
              </a:rPr>
              <a:t></a:t>
            </a:r>
            <a:r>
              <a:rPr lang="es-MX" sz="2800" dirty="0">
                <a:effectLst/>
              </a:rPr>
              <a:t>|</a:t>
            </a:r>
            <a:r>
              <a:rPr lang="es-MX" sz="2800" i="1" dirty="0">
                <a:effectLst/>
              </a:rPr>
              <a:t>s</a:t>
            </a:r>
            <a:r>
              <a:rPr lang="es-MX" sz="2800" dirty="0">
                <a:effectLst/>
              </a:rPr>
              <a:t>| + </a:t>
            </a:r>
            <a:r>
              <a:rPr lang="es-MX" dirty="0">
                <a:effectLst/>
                <a:sym typeface="Symbol" panose="05050102010706020507" pitchFamily="18" charset="2"/>
              </a:rPr>
              <a:t></a:t>
            </a:r>
            <a:r>
              <a:rPr lang="es-MX" sz="2800" i="1" baseline="-36000" dirty="0">
                <a:effectLst/>
              </a:rPr>
              <a:t>j</a:t>
            </a:r>
            <a:r>
              <a:rPr lang="es-MX" sz="2800" baseline="-36000" dirty="0">
                <a:effectLst/>
              </a:rPr>
              <a:t>=0</a:t>
            </a:r>
            <a:r>
              <a:rPr lang="es-MX" sz="2800" i="1" baseline="40000" dirty="0">
                <a:effectLst/>
              </a:rPr>
              <a:t>n</a:t>
            </a:r>
            <a:r>
              <a:rPr lang="es-MX" sz="2800" baseline="40000" dirty="0">
                <a:effectLst/>
              </a:rPr>
              <a:t>-1</a:t>
            </a:r>
            <a:r>
              <a:rPr lang="es-MX" sz="2800" i="1" dirty="0">
                <a:effectLst/>
              </a:rPr>
              <a:t>d</a:t>
            </a:r>
            <a:r>
              <a:rPr lang="es-MX" sz="2800" baseline="-36000" dirty="0">
                <a:effectLst/>
              </a:rPr>
              <a:t>G[</a:t>
            </a:r>
            <a:r>
              <a:rPr lang="es-MX" sz="2800" i="1" baseline="-36000" dirty="0">
                <a:effectLst/>
              </a:rPr>
              <a:t>s</a:t>
            </a:r>
            <a:r>
              <a:rPr lang="es-MX" sz="2800" baseline="-36000" dirty="0">
                <a:effectLst/>
              </a:rPr>
              <a:t>]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i</a:t>
            </a:r>
            <a:r>
              <a:rPr lang="es-MX" sz="2800" dirty="0">
                <a:effectLst/>
              </a:rPr>
              <a:t>, </a:t>
            </a:r>
            <a:r>
              <a:rPr lang="es-MX" sz="2800" i="1" dirty="0">
                <a:effectLst/>
              </a:rPr>
              <a:t>j</a:t>
            </a:r>
            <a:r>
              <a:rPr lang="es-MX" sz="2800" dirty="0">
                <a:effectLst/>
              </a:rPr>
              <a:t>)</a:t>
            </a:r>
          </a:p>
          <a:p>
            <a:pPr marL="0" indent="0" algn="just">
              <a:buNone/>
            </a:pPr>
            <a:r>
              <a:rPr lang="es-MX" sz="2400" dirty="0">
                <a:effectLst/>
              </a:rPr>
              <a:t>donde </a:t>
            </a:r>
            <a:r>
              <a:rPr lang="es-MX" sz="2400" i="1" dirty="0" err="1">
                <a:effectLst/>
              </a:rPr>
              <a:t>d</a:t>
            </a:r>
            <a:r>
              <a:rPr lang="es-MX" sz="2400" baseline="-36000" dirty="0" err="1">
                <a:effectLst/>
              </a:rPr>
              <a:t>G</a:t>
            </a:r>
            <a:r>
              <a:rPr lang="es-MX" sz="2400" baseline="-36000" dirty="0">
                <a:effectLst/>
              </a:rPr>
              <a:t>[</a:t>
            </a:r>
            <a:r>
              <a:rPr lang="es-MX" sz="2400" i="1" baseline="-36000" dirty="0">
                <a:effectLst/>
              </a:rPr>
              <a:t>s</a:t>
            </a:r>
            <a:r>
              <a:rPr lang="es-MX" sz="2400" baseline="-36000" dirty="0">
                <a:effectLst/>
              </a:rPr>
              <a:t>]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, </a:t>
            </a:r>
            <a:r>
              <a:rPr lang="es-MX" sz="2400" i="1" dirty="0">
                <a:effectLst/>
              </a:rPr>
              <a:t>j</a:t>
            </a:r>
            <a:r>
              <a:rPr lang="es-MX" sz="2400" dirty="0">
                <a:effectLst/>
              </a:rPr>
              <a:t>) es la distancia entre el nodo </a:t>
            </a:r>
            <a:r>
              <a:rPr lang="es-MX" sz="2400" i="1" dirty="0">
                <a:effectLst/>
              </a:rPr>
              <a:t>i </a:t>
            </a:r>
            <a:r>
              <a:rPr lang="es-MX" sz="2400" dirty="0">
                <a:effectLst/>
              </a:rPr>
              <a:t>y el </a:t>
            </a:r>
            <a:r>
              <a:rPr lang="es-MX" sz="2400" i="1" dirty="0">
                <a:effectLst/>
              </a:rPr>
              <a:t>j</a:t>
            </a:r>
            <a:r>
              <a:rPr lang="es-MX" sz="2400" dirty="0">
                <a:effectLst/>
              </a:rPr>
              <a:t> en el grafo G[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].</a:t>
            </a:r>
          </a:p>
          <a:p>
            <a:pPr marL="0" indent="0" algn="just">
              <a:buNone/>
            </a:pPr>
            <a:endParaRPr lang="es-MX" sz="2400" dirty="0">
              <a:effectLst/>
            </a:endParaRPr>
          </a:p>
          <a:p>
            <a:pPr marL="0" indent="0" algn="just">
              <a:buNone/>
            </a:pPr>
            <a:endParaRPr lang="es-MX" sz="800" dirty="0">
              <a:effectLst/>
            </a:endParaRPr>
          </a:p>
          <a:p>
            <a:r>
              <a:rPr lang="es-MX" sz="2400" dirty="0">
                <a:effectLst/>
              </a:rPr>
              <a:t>Un equilibrio (puro) Nash en este juego es una </a:t>
            </a:r>
            <a:r>
              <a:rPr lang="es-MX" sz="2400" i="1" dirty="0">
                <a:effectLst/>
              </a:rPr>
              <a:t>s </a:t>
            </a:r>
            <a:r>
              <a:rPr lang="es-MX" sz="2400" dirty="0">
                <a:effectLst/>
              </a:rPr>
              <a:t>tal que, para cada jugador </a:t>
            </a:r>
            <a:r>
              <a:rPr lang="es-MX" sz="2400" i="1" dirty="0">
                <a:effectLst/>
              </a:rPr>
              <a:t>i, </a:t>
            </a:r>
            <a:r>
              <a:rPr lang="es-MX" sz="2400" dirty="0">
                <a:effectLst/>
              </a:rPr>
              <a:t>y para todas las 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’ que difieran de 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 solo en la componente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, </a:t>
            </a:r>
            <a:r>
              <a:rPr lang="es-MX" sz="2400" i="1" dirty="0">
                <a:effectLst/>
              </a:rPr>
              <a:t>c</a:t>
            </a:r>
            <a:r>
              <a:rPr lang="es-MX" sz="2400" i="1" baseline="-25000" dirty="0">
                <a:effectLst/>
              </a:rPr>
              <a:t>i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) </a:t>
            </a:r>
            <a:r>
              <a:rPr lang="es-MX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</a:t>
            </a:r>
            <a:r>
              <a:rPr lang="es-MX" sz="2400" dirty="0">
                <a:effectLst/>
              </a:rPr>
              <a:t> </a:t>
            </a:r>
            <a:r>
              <a:rPr lang="es-MX" sz="2400" i="1" dirty="0">
                <a:effectLst/>
              </a:rPr>
              <a:t>c</a:t>
            </a:r>
            <a:r>
              <a:rPr lang="es-MX" sz="2400" i="1" baseline="-25000" dirty="0">
                <a:effectLst/>
              </a:rPr>
              <a:t>i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’).</a:t>
            </a:r>
          </a:p>
          <a:p>
            <a:endParaRPr lang="es-MX" dirty="0">
              <a:effectLst/>
            </a:endParaRPr>
          </a:p>
          <a:p>
            <a:pPr marL="0" indent="0">
              <a:buNone/>
            </a:pPr>
            <a:endParaRPr lang="es-MX" sz="2400" dirty="0">
              <a:effectLst/>
            </a:endParaRPr>
          </a:p>
          <a:p>
            <a:pPr marL="0" indent="0">
              <a:buNone/>
            </a:pPr>
            <a:endParaRPr lang="es-MX" sz="2400" dirty="0">
              <a:effectLst/>
            </a:endParaRPr>
          </a:p>
          <a:p>
            <a:pPr marL="342900" lvl="1" indent="-342900">
              <a:buClr>
                <a:schemeClr val="hlink"/>
              </a:buClr>
              <a:buSzPct val="90000"/>
              <a:buBlip>
                <a:blip r:embed="rId2"/>
              </a:buBlip>
            </a:pPr>
            <a:r>
              <a:rPr lang="es-MX" sz="2400" dirty="0">
                <a:effectLst/>
                <a:ea typeface="+mn-ea"/>
                <a:cs typeface="+mn-cs"/>
              </a:rPr>
              <a:t>Podría tratar de hallar estos equilibrios empezando con una combinación de estrategias y repetidamente ir cambiando la estrategia de cada jugador por su mejor respuesta.</a:t>
            </a:r>
          </a:p>
          <a:p>
            <a:pPr lvl="2"/>
            <a:r>
              <a:rPr lang="es-MX" sz="2200" dirty="0">
                <a:effectLst/>
              </a:rPr>
              <a:t>Pero eso es NP-difícil: dada </a:t>
            </a:r>
            <a:r>
              <a:rPr lang="es-MX" sz="2200" i="1" dirty="0">
                <a:effectLst/>
              </a:rPr>
              <a:t>s</a:t>
            </a:r>
            <a:r>
              <a:rPr lang="es-MX" sz="2200" dirty="0">
                <a:effectLst/>
              </a:rPr>
              <a:t> </a:t>
            </a:r>
            <a:r>
              <a:rPr lang="es-MX" sz="2200" dirty="0">
                <a:effectLst/>
                <a:sym typeface="Symbol" panose="05050102010706020507" pitchFamily="18" charset="2"/>
              </a:rPr>
              <a:t></a:t>
            </a:r>
            <a:r>
              <a:rPr lang="es-MX" sz="2200" dirty="0">
                <a:effectLst/>
              </a:rPr>
              <a:t> S</a:t>
            </a:r>
            <a:r>
              <a:rPr lang="es-MX" sz="2200" baseline="-25000" dirty="0">
                <a:effectLst/>
              </a:rPr>
              <a:t>0</a:t>
            </a:r>
            <a:r>
              <a:rPr lang="es-MX" sz="2200" dirty="0">
                <a:effectLst/>
              </a:rPr>
              <a:t> </a:t>
            </a:r>
            <a:r>
              <a:rPr lang="es-MX" sz="2200" dirty="0">
                <a:effectLst/>
                <a:sym typeface="Symbol" panose="05050102010706020507" pitchFamily="18" charset="2"/>
              </a:rPr>
              <a:t></a:t>
            </a:r>
            <a:r>
              <a:rPr lang="es-MX" sz="2200" dirty="0">
                <a:effectLst/>
              </a:rPr>
              <a:t> S</a:t>
            </a:r>
            <a:r>
              <a:rPr lang="es-MX" sz="2200" baseline="-25000" dirty="0">
                <a:effectLst/>
              </a:rPr>
              <a:t>1</a:t>
            </a:r>
            <a:r>
              <a:rPr lang="es-MX" sz="2200" dirty="0">
                <a:effectLst/>
              </a:rPr>
              <a:t> </a:t>
            </a:r>
            <a:r>
              <a:rPr lang="es-MX" sz="2200" dirty="0">
                <a:effectLst/>
                <a:sym typeface="Symbol" panose="05050102010706020507" pitchFamily="18" charset="2"/>
              </a:rPr>
              <a:t></a:t>
            </a:r>
            <a:r>
              <a:rPr lang="es-MX" sz="2200" dirty="0">
                <a:effectLst/>
              </a:rPr>
              <a:t> … </a:t>
            </a:r>
            <a:r>
              <a:rPr lang="es-MX" sz="2200" dirty="0">
                <a:effectLst/>
                <a:sym typeface="Symbol" panose="05050102010706020507" pitchFamily="18" charset="2"/>
              </a:rPr>
              <a:t></a:t>
            </a:r>
            <a:r>
              <a:rPr lang="es-MX" sz="2200" dirty="0">
                <a:effectLst/>
              </a:rPr>
              <a:t> S</a:t>
            </a:r>
            <a:r>
              <a:rPr lang="es-MX" sz="2200" i="1" baseline="-25000" dirty="0">
                <a:effectLst/>
              </a:rPr>
              <a:t>n</a:t>
            </a:r>
            <a:r>
              <a:rPr lang="es-MX" sz="2200" baseline="-25000" dirty="0">
                <a:effectLst/>
              </a:rPr>
              <a:t>-1</a:t>
            </a:r>
            <a:r>
              <a:rPr lang="es-MX" sz="2200" dirty="0">
                <a:effectLst/>
              </a:rPr>
              <a:t> y </a:t>
            </a:r>
            <a:r>
              <a:rPr lang="es-MX" sz="2200" i="1" dirty="0">
                <a:effectLst/>
              </a:rPr>
              <a:t>i</a:t>
            </a:r>
            <a:r>
              <a:rPr lang="es-MX" sz="2200" dirty="0">
                <a:effectLst/>
              </a:rPr>
              <a:t> </a:t>
            </a:r>
            <a:r>
              <a:rPr lang="es-MX" sz="2200" dirty="0">
                <a:effectLst/>
                <a:sym typeface="Symbol" panose="05050102010706020507" pitchFamily="18" charset="2"/>
              </a:rPr>
              <a:t></a:t>
            </a:r>
            <a:r>
              <a:rPr lang="es-MX" sz="2200" dirty="0">
                <a:effectLst/>
              </a:rPr>
              <a:t> [</a:t>
            </a:r>
            <a:r>
              <a:rPr lang="es-MX" sz="2200" i="1" dirty="0">
                <a:effectLst/>
              </a:rPr>
              <a:t>n</a:t>
            </a:r>
            <a:r>
              <a:rPr lang="es-MX" sz="2200" dirty="0">
                <a:effectLst/>
              </a:rPr>
              <a:t>], computar la mejor respuesta de cada jugador </a:t>
            </a:r>
            <a:r>
              <a:rPr lang="es-MX" sz="2200" i="1" dirty="0">
                <a:effectLst/>
              </a:rPr>
              <a:t>i </a:t>
            </a:r>
            <a:r>
              <a:rPr lang="es-MX" sz="2200" dirty="0">
                <a:effectLst/>
              </a:rPr>
              <a:t>tardaría mucho tiempo.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404261" y="3536396"/>
            <a:ext cx="3150401" cy="46130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libro trae , está mal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604247" y="94475"/>
            <a:ext cx="6811962" cy="4717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 es lo que cuesta construir una arista. Hay |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| de ellas</a:t>
            </a:r>
            <a:endParaRPr lang="es-MX" sz="2400" i="1" u="none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7" name="Conector recto de flecha 6"/>
          <p:cNvCxnSpPr/>
          <p:nvPr/>
        </p:nvCxnSpPr>
        <p:spPr bwMode="auto">
          <a:xfrm>
            <a:off x="3841011" y="608974"/>
            <a:ext cx="57151" cy="65280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604247" y="2046086"/>
            <a:ext cx="7596076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lo que le cuesta a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llegar hasta el nodo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j.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La distancia de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a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j</a:t>
            </a:r>
          </a:p>
        </p:txBody>
      </p:sp>
      <p:cxnSp>
        <p:nvCxnSpPr>
          <p:cNvPr id="9" name="Conector recto de flecha 8"/>
          <p:cNvCxnSpPr/>
          <p:nvPr/>
        </p:nvCxnSpPr>
        <p:spPr bwMode="auto">
          <a:xfrm flipV="1">
            <a:off x="5822513" y="1553302"/>
            <a:ext cx="118533" cy="5619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571005" y="4040410"/>
            <a:ext cx="9186312" cy="83099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En un equilibrio Nash puro, cada jugador escoge su estrategia más barata. Las trayectorias se escogen deterministamente, no probabilistamente</a:t>
            </a:r>
            <a:endParaRPr lang="es-MX" sz="2200" i="1" u="non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cxnSp>
        <p:nvCxnSpPr>
          <p:cNvPr id="15" name="Conector recto de flecha 14"/>
          <p:cNvCxnSpPr/>
          <p:nvPr/>
        </p:nvCxnSpPr>
        <p:spPr bwMode="auto">
          <a:xfrm flipV="1">
            <a:off x="9897910" y="3393133"/>
            <a:ext cx="375558" cy="21518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de flecha 19"/>
          <p:cNvCxnSpPr/>
          <p:nvPr/>
        </p:nvCxnSpPr>
        <p:spPr bwMode="auto">
          <a:xfrm flipV="1">
            <a:off x="2558265" y="3008476"/>
            <a:ext cx="873571" cy="12347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CuadroTexto 41">
            <a:extLst>
              <a:ext uri="{FF2B5EF4-FFF2-40B4-BE49-F238E27FC236}">
                <a16:creationId xmlns:a16="http://schemas.microsoft.com/office/drawing/2014/main" id="{35BCB3C1-E6A0-A4FB-EA23-F31FC486D00F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6" grpId="0" animBg="1"/>
      <p:bldP spid="8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83918" y="485276"/>
            <a:ext cx="11272460" cy="5747204"/>
          </a:xfrm>
        </p:spPr>
        <p:txBody>
          <a:bodyPr/>
          <a:lstStyle/>
          <a:p>
            <a:r>
              <a:rPr lang="es-MX" sz="2800" dirty="0"/>
              <a:t>Sea Q el algoritmo que resuelve el problema “hallar la mejor respuesta </a:t>
            </a:r>
            <a:r>
              <a:rPr lang="es-MX" sz="2800" i="1" dirty="0"/>
              <a:t>s</a:t>
            </a:r>
            <a:r>
              <a:rPr lang="es-MX" sz="2800" dirty="0"/>
              <a:t>”. </a:t>
            </a:r>
            <a:r>
              <a:rPr lang="es-MX" sz="2400" dirty="0"/>
              <a:t>La demostración de que Q es NP-difícil es por reducción de Q en tiempo polinomial a CONJUNTO DOMINANTE.</a:t>
            </a:r>
            <a:endParaRPr lang="es-MX" sz="2800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95741" y="1890923"/>
            <a:ext cx="11081952" cy="954107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</a:rPr>
              <a:t>Un CONJUNTO DOMINANTE D para un grafo G=(V, E) es un subconjunto de V tal que cada vértice no en D es adyacente al menos a algún miembro de D</a:t>
            </a:r>
            <a:endParaRPr lang="es-ES" sz="27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74196" y="3268034"/>
            <a:ext cx="7839334" cy="461665"/>
          </a:xfrm>
          <a:prstGeom prst="rect">
            <a:avLst/>
          </a:prstGeom>
          <a:solidFill>
            <a:srgbClr val="00CC99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“Yo toco a todos los otros nodos que no están conmigo”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74196" y="5245595"/>
            <a:ext cx="822390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2400" dirty="0">
                <a:latin typeface="Times New Roman" panose="02020603050405020304" pitchFamily="18" charset="0"/>
              </a:rPr>
              <a:t>Se sabe que CONJUNTO-DOMINANTE es NP-difícil.</a:t>
            </a:r>
            <a:endParaRPr lang="es-ES" sz="2400" dirty="0">
              <a:latin typeface="Times New Roman" panose="02020603050405020304" pitchFamily="18" charset="0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8102BA62-3ED4-18CC-F7F9-324574F3F055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25</a:t>
            </a:fld>
            <a:endParaRPr lang="es-MX" dirty="0"/>
          </a:p>
        </p:txBody>
      </p:sp>
      <p:sp>
        <p:nvSpPr>
          <p:cNvPr id="8" name="Oval 4">
            <a:extLst>
              <a:ext uri="{FF2B5EF4-FFF2-40B4-BE49-F238E27FC236}">
                <a16:creationId xmlns:a16="http://schemas.microsoft.com/office/drawing/2014/main" id="{93DF4ACD-1E55-6E4E-128B-DAE8D6E32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5256" y="3581400"/>
            <a:ext cx="5715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9" name="Text Box 5">
            <a:extLst>
              <a:ext uri="{FF2B5EF4-FFF2-40B4-BE49-F238E27FC236}">
                <a16:creationId xmlns:a16="http://schemas.microsoft.com/office/drawing/2014/main" id="{57D12475-E4AB-1DBF-F58C-7CA6398B1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08756" y="3594101"/>
            <a:ext cx="571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800"/>
              <a:t>1</a:t>
            </a:r>
            <a:endParaRPr lang="es-ES" altLang="es-MX" sz="2800"/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3FA2A4A3-5F57-5BF5-85C9-1AC8833B8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70856" y="3721100"/>
            <a:ext cx="5715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45B1A85A-F153-2FEC-955C-2E2EFD9D4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4356" y="3733801"/>
            <a:ext cx="571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800"/>
              <a:t>2</a:t>
            </a:r>
            <a:endParaRPr lang="es-ES" altLang="es-MX" sz="2800"/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id="{EE922B57-9014-4B14-DB30-037BE93BB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656" y="5092700"/>
            <a:ext cx="5715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7D9D1213-A9A7-078F-D1DA-60DDE1753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2156" y="5105401"/>
            <a:ext cx="571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800"/>
              <a:t>3</a:t>
            </a:r>
            <a:endParaRPr lang="es-ES" altLang="es-MX" sz="2800"/>
          </a:p>
        </p:txBody>
      </p:sp>
      <p:sp>
        <p:nvSpPr>
          <p:cNvPr id="18" name="Oval 10">
            <a:extLst>
              <a:ext uri="{FF2B5EF4-FFF2-40B4-BE49-F238E27FC236}">
                <a16:creationId xmlns:a16="http://schemas.microsoft.com/office/drawing/2014/main" id="{FEDD6F73-9487-1204-341F-5DA8D13F9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2656" y="5003800"/>
            <a:ext cx="5715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19" name="Text Box 11">
            <a:extLst>
              <a:ext uri="{FF2B5EF4-FFF2-40B4-BE49-F238E27FC236}">
                <a16:creationId xmlns:a16="http://schemas.microsoft.com/office/drawing/2014/main" id="{41E45025-765D-FE67-E7BA-DE2CBC1220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96156" y="5016501"/>
            <a:ext cx="571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800"/>
              <a:t>4</a:t>
            </a:r>
            <a:endParaRPr lang="es-ES" altLang="es-MX" sz="2800"/>
          </a:p>
        </p:txBody>
      </p:sp>
      <p:sp>
        <p:nvSpPr>
          <p:cNvPr id="20" name="Oval 12">
            <a:extLst>
              <a:ext uri="{FF2B5EF4-FFF2-40B4-BE49-F238E27FC236}">
                <a16:creationId xmlns:a16="http://schemas.microsoft.com/office/drawing/2014/main" id="{541042E4-40E6-AA2C-F1BF-9FADA3FBC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2456" y="6261100"/>
            <a:ext cx="5715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21" name="Text Box 13">
            <a:extLst>
              <a:ext uri="{FF2B5EF4-FFF2-40B4-BE49-F238E27FC236}">
                <a16:creationId xmlns:a16="http://schemas.microsoft.com/office/drawing/2014/main" id="{FE50EF91-43FA-6826-9D20-8AD282BE3F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5956" y="6273801"/>
            <a:ext cx="571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800"/>
              <a:t>6</a:t>
            </a:r>
            <a:endParaRPr lang="es-ES" altLang="es-MX" sz="2800"/>
          </a:p>
        </p:txBody>
      </p:sp>
      <p:sp>
        <p:nvSpPr>
          <p:cNvPr id="22" name="Oval 14">
            <a:extLst>
              <a:ext uri="{FF2B5EF4-FFF2-40B4-BE49-F238E27FC236}">
                <a16:creationId xmlns:a16="http://schemas.microsoft.com/office/drawing/2014/main" id="{8DE291F0-99BE-8AFC-02F1-F53741B54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0556" y="6223000"/>
            <a:ext cx="5715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23" name="Text Box 15">
            <a:extLst>
              <a:ext uri="{FF2B5EF4-FFF2-40B4-BE49-F238E27FC236}">
                <a16:creationId xmlns:a16="http://schemas.microsoft.com/office/drawing/2014/main" id="{477B6B0C-4B3D-6CB8-B901-DA017B1D8B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74056" y="6235701"/>
            <a:ext cx="571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800"/>
              <a:t>7</a:t>
            </a:r>
            <a:endParaRPr lang="es-ES" altLang="es-MX" sz="2800"/>
          </a:p>
        </p:txBody>
      </p:sp>
      <p:sp>
        <p:nvSpPr>
          <p:cNvPr id="24" name="Oval 16">
            <a:extLst>
              <a:ext uri="{FF2B5EF4-FFF2-40B4-BE49-F238E27FC236}">
                <a16:creationId xmlns:a16="http://schemas.microsoft.com/office/drawing/2014/main" id="{66757758-A958-2734-FCE6-9F325C753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9856" y="4940300"/>
            <a:ext cx="571500" cy="533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25" name="Text Box 17">
            <a:extLst>
              <a:ext uri="{FF2B5EF4-FFF2-40B4-BE49-F238E27FC236}">
                <a16:creationId xmlns:a16="http://schemas.microsoft.com/office/drawing/2014/main" id="{340B6744-7358-D97C-4316-43038A528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23356" y="4953001"/>
            <a:ext cx="571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s-MX" altLang="es-MX" sz="2800"/>
              <a:t>5</a:t>
            </a:r>
            <a:endParaRPr lang="es-ES" altLang="es-MX" sz="2800"/>
          </a:p>
        </p:txBody>
      </p:sp>
      <p:sp>
        <p:nvSpPr>
          <p:cNvPr id="26" name="Line 18">
            <a:extLst>
              <a:ext uri="{FF2B5EF4-FFF2-40B4-BE49-F238E27FC236}">
                <a16:creationId xmlns:a16="http://schemas.microsoft.com/office/drawing/2014/main" id="{CE90B7D9-A666-E00A-69BF-A4A19F63420A}"/>
              </a:ext>
            </a:extLst>
          </p:cNvPr>
          <p:cNvSpPr>
            <a:spLocks noChangeShapeType="1"/>
          </p:cNvSpPr>
          <p:nvPr/>
        </p:nvSpPr>
        <p:spPr bwMode="auto">
          <a:xfrm>
            <a:off x="9629456" y="3848100"/>
            <a:ext cx="1054100" cy="101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" name="Line 19">
            <a:extLst>
              <a:ext uri="{FF2B5EF4-FFF2-40B4-BE49-F238E27FC236}">
                <a16:creationId xmlns:a16="http://schemas.microsoft.com/office/drawing/2014/main" id="{D4AF0BFC-8F4C-EB24-04EB-245B70A95506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89956" y="4229100"/>
            <a:ext cx="558800" cy="723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8" name="Line 20">
            <a:extLst>
              <a:ext uri="{FF2B5EF4-FFF2-40B4-BE49-F238E27FC236}">
                <a16:creationId xmlns:a16="http://schemas.microsoft.com/office/drawing/2014/main" id="{23F9057B-8DD5-A72B-DBA3-103C8703F2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55056" y="5473700"/>
            <a:ext cx="508000" cy="774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9" name="Line 21">
            <a:extLst>
              <a:ext uri="{FF2B5EF4-FFF2-40B4-BE49-F238E27FC236}">
                <a16:creationId xmlns:a16="http://schemas.microsoft.com/office/drawing/2014/main" id="{C9F617DF-FA0D-5ADA-E52C-432C640BE301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0073956" y="6477000"/>
            <a:ext cx="762000" cy="38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0" name="Line 22">
            <a:extLst>
              <a:ext uri="{FF2B5EF4-FFF2-40B4-BE49-F238E27FC236}">
                <a16:creationId xmlns:a16="http://schemas.microsoft.com/office/drawing/2014/main" id="{9C4C1148-AFEE-8D3B-786E-C0C912B51907}"/>
              </a:ext>
            </a:extLst>
          </p:cNvPr>
          <p:cNvSpPr>
            <a:spLocks noChangeShapeType="1"/>
          </p:cNvSpPr>
          <p:nvPr/>
        </p:nvSpPr>
        <p:spPr bwMode="auto">
          <a:xfrm>
            <a:off x="8740456" y="5549900"/>
            <a:ext cx="787400" cy="774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" name="Line 23">
            <a:extLst>
              <a:ext uri="{FF2B5EF4-FFF2-40B4-BE49-F238E27FC236}">
                <a16:creationId xmlns:a16="http://schemas.microsoft.com/office/drawing/2014/main" id="{C8C59030-C0C8-33E1-D23E-BB00E039E7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76956" y="4102100"/>
            <a:ext cx="482600" cy="990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2" name="Line 24">
            <a:extLst>
              <a:ext uri="{FF2B5EF4-FFF2-40B4-BE49-F238E27FC236}">
                <a16:creationId xmlns:a16="http://schemas.microsoft.com/office/drawing/2014/main" id="{5AB786C3-F5FC-2A4B-9551-50EB144D59E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04156" y="5245100"/>
            <a:ext cx="121804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3" name="Line 25">
            <a:extLst>
              <a:ext uri="{FF2B5EF4-FFF2-40B4-BE49-F238E27FC236}">
                <a16:creationId xmlns:a16="http://schemas.microsoft.com/office/drawing/2014/main" id="{3009BC6B-4DC1-E21A-00DB-15BAB26F517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89856" y="5486400"/>
            <a:ext cx="609600" cy="800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" name="Line 26">
            <a:extLst>
              <a:ext uri="{FF2B5EF4-FFF2-40B4-BE49-F238E27FC236}">
                <a16:creationId xmlns:a16="http://schemas.microsoft.com/office/drawing/2014/main" id="{9715A623-2A56-0048-CC6F-43579168F62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892856" y="4076700"/>
            <a:ext cx="1790700" cy="1168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" name="Line 27">
            <a:extLst>
              <a:ext uri="{FF2B5EF4-FFF2-40B4-BE49-F238E27FC236}">
                <a16:creationId xmlns:a16="http://schemas.microsoft.com/office/drawing/2014/main" id="{417D6484-BBEB-BCCB-86F6-6CFE19690DAD}"/>
              </a:ext>
            </a:extLst>
          </p:cNvPr>
          <p:cNvSpPr>
            <a:spLocks noChangeShapeType="1"/>
          </p:cNvSpPr>
          <p:nvPr/>
        </p:nvSpPr>
        <p:spPr bwMode="auto">
          <a:xfrm>
            <a:off x="8829356" y="5461000"/>
            <a:ext cx="201930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6" name="Oval 36">
            <a:extLst>
              <a:ext uri="{FF2B5EF4-FFF2-40B4-BE49-F238E27FC236}">
                <a16:creationId xmlns:a16="http://schemas.microsoft.com/office/drawing/2014/main" id="{8CEBE59C-11D1-1041-D477-89E98D324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5406" y="4945857"/>
            <a:ext cx="571500" cy="533400"/>
          </a:xfrm>
          <a:prstGeom prst="ellipse">
            <a:avLst/>
          </a:prstGeom>
          <a:solidFill>
            <a:srgbClr val="FF0000">
              <a:alpha val="30196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38" name="Oval 38">
            <a:extLst>
              <a:ext uri="{FF2B5EF4-FFF2-40B4-BE49-F238E27FC236}">
                <a16:creationId xmlns:a16="http://schemas.microsoft.com/office/drawing/2014/main" id="{136352FA-8E0B-FE9D-94AF-BD8415E34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656" y="5092700"/>
            <a:ext cx="5715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39" name="Oval 42">
            <a:extLst>
              <a:ext uri="{FF2B5EF4-FFF2-40B4-BE49-F238E27FC236}">
                <a16:creationId xmlns:a16="http://schemas.microsoft.com/office/drawing/2014/main" id="{3B66BCB8-DCBC-6E10-14D6-07E7A61A3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2515" y="5082905"/>
            <a:ext cx="571500" cy="533400"/>
          </a:xfrm>
          <a:prstGeom prst="ellipse">
            <a:avLst/>
          </a:prstGeom>
          <a:solidFill>
            <a:srgbClr val="FF0000">
              <a:alpha val="30196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MX" altLang="es-MX" sz="1800"/>
          </a:p>
        </p:txBody>
      </p:sp>
      <p:sp>
        <p:nvSpPr>
          <p:cNvPr id="40" name="Text Box 9">
            <a:extLst>
              <a:ext uri="{FF2B5EF4-FFF2-40B4-BE49-F238E27FC236}">
                <a16:creationId xmlns:a16="http://schemas.microsoft.com/office/drawing/2014/main" id="{31873CF1-9EE4-F4FA-521D-20696D02C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196" y="4000107"/>
            <a:ext cx="433903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{3} no es un conjunto dominante.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1" name="Text Box 9">
            <a:extLst>
              <a:ext uri="{FF2B5EF4-FFF2-40B4-BE49-F238E27FC236}">
                <a16:creationId xmlns:a16="http://schemas.microsoft.com/office/drawing/2014/main" id="{FBB10A87-4919-4677-C256-F873367C0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196" y="4622851"/>
            <a:ext cx="166590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{3, 5} sí es.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" name="Text Box 5">
            <a:extLst>
              <a:ext uri="{FF2B5EF4-FFF2-40B4-BE49-F238E27FC236}">
                <a16:creationId xmlns:a16="http://schemas.microsoft.com/office/drawing/2014/main" id="{68780FE0-AB8C-7E84-7EC1-7470A8E3F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4196" y="5868337"/>
            <a:ext cx="871151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2400" dirty="0">
                <a:latin typeface="Times New Roman" panose="02020603050405020304" pitchFamily="18" charset="0"/>
              </a:rPr>
              <a:t>Al lograr hacer la reducción, habré demostrado que Q es NP-difícil.</a:t>
            </a:r>
            <a:endParaRPr lang="es-ES" sz="2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775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 animBg="1"/>
      <p:bldP spid="9" grpId="0"/>
      <p:bldP spid="10" grpId="0" animBg="1"/>
      <p:bldP spid="11" grpId="0"/>
      <p:bldP spid="13" grpId="0" animBg="1"/>
      <p:bldP spid="16" grpId="0"/>
      <p:bldP spid="18" grpId="0" animBg="1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8" grpId="0" animBg="1"/>
      <p:bldP spid="39" grpId="0" animBg="1"/>
      <p:bldP spid="40" grpId="0"/>
      <p:bldP spid="4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69870" y="493160"/>
            <a:ext cx="11527604" cy="5474486"/>
          </a:xfrm>
        </p:spPr>
        <p:txBody>
          <a:bodyPr/>
          <a:lstStyle/>
          <a:p>
            <a:r>
              <a:rPr lang="es-MX" dirty="0">
                <a:effectLst/>
              </a:rPr>
              <a:t>La estrategia cuando 1&lt;</a:t>
            </a:r>
            <a:r>
              <a:rPr lang="es-MX" dirty="0">
                <a:effectLst/>
                <a:sym typeface="Symbol" panose="05050102010706020507" pitchFamily="18" charset="2"/>
              </a:rPr>
              <a:t></a:t>
            </a:r>
            <a:r>
              <a:rPr lang="es-MX" dirty="0">
                <a:effectLst/>
              </a:rPr>
              <a:t>&lt;2.</a:t>
            </a:r>
          </a:p>
          <a:p>
            <a:pPr marL="0" indent="0">
              <a:buNone/>
            </a:pPr>
            <a:r>
              <a:rPr lang="es-MX" sz="2400" dirty="0">
                <a:effectLst/>
              </a:rPr>
              <a:t>Al jugador 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  le dan la configuración del grafo, incluyendo las aristas que le llegan, y tiene que escoger un subconjunto de vértices tal que, cuando lance sus aristas a ellos, </a:t>
            </a:r>
            <a:r>
              <a:rPr lang="es-MX" sz="2400" i="1" dirty="0">
                <a:effectLst/>
              </a:rPr>
              <a:t>c</a:t>
            </a:r>
            <a:r>
              <a:rPr lang="es-MX" sz="2400" i="1" baseline="-25000" dirty="0">
                <a:effectLst/>
              </a:rPr>
              <a:t>i</a:t>
            </a:r>
            <a:r>
              <a:rPr lang="es-MX" sz="2400" dirty="0">
                <a:effectLst/>
              </a:rPr>
              <a:t> es minimizada.</a:t>
            </a:r>
          </a:p>
          <a:p>
            <a:r>
              <a:rPr lang="es-MX" sz="2400" dirty="0">
                <a:effectLst/>
              </a:rPr>
              <a:t>Para toda 1&lt;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&lt;2, si no hay aristas que le llegan (a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), </a:t>
            </a:r>
            <a:r>
              <a:rPr lang="es-MX" sz="2400" dirty="0">
                <a:solidFill>
                  <a:srgbClr val="FFFF66"/>
                </a:solidFill>
                <a:effectLst/>
              </a:rPr>
              <a:t>su estrategia es </a:t>
            </a:r>
            <a:r>
              <a:rPr lang="es-MX" sz="2400" dirty="0">
                <a:effectLst/>
              </a:rPr>
              <a:t>escoger un conjunto dominante para el resto de G, ya que el diámetro de G debe ser cuando más 2.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  <a:latin typeface="Calibri" panose="020F0502020204030204" pitchFamily="34" charset="0"/>
              </a:rPr>
              <a:t>Lanzar más que el mínimo número de ligas solo mejoraría el término de la distancia de </a:t>
            </a:r>
            <a:r>
              <a:rPr lang="es-MX" sz="2400" i="1" dirty="0">
                <a:effectLst/>
                <a:latin typeface="Calibri" panose="020F0502020204030204" pitchFamily="34" charset="0"/>
              </a:rPr>
              <a:t>c</a:t>
            </a:r>
            <a:r>
              <a:rPr lang="es-MX" sz="2400" i="1" baseline="-25000" dirty="0">
                <a:effectLst/>
                <a:latin typeface="Calibri" panose="020F0502020204030204" pitchFamily="34" charset="0"/>
              </a:rPr>
              <a:t>i</a:t>
            </a:r>
            <a:r>
              <a:rPr lang="es-MX" sz="2400" i="1" dirty="0">
                <a:effectLst/>
                <a:latin typeface="Calibri" panose="020F0502020204030204" pitchFamily="34" charset="0"/>
              </a:rPr>
              <a:t> </a:t>
            </a:r>
            <a:r>
              <a:rPr lang="es-MX" sz="2400" dirty="0">
                <a:effectLst/>
                <a:latin typeface="Calibri" panose="020F0502020204030204" pitchFamily="34" charset="0"/>
              </a:rPr>
              <a:t>por 1, pero empeoraría el costo por </a:t>
            </a:r>
            <a:r>
              <a:rPr lang="es-MX" sz="2400" dirty="0">
                <a:effectLst/>
                <a:latin typeface="Calibri" panose="020F0502020204030204" pitchFamily="34" charset="0"/>
                <a:sym typeface="Symbol" panose="05050102010706020507" pitchFamily="18" charset="2"/>
              </a:rPr>
              <a:t></a:t>
            </a:r>
            <a:r>
              <a:rPr lang="es-MX" sz="2400" dirty="0">
                <a:effectLst/>
                <a:latin typeface="Calibri" panose="020F0502020204030204" pitchFamily="34" charset="0"/>
              </a:rPr>
              <a:t>1 &gt; 1.</a:t>
            </a:r>
          </a:p>
          <a:p>
            <a:r>
              <a:rPr lang="es-MX" sz="2400" dirty="0">
                <a:effectLst/>
              </a:rPr>
              <a:t>Entonces, los costos son minimizados (y la utilidad maximizada) cuando el tamaño del subconjunto escogido es minimizado.</a:t>
            </a:r>
          </a:p>
          <a:p>
            <a:r>
              <a:rPr lang="es-MX" sz="2400" dirty="0">
                <a:effectLst/>
              </a:rPr>
              <a:t>Por eso le conviene a </a:t>
            </a:r>
            <a:r>
              <a:rPr lang="es-MX" sz="2400" i="1" dirty="0">
                <a:effectLst/>
              </a:rPr>
              <a:t>i </a:t>
            </a:r>
            <a:r>
              <a:rPr lang="es-MX" sz="2400" dirty="0">
                <a:effectLst/>
              </a:rPr>
              <a:t>conectarse solamente al conjunto dominante de G –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.</a:t>
            </a:r>
          </a:p>
          <a:p>
            <a:r>
              <a:rPr lang="es-MX" sz="2400" dirty="0">
                <a:effectLst/>
              </a:rPr>
              <a:t>Si a </a:t>
            </a:r>
            <a:r>
              <a:rPr lang="es-MX" sz="2400" i="1" dirty="0">
                <a:effectLst/>
              </a:rPr>
              <a:t>i </a:t>
            </a:r>
            <a:r>
              <a:rPr lang="es-MX" sz="2400" dirty="0">
                <a:effectLst/>
              </a:rPr>
              <a:t>ya le llegan aristas, no lanza aristas. Ya está conectado.      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628751" y="5892950"/>
            <a:ext cx="7412477" cy="89255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diámetro de un conjunto arbitrario A  X en un espacio métrico (X,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 es el número real </a:t>
            </a:r>
            <a:r>
              <a:rPr lang="es-MX" sz="2400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diam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(A) = </a:t>
            </a:r>
            <a:r>
              <a:rPr lang="es-MX" sz="2800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sup</a:t>
            </a:r>
            <a:r>
              <a:rPr lang="es-MX" sz="24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s-MX" sz="2400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s-MX" sz="24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s-MX" sz="2400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A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y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5" name="Conector recto de flecha 4"/>
          <p:cNvCxnSpPr/>
          <p:nvPr/>
        </p:nvCxnSpPr>
        <p:spPr bwMode="auto">
          <a:xfrm flipH="1" flipV="1">
            <a:off x="3000054" y="2958957"/>
            <a:ext cx="2619910" cy="18262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433390" y="4797207"/>
            <a:ext cx="6531159" cy="1729704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nodo </a:t>
            </a:r>
            <a:r>
              <a:rPr lang="es-MX" sz="22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sin aristas que le lleguen debe lanzar sus aristas al conjunto dominante del resto del grafo: G </a:t>
            </a:r>
            <a:r>
              <a:rPr lang="es-MX" sz="2200" b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–</a:t>
            </a: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s-MX" sz="22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Con eso asegura conectividad con cualquier nodo de G.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endParaRPr lang="es-MX" sz="8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Si le llegan aristas, ya no lanza nada. Ya está conectado.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4F8B1E7F-6A04-52E5-FE3D-8F567808440E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0118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82943"/>
            <a:ext cx="8229600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6192" y="1338465"/>
            <a:ext cx="11450185" cy="4664676"/>
          </a:xfrm>
        </p:spPr>
        <p:txBody>
          <a:bodyPr/>
          <a:lstStyle/>
          <a:p>
            <a:r>
              <a:rPr lang="es-MX" dirty="0">
                <a:effectLst/>
              </a:rPr>
              <a:t>El costo social </a:t>
            </a:r>
            <a:r>
              <a:rPr lang="es-MX" sz="2800" dirty="0">
                <a:effectLst/>
              </a:rPr>
              <a:t>es simplemente la suma de todos los costos individuales.</a:t>
            </a:r>
          </a:p>
          <a:p>
            <a:r>
              <a:rPr lang="es-MX" sz="2400" dirty="0">
                <a:effectLst/>
              </a:rPr>
              <a:t>Si ninguna arista es pagada por ambos nodos (</a:t>
            </a:r>
            <a:r>
              <a:rPr lang="es-MX" sz="2200" dirty="0">
                <a:effectLst/>
              </a:rPr>
              <a:t>lo que ocurre en todos los equilibrios Nash</a:t>
            </a:r>
            <a:r>
              <a:rPr lang="es-MX" sz="2400" dirty="0">
                <a:effectLst/>
              </a:rPr>
              <a:t>), el costo social (para cualquier 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) es</a:t>
            </a:r>
          </a:p>
          <a:p>
            <a:pPr marL="0" indent="0">
              <a:buNone/>
            </a:pPr>
            <a:r>
              <a:rPr lang="es-MX" sz="2800" dirty="0">
                <a:effectLst/>
              </a:rPr>
              <a:t>	C(G) = ∑</a:t>
            </a:r>
            <a:r>
              <a:rPr lang="es-MX" sz="2800" i="1" baseline="-40000" dirty="0" err="1">
                <a:effectLst/>
              </a:rPr>
              <a:t>i</a:t>
            </a:r>
            <a:r>
              <a:rPr lang="es-MX" sz="2800" i="1" dirty="0" err="1">
                <a:effectLst/>
              </a:rPr>
              <a:t>c</a:t>
            </a:r>
            <a:r>
              <a:rPr lang="es-MX" sz="2800" i="1" baseline="-40000" dirty="0" err="1">
                <a:effectLst/>
              </a:rPr>
              <a:t>i</a:t>
            </a:r>
            <a:r>
              <a:rPr lang="es-MX" sz="2800" i="1" dirty="0">
                <a:effectLst/>
              </a:rPr>
              <a:t> </a:t>
            </a:r>
            <a:r>
              <a:rPr lang="es-MX" sz="2800" dirty="0">
                <a:effectLst/>
              </a:rPr>
              <a:t>= </a:t>
            </a:r>
            <a:r>
              <a:rPr lang="es-MX" sz="2800" dirty="0">
                <a:effectLst/>
                <a:sym typeface="Symbol" panose="05050102010706020507" pitchFamily="18" charset="2"/>
              </a:rPr>
              <a:t></a:t>
            </a:r>
            <a:r>
              <a:rPr lang="es-MX" sz="2800" dirty="0">
                <a:effectLst/>
              </a:rPr>
              <a:t>|E| + ∑</a:t>
            </a:r>
            <a:r>
              <a:rPr lang="es-MX" sz="2800" i="1" baseline="-25000" dirty="0" err="1">
                <a:effectLst/>
              </a:rPr>
              <a:t>i,j</a:t>
            </a:r>
            <a:r>
              <a:rPr lang="es-MX" sz="2800" i="1" dirty="0" err="1">
                <a:effectLst/>
              </a:rPr>
              <a:t>d</a:t>
            </a:r>
            <a:r>
              <a:rPr lang="es-MX" sz="2800" baseline="-40000" dirty="0" err="1">
                <a:effectLst/>
              </a:rPr>
              <a:t>G</a:t>
            </a:r>
            <a:r>
              <a:rPr lang="es-MX" sz="2800" baseline="-40000" dirty="0">
                <a:effectLst/>
              </a:rPr>
              <a:t>(</a:t>
            </a:r>
            <a:r>
              <a:rPr lang="es-MX" sz="2800" i="1" baseline="-40000" dirty="0">
                <a:effectLst/>
              </a:rPr>
              <a:t>i</a:t>
            </a:r>
            <a:r>
              <a:rPr lang="es-MX" sz="2800" baseline="-40000" dirty="0">
                <a:effectLst/>
              </a:rPr>
              <a:t>, </a:t>
            </a:r>
            <a:r>
              <a:rPr lang="es-MX" sz="2800" i="1" baseline="-40000" dirty="0">
                <a:effectLst/>
              </a:rPr>
              <a:t>j</a:t>
            </a:r>
            <a:r>
              <a:rPr lang="es-MX" sz="2800" baseline="-40000" dirty="0">
                <a:effectLst/>
              </a:rPr>
              <a:t>)</a:t>
            </a:r>
            <a:r>
              <a:rPr lang="es-MX" sz="2800" dirty="0">
                <a:effectLst/>
              </a:rPr>
              <a:t> </a:t>
            </a:r>
          </a:p>
          <a:p>
            <a:endParaRPr lang="es-MX" sz="2800" dirty="0">
              <a:effectLst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913245" y="3234025"/>
            <a:ext cx="6014639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No tendría caso que el segundo nodo pagara, ya tiene la arista gratis y el costo social subiría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5" name="Conector recto de flecha 4"/>
          <p:cNvCxnSpPr/>
          <p:nvPr/>
        </p:nvCxnSpPr>
        <p:spPr bwMode="auto">
          <a:xfrm flipH="1" flipV="1">
            <a:off x="6657684" y="2710067"/>
            <a:ext cx="551919" cy="52395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394707" y="4183448"/>
            <a:ext cx="315449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Cuántas aristas tiene G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771169" y="4930352"/>
            <a:ext cx="601463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Suma de las distancias entre cada par de nodos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0" name="Conector recto de flecha 9"/>
          <p:cNvCxnSpPr>
            <a:stCxn id="19" idx="0"/>
          </p:cNvCxnSpPr>
          <p:nvPr/>
        </p:nvCxnSpPr>
        <p:spPr bwMode="auto">
          <a:xfrm flipV="1">
            <a:off x="2352953" y="3631521"/>
            <a:ext cx="368086" cy="11306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ector recto de flecha 13"/>
          <p:cNvCxnSpPr/>
          <p:nvPr/>
        </p:nvCxnSpPr>
        <p:spPr bwMode="auto">
          <a:xfrm flipH="1" flipV="1">
            <a:off x="4724506" y="3670804"/>
            <a:ext cx="1645197" cy="12894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213599" y="4762177"/>
            <a:ext cx="427870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Suma de los costos de cada nodo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23" name="Conector recto de flecha 22"/>
          <p:cNvCxnSpPr/>
          <p:nvPr/>
        </p:nvCxnSpPr>
        <p:spPr bwMode="auto">
          <a:xfrm flipH="1" flipV="1">
            <a:off x="3959854" y="3631521"/>
            <a:ext cx="108484" cy="5484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CuadroTexto 41">
            <a:extLst>
              <a:ext uri="{FF2B5EF4-FFF2-40B4-BE49-F238E27FC236}">
                <a16:creationId xmlns:a16="http://schemas.microsoft.com/office/drawing/2014/main" id="{11510A39-EFB6-53E6-C850-44F075032B1E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27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335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8" grpId="0"/>
      <p:bldP spid="9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82943"/>
            <a:ext cx="8229600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38627" y="1532338"/>
            <a:ext cx="10523022" cy="4664676"/>
          </a:xfrm>
        </p:spPr>
        <p:txBody>
          <a:bodyPr/>
          <a:lstStyle/>
          <a:p>
            <a:r>
              <a:rPr lang="es-MX" sz="2800" dirty="0"/>
              <a:t>Puesto que cada par de nodos que no tiene una arista en común está a distancia cuando menos 2, lo que sigue es una cota inferior para el costo social</a:t>
            </a:r>
            <a:r>
              <a:rPr lang="es-MX" sz="2800" dirty="0">
                <a:effectLst/>
              </a:rPr>
              <a:t> (para cualquier </a:t>
            </a:r>
            <a:r>
              <a:rPr lang="es-MX" sz="2800" dirty="0">
                <a:effectLst/>
                <a:sym typeface="Symbol" panose="05050102010706020507" pitchFamily="18" charset="2"/>
              </a:rPr>
              <a:t></a:t>
            </a:r>
            <a:r>
              <a:rPr lang="es-MX" sz="2800" dirty="0">
                <a:effectLst/>
              </a:rPr>
              <a:t>) </a:t>
            </a:r>
            <a:r>
              <a:rPr lang="es-MX" sz="2800" dirty="0"/>
              <a:t>:</a:t>
            </a:r>
          </a:p>
          <a:p>
            <a:pPr marL="0" indent="0">
              <a:buNone/>
            </a:pPr>
            <a:r>
              <a:rPr lang="es-MX" sz="2800" dirty="0"/>
              <a:t>	C(G) ≥ </a:t>
            </a:r>
            <a:r>
              <a:rPr lang="es-MX" sz="2800" dirty="0">
                <a:sym typeface="Symbol" panose="05050102010706020507" pitchFamily="18" charset="2"/>
              </a:rPr>
              <a:t></a:t>
            </a:r>
            <a:r>
              <a:rPr lang="es-MX" sz="2800" dirty="0"/>
              <a:t>|E| + 2|E| + 2×2</a:t>
            </a:r>
            <a:r>
              <a:rPr lang="es-MX" dirty="0"/>
              <a:t>(</a:t>
            </a:r>
            <a:r>
              <a:rPr lang="es-MX" sz="2800" i="1" dirty="0"/>
              <a:t>n</a:t>
            </a:r>
            <a:r>
              <a:rPr lang="es-MX" sz="2800" dirty="0"/>
              <a:t>(</a:t>
            </a:r>
            <a:r>
              <a:rPr lang="es-MX" sz="2800" i="1" dirty="0"/>
              <a:t>n</a:t>
            </a:r>
            <a:r>
              <a:rPr lang="es-MX" sz="2800" dirty="0"/>
              <a:t>-1)</a:t>
            </a:r>
            <a:r>
              <a:rPr lang="es-MX" dirty="0"/>
              <a:t>)</a:t>
            </a:r>
            <a:r>
              <a:rPr lang="es-MX" sz="2800" dirty="0"/>
              <a:t>/2 – |E|</a:t>
            </a:r>
            <a:r>
              <a:rPr lang="es-MX" dirty="0"/>
              <a:t>)</a:t>
            </a:r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226194" y="4343698"/>
            <a:ext cx="6337736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Distancias de los nodos que están a distancia 1 (tienen arista en común) = número de aristas = |E|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0" name="Conector recto de flecha 39"/>
          <p:cNvCxnSpPr>
            <a:stCxn id="39" idx="0"/>
          </p:cNvCxnSpPr>
          <p:nvPr/>
        </p:nvCxnSpPr>
        <p:spPr bwMode="auto">
          <a:xfrm flipV="1">
            <a:off x="3395062" y="3328344"/>
            <a:ext cx="532355" cy="101535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6000155" y="3642480"/>
            <a:ext cx="598291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Entre cada dos nodos hay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-1)/2 trayectorias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5353" y="6016324"/>
            <a:ext cx="417338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 distancia es cuando menos 2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7" name="Conector recto de flecha 16"/>
          <p:cNvCxnSpPr/>
          <p:nvPr/>
        </p:nvCxnSpPr>
        <p:spPr bwMode="auto">
          <a:xfrm flipV="1">
            <a:off x="3272201" y="3429000"/>
            <a:ext cx="1474962" cy="266357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3653766" y="5266761"/>
            <a:ext cx="515030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Hay que viajarlas en ambas direcciones 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7306053" y="4257343"/>
            <a:ext cx="4583162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Debo restar las trayectorias de cada nodo de longitud 1 (las aristas)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26" name="Conector recto de flecha 25"/>
          <p:cNvCxnSpPr/>
          <p:nvPr/>
        </p:nvCxnSpPr>
        <p:spPr bwMode="auto">
          <a:xfrm flipV="1">
            <a:off x="4395434" y="3429000"/>
            <a:ext cx="801866" cy="18914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de flecha 28"/>
          <p:cNvCxnSpPr/>
          <p:nvPr/>
        </p:nvCxnSpPr>
        <p:spPr bwMode="auto">
          <a:xfrm flipH="1" flipV="1">
            <a:off x="6971041" y="3338122"/>
            <a:ext cx="1055508" cy="9307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de flecha 48"/>
          <p:cNvCxnSpPr/>
          <p:nvPr/>
        </p:nvCxnSpPr>
        <p:spPr bwMode="auto">
          <a:xfrm flipH="1" flipV="1">
            <a:off x="5950768" y="3399724"/>
            <a:ext cx="278150" cy="34450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de flecha 65"/>
          <p:cNvCxnSpPr/>
          <p:nvPr/>
        </p:nvCxnSpPr>
        <p:spPr bwMode="auto">
          <a:xfrm flipV="1">
            <a:off x="2646507" y="3489437"/>
            <a:ext cx="239461" cy="38103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Text Box 9"/>
          <p:cNvSpPr txBox="1">
            <a:spLocks noChangeArrowheads="1"/>
          </p:cNvSpPr>
          <p:nvPr/>
        </p:nvSpPr>
        <p:spPr bwMode="auto">
          <a:xfrm>
            <a:off x="358297" y="3745611"/>
            <a:ext cx="308146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Costo de las aristas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1" name="Text Box 9"/>
          <p:cNvSpPr txBox="1">
            <a:spLocks noChangeArrowheads="1"/>
          </p:cNvSpPr>
          <p:nvPr/>
        </p:nvSpPr>
        <p:spPr bwMode="auto">
          <a:xfrm>
            <a:off x="5702960" y="6188351"/>
            <a:ext cx="3719819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Costo de las trayectorias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4" name="Elipse 73"/>
          <p:cNvSpPr/>
          <p:nvPr/>
        </p:nvSpPr>
        <p:spPr bwMode="auto">
          <a:xfrm>
            <a:off x="3557016" y="2859756"/>
            <a:ext cx="4259989" cy="76020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77" name="Conector recto de flecha 76"/>
          <p:cNvCxnSpPr>
            <a:cxnSpLocks/>
            <a:endCxn id="74" idx="4"/>
          </p:cNvCxnSpPr>
          <p:nvPr/>
        </p:nvCxnSpPr>
        <p:spPr bwMode="auto">
          <a:xfrm flipH="1" flipV="1">
            <a:off x="5687011" y="3619959"/>
            <a:ext cx="816013" cy="27402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9139812" y="2905780"/>
            <a:ext cx="2141975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Cota inferior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E9E3BCA2-8B6B-D648-64F9-9E568AFAEF68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28</a:t>
            </a:fld>
            <a:endParaRPr lang="es-MX" dirty="0"/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C3B86AD-BF69-1D1C-1A60-7165C760B6B7}"/>
              </a:ext>
            </a:extLst>
          </p:cNvPr>
          <p:cNvCxnSpPr/>
          <p:nvPr/>
        </p:nvCxnSpPr>
        <p:spPr bwMode="auto">
          <a:xfrm flipH="1" flipV="1">
            <a:off x="3726883" y="3399724"/>
            <a:ext cx="547635" cy="192069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55705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0" grpId="0"/>
      <p:bldP spid="16" grpId="0"/>
      <p:bldP spid="21" grpId="0"/>
      <p:bldP spid="22" grpId="0"/>
      <p:bldP spid="68" grpId="0"/>
      <p:bldP spid="71" grpId="0"/>
      <p:bldP spid="7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81200" y="82943"/>
            <a:ext cx="8229600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2634" y="3148378"/>
            <a:ext cx="10717830" cy="4664676"/>
          </a:xfrm>
        </p:spPr>
        <p:txBody>
          <a:bodyPr/>
          <a:lstStyle/>
          <a:p>
            <a:pPr marL="0" indent="0">
              <a:buNone/>
            </a:pPr>
            <a:r>
              <a:rPr lang="es-MX" sz="2400" dirty="0"/>
              <a:t>	</a:t>
            </a:r>
            <a:endParaRPr lang="es-MX" sz="2800" dirty="0"/>
          </a:p>
          <a:p>
            <a:pPr marL="0" indent="0">
              <a:buNone/>
            </a:pPr>
            <a:r>
              <a:rPr lang="es-MX" sz="2800" dirty="0"/>
              <a:t>                = </a:t>
            </a:r>
            <a:r>
              <a:rPr lang="es-MX" sz="2800" dirty="0">
                <a:sym typeface="Symbol" panose="05050102010706020507" pitchFamily="18" charset="2"/>
              </a:rPr>
              <a:t></a:t>
            </a:r>
            <a:r>
              <a:rPr lang="es-MX" sz="2800" dirty="0"/>
              <a:t>|E| + 2|E| + 2(</a:t>
            </a:r>
            <a:r>
              <a:rPr lang="es-MX" sz="2800" i="1" dirty="0"/>
              <a:t>n</a:t>
            </a:r>
            <a:r>
              <a:rPr lang="es-MX" sz="2800" dirty="0"/>
              <a:t>(</a:t>
            </a:r>
            <a:r>
              <a:rPr lang="es-MX" sz="2800" i="1" dirty="0"/>
              <a:t>n</a:t>
            </a:r>
            <a:r>
              <a:rPr lang="es-MX" sz="2800" dirty="0"/>
              <a:t>-1) – 2|E|)</a:t>
            </a:r>
          </a:p>
          <a:p>
            <a:pPr marL="0" indent="0">
              <a:buNone/>
            </a:pPr>
            <a:r>
              <a:rPr lang="es-MX" sz="2800" dirty="0"/>
              <a:t>                = 2</a:t>
            </a:r>
            <a:r>
              <a:rPr lang="es-MX" sz="2800" i="1" dirty="0"/>
              <a:t>n</a:t>
            </a:r>
            <a:r>
              <a:rPr lang="es-MX" sz="2800" dirty="0"/>
              <a:t>(</a:t>
            </a:r>
            <a:r>
              <a:rPr lang="es-MX" sz="2800" i="1" dirty="0"/>
              <a:t>n</a:t>
            </a:r>
            <a:r>
              <a:rPr lang="es-MX" sz="2800" dirty="0"/>
              <a:t>-1) + (</a:t>
            </a:r>
            <a:r>
              <a:rPr lang="es-MX" sz="2800" dirty="0">
                <a:sym typeface="Symbol" panose="05050102010706020507" pitchFamily="18" charset="2"/>
              </a:rPr>
              <a:t> </a:t>
            </a:r>
            <a:r>
              <a:rPr lang="es-MX" sz="2800" dirty="0"/>
              <a:t>-2)|E|.                                                    </a:t>
            </a:r>
            <a:r>
              <a:rPr lang="es-MX" sz="3200" dirty="0">
                <a:solidFill>
                  <a:srgbClr val="FFFF66"/>
                </a:solidFill>
              </a:rPr>
              <a:t>(1)</a:t>
            </a:r>
          </a:p>
          <a:p>
            <a:pPr marL="0" indent="0">
              <a:buNone/>
            </a:pPr>
            <a:endParaRPr lang="es-MX" sz="1000" dirty="0">
              <a:solidFill>
                <a:srgbClr val="FFFF66"/>
              </a:solidFill>
            </a:endParaRPr>
          </a:p>
          <a:p>
            <a:r>
              <a:rPr lang="es-MX" sz="2400" dirty="0"/>
              <a:t>Esta cota se alcanza con cualquier grafo de diámetro cuando más 2.</a:t>
            </a: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E9E3BCA2-8B6B-D648-64F9-9E568AFAEF68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29</a:t>
            </a:fld>
            <a:endParaRPr lang="es-MX" dirty="0"/>
          </a:p>
        </p:txBody>
      </p:sp>
      <p:sp>
        <p:nvSpPr>
          <p:cNvPr id="5" name="Elipse 4">
            <a:extLst>
              <a:ext uri="{FF2B5EF4-FFF2-40B4-BE49-F238E27FC236}">
                <a16:creationId xmlns:a16="http://schemas.microsoft.com/office/drawing/2014/main" id="{FFEBAE5B-8D5B-D0F9-7FC6-6869872F81A1}"/>
              </a:ext>
            </a:extLst>
          </p:cNvPr>
          <p:cNvSpPr/>
          <p:nvPr/>
        </p:nvSpPr>
        <p:spPr bwMode="auto">
          <a:xfrm>
            <a:off x="10775229" y="5503896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D93CA602-92A4-CF3C-A5FC-1B7C1C790CBE}"/>
              </a:ext>
            </a:extLst>
          </p:cNvPr>
          <p:cNvSpPr/>
          <p:nvPr/>
        </p:nvSpPr>
        <p:spPr bwMode="auto">
          <a:xfrm>
            <a:off x="10071844" y="5867312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32181E98-0904-E004-0E70-C075D774BC0A}"/>
              </a:ext>
            </a:extLst>
          </p:cNvPr>
          <p:cNvSpPr/>
          <p:nvPr/>
        </p:nvSpPr>
        <p:spPr bwMode="auto">
          <a:xfrm>
            <a:off x="11044860" y="6142084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C2A38120-E171-506A-0364-3EECB59B0171}"/>
              </a:ext>
            </a:extLst>
          </p:cNvPr>
          <p:cNvSpPr/>
          <p:nvPr/>
        </p:nvSpPr>
        <p:spPr bwMode="auto">
          <a:xfrm>
            <a:off x="11713075" y="5668020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3960E287-F255-6A3A-B049-EA3BC719F8B7}"/>
              </a:ext>
            </a:extLst>
          </p:cNvPr>
          <p:cNvSpPr/>
          <p:nvPr/>
        </p:nvSpPr>
        <p:spPr bwMode="auto">
          <a:xfrm>
            <a:off x="11548952" y="5014705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688BD96-F051-8B31-DFA1-E07B66218059}"/>
              </a:ext>
            </a:extLst>
          </p:cNvPr>
          <p:cNvSpPr/>
          <p:nvPr/>
        </p:nvSpPr>
        <p:spPr bwMode="auto">
          <a:xfrm>
            <a:off x="10939352" y="4729999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3A78FC7B-4ED8-DEF1-E740-FE268A2BABEC}"/>
              </a:ext>
            </a:extLst>
          </p:cNvPr>
          <p:cNvSpPr/>
          <p:nvPr/>
        </p:nvSpPr>
        <p:spPr bwMode="auto">
          <a:xfrm>
            <a:off x="10329752" y="4970990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F84DDC62-8567-2C60-8476-70CED9500108}"/>
              </a:ext>
            </a:extLst>
          </p:cNvPr>
          <p:cNvSpPr/>
          <p:nvPr/>
        </p:nvSpPr>
        <p:spPr bwMode="auto">
          <a:xfrm>
            <a:off x="10353197" y="5421834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F03A7AD8-4709-90B2-9C82-ED24B6A57DCD}"/>
              </a:ext>
            </a:extLst>
          </p:cNvPr>
          <p:cNvSpPr/>
          <p:nvPr/>
        </p:nvSpPr>
        <p:spPr bwMode="auto">
          <a:xfrm>
            <a:off x="11232428" y="5417832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F781E04-E141-6742-F03E-E4918D1AA06C}"/>
              </a:ext>
            </a:extLst>
          </p:cNvPr>
          <p:cNvSpPr/>
          <p:nvPr/>
        </p:nvSpPr>
        <p:spPr bwMode="auto">
          <a:xfrm>
            <a:off x="11502059" y="6142084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165860FC-A39D-B8B1-704D-DD4CBA84B87D}"/>
              </a:ext>
            </a:extLst>
          </p:cNvPr>
          <p:cNvSpPr txBox="1">
            <a:spLocks/>
          </p:cNvSpPr>
          <p:nvPr/>
        </p:nvSpPr>
        <p:spPr bwMode="auto">
          <a:xfrm>
            <a:off x="197710" y="5441124"/>
            <a:ext cx="9862170" cy="1147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300" dirty="0"/>
              <a:t>¿Cómo hago un grafo de diámetro cuando más dos con estos nodos?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5B62FB33-6BAD-DED9-2692-55620BEDBC9E}"/>
              </a:ext>
            </a:extLst>
          </p:cNvPr>
          <p:cNvSpPr/>
          <p:nvPr/>
        </p:nvSpPr>
        <p:spPr bwMode="auto">
          <a:xfrm>
            <a:off x="10280513" y="6563507"/>
            <a:ext cx="198589" cy="16412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BD72E560-76D9-FB8F-FBAB-7FF08BBEB3DB}"/>
              </a:ext>
            </a:extLst>
          </p:cNvPr>
          <p:cNvCxnSpPr>
            <a:stCxn id="11" idx="5"/>
            <a:endCxn id="5" idx="1"/>
          </p:cNvCxnSpPr>
          <p:nvPr/>
        </p:nvCxnSpPr>
        <p:spPr bwMode="auto">
          <a:xfrm>
            <a:off x="10499258" y="5111079"/>
            <a:ext cx="305054" cy="4168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F158266E-D8A0-D2E9-7720-35EE6DF3F167}"/>
              </a:ext>
            </a:extLst>
          </p:cNvPr>
          <p:cNvCxnSpPr>
            <a:stCxn id="10" idx="4"/>
            <a:endCxn id="5" idx="0"/>
          </p:cNvCxnSpPr>
          <p:nvPr/>
        </p:nvCxnSpPr>
        <p:spPr bwMode="auto">
          <a:xfrm flipH="1">
            <a:off x="10874524" y="4894123"/>
            <a:ext cx="164123" cy="60977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5E2577FD-C209-27C5-1747-B59F9CF43D30}"/>
              </a:ext>
            </a:extLst>
          </p:cNvPr>
          <p:cNvCxnSpPr>
            <a:stCxn id="9" idx="2"/>
            <a:endCxn id="5" idx="7"/>
          </p:cNvCxnSpPr>
          <p:nvPr/>
        </p:nvCxnSpPr>
        <p:spPr bwMode="auto">
          <a:xfrm flipH="1">
            <a:off x="10944735" y="5096767"/>
            <a:ext cx="604217" cy="43116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9004452D-DE46-872E-9631-0E5D7C120B0E}"/>
              </a:ext>
            </a:extLst>
          </p:cNvPr>
          <p:cNvCxnSpPr>
            <a:stCxn id="8" idx="2"/>
            <a:endCxn id="5" idx="6"/>
          </p:cNvCxnSpPr>
          <p:nvPr/>
        </p:nvCxnSpPr>
        <p:spPr bwMode="auto">
          <a:xfrm flipH="1" flipV="1">
            <a:off x="10973818" y="5585958"/>
            <a:ext cx="739257" cy="16412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3BED76C1-6CF2-2231-6233-372DDEF12DE5}"/>
              </a:ext>
            </a:extLst>
          </p:cNvPr>
          <p:cNvCxnSpPr>
            <a:stCxn id="7" idx="1"/>
            <a:endCxn id="5" idx="4"/>
          </p:cNvCxnSpPr>
          <p:nvPr/>
        </p:nvCxnSpPr>
        <p:spPr bwMode="auto">
          <a:xfrm flipH="1" flipV="1">
            <a:off x="10874524" y="5668020"/>
            <a:ext cx="199419" cy="49809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FB6B433D-3CDE-25EB-44E6-32C2EB651618}"/>
              </a:ext>
            </a:extLst>
          </p:cNvPr>
          <p:cNvCxnSpPr>
            <a:stCxn id="14" idx="1"/>
            <a:endCxn id="5" idx="5"/>
          </p:cNvCxnSpPr>
          <p:nvPr/>
        </p:nvCxnSpPr>
        <p:spPr bwMode="auto">
          <a:xfrm flipH="1" flipV="1">
            <a:off x="10944735" y="5643985"/>
            <a:ext cx="586407" cy="52213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29">
            <a:extLst>
              <a:ext uri="{FF2B5EF4-FFF2-40B4-BE49-F238E27FC236}">
                <a16:creationId xmlns:a16="http://schemas.microsoft.com/office/drawing/2014/main" id="{7EFB1A79-B879-0D08-4DB7-E6FEDBF2C7B0}"/>
              </a:ext>
            </a:extLst>
          </p:cNvPr>
          <p:cNvCxnSpPr>
            <a:stCxn id="5" idx="2"/>
            <a:endCxn id="6" idx="7"/>
          </p:cNvCxnSpPr>
          <p:nvPr/>
        </p:nvCxnSpPr>
        <p:spPr bwMode="auto">
          <a:xfrm flipH="1">
            <a:off x="10241350" y="5585958"/>
            <a:ext cx="533879" cy="30538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30">
            <a:extLst>
              <a:ext uri="{FF2B5EF4-FFF2-40B4-BE49-F238E27FC236}">
                <a16:creationId xmlns:a16="http://schemas.microsoft.com/office/drawing/2014/main" id="{5C91CBCF-0AAF-F51A-A0ED-2B74F06EADD3}"/>
              </a:ext>
            </a:extLst>
          </p:cNvPr>
          <p:cNvCxnSpPr>
            <a:stCxn id="5" idx="3"/>
            <a:endCxn id="18" idx="0"/>
          </p:cNvCxnSpPr>
          <p:nvPr/>
        </p:nvCxnSpPr>
        <p:spPr bwMode="auto">
          <a:xfrm flipH="1">
            <a:off x="10379808" y="5643985"/>
            <a:ext cx="424504" cy="91952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31">
            <a:extLst>
              <a:ext uri="{FF2B5EF4-FFF2-40B4-BE49-F238E27FC236}">
                <a16:creationId xmlns:a16="http://schemas.microsoft.com/office/drawing/2014/main" id="{9D0A6E6D-25EC-0A74-674B-A3E897482C13}"/>
              </a:ext>
            </a:extLst>
          </p:cNvPr>
          <p:cNvCxnSpPr>
            <a:stCxn id="5" idx="2"/>
            <a:endCxn id="12" idx="5"/>
          </p:cNvCxnSpPr>
          <p:nvPr/>
        </p:nvCxnSpPr>
        <p:spPr bwMode="auto">
          <a:xfrm flipH="1" flipV="1">
            <a:off x="10522703" y="5561923"/>
            <a:ext cx="252526" cy="2403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3CC05B6B-B272-5306-9AEB-AC50B0154357}"/>
              </a:ext>
            </a:extLst>
          </p:cNvPr>
          <p:cNvCxnSpPr>
            <a:stCxn id="13" idx="2"/>
            <a:endCxn id="5" idx="7"/>
          </p:cNvCxnSpPr>
          <p:nvPr/>
        </p:nvCxnSpPr>
        <p:spPr bwMode="auto">
          <a:xfrm flipH="1">
            <a:off x="10944735" y="5499894"/>
            <a:ext cx="287693" cy="2803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Marcador de contenido 2">
            <a:extLst>
              <a:ext uri="{FF2B5EF4-FFF2-40B4-BE49-F238E27FC236}">
                <a16:creationId xmlns:a16="http://schemas.microsoft.com/office/drawing/2014/main" id="{B52E3A72-36A7-FE1C-626C-D576DCB62B40}"/>
              </a:ext>
            </a:extLst>
          </p:cNvPr>
          <p:cNvSpPr txBox="1">
            <a:spLocks/>
          </p:cNvSpPr>
          <p:nvPr/>
        </p:nvSpPr>
        <p:spPr bwMode="auto">
          <a:xfrm>
            <a:off x="221039" y="5892118"/>
            <a:ext cx="9691823" cy="426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300" dirty="0"/>
              <a:t>¿Es el único grafo de diámetro cuando más dos con estos nodos?</a:t>
            </a:r>
          </a:p>
        </p:txBody>
      </p:sp>
      <p:sp>
        <p:nvSpPr>
          <p:cNvPr id="35" name="Marcador de contenido 2">
            <a:extLst>
              <a:ext uri="{FF2B5EF4-FFF2-40B4-BE49-F238E27FC236}">
                <a16:creationId xmlns:a16="http://schemas.microsoft.com/office/drawing/2014/main" id="{5B5CF5D7-3F04-3BA0-AEAA-57A26F294C42}"/>
              </a:ext>
            </a:extLst>
          </p:cNvPr>
          <p:cNvSpPr txBox="1">
            <a:spLocks/>
          </p:cNvSpPr>
          <p:nvPr/>
        </p:nvSpPr>
        <p:spPr bwMode="auto">
          <a:xfrm>
            <a:off x="221039" y="6318749"/>
            <a:ext cx="1166649" cy="510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400" dirty="0"/>
              <a:t>No.</a:t>
            </a:r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63F40830-3EEB-E824-7CB1-CC8D0DFC85B7}"/>
              </a:ext>
            </a:extLst>
          </p:cNvPr>
          <p:cNvCxnSpPr>
            <a:stCxn id="11" idx="5"/>
            <a:endCxn id="7" idx="1"/>
          </p:cNvCxnSpPr>
          <p:nvPr/>
        </p:nvCxnSpPr>
        <p:spPr bwMode="auto">
          <a:xfrm>
            <a:off x="10499258" y="5111079"/>
            <a:ext cx="574685" cy="1055040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36">
            <a:extLst>
              <a:ext uri="{FF2B5EF4-FFF2-40B4-BE49-F238E27FC236}">
                <a16:creationId xmlns:a16="http://schemas.microsoft.com/office/drawing/2014/main" id="{346F89B3-9156-6709-B17B-D42883E7B9D7}"/>
              </a:ext>
            </a:extLst>
          </p:cNvPr>
          <p:cNvCxnSpPr>
            <a:stCxn id="12" idx="4"/>
            <a:endCxn id="7" idx="1"/>
          </p:cNvCxnSpPr>
          <p:nvPr/>
        </p:nvCxnSpPr>
        <p:spPr bwMode="auto">
          <a:xfrm>
            <a:off x="10452492" y="5585958"/>
            <a:ext cx="621451" cy="580161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>
            <a:extLst>
              <a:ext uri="{FF2B5EF4-FFF2-40B4-BE49-F238E27FC236}">
                <a16:creationId xmlns:a16="http://schemas.microsoft.com/office/drawing/2014/main" id="{7F8C66D5-6BFB-3009-0F48-8D993A905636}"/>
              </a:ext>
            </a:extLst>
          </p:cNvPr>
          <p:cNvCxnSpPr>
            <a:stCxn id="10" idx="4"/>
          </p:cNvCxnSpPr>
          <p:nvPr/>
        </p:nvCxnSpPr>
        <p:spPr bwMode="auto">
          <a:xfrm>
            <a:off x="11038647" y="4894123"/>
            <a:ext cx="106274" cy="1257703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36EC8E5C-6D3B-0B26-3414-73C55562A982}"/>
              </a:ext>
            </a:extLst>
          </p:cNvPr>
          <p:cNvCxnSpPr>
            <a:stCxn id="9" idx="4"/>
            <a:endCxn id="7" idx="7"/>
          </p:cNvCxnSpPr>
          <p:nvPr/>
        </p:nvCxnSpPr>
        <p:spPr bwMode="auto">
          <a:xfrm flipH="1">
            <a:off x="11214366" y="5178829"/>
            <a:ext cx="433881" cy="987290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2C8CF4F2-54C0-5F0B-B28C-E5F574E8D2A3}"/>
              </a:ext>
            </a:extLst>
          </p:cNvPr>
          <p:cNvCxnSpPr>
            <a:endCxn id="7" idx="7"/>
          </p:cNvCxnSpPr>
          <p:nvPr/>
        </p:nvCxnSpPr>
        <p:spPr bwMode="auto">
          <a:xfrm flipH="1">
            <a:off x="11214366" y="5795894"/>
            <a:ext cx="590148" cy="370225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9353E6C-85D1-ADAF-FA0A-8A732DBB072B}"/>
              </a:ext>
            </a:extLst>
          </p:cNvPr>
          <p:cNvCxnSpPr>
            <a:stCxn id="7" idx="3"/>
            <a:endCxn id="18" idx="7"/>
          </p:cNvCxnSpPr>
          <p:nvPr/>
        </p:nvCxnSpPr>
        <p:spPr bwMode="auto">
          <a:xfrm flipH="1">
            <a:off x="10450019" y="6282173"/>
            <a:ext cx="623924" cy="305369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D119DDFA-DF19-1113-303B-32DCA5E1B0CD}"/>
              </a:ext>
            </a:extLst>
          </p:cNvPr>
          <p:cNvCxnSpPr>
            <a:stCxn id="7" idx="2"/>
            <a:endCxn id="6" idx="5"/>
          </p:cNvCxnSpPr>
          <p:nvPr/>
        </p:nvCxnSpPr>
        <p:spPr bwMode="auto">
          <a:xfrm flipH="1" flipV="1">
            <a:off x="10241350" y="6007401"/>
            <a:ext cx="803510" cy="216745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BFD29E77-6AC9-EEC6-17BB-0564493B8831}"/>
              </a:ext>
            </a:extLst>
          </p:cNvPr>
          <p:cNvCxnSpPr>
            <a:stCxn id="14" idx="2"/>
            <a:endCxn id="7" idx="6"/>
          </p:cNvCxnSpPr>
          <p:nvPr/>
        </p:nvCxnSpPr>
        <p:spPr bwMode="auto">
          <a:xfrm flipH="1">
            <a:off x="11243449" y="6224146"/>
            <a:ext cx="258610" cy="0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A2F3F8F4-75C3-A441-3CCE-D98D2F32733B}"/>
              </a:ext>
            </a:extLst>
          </p:cNvPr>
          <p:cNvCxnSpPr/>
          <p:nvPr/>
        </p:nvCxnSpPr>
        <p:spPr bwMode="auto">
          <a:xfrm flipH="1">
            <a:off x="11148372" y="5576971"/>
            <a:ext cx="185118" cy="558840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A6522CAB-3846-03E6-0A51-6A45A04F9CC5}"/>
              </a:ext>
            </a:extLst>
          </p:cNvPr>
          <p:cNvCxnSpPr/>
          <p:nvPr/>
        </p:nvCxnSpPr>
        <p:spPr bwMode="auto">
          <a:xfrm>
            <a:off x="10888940" y="5647374"/>
            <a:ext cx="247050" cy="499805"/>
          </a:xfrm>
          <a:prstGeom prst="line">
            <a:avLst/>
          </a:prstGeom>
          <a:solidFill>
            <a:schemeClr val="accent1"/>
          </a:solidFill>
          <a:ln w="19050" cap="flat" cmpd="dbl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 Box 9">
            <a:extLst>
              <a:ext uri="{FF2B5EF4-FFF2-40B4-BE49-F238E27FC236}">
                <a16:creationId xmlns:a16="http://schemas.microsoft.com/office/drawing/2014/main" id="{A7B40E79-B21C-8595-2469-D2C69BF5F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2930" y="6306208"/>
            <a:ext cx="1559185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 estrella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1" name="Text Box 9">
            <a:extLst>
              <a:ext uri="{FF2B5EF4-FFF2-40B4-BE49-F238E27FC236}">
                <a16:creationId xmlns:a16="http://schemas.microsoft.com/office/drawing/2014/main" id="{2D11A021-DAC3-276A-3C8A-9BB75108B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8939" y="4163298"/>
            <a:ext cx="2141975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Cota inferior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D2C756C3-53B8-2807-0BA3-E189CF0C7116}"/>
              </a:ext>
            </a:extLst>
          </p:cNvPr>
          <p:cNvSpPr txBox="1">
            <a:spLocks/>
          </p:cNvSpPr>
          <p:nvPr/>
        </p:nvSpPr>
        <p:spPr bwMode="auto">
          <a:xfrm>
            <a:off x="425474" y="2902216"/>
            <a:ext cx="10523022" cy="848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Blip>
                <a:blip r:embed="rId4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s-MX" sz="2800" kern="0" dirty="0"/>
              <a:t>	C(G) ≥ </a:t>
            </a:r>
            <a:r>
              <a:rPr lang="es-MX" sz="2800" kern="0" dirty="0">
                <a:sym typeface="Symbol" panose="05050102010706020507" pitchFamily="18" charset="2"/>
              </a:rPr>
              <a:t></a:t>
            </a:r>
            <a:r>
              <a:rPr lang="es-MX" sz="2800" kern="0" dirty="0"/>
              <a:t>|E| + 2|E| + 2×2</a:t>
            </a:r>
            <a:r>
              <a:rPr lang="es-MX" kern="0" dirty="0"/>
              <a:t>(</a:t>
            </a:r>
            <a:r>
              <a:rPr lang="es-MX" sz="2800" i="1" kern="0" dirty="0"/>
              <a:t>n</a:t>
            </a:r>
            <a:r>
              <a:rPr lang="es-MX" sz="2800" kern="0" dirty="0"/>
              <a:t>(</a:t>
            </a:r>
            <a:r>
              <a:rPr lang="es-MX" sz="2800" i="1" kern="0" dirty="0"/>
              <a:t>n</a:t>
            </a:r>
            <a:r>
              <a:rPr lang="es-MX" sz="2800" kern="0" dirty="0"/>
              <a:t>-1)</a:t>
            </a:r>
            <a:r>
              <a:rPr lang="es-MX" kern="0" dirty="0"/>
              <a:t>)</a:t>
            </a:r>
            <a:r>
              <a:rPr lang="es-MX" sz="2800" kern="0" dirty="0"/>
              <a:t>/2 – |E|</a:t>
            </a:r>
            <a:r>
              <a:rPr lang="es-MX" kern="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304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8" grpId="0" animBg="1"/>
      <p:bldP spid="34" grpId="0"/>
      <p:bldP spid="35" grpId="0"/>
      <p:bldP spid="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37616" y="1989369"/>
            <a:ext cx="11241024" cy="4361190"/>
          </a:xfrm>
        </p:spPr>
        <p:txBody>
          <a:bodyPr/>
          <a:lstStyle/>
          <a:p>
            <a:r>
              <a:rPr lang="es-MX" dirty="0">
                <a:effectLst/>
              </a:rPr>
              <a:t>Parte 4. La parte 4 tiene cuatro secciones.</a:t>
            </a:r>
          </a:p>
          <a:p>
            <a:endParaRPr lang="es-MX" sz="12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effectLst/>
              </a:rPr>
              <a:t>Sección A. </a:t>
            </a:r>
            <a:r>
              <a:rPr lang="en-US" dirty="0">
                <a:effectLst/>
              </a:rPr>
              <a:t>Game-Theoretic Models of Network Formation.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0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>
                <a:effectLst/>
              </a:rPr>
              <a:t>Sección</a:t>
            </a:r>
            <a:r>
              <a:rPr lang="en-US" dirty="0">
                <a:effectLst/>
              </a:rPr>
              <a:t> B. Strategic Behavior in Network Cost-Sharing.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s-MX" sz="10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effectLst/>
              </a:rPr>
              <a:t>Sección C. A </a:t>
            </a:r>
            <a:r>
              <a:rPr lang="es-MX" dirty="0" err="1">
                <a:effectLst/>
              </a:rPr>
              <a:t>Theory</a:t>
            </a:r>
            <a:r>
              <a:rPr lang="es-MX" dirty="0">
                <a:effectLst/>
              </a:rPr>
              <a:t> of </a:t>
            </a:r>
            <a:r>
              <a:rPr lang="es-MX" dirty="0" err="1">
                <a:effectLst/>
              </a:rPr>
              <a:t>Buyer-Seller</a:t>
            </a:r>
            <a:r>
              <a:rPr lang="es-MX" dirty="0">
                <a:effectLst/>
              </a:rPr>
              <a:t> Networks.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s-MX" sz="10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effectLst/>
              </a:rPr>
              <a:t>Sección D. </a:t>
            </a:r>
            <a:r>
              <a:rPr lang="es-MX" dirty="0" err="1">
                <a:effectLst/>
              </a:rPr>
              <a:t>Sponsored</a:t>
            </a:r>
            <a:r>
              <a:rPr lang="es-MX" dirty="0">
                <a:effectLst/>
              </a:rPr>
              <a:t> </a:t>
            </a:r>
            <a:r>
              <a:rPr lang="es-MX" dirty="0" err="1">
                <a:effectLst/>
              </a:rPr>
              <a:t>search</a:t>
            </a:r>
            <a:r>
              <a:rPr lang="es-MX" dirty="0">
                <a:effectLst/>
              </a:rPr>
              <a:t> </a:t>
            </a:r>
            <a:r>
              <a:rPr lang="es-MX" dirty="0" err="1">
                <a:effectLst/>
              </a:rPr>
              <a:t>markets</a:t>
            </a:r>
            <a:r>
              <a:rPr lang="es-MX" dirty="0">
                <a:effectLst/>
              </a:rPr>
              <a:t>.</a:t>
            </a:r>
          </a:p>
        </p:txBody>
      </p:sp>
      <p:sp>
        <p:nvSpPr>
          <p:cNvPr id="4" name="Abrir llave 3"/>
          <p:cNvSpPr/>
          <p:nvPr/>
        </p:nvSpPr>
        <p:spPr bwMode="auto">
          <a:xfrm>
            <a:off x="988753" y="4279811"/>
            <a:ext cx="235131" cy="949235"/>
          </a:xfrm>
          <a:prstGeom prst="leftBrac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13360" y="5581769"/>
            <a:ext cx="4605528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+mn-lt"/>
                <a:sym typeface="Symbol" panose="05050102010706020507" pitchFamily="18" charset="2"/>
              </a:rPr>
              <a:t>Network </a:t>
            </a:r>
            <a:r>
              <a:rPr lang="es-MX" sz="2800" u="none" dirty="0" err="1">
                <a:latin typeface="+mn-lt"/>
                <a:sym typeface="Symbol" panose="05050102010706020507" pitchFamily="18" charset="2"/>
              </a:rPr>
              <a:t>models</a:t>
            </a:r>
            <a:r>
              <a:rPr lang="es-MX" sz="2800" u="none" dirty="0">
                <a:latin typeface="+mn-lt"/>
                <a:sym typeface="Symbol" panose="05050102010706020507" pitchFamily="18" charset="2"/>
              </a:rPr>
              <a:t> of </a:t>
            </a:r>
            <a:r>
              <a:rPr lang="es-MX" sz="2800" u="none" dirty="0" err="1">
                <a:latin typeface="+mn-lt"/>
                <a:sym typeface="Symbol" panose="05050102010706020507" pitchFamily="18" charset="2"/>
              </a:rPr>
              <a:t>markets</a:t>
            </a:r>
            <a:endParaRPr lang="es-MX" sz="2800" i="1" u="none" dirty="0">
              <a:latin typeface="+mn-lt"/>
              <a:sym typeface="Symbol" panose="05050102010706020507" pitchFamily="18" charset="2"/>
            </a:endParaRPr>
          </a:p>
        </p:txBody>
      </p:sp>
      <p:sp>
        <p:nvSpPr>
          <p:cNvPr id="6" name="Forma libre 5"/>
          <p:cNvSpPr/>
          <p:nvPr/>
        </p:nvSpPr>
        <p:spPr bwMode="auto">
          <a:xfrm>
            <a:off x="383180" y="4805169"/>
            <a:ext cx="429662" cy="775063"/>
          </a:xfrm>
          <a:custGeom>
            <a:avLst/>
            <a:gdLst>
              <a:gd name="connsiteX0" fmla="*/ 0 w 383177"/>
              <a:gd name="connsiteY0" fmla="*/ 775063 h 775063"/>
              <a:gd name="connsiteX1" fmla="*/ 34835 w 383177"/>
              <a:gd name="connsiteY1" fmla="*/ 513806 h 775063"/>
              <a:gd name="connsiteX2" fmla="*/ 165463 w 383177"/>
              <a:gd name="connsiteY2" fmla="*/ 269966 h 775063"/>
              <a:gd name="connsiteX3" fmla="*/ 383177 w 383177"/>
              <a:gd name="connsiteY3" fmla="*/ 0 h 775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177" h="775063">
                <a:moveTo>
                  <a:pt x="0" y="775063"/>
                </a:moveTo>
                <a:cubicBezTo>
                  <a:pt x="3629" y="686526"/>
                  <a:pt x="7258" y="597989"/>
                  <a:pt x="34835" y="513806"/>
                </a:cubicBezTo>
                <a:cubicBezTo>
                  <a:pt x="62412" y="429623"/>
                  <a:pt x="107406" y="355600"/>
                  <a:pt x="165463" y="269966"/>
                </a:cubicBezTo>
                <a:cubicBezTo>
                  <a:pt x="223520" y="184332"/>
                  <a:pt x="303348" y="92166"/>
                  <a:pt x="383177" y="0"/>
                </a:cubicBezTo>
              </a:path>
            </a:pathLst>
          </a:cu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374904" y="465364"/>
            <a:ext cx="11439144" cy="1143000"/>
          </a:xfrm>
        </p:spPr>
        <p:txBody>
          <a:bodyPr/>
          <a:lstStyle/>
          <a:p>
            <a:r>
              <a:rPr lang="es-MX" sz="4000" dirty="0"/>
              <a:t>A. </a:t>
            </a:r>
            <a:r>
              <a:rPr lang="es-MX" sz="4000" dirty="0" err="1"/>
              <a:t>Game</a:t>
            </a:r>
            <a:r>
              <a:rPr lang="es-MX" sz="4000" dirty="0"/>
              <a:t> </a:t>
            </a:r>
            <a:r>
              <a:rPr lang="es-MX" sz="4000" dirty="0" err="1"/>
              <a:t>theoretic</a:t>
            </a:r>
            <a:r>
              <a:rPr lang="es-MX" sz="4000" dirty="0"/>
              <a:t> </a:t>
            </a:r>
            <a:r>
              <a:rPr lang="es-MX" sz="4000" dirty="0" err="1"/>
              <a:t>models</a:t>
            </a:r>
            <a:r>
              <a:rPr lang="es-MX" sz="4000" dirty="0"/>
              <a:t> of </a:t>
            </a:r>
            <a:r>
              <a:rPr lang="es-MX" sz="4000" dirty="0" err="1"/>
              <a:t>network</a:t>
            </a:r>
            <a:r>
              <a:rPr lang="es-MX" sz="4000" dirty="0"/>
              <a:t> </a:t>
            </a:r>
            <a:r>
              <a:rPr lang="es-MX" sz="4000" dirty="0" err="1"/>
              <a:t>formation</a:t>
            </a:r>
            <a:endParaRPr lang="es-MX" sz="4000" dirty="0"/>
          </a:p>
        </p:txBody>
      </p:sp>
      <p:sp>
        <p:nvSpPr>
          <p:cNvPr id="8" name="CuadroTexto 41">
            <a:extLst>
              <a:ext uri="{FF2B5EF4-FFF2-40B4-BE49-F238E27FC236}">
                <a16:creationId xmlns:a16="http://schemas.microsoft.com/office/drawing/2014/main" id="{F08E0D84-65E8-00E2-5405-A07F5215A1E2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</a:t>
            </a:fld>
            <a:endParaRPr lang="es-MX" dirty="0"/>
          </a:p>
        </p:txBody>
      </p:sp>
      <p:sp>
        <p:nvSpPr>
          <p:cNvPr id="2" name="Globo: línea 1">
            <a:extLst>
              <a:ext uri="{FF2B5EF4-FFF2-40B4-BE49-F238E27FC236}">
                <a16:creationId xmlns:a16="http://schemas.microsoft.com/office/drawing/2014/main" id="{A8C6F28C-2E4B-169D-4470-5B4AC13AE054}"/>
              </a:ext>
            </a:extLst>
          </p:cNvPr>
          <p:cNvSpPr/>
          <p:nvPr/>
        </p:nvSpPr>
        <p:spPr>
          <a:xfrm>
            <a:off x="10782714" y="3278710"/>
            <a:ext cx="1264028" cy="477106"/>
          </a:xfrm>
          <a:prstGeom prst="borderCallout1">
            <a:avLst>
              <a:gd name="adj1" fmla="val 58750"/>
              <a:gd name="adj2" fmla="val 955"/>
              <a:gd name="adj3" fmla="val -511"/>
              <a:gd name="adj4" fmla="val -38853"/>
            </a:avLst>
          </a:prstGeom>
          <a:solidFill>
            <a:schemeClr val="accent2"/>
          </a:solidFill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Las veré</a:t>
            </a:r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E64DAACB-94CD-66E7-8AE9-D4E5038B1CED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10366744" y="3517263"/>
            <a:ext cx="415970" cy="238553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Globo: línea 12">
            <a:extLst>
              <a:ext uri="{FF2B5EF4-FFF2-40B4-BE49-F238E27FC236}">
                <a16:creationId xmlns:a16="http://schemas.microsoft.com/office/drawing/2014/main" id="{4AA08584-6DB7-A349-C89A-A7CC255E9C99}"/>
              </a:ext>
            </a:extLst>
          </p:cNvPr>
          <p:cNvSpPr/>
          <p:nvPr/>
        </p:nvSpPr>
        <p:spPr>
          <a:xfrm>
            <a:off x="10237831" y="4566616"/>
            <a:ext cx="1774273" cy="477106"/>
          </a:xfrm>
          <a:prstGeom prst="borderCallout1">
            <a:avLst>
              <a:gd name="adj1" fmla="val 40922"/>
              <a:gd name="adj2" fmla="val 2154"/>
              <a:gd name="adj3" fmla="val -16335"/>
              <a:gd name="adj4" fmla="val -75264"/>
            </a:avLst>
          </a:prstGeom>
          <a:solidFill>
            <a:schemeClr val="accent2"/>
          </a:solidFill>
          <a:ln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Las esbozaré</a:t>
            </a:r>
            <a:endParaRPr lang="es-MX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C3467418-2E17-7033-5744-44FBE2577CF0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7793665" y="4805169"/>
            <a:ext cx="2444166" cy="38753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19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06626" y="1545830"/>
            <a:ext cx="10948087" cy="5141841"/>
          </a:xfrm>
        </p:spPr>
        <p:txBody>
          <a:bodyPr/>
          <a:lstStyle/>
          <a:p>
            <a:r>
              <a:rPr lang="es-MX" dirty="0"/>
              <a:t>Cuando </a:t>
            </a:r>
            <a:r>
              <a:rPr lang="es-MX" dirty="0">
                <a:sym typeface="Symbol" panose="05050102010706020507" pitchFamily="18" charset="2"/>
              </a:rPr>
              <a:t></a:t>
            </a:r>
            <a:r>
              <a:rPr lang="es-MX" dirty="0"/>
              <a:t>&lt;1, el óptimo social se alcanza cuando |E| es máximo.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/>
              <a:t>Entonces, G es un grafo completo.</a:t>
            </a:r>
          </a:p>
          <a:p>
            <a:endParaRPr lang="es-MX" sz="3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/>
              <a:t>Para </a:t>
            </a:r>
            <a:r>
              <a:rPr lang="es-MX" dirty="0">
                <a:sym typeface="Symbol" panose="05050102010706020507" pitchFamily="18" charset="2"/>
              </a:rPr>
              <a:t></a:t>
            </a:r>
            <a:r>
              <a:rPr lang="es-MX" dirty="0"/>
              <a:t>&lt;1, todo equilibrio Nash tiene diámetro 1.</a:t>
            </a:r>
          </a:p>
          <a:p>
            <a:pPr lvl="2"/>
            <a:r>
              <a:rPr lang="es-MX" dirty="0"/>
              <a:t> Esto implica que solo hay un equilibrio Nash: el grafo completo.</a:t>
            </a:r>
          </a:p>
          <a:p>
            <a:pPr lvl="2"/>
            <a:r>
              <a:rPr lang="es-MX" dirty="0"/>
              <a:t> En este caso, el equilibrio de los egoístas </a:t>
            </a:r>
            <a:r>
              <a:rPr lang="es-MX" i="1" dirty="0"/>
              <a:t>es </a:t>
            </a:r>
            <a:r>
              <a:rPr lang="es-MX" dirty="0"/>
              <a:t>también el óptimo social.</a:t>
            </a:r>
          </a:p>
          <a:p>
            <a:endParaRPr lang="es-MX" dirty="0"/>
          </a:p>
        </p:txBody>
      </p:sp>
      <p:sp>
        <p:nvSpPr>
          <p:cNvPr id="39" name="Text Box 9"/>
          <p:cNvSpPr txBox="1">
            <a:spLocks noChangeArrowheads="1"/>
          </p:cNvSpPr>
          <p:nvPr/>
        </p:nvSpPr>
        <p:spPr bwMode="auto">
          <a:xfrm>
            <a:off x="6040473" y="3247704"/>
            <a:ext cx="501193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Entre cada par de nodos hay una arista</a:t>
            </a:r>
            <a:endParaRPr lang="es-MX" sz="2400" i="1" u="none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139595" y="975544"/>
            <a:ext cx="917829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 la lámina anterior, cota inferior C(G)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≥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 2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 + ( -2)|E|.            </a:t>
            </a:r>
            <a:r>
              <a:rPr lang="es-MX" sz="2400" u="none" dirty="0">
                <a:solidFill>
                  <a:srgbClr val="FFFF66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(1)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472996" y="5491356"/>
            <a:ext cx="10126992" cy="83099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Por la definición de la función de costo, un equilibrio Nash no puede omitir aristas cuya adición reduciría la suma de las distancias entre nodos por más de 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4" name="Conector recto de flecha 43"/>
          <p:cNvCxnSpPr/>
          <p:nvPr/>
        </p:nvCxnSpPr>
        <p:spPr bwMode="auto">
          <a:xfrm flipV="1">
            <a:off x="5256816" y="4214802"/>
            <a:ext cx="759066" cy="12787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1224055" y="6362973"/>
            <a:ext cx="7727921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Porque, dados </a:t>
            </a:r>
            <a:r>
              <a:rPr lang="es-MX" sz="22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nodos, solo hay un grafo completo con esos nodos</a:t>
            </a:r>
            <a:endParaRPr lang="es-MX" sz="22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6" name="Conector recto de flecha 45"/>
          <p:cNvCxnSpPr/>
          <p:nvPr/>
        </p:nvCxnSpPr>
        <p:spPr bwMode="auto">
          <a:xfrm flipV="1">
            <a:off x="5769429" y="4673205"/>
            <a:ext cx="1065239" cy="164066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139595" y="3063039"/>
            <a:ext cx="3737205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Si las aristas son baratas, me conecto a todos los nodos.</a:t>
            </a:r>
            <a:endParaRPr lang="es-MX" sz="2400" i="1" u="none" dirty="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20470" y="220877"/>
            <a:ext cx="2074642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&lt;1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2" name="Conector recto de flecha 11"/>
          <p:cNvCxnSpPr/>
          <p:nvPr/>
        </p:nvCxnSpPr>
        <p:spPr bwMode="auto">
          <a:xfrm flipH="1" flipV="1">
            <a:off x="6842846" y="3060373"/>
            <a:ext cx="410865" cy="1782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35B141DC-5AFB-B941-D6DF-AA40A500FA3E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30</a:t>
            </a:fld>
            <a:endParaRPr lang="es-MX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4AF08E7F-8A36-5837-827F-DBEF43442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82943"/>
            <a:ext cx="8229600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6D762E0-07B3-C57D-6416-D0CBE397BD3A}"/>
              </a:ext>
            </a:extLst>
          </p:cNvPr>
          <p:cNvSpPr txBox="1"/>
          <p:nvPr/>
        </p:nvSpPr>
        <p:spPr>
          <a:xfrm>
            <a:off x="2497177" y="2053075"/>
            <a:ext cx="4385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= C(G) = </a:t>
            </a:r>
            <a:r>
              <a:rPr lang="es-MX" sz="3200" i="1" dirty="0"/>
              <a:t>n</a:t>
            </a:r>
            <a:r>
              <a:rPr lang="es-MX" sz="3200" dirty="0"/>
              <a:t>(</a:t>
            </a:r>
            <a:r>
              <a:rPr lang="es-MX" sz="3200" i="1" dirty="0"/>
              <a:t>n</a:t>
            </a:r>
            <a:r>
              <a:rPr lang="es-MX" sz="3200" dirty="0"/>
              <a:t>-1) + </a:t>
            </a:r>
            <a:r>
              <a:rPr lang="es-MX" sz="3200" dirty="0">
                <a:sym typeface="Symbol" panose="05050102010706020507" pitchFamily="18" charset="2"/>
              </a:rPr>
              <a:t></a:t>
            </a:r>
            <a:r>
              <a:rPr lang="es-MX" sz="3200" dirty="0"/>
              <a:t>|E|.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CA86FD74-0BEF-FDE1-35AF-E52BB418F816}"/>
              </a:ext>
            </a:extLst>
          </p:cNvPr>
          <p:cNvSpPr txBox="1"/>
          <p:nvPr/>
        </p:nvSpPr>
        <p:spPr>
          <a:xfrm>
            <a:off x="2364666" y="2229045"/>
            <a:ext cx="153943" cy="48184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3507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9" grpId="0"/>
      <p:bldP spid="42" grpId="0" animBg="1"/>
      <p:bldP spid="45" grpId="0"/>
      <p:bldP spid="10" grpId="0"/>
      <p:bldP spid="17" grpId="0"/>
      <p:bldP spid="2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2281" y="1540077"/>
            <a:ext cx="11484919" cy="5141841"/>
          </a:xfrm>
        </p:spPr>
        <p:txBody>
          <a:bodyPr/>
          <a:lstStyle/>
          <a:p>
            <a:r>
              <a:rPr lang="es-MX" dirty="0"/>
              <a:t>Cuando 1</a:t>
            </a:r>
            <a:r>
              <a:rPr lang="es-MX" dirty="0">
                <a:sym typeface="Symbol" panose="05050102010706020507" pitchFamily="18" charset="2"/>
              </a:rPr>
              <a:t></a:t>
            </a:r>
            <a:r>
              <a:rPr lang="es-MX" dirty="0"/>
              <a:t>&lt;2, el óptimo social también se logra con el grafo completo.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/>
              <a:t>El costo social es menor que la cota inferior para el costo egoísta.</a:t>
            </a:r>
          </a:p>
          <a:p>
            <a:r>
              <a:rPr lang="es-MX" dirty="0">
                <a:effectLst/>
              </a:rPr>
              <a:t>Sin embargo, ya no es un equilibrio Nash. </a:t>
            </a:r>
          </a:p>
          <a:p>
            <a:r>
              <a:rPr lang="es-MX" sz="2400" dirty="0">
                <a:effectLst/>
              </a:rPr>
              <a:t>¿Por qué se apartaría de ella un nodo egoísta?</a:t>
            </a:r>
          </a:p>
          <a:p>
            <a:r>
              <a:rPr lang="es-MX" sz="2400" dirty="0">
                <a:effectLst/>
              </a:rPr>
              <a:t>El nodo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 quitaría la liga mostrada porque ahorra </a:t>
            </a:r>
            <a:r>
              <a:rPr lang="es-MX" sz="2400" dirty="0">
                <a:effectLst/>
                <a:sym typeface="Symbol" panose="05050102010706020507" pitchFamily="18" charset="2"/>
              </a:rPr>
              <a:t>&gt;1. El único camino que se alarga es </a:t>
            </a:r>
            <a:r>
              <a:rPr lang="es-MX" sz="2400" i="1" dirty="0">
                <a:effectLst/>
                <a:sym typeface="Symbol" panose="05050102010706020507" pitchFamily="18" charset="2"/>
              </a:rPr>
              <a:t>i – j</a:t>
            </a:r>
            <a:r>
              <a:rPr lang="es-MX" sz="2400" dirty="0">
                <a:effectLst/>
                <a:sym typeface="Symbol" panose="05050102010706020507" pitchFamily="18" charset="2"/>
              </a:rPr>
              <a:t>, que pasa de 1 a 2. Ahorra  y pierde 1. Sale ganando.</a:t>
            </a:r>
          </a:p>
          <a:p>
            <a:r>
              <a:rPr lang="es-MX" sz="2200" dirty="0">
                <a:effectLst/>
                <a:sym typeface="Symbol" panose="05050102010706020507" pitchFamily="18" charset="2"/>
              </a:rPr>
              <a:t>Si empiezan en un grafo completo, los nodos egoístas llegarán a un grafo de diámetro cuando más 2.</a:t>
            </a:r>
            <a:endParaRPr lang="es-MX" sz="2200" dirty="0">
              <a:effectLst/>
            </a:endParaRPr>
          </a:p>
          <a:p>
            <a:endParaRPr lang="es-MX" dirty="0"/>
          </a:p>
          <a:p>
            <a:endParaRPr lang="es-MX" dirty="0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889996" y="988865"/>
            <a:ext cx="6406404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cota inferior C(G)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≥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 2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 + ( -2)|E|.            </a:t>
            </a:r>
            <a:r>
              <a:rPr lang="es-MX" sz="2400" u="none" dirty="0">
                <a:solidFill>
                  <a:srgbClr val="FFFF66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(1)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Elipse 3"/>
          <p:cNvSpPr/>
          <p:nvPr/>
        </p:nvSpPr>
        <p:spPr bwMode="auto">
          <a:xfrm>
            <a:off x="741053" y="570762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1" name="Elipse 10"/>
          <p:cNvSpPr/>
          <p:nvPr/>
        </p:nvSpPr>
        <p:spPr bwMode="auto">
          <a:xfrm>
            <a:off x="1833592" y="571745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2" name="Elipse 11"/>
          <p:cNvSpPr/>
          <p:nvPr/>
        </p:nvSpPr>
        <p:spPr bwMode="auto">
          <a:xfrm>
            <a:off x="741053" y="653735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3" name="Elipse 12"/>
          <p:cNvSpPr/>
          <p:nvPr/>
        </p:nvSpPr>
        <p:spPr bwMode="auto">
          <a:xfrm>
            <a:off x="1833592" y="654718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4" name="Conector recto 13"/>
          <p:cNvCxnSpPr>
            <a:stCxn id="4" idx="4"/>
            <a:endCxn id="12" idx="0"/>
          </p:cNvCxnSpPr>
          <p:nvPr/>
        </p:nvCxnSpPr>
        <p:spPr bwMode="auto">
          <a:xfrm>
            <a:off x="813019" y="5868491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ector recto 15"/>
          <p:cNvCxnSpPr/>
          <p:nvPr/>
        </p:nvCxnSpPr>
        <p:spPr bwMode="auto">
          <a:xfrm>
            <a:off x="1896752" y="5878321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16"/>
          <p:cNvCxnSpPr>
            <a:stCxn id="12" idx="6"/>
            <a:endCxn id="13" idx="2"/>
          </p:cNvCxnSpPr>
          <p:nvPr/>
        </p:nvCxnSpPr>
        <p:spPr bwMode="auto">
          <a:xfrm>
            <a:off x="884985" y="6617791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19"/>
          <p:cNvCxnSpPr/>
          <p:nvPr/>
        </p:nvCxnSpPr>
        <p:spPr bwMode="auto">
          <a:xfrm>
            <a:off x="884985" y="5802121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ector recto 20"/>
          <p:cNvCxnSpPr>
            <a:stCxn id="12" idx="7"/>
            <a:endCxn id="11" idx="3"/>
          </p:cNvCxnSpPr>
          <p:nvPr/>
        </p:nvCxnSpPr>
        <p:spPr bwMode="auto">
          <a:xfrm flipV="1">
            <a:off x="863907" y="5854763"/>
            <a:ext cx="990762" cy="706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ector recto 23"/>
          <p:cNvCxnSpPr>
            <a:stCxn id="4" idx="4"/>
            <a:endCxn id="13" idx="1"/>
          </p:cNvCxnSpPr>
          <p:nvPr/>
        </p:nvCxnSpPr>
        <p:spPr bwMode="auto">
          <a:xfrm>
            <a:off x="813019" y="5868491"/>
            <a:ext cx="1041650" cy="7022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 Box 9"/>
          <p:cNvSpPr txBox="1">
            <a:spLocks noChangeArrowheads="1"/>
          </p:cNvSpPr>
          <p:nvPr/>
        </p:nvSpPr>
        <p:spPr bwMode="auto">
          <a:xfrm>
            <a:off x="402283" y="6328842"/>
            <a:ext cx="41488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</a:p>
        </p:txBody>
      </p:sp>
      <p:cxnSp>
        <p:nvCxnSpPr>
          <p:cNvPr id="6" name="Conector recto de flecha 5"/>
          <p:cNvCxnSpPr/>
          <p:nvPr/>
        </p:nvCxnSpPr>
        <p:spPr bwMode="auto">
          <a:xfrm flipH="1" flipV="1">
            <a:off x="4331368" y="1446938"/>
            <a:ext cx="3120498" cy="130177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CuadroTexto 41">
            <a:extLst>
              <a:ext uri="{FF2B5EF4-FFF2-40B4-BE49-F238E27FC236}">
                <a16:creationId xmlns:a16="http://schemas.microsoft.com/office/drawing/2014/main" id="{D0188A9C-4773-8A5A-D3D7-124A9AA43377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31</a:t>
            </a:fld>
            <a:endParaRPr lang="es-MX" dirty="0"/>
          </a:p>
        </p:txBody>
      </p:sp>
      <p:sp>
        <p:nvSpPr>
          <p:cNvPr id="15" name="Título 1">
            <a:extLst>
              <a:ext uri="{FF2B5EF4-FFF2-40B4-BE49-F238E27FC236}">
                <a16:creationId xmlns:a16="http://schemas.microsoft.com/office/drawing/2014/main" id="{4540C7A3-802A-8DBE-4F71-2E99386D0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82943"/>
            <a:ext cx="8229600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18" name="Text Box 9">
            <a:extLst>
              <a:ext uri="{FF2B5EF4-FFF2-40B4-BE49-F238E27FC236}">
                <a16:creationId xmlns:a16="http://schemas.microsoft.com/office/drawing/2014/main" id="{5E03014A-9EDF-6EA6-F72D-E08920FC3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481041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12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C3A3C97-AC69-477B-B5AA-3FD273B63ABB}"/>
              </a:ext>
            </a:extLst>
          </p:cNvPr>
          <p:cNvSpPr txBox="1"/>
          <p:nvPr/>
        </p:nvSpPr>
        <p:spPr>
          <a:xfrm>
            <a:off x="3903386" y="2035778"/>
            <a:ext cx="4385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= C(G) = </a:t>
            </a:r>
            <a:r>
              <a:rPr lang="es-MX" sz="3200" i="1" dirty="0"/>
              <a:t>n</a:t>
            </a:r>
            <a:r>
              <a:rPr lang="es-MX" sz="3200" dirty="0"/>
              <a:t>(</a:t>
            </a:r>
            <a:r>
              <a:rPr lang="es-MX" sz="3200" i="1" dirty="0"/>
              <a:t>n</a:t>
            </a:r>
            <a:r>
              <a:rPr lang="es-MX" sz="3200" dirty="0"/>
              <a:t>-1) + </a:t>
            </a:r>
            <a:r>
              <a:rPr lang="es-MX" sz="3200" dirty="0">
                <a:sym typeface="Symbol" panose="05050102010706020507" pitchFamily="18" charset="2"/>
              </a:rPr>
              <a:t></a:t>
            </a:r>
            <a:r>
              <a:rPr lang="es-MX" sz="3200" dirty="0"/>
              <a:t>|E|.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D63507F-C32A-ADA7-CFA5-A3C4EC552914}"/>
              </a:ext>
            </a:extLst>
          </p:cNvPr>
          <p:cNvSpPr txBox="1"/>
          <p:nvPr/>
        </p:nvSpPr>
        <p:spPr>
          <a:xfrm>
            <a:off x="3805534" y="2035778"/>
            <a:ext cx="153943" cy="48184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08815431-3B87-162A-8E95-056B14E72972}"/>
              </a:ext>
            </a:extLst>
          </p:cNvPr>
          <p:cNvCxnSpPr/>
          <p:nvPr/>
        </p:nvCxnSpPr>
        <p:spPr bwMode="auto">
          <a:xfrm flipV="1">
            <a:off x="3224235" y="2506807"/>
            <a:ext cx="1107133" cy="24190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Text Box 9">
            <a:extLst>
              <a:ext uri="{FF2B5EF4-FFF2-40B4-BE49-F238E27FC236}">
                <a16:creationId xmlns:a16="http://schemas.microsoft.com/office/drawing/2014/main" id="{AE70894B-FC5D-67D7-B6F1-A7CE74D50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9470" y="3680110"/>
            <a:ext cx="469773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Un nodo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egoísta se apartaría de ella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4780535A-AB25-7EAC-A7A3-E1CDB4F3AE66}"/>
              </a:ext>
            </a:extLst>
          </p:cNvPr>
          <p:cNvSpPr/>
          <p:nvPr/>
        </p:nvSpPr>
        <p:spPr bwMode="auto">
          <a:xfrm>
            <a:off x="2598718" y="5694127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39" name="Elipse 38">
            <a:extLst>
              <a:ext uri="{FF2B5EF4-FFF2-40B4-BE49-F238E27FC236}">
                <a16:creationId xmlns:a16="http://schemas.microsoft.com/office/drawing/2014/main" id="{23BF2EF4-6251-3097-6422-D6592B23014F}"/>
              </a:ext>
            </a:extLst>
          </p:cNvPr>
          <p:cNvSpPr/>
          <p:nvPr/>
        </p:nvSpPr>
        <p:spPr bwMode="auto">
          <a:xfrm>
            <a:off x="3691257" y="5703957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0" name="Elipse 39">
            <a:extLst>
              <a:ext uri="{FF2B5EF4-FFF2-40B4-BE49-F238E27FC236}">
                <a16:creationId xmlns:a16="http://schemas.microsoft.com/office/drawing/2014/main" id="{8AE2C0CF-2659-C0F0-2D0D-D54D54EF3525}"/>
              </a:ext>
            </a:extLst>
          </p:cNvPr>
          <p:cNvSpPr/>
          <p:nvPr/>
        </p:nvSpPr>
        <p:spPr bwMode="auto">
          <a:xfrm>
            <a:off x="2598718" y="6523861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1" name="Elipse 40">
            <a:extLst>
              <a:ext uri="{FF2B5EF4-FFF2-40B4-BE49-F238E27FC236}">
                <a16:creationId xmlns:a16="http://schemas.microsoft.com/office/drawing/2014/main" id="{DD334044-87DF-B083-5AB2-1A64E8FD9BF0}"/>
              </a:ext>
            </a:extLst>
          </p:cNvPr>
          <p:cNvSpPr/>
          <p:nvPr/>
        </p:nvSpPr>
        <p:spPr bwMode="auto">
          <a:xfrm>
            <a:off x="3691257" y="6533691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21B1CF7C-95DA-8166-06AF-787FEAE8B142}"/>
              </a:ext>
            </a:extLst>
          </p:cNvPr>
          <p:cNvCxnSpPr>
            <a:stCxn id="38" idx="4"/>
            <a:endCxn id="40" idx="0"/>
          </p:cNvCxnSpPr>
          <p:nvPr/>
        </p:nvCxnSpPr>
        <p:spPr bwMode="auto">
          <a:xfrm>
            <a:off x="2670684" y="5854994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60395DC1-E1B0-3FE6-B9DE-D8F91286D81C}"/>
              </a:ext>
            </a:extLst>
          </p:cNvPr>
          <p:cNvCxnSpPr/>
          <p:nvPr/>
        </p:nvCxnSpPr>
        <p:spPr bwMode="auto">
          <a:xfrm>
            <a:off x="3754417" y="5864824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>
            <a:extLst>
              <a:ext uri="{FF2B5EF4-FFF2-40B4-BE49-F238E27FC236}">
                <a16:creationId xmlns:a16="http://schemas.microsoft.com/office/drawing/2014/main" id="{07A49946-E050-099A-BC66-24D47A8D93BF}"/>
              </a:ext>
            </a:extLst>
          </p:cNvPr>
          <p:cNvCxnSpPr>
            <a:stCxn id="40" idx="6"/>
            <a:endCxn id="41" idx="2"/>
          </p:cNvCxnSpPr>
          <p:nvPr/>
        </p:nvCxnSpPr>
        <p:spPr bwMode="auto">
          <a:xfrm>
            <a:off x="2742650" y="6604294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D0C897EF-3E47-4A2A-918B-7DB44344A985}"/>
              </a:ext>
            </a:extLst>
          </p:cNvPr>
          <p:cNvCxnSpPr/>
          <p:nvPr/>
        </p:nvCxnSpPr>
        <p:spPr bwMode="auto">
          <a:xfrm>
            <a:off x="2742650" y="5788624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AA4F5F48-A4E7-AC6A-5AD5-6C62181E6F46}"/>
              </a:ext>
            </a:extLst>
          </p:cNvPr>
          <p:cNvCxnSpPr>
            <a:stCxn id="40" idx="7"/>
            <a:endCxn id="39" idx="3"/>
          </p:cNvCxnSpPr>
          <p:nvPr/>
        </p:nvCxnSpPr>
        <p:spPr bwMode="auto">
          <a:xfrm flipV="1">
            <a:off x="2721572" y="5841266"/>
            <a:ext cx="990762" cy="706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AEFC91F9-1DBE-16A3-DC63-2171DFAAD8C9}"/>
              </a:ext>
            </a:extLst>
          </p:cNvPr>
          <p:cNvCxnSpPr>
            <a:stCxn id="38" idx="4"/>
            <a:endCxn id="41" idx="1"/>
          </p:cNvCxnSpPr>
          <p:nvPr/>
        </p:nvCxnSpPr>
        <p:spPr bwMode="auto">
          <a:xfrm>
            <a:off x="2670684" y="5854994"/>
            <a:ext cx="1041650" cy="7022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 Box 9">
            <a:extLst>
              <a:ext uri="{FF2B5EF4-FFF2-40B4-BE49-F238E27FC236}">
                <a16:creationId xmlns:a16="http://schemas.microsoft.com/office/drawing/2014/main" id="{84E70CFC-753E-3B32-0512-9C76D7C3B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9948" y="6315345"/>
            <a:ext cx="41488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</a:p>
        </p:txBody>
      </p:sp>
      <p:sp>
        <p:nvSpPr>
          <p:cNvPr id="50" name="Text Box 9">
            <a:extLst>
              <a:ext uri="{FF2B5EF4-FFF2-40B4-BE49-F238E27FC236}">
                <a16:creationId xmlns:a16="http://schemas.microsoft.com/office/drawing/2014/main" id="{61F1EDA5-2F7B-C170-581D-43919D5101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0574" y="5543727"/>
            <a:ext cx="41488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</a:p>
        </p:txBody>
      </p:sp>
      <p:sp>
        <p:nvSpPr>
          <p:cNvPr id="51" name="Elipse 50">
            <a:extLst>
              <a:ext uri="{FF2B5EF4-FFF2-40B4-BE49-F238E27FC236}">
                <a16:creationId xmlns:a16="http://schemas.microsoft.com/office/drawing/2014/main" id="{9A36D6E8-BEE8-7AAD-57B4-FB1337AAA67B}"/>
              </a:ext>
            </a:extLst>
          </p:cNvPr>
          <p:cNvSpPr/>
          <p:nvPr/>
        </p:nvSpPr>
        <p:spPr bwMode="auto">
          <a:xfrm>
            <a:off x="4710099" y="5736719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52" name="Elipse 51">
            <a:extLst>
              <a:ext uri="{FF2B5EF4-FFF2-40B4-BE49-F238E27FC236}">
                <a16:creationId xmlns:a16="http://schemas.microsoft.com/office/drawing/2014/main" id="{03332884-A36E-A8EF-C575-6EBEC8BDE402}"/>
              </a:ext>
            </a:extLst>
          </p:cNvPr>
          <p:cNvSpPr/>
          <p:nvPr/>
        </p:nvSpPr>
        <p:spPr bwMode="auto">
          <a:xfrm>
            <a:off x="5802638" y="5746549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53" name="Elipse 52">
            <a:extLst>
              <a:ext uri="{FF2B5EF4-FFF2-40B4-BE49-F238E27FC236}">
                <a16:creationId xmlns:a16="http://schemas.microsoft.com/office/drawing/2014/main" id="{3EB284D6-B5D2-68FF-930B-EC9583FF7875}"/>
              </a:ext>
            </a:extLst>
          </p:cNvPr>
          <p:cNvSpPr/>
          <p:nvPr/>
        </p:nvSpPr>
        <p:spPr bwMode="auto">
          <a:xfrm>
            <a:off x="4710099" y="6566453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890EB4FB-15B9-6318-D5F8-1365B5B5CF04}"/>
              </a:ext>
            </a:extLst>
          </p:cNvPr>
          <p:cNvSpPr/>
          <p:nvPr/>
        </p:nvSpPr>
        <p:spPr bwMode="auto">
          <a:xfrm>
            <a:off x="5802638" y="6576283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D5EE6ED1-486A-3FFB-CA92-933D93EDAF16}"/>
              </a:ext>
            </a:extLst>
          </p:cNvPr>
          <p:cNvCxnSpPr>
            <a:stCxn id="51" idx="4"/>
            <a:endCxn id="53" idx="0"/>
          </p:cNvCxnSpPr>
          <p:nvPr/>
        </p:nvCxnSpPr>
        <p:spPr bwMode="auto">
          <a:xfrm>
            <a:off x="4782065" y="5897586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6514CFE6-F817-D40D-68D3-84D8AFF7EB67}"/>
              </a:ext>
            </a:extLst>
          </p:cNvPr>
          <p:cNvCxnSpPr/>
          <p:nvPr/>
        </p:nvCxnSpPr>
        <p:spPr bwMode="auto">
          <a:xfrm>
            <a:off x="5865798" y="5907416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4D383956-371E-217C-D0E1-17EBDEBD1FA4}"/>
              </a:ext>
            </a:extLst>
          </p:cNvPr>
          <p:cNvCxnSpPr>
            <a:stCxn id="53" idx="6"/>
            <a:endCxn id="54" idx="2"/>
          </p:cNvCxnSpPr>
          <p:nvPr/>
        </p:nvCxnSpPr>
        <p:spPr bwMode="auto">
          <a:xfrm>
            <a:off x="4854031" y="6646886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5CE3E8BA-6A38-5942-D8F1-5B68D6BA69FD}"/>
              </a:ext>
            </a:extLst>
          </p:cNvPr>
          <p:cNvCxnSpPr/>
          <p:nvPr/>
        </p:nvCxnSpPr>
        <p:spPr bwMode="auto">
          <a:xfrm>
            <a:off x="4854031" y="5831216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DB9F9D8D-45BD-1A82-B5B8-A858216BAFCE}"/>
              </a:ext>
            </a:extLst>
          </p:cNvPr>
          <p:cNvCxnSpPr>
            <a:stCxn id="51" idx="4"/>
            <a:endCxn id="54" idx="1"/>
          </p:cNvCxnSpPr>
          <p:nvPr/>
        </p:nvCxnSpPr>
        <p:spPr bwMode="auto">
          <a:xfrm>
            <a:off x="4782065" y="5897586"/>
            <a:ext cx="1041650" cy="7022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Elipse 59">
            <a:extLst>
              <a:ext uri="{FF2B5EF4-FFF2-40B4-BE49-F238E27FC236}">
                <a16:creationId xmlns:a16="http://schemas.microsoft.com/office/drawing/2014/main" id="{B870C246-6DD4-B513-C8D0-5560536EDC58}"/>
              </a:ext>
            </a:extLst>
          </p:cNvPr>
          <p:cNvSpPr/>
          <p:nvPr/>
        </p:nvSpPr>
        <p:spPr bwMode="auto">
          <a:xfrm>
            <a:off x="6880296" y="5746549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1" name="Elipse 60">
            <a:extLst>
              <a:ext uri="{FF2B5EF4-FFF2-40B4-BE49-F238E27FC236}">
                <a16:creationId xmlns:a16="http://schemas.microsoft.com/office/drawing/2014/main" id="{99EE4D8B-E546-8780-3E26-1964A21EADE6}"/>
              </a:ext>
            </a:extLst>
          </p:cNvPr>
          <p:cNvSpPr/>
          <p:nvPr/>
        </p:nvSpPr>
        <p:spPr bwMode="auto">
          <a:xfrm>
            <a:off x="7972835" y="5756379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DBBD9642-BE40-35BA-C313-DCB23ECF034C}"/>
              </a:ext>
            </a:extLst>
          </p:cNvPr>
          <p:cNvSpPr/>
          <p:nvPr/>
        </p:nvSpPr>
        <p:spPr bwMode="auto">
          <a:xfrm>
            <a:off x="6880296" y="6576283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3" name="Elipse 62">
            <a:extLst>
              <a:ext uri="{FF2B5EF4-FFF2-40B4-BE49-F238E27FC236}">
                <a16:creationId xmlns:a16="http://schemas.microsoft.com/office/drawing/2014/main" id="{15456207-F9AD-EABD-C390-5F62B39AB803}"/>
              </a:ext>
            </a:extLst>
          </p:cNvPr>
          <p:cNvSpPr/>
          <p:nvPr/>
        </p:nvSpPr>
        <p:spPr bwMode="auto">
          <a:xfrm>
            <a:off x="7972835" y="6586113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64" name="Conector recto 63">
            <a:extLst>
              <a:ext uri="{FF2B5EF4-FFF2-40B4-BE49-F238E27FC236}">
                <a16:creationId xmlns:a16="http://schemas.microsoft.com/office/drawing/2014/main" id="{CEB89FBF-D05F-57D2-1876-33A75E47E3E9}"/>
              </a:ext>
            </a:extLst>
          </p:cNvPr>
          <p:cNvCxnSpPr>
            <a:stCxn id="60" idx="4"/>
            <a:endCxn id="62" idx="0"/>
          </p:cNvCxnSpPr>
          <p:nvPr/>
        </p:nvCxnSpPr>
        <p:spPr bwMode="auto">
          <a:xfrm>
            <a:off x="6952262" y="5907416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>
            <a:extLst>
              <a:ext uri="{FF2B5EF4-FFF2-40B4-BE49-F238E27FC236}">
                <a16:creationId xmlns:a16="http://schemas.microsoft.com/office/drawing/2014/main" id="{4BF6DADB-8C8C-D349-FCC5-E470E840AB2E}"/>
              </a:ext>
            </a:extLst>
          </p:cNvPr>
          <p:cNvCxnSpPr/>
          <p:nvPr/>
        </p:nvCxnSpPr>
        <p:spPr bwMode="auto">
          <a:xfrm>
            <a:off x="8035995" y="5917246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5239D3CD-7B63-B124-6B74-105FD75227D4}"/>
              </a:ext>
            </a:extLst>
          </p:cNvPr>
          <p:cNvCxnSpPr/>
          <p:nvPr/>
        </p:nvCxnSpPr>
        <p:spPr bwMode="auto">
          <a:xfrm>
            <a:off x="7024228" y="5841046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17C02595-5EF6-C851-1AEB-A8297652AFA0}"/>
              </a:ext>
            </a:extLst>
          </p:cNvPr>
          <p:cNvCxnSpPr>
            <a:stCxn id="60" idx="4"/>
            <a:endCxn id="63" idx="1"/>
          </p:cNvCxnSpPr>
          <p:nvPr/>
        </p:nvCxnSpPr>
        <p:spPr bwMode="auto">
          <a:xfrm>
            <a:off x="6952262" y="5907416"/>
            <a:ext cx="1041650" cy="7022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Elipse 67">
            <a:extLst>
              <a:ext uri="{FF2B5EF4-FFF2-40B4-BE49-F238E27FC236}">
                <a16:creationId xmlns:a16="http://schemas.microsoft.com/office/drawing/2014/main" id="{BCF7241D-2588-94C9-3A45-06EBFD9A7B1B}"/>
              </a:ext>
            </a:extLst>
          </p:cNvPr>
          <p:cNvSpPr/>
          <p:nvPr/>
        </p:nvSpPr>
        <p:spPr bwMode="auto">
          <a:xfrm>
            <a:off x="9074380" y="573180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9" name="Elipse 68">
            <a:extLst>
              <a:ext uri="{FF2B5EF4-FFF2-40B4-BE49-F238E27FC236}">
                <a16:creationId xmlns:a16="http://schemas.microsoft.com/office/drawing/2014/main" id="{188F0278-1D92-53A5-07C6-7445D2E82564}"/>
              </a:ext>
            </a:extLst>
          </p:cNvPr>
          <p:cNvSpPr/>
          <p:nvPr/>
        </p:nvSpPr>
        <p:spPr bwMode="auto">
          <a:xfrm>
            <a:off x="10166919" y="574163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0" name="Elipse 69">
            <a:extLst>
              <a:ext uri="{FF2B5EF4-FFF2-40B4-BE49-F238E27FC236}">
                <a16:creationId xmlns:a16="http://schemas.microsoft.com/office/drawing/2014/main" id="{70665DC1-6C87-EEB3-D528-3504DD2CEB25}"/>
              </a:ext>
            </a:extLst>
          </p:cNvPr>
          <p:cNvSpPr/>
          <p:nvPr/>
        </p:nvSpPr>
        <p:spPr bwMode="auto">
          <a:xfrm>
            <a:off x="9074380" y="656153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1" name="Elipse 70">
            <a:extLst>
              <a:ext uri="{FF2B5EF4-FFF2-40B4-BE49-F238E27FC236}">
                <a16:creationId xmlns:a16="http://schemas.microsoft.com/office/drawing/2014/main" id="{583BC4E2-0418-6630-CBC6-53D94A1486BF}"/>
              </a:ext>
            </a:extLst>
          </p:cNvPr>
          <p:cNvSpPr/>
          <p:nvPr/>
        </p:nvSpPr>
        <p:spPr bwMode="auto">
          <a:xfrm>
            <a:off x="10166919" y="657136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id="{4340C75A-00B0-A53E-1F66-C50891AD4B2F}"/>
              </a:ext>
            </a:extLst>
          </p:cNvPr>
          <p:cNvCxnSpPr>
            <a:stCxn id="68" idx="4"/>
            <a:endCxn id="70" idx="0"/>
          </p:cNvCxnSpPr>
          <p:nvPr/>
        </p:nvCxnSpPr>
        <p:spPr bwMode="auto">
          <a:xfrm>
            <a:off x="9146346" y="5892671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Conector recto 72">
            <a:extLst>
              <a:ext uri="{FF2B5EF4-FFF2-40B4-BE49-F238E27FC236}">
                <a16:creationId xmlns:a16="http://schemas.microsoft.com/office/drawing/2014/main" id="{C7FDF932-9F94-FA4C-C2C8-12C8D89C9B3C}"/>
              </a:ext>
            </a:extLst>
          </p:cNvPr>
          <p:cNvCxnSpPr/>
          <p:nvPr/>
        </p:nvCxnSpPr>
        <p:spPr bwMode="auto">
          <a:xfrm>
            <a:off x="9218312" y="5826301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576E292F-1C08-C133-5C56-FD5AF7552371}"/>
              </a:ext>
            </a:extLst>
          </p:cNvPr>
          <p:cNvCxnSpPr>
            <a:stCxn id="68" idx="4"/>
            <a:endCxn id="71" idx="1"/>
          </p:cNvCxnSpPr>
          <p:nvPr/>
        </p:nvCxnSpPr>
        <p:spPr bwMode="auto">
          <a:xfrm>
            <a:off x="9146346" y="5892671"/>
            <a:ext cx="1041650" cy="7022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5" name="CuadroTexto 74">
            <a:extLst>
              <a:ext uri="{FF2B5EF4-FFF2-40B4-BE49-F238E27FC236}">
                <a16:creationId xmlns:a16="http://schemas.microsoft.com/office/drawing/2014/main" id="{8A3F7337-37CA-749D-8175-929CD7094C40}"/>
              </a:ext>
            </a:extLst>
          </p:cNvPr>
          <p:cNvSpPr txBox="1"/>
          <p:nvPr/>
        </p:nvSpPr>
        <p:spPr>
          <a:xfrm>
            <a:off x="3815146" y="2115529"/>
            <a:ext cx="153943" cy="48184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9095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11" grpId="0" animBg="1"/>
      <p:bldP spid="12" grpId="0" animBg="1"/>
      <p:bldP spid="13" grpId="0" animBg="1"/>
      <p:bldP spid="27" grpId="0"/>
      <p:bldP spid="19" grpId="0"/>
      <p:bldP spid="22" grpId="0" animBg="1"/>
      <p:bldP spid="35" grpId="0" animBg="1"/>
      <p:bldP spid="38" grpId="0" animBg="1"/>
      <p:bldP spid="39" grpId="0" animBg="1"/>
      <p:bldP spid="40" grpId="0" animBg="1"/>
      <p:bldP spid="41" grpId="0" animBg="1"/>
      <p:bldP spid="49" grpId="0"/>
      <p:bldP spid="50" grpId="0"/>
      <p:bldP spid="51" grpId="0" animBg="1"/>
      <p:bldP spid="52" grpId="0" animBg="1"/>
      <p:bldP spid="53" grpId="0" animBg="1"/>
      <p:bldP spid="54" grpId="0" animBg="1"/>
      <p:bldP spid="60" grpId="0" animBg="1"/>
      <p:bldP spid="61" grpId="0" animBg="1"/>
      <p:bldP spid="62" grpId="0" animBg="1"/>
      <p:bldP spid="63" grpId="0" animBg="1"/>
      <p:bldP spid="68" grpId="0" animBg="1"/>
      <p:bldP spid="69" grpId="0" animBg="1"/>
      <p:bldP spid="70" grpId="0" animBg="1"/>
      <p:bldP spid="71" grpId="0" animBg="1"/>
      <p:bldP spid="7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489186" y="82943"/>
            <a:ext cx="8036192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41053" y="3365500"/>
            <a:ext cx="11048663" cy="3322170"/>
          </a:xfrm>
        </p:spPr>
        <p:txBody>
          <a:bodyPr/>
          <a:lstStyle/>
          <a:p>
            <a:r>
              <a:rPr lang="es-MX" sz="2800" dirty="0">
                <a:latin typeface="Calibri" panose="020F0502020204030204" pitchFamily="34" charset="0"/>
                <a:sym typeface="Symbol" panose="05050102010706020507" pitchFamily="18" charset="2"/>
              </a:rPr>
              <a:t>En este grafo (de egoístas) el costo social es (+1+2+2)3 + 3 = 3+18 y en el grafo completo el costo social es 4(3) + 6 = 6+12 (es menor). </a:t>
            </a:r>
            <a:endParaRPr lang="es-MX" sz="2800" dirty="0">
              <a:latin typeface="Calibri" panose="020F0502020204030204" pitchFamily="34" charset="0"/>
            </a:endParaRPr>
          </a:p>
        </p:txBody>
      </p:sp>
      <p:cxnSp>
        <p:nvCxnSpPr>
          <p:cNvPr id="8" name="Conector recto de flecha 7"/>
          <p:cNvCxnSpPr/>
          <p:nvPr/>
        </p:nvCxnSpPr>
        <p:spPr bwMode="auto">
          <a:xfrm flipH="1">
            <a:off x="9955530" y="3794760"/>
            <a:ext cx="777240" cy="201719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de flecha 47"/>
          <p:cNvCxnSpPr/>
          <p:nvPr/>
        </p:nvCxnSpPr>
        <p:spPr bwMode="auto">
          <a:xfrm flipH="1">
            <a:off x="9635490" y="3798085"/>
            <a:ext cx="1014132" cy="242901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de flecha 55"/>
          <p:cNvCxnSpPr/>
          <p:nvPr/>
        </p:nvCxnSpPr>
        <p:spPr bwMode="auto">
          <a:xfrm flipH="1">
            <a:off x="9158393" y="3817620"/>
            <a:ext cx="1366985" cy="252585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ector recto de flecha 58"/>
          <p:cNvCxnSpPr/>
          <p:nvPr/>
        </p:nvCxnSpPr>
        <p:spPr bwMode="auto">
          <a:xfrm>
            <a:off x="2805183" y="3788255"/>
            <a:ext cx="5847327" cy="18333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CuadroTexto 41">
            <a:extLst>
              <a:ext uri="{FF2B5EF4-FFF2-40B4-BE49-F238E27FC236}">
                <a16:creationId xmlns:a16="http://schemas.microsoft.com/office/drawing/2014/main" id="{1DD9EC20-1782-818C-E2C7-A1F3599C3E89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32</a:t>
            </a:fld>
            <a:endParaRPr lang="es-MX" dirty="0"/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43EE94-4BDF-1E8A-1FEE-EB4143278EED}"/>
              </a:ext>
            </a:extLst>
          </p:cNvPr>
          <p:cNvSpPr/>
          <p:nvPr/>
        </p:nvSpPr>
        <p:spPr bwMode="auto">
          <a:xfrm>
            <a:off x="741053" y="570762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2C996A14-11FC-BAEB-9D74-3E5B570F2911}"/>
              </a:ext>
            </a:extLst>
          </p:cNvPr>
          <p:cNvSpPr/>
          <p:nvPr/>
        </p:nvSpPr>
        <p:spPr bwMode="auto">
          <a:xfrm>
            <a:off x="1833592" y="571745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06175E1-BAA5-2C36-5319-DCC95782C775}"/>
              </a:ext>
            </a:extLst>
          </p:cNvPr>
          <p:cNvSpPr/>
          <p:nvPr/>
        </p:nvSpPr>
        <p:spPr bwMode="auto">
          <a:xfrm>
            <a:off x="741053" y="653735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31EBB291-4131-29E0-9707-A311A94B202B}"/>
              </a:ext>
            </a:extLst>
          </p:cNvPr>
          <p:cNvSpPr/>
          <p:nvPr/>
        </p:nvSpPr>
        <p:spPr bwMode="auto">
          <a:xfrm>
            <a:off x="1833592" y="654718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825ACB1-1F7E-5CB4-7CD7-051419DD6D46}"/>
              </a:ext>
            </a:extLst>
          </p:cNvPr>
          <p:cNvCxnSpPr>
            <a:stCxn id="6" idx="4"/>
            <a:endCxn id="9" idx="0"/>
          </p:cNvCxnSpPr>
          <p:nvPr/>
        </p:nvCxnSpPr>
        <p:spPr bwMode="auto">
          <a:xfrm>
            <a:off x="813019" y="5868491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205B25B6-F80A-DFA3-D89A-A274E230D258}"/>
              </a:ext>
            </a:extLst>
          </p:cNvPr>
          <p:cNvCxnSpPr/>
          <p:nvPr/>
        </p:nvCxnSpPr>
        <p:spPr bwMode="auto">
          <a:xfrm>
            <a:off x="1896752" y="5878321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DC9349BD-57AE-7C1B-1739-F7294F4FEDCB}"/>
              </a:ext>
            </a:extLst>
          </p:cNvPr>
          <p:cNvCxnSpPr>
            <a:stCxn id="9" idx="6"/>
            <a:endCxn id="10" idx="2"/>
          </p:cNvCxnSpPr>
          <p:nvPr/>
        </p:nvCxnSpPr>
        <p:spPr bwMode="auto">
          <a:xfrm>
            <a:off x="884985" y="6617791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961F2D07-55EF-4960-7E24-3AC873CA8689}"/>
              </a:ext>
            </a:extLst>
          </p:cNvPr>
          <p:cNvCxnSpPr/>
          <p:nvPr/>
        </p:nvCxnSpPr>
        <p:spPr bwMode="auto">
          <a:xfrm>
            <a:off x="884985" y="5802121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56AB6221-83A2-ED96-3F57-CB10439901FF}"/>
              </a:ext>
            </a:extLst>
          </p:cNvPr>
          <p:cNvCxnSpPr>
            <a:stCxn id="9" idx="7"/>
            <a:endCxn id="7" idx="3"/>
          </p:cNvCxnSpPr>
          <p:nvPr/>
        </p:nvCxnSpPr>
        <p:spPr bwMode="auto">
          <a:xfrm flipV="1">
            <a:off x="863907" y="5854763"/>
            <a:ext cx="990762" cy="706153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F3FDDDC1-60D7-8075-364E-D8AA9964CD6A}"/>
              </a:ext>
            </a:extLst>
          </p:cNvPr>
          <p:cNvCxnSpPr>
            <a:stCxn id="6" idx="4"/>
            <a:endCxn id="10" idx="1"/>
          </p:cNvCxnSpPr>
          <p:nvPr/>
        </p:nvCxnSpPr>
        <p:spPr bwMode="auto">
          <a:xfrm>
            <a:off x="813019" y="5868491"/>
            <a:ext cx="1041650" cy="7022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Elipse 29">
            <a:extLst>
              <a:ext uri="{FF2B5EF4-FFF2-40B4-BE49-F238E27FC236}">
                <a16:creationId xmlns:a16="http://schemas.microsoft.com/office/drawing/2014/main" id="{95BF4BC8-A147-0973-F7C9-FC3C8EC0B1FB}"/>
              </a:ext>
            </a:extLst>
          </p:cNvPr>
          <p:cNvSpPr/>
          <p:nvPr/>
        </p:nvSpPr>
        <p:spPr bwMode="auto">
          <a:xfrm>
            <a:off x="9074380" y="573180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45B78AB9-F012-888C-D7E6-45F4DFCEB567}"/>
              </a:ext>
            </a:extLst>
          </p:cNvPr>
          <p:cNvSpPr/>
          <p:nvPr/>
        </p:nvSpPr>
        <p:spPr bwMode="auto">
          <a:xfrm>
            <a:off x="10166919" y="5741634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32" name="Elipse 31">
            <a:extLst>
              <a:ext uri="{FF2B5EF4-FFF2-40B4-BE49-F238E27FC236}">
                <a16:creationId xmlns:a16="http://schemas.microsoft.com/office/drawing/2014/main" id="{9B1FCEBC-59D0-60D4-5FFF-83CAD4B09DEA}"/>
              </a:ext>
            </a:extLst>
          </p:cNvPr>
          <p:cNvSpPr/>
          <p:nvPr/>
        </p:nvSpPr>
        <p:spPr bwMode="auto">
          <a:xfrm>
            <a:off x="9074380" y="656153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9EEE35F7-5323-622B-E171-CD3D0A5DA1FA}"/>
              </a:ext>
            </a:extLst>
          </p:cNvPr>
          <p:cNvSpPr/>
          <p:nvPr/>
        </p:nvSpPr>
        <p:spPr bwMode="auto">
          <a:xfrm>
            <a:off x="10166919" y="6571368"/>
            <a:ext cx="143933" cy="16086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F044FEDF-87B3-9DEE-363D-37071666930C}"/>
              </a:ext>
            </a:extLst>
          </p:cNvPr>
          <p:cNvCxnSpPr>
            <a:stCxn id="30" idx="4"/>
            <a:endCxn id="32" idx="0"/>
          </p:cNvCxnSpPr>
          <p:nvPr/>
        </p:nvCxnSpPr>
        <p:spPr bwMode="auto">
          <a:xfrm>
            <a:off x="9146346" y="5892671"/>
            <a:ext cx="0" cy="668867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EA36EE2C-77A5-ED50-8427-2E0552DDFA83}"/>
              </a:ext>
            </a:extLst>
          </p:cNvPr>
          <p:cNvCxnSpPr/>
          <p:nvPr/>
        </p:nvCxnSpPr>
        <p:spPr bwMode="auto">
          <a:xfrm>
            <a:off x="9218312" y="5826301"/>
            <a:ext cx="948606" cy="983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0F77F414-7AEC-6683-6186-AE46B74F096A}"/>
              </a:ext>
            </a:extLst>
          </p:cNvPr>
          <p:cNvCxnSpPr>
            <a:stCxn id="30" idx="4"/>
            <a:endCxn id="33" idx="1"/>
          </p:cNvCxnSpPr>
          <p:nvPr/>
        </p:nvCxnSpPr>
        <p:spPr bwMode="auto">
          <a:xfrm>
            <a:off x="9146346" y="5892671"/>
            <a:ext cx="1041650" cy="70225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CuadroTexto 49">
            <a:extLst>
              <a:ext uri="{FF2B5EF4-FFF2-40B4-BE49-F238E27FC236}">
                <a16:creationId xmlns:a16="http://schemas.microsoft.com/office/drawing/2014/main" id="{EE9C283F-ACCE-DDAF-8FBE-1981610ED870}"/>
              </a:ext>
            </a:extLst>
          </p:cNvPr>
          <p:cNvSpPr txBox="1"/>
          <p:nvPr/>
        </p:nvSpPr>
        <p:spPr>
          <a:xfrm>
            <a:off x="3505273" y="6227104"/>
            <a:ext cx="3948385" cy="46166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s-MX" sz="2400" dirty="0"/>
              <a:t>costo social = </a:t>
            </a:r>
            <a:r>
              <a:rPr lang="es-MX" sz="2400" i="1" dirty="0"/>
              <a:t>n</a:t>
            </a:r>
            <a:r>
              <a:rPr lang="es-MX" sz="2400" dirty="0"/>
              <a:t>(</a:t>
            </a:r>
            <a:r>
              <a:rPr lang="es-MX" sz="2400" i="1" dirty="0"/>
              <a:t>n</a:t>
            </a:r>
            <a:r>
              <a:rPr lang="es-MX" sz="2400" dirty="0"/>
              <a:t>-1) + </a:t>
            </a:r>
            <a:r>
              <a:rPr lang="es-MX" sz="2400" dirty="0">
                <a:sym typeface="Symbol" panose="05050102010706020507" pitchFamily="18" charset="2"/>
              </a:rPr>
              <a:t></a:t>
            </a:r>
            <a:r>
              <a:rPr lang="es-MX" sz="2400" dirty="0"/>
              <a:t>|E|.</a:t>
            </a:r>
          </a:p>
        </p:txBody>
      </p:sp>
      <p:sp>
        <p:nvSpPr>
          <p:cNvPr id="63" name="Text Box 9">
            <a:extLst>
              <a:ext uri="{FF2B5EF4-FFF2-40B4-BE49-F238E27FC236}">
                <a16:creationId xmlns:a16="http://schemas.microsoft.com/office/drawing/2014/main" id="{03256DEC-3873-BD88-2973-BA513D8B9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481041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12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82621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1416" y="1777697"/>
            <a:ext cx="11264323" cy="4597816"/>
          </a:xfrm>
        </p:spPr>
        <p:txBody>
          <a:bodyPr/>
          <a:lstStyle/>
          <a:p>
            <a:r>
              <a:rPr lang="es-MX" dirty="0"/>
              <a:t>Cualquier equilibrio Nash debe ser de diámetro cuando más 2.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/>
              <a:t>De modo que el costo social es </a:t>
            </a:r>
            <a:r>
              <a:rPr lang="es-MX" dirty="0">
                <a:latin typeface="Times New Roman" panose="02020603050405020304" pitchFamily="18" charset="0"/>
                <a:sym typeface="Symbol" panose="05050102010706020507" pitchFamily="18" charset="2"/>
              </a:rPr>
              <a:t>C(G) =  2</a:t>
            </a:r>
            <a:r>
              <a:rPr lang="es-MX" i="1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i="1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dirty="0">
                <a:latin typeface="Times New Roman" panose="02020603050405020304" pitchFamily="18" charset="0"/>
                <a:sym typeface="Symbol" panose="05050102010706020507" pitchFamily="18" charset="2"/>
              </a:rPr>
              <a:t>-1) + ( -2)|E|. </a:t>
            </a:r>
          </a:p>
          <a:p>
            <a:pPr lvl="2"/>
            <a:r>
              <a:rPr lang="es-MX" dirty="0">
                <a:latin typeface="Times New Roman" panose="02020603050405020304" pitchFamily="18" charset="0"/>
                <a:sym typeface="Symbol" panose="05050102010706020507" pitchFamily="18" charset="2"/>
              </a:rPr>
              <a:t> Se alcanza la cota inferior.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dirty="0">
                <a:sym typeface="Symbol" panose="05050102010706020507" pitchFamily="18" charset="2"/>
              </a:rPr>
              <a:t>El peor equilibrio es cuando |E| es mínimo, que es </a:t>
            </a:r>
            <a:r>
              <a:rPr lang="es-MX" i="1" dirty="0">
                <a:sym typeface="Symbol" panose="05050102010706020507" pitchFamily="18" charset="2"/>
              </a:rPr>
              <a:t>n</a:t>
            </a:r>
            <a:r>
              <a:rPr lang="es-MX" dirty="0">
                <a:sym typeface="Symbol" panose="05050102010706020507" pitchFamily="18" charset="2"/>
              </a:rPr>
              <a:t>-1 para un grafo conexo.</a:t>
            </a:r>
          </a:p>
          <a:p>
            <a:pPr lvl="2"/>
            <a:r>
              <a:rPr lang="es-MX" dirty="0">
                <a:sym typeface="Symbol" panose="05050102010706020507" pitchFamily="18" charset="2"/>
              </a:rPr>
              <a:t> Cada nodo tiene al menos una arista, si no, quedaría aislado.</a:t>
            </a:r>
          </a:p>
          <a:p>
            <a:pPr lvl="2"/>
            <a:r>
              <a:rPr lang="es-MX" dirty="0">
                <a:sym typeface="Symbol" panose="05050102010706020507" pitchFamily="18" charset="2"/>
              </a:rPr>
              <a:t> Entonces, el peor equilibrio Nash es la estrella.</a:t>
            </a:r>
          </a:p>
          <a:p>
            <a:pPr lvl="2"/>
            <a:r>
              <a:rPr lang="es-MX" dirty="0">
                <a:sym typeface="Symbol" panose="05050102010706020507" pitchFamily="18" charset="2"/>
              </a:rPr>
              <a:t> Su costo es C(G) = 2</a:t>
            </a:r>
            <a:r>
              <a:rPr lang="es-MX" i="1" dirty="0">
                <a:sym typeface="Symbol" panose="05050102010706020507" pitchFamily="18" charset="2"/>
              </a:rPr>
              <a:t>n</a:t>
            </a:r>
            <a:r>
              <a:rPr lang="es-MX" dirty="0">
                <a:sym typeface="Symbol" panose="05050102010706020507" pitchFamily="18" charset="2"/>
              </a:rPr>
              <a:t>(</a:t>
            </a:r>
            <a:r>
              <a:rPr lang="es-MX" i="1" dirty="0">
                <a:sym typeface="Symbol" panose="05050102010706020507" pitchFamily="18" charset="2"/>
              </a:rPr>
              <a:t>n</a:t>
            </a:r>
            <a:r>
              <a:rPr lang="es-MX" dirty="0">
                <a:sym typeface="Symbol" panose="05050102010706020507" pitchFamily="18" charset="2"/>
              </a:rPr>
              <a:t>-1) +(-2)(</a:t>
            </a:r>
            <a:r>
              <a:rPr lang="es-MX" i="1" dirty="0">
                <a:sym typeface="Symbol" panose="05050102010706020507" pitchFamily="18" charset="2"/>
              </a:rPr>
              <a:t>n</a:t>
            </a:r>
            <a:r>
              <a:rPr lang="es-MX" dirty="0">
                <a:sym typeface="Symbol" panose="05050102010706020507" pitchFamily="18" charset="2"/>
              </a:rPr>
              <a:t>-1) = (</a:t>
            </a:r>
            <a:r>
              <a:rPr lang="es-MX" i="1" dirty="0">
                <a:sym typeface="Symbol" panose="05050102010706020507" pitchFamily="18" charset="2"/>
              </a:rPr>
              <a:t>n</a:t>
            </a:r>
            <a:r>
              <a:rPr lang="es-MX" dirty="0">
                <a:sym typeface="Symbol" panose="05050102010706020507" pitchFamily="18" charset="2"/>
              </a:rPr>
              <a:t>-1) (-2+2</a:t>
            </a:r>
            <a:r>
              <a:rPr lang="es-MX" i="1" dirty="0">
                <a:sym typeface="Symbol" panose="05050102010706020507" pitchFamily="18" charset="2"/>
              </a:rPr>
              <a:t>n</a:t>
            </a:r>
            <a:r>
              <a:rPr lang="es-MX" dirty="0">
                <a:sym typeface="Symbol" panose="05050102010706020507" pitchFamily="18" charset="2"/>
              </a:rPr>
              <a:t>).</a:t>
            </a:r>
            <a:endParaRPr lang="es-MX" i="1" dirty="0">
              <a:solidFill>
                <a:srgbClr val="FFFF66"/>
              </a:solidFill>
              <a:sym typeface="Symbol" panose="05050102010706020507" pitchFamily="18" charset="2"/>
            </a:endParaRPr>
          </a:p>
          <a:p>
            <a:pPr lvl="2"/>
            <a:endParaRPr lang="es-MX" dirty="0"/>
          </a:p>
          <a:p>
            <a:endParaRPr lang="es-MX" dirty="0"/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915150" y="4299541"/>
            <a:ext cx="5131592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Ningún nodo quiere desperdiciar aristas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154315" y="6199075"/>
            <a:ext cx="652756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cota inferior C(G)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≥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 2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 + ( -2)|E|.            </a:t>
            </a:r>
            <a:r>
              <a:rPr lang="es-MX" sz="2400" u="none" dirty="0">
                <a:solidFill>
                  <a:srgbClr val="FFFF66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(1)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097530" y="977254"/>
            <a:ext cx="9057033" cy="83099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Sea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un nodo. Si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tuviese una arista a otro que estuviese de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a distancia &gt;2,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cambiaría su arista redirigiéndola hacia el centro de la estrella 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3" name="Conector recto de flecha 12"/>
          <p:cNvCxnSpPr/>
          <p:nvPr/>
        </p:nvCxnSpPr>
        <p:spPr bwMode="auto">
          <a:xfrm flipH="1" flipV="1">
            <a:off x="7340829" y="4213224"/>
            <a:ext cx="340131" cy="1758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ector recto de flecha 14"/>
          <p:cNvCxnSpPr/>
          <p:nvPr/>
        </p:nvCxnSpPr>
        <p:spPr bwMode="auto">
          <a:xfrm flipH="1">
            <a:off x="2000250" y="1777697"/>
            <a:ext cx="1097280" cy="74716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ector recto de flecha 15"/>
          <p:cNvCxnSpPr/>
          <p:nvPr/>
        </p:nvCxnSpPr>
        <p:spPr bwMode="auto">
          <a:xfrm>
            <a:off x="3646170" y="3783330"/>
            <a:ext cx="731520" cy="24511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58117AA5-2DDE-51E9-89FF-6A380CD934E6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33</a:t>
            </a:fld>
            <a:endParaRPr lang="es-MX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DB44D1A3-5964-8279-4949-0A1D640D7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186" y="82943"/>
            <a:ext cx="8036192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4485F5E2-4367-244C-1F27-B3491E606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481041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12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3509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 animBg="1"/>
      <p:bldP spid="10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58417" y="1545830"/>
                <a:ext cx="8686800" cy="5141841"/>
              </a:xfrm>
            </p:spPr>
            <p:txBody>
              <a:bodyPr/>
              <a:lstStyle/>
              <a:p>
                <a:r>
                  <a:rPr lang="es-MX" sz="2400" dirty="0">
                    <a:sym typeface="Symbol" panose="05050102010706020507" pitchFamily="18" charset="2"/>
                  </a:rPr>
                  <a:t>El peor equilibrio Nash es la estrella.</a:t>
                </a:r>
              </a:p>
              <a:p>
                <a:pPr marL="0" indent="0">
                  <a:buNone/>
                </a:pPr>
                <a:r>
                  <a:rPr lang="es-MX" sz="2400" dirty="0">
                    <a:sym typeface="Symbol" panose="05050102010706020507" pitchFamily="18" charset="2"/>
                  </a:rPr>
                  <a:t>Entonces, el precio de la anarquía es</a:t>
                </a:r>
              </a:p>
              <a:p>
                <a:pPr marL="0" indent="0">
                  <a:buNone/>
                </a:pPr>
                <a:endParaRPr lang="es-MX" sz="2400" dirty="0"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𝐶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(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𝑒𝑠𝑡𝑟𝑒𝑙𝑙𝑎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)</m:t>
                          </m:r>
                        </m:num>
                        <m:den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𝐶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(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𝐾𝑛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)</m:t>
                          </m:r>
                        </m:den>
                      </m:f>
                      <m:r>
                        <a:rPr lang="es-MX" sz="2800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=</m:t>
                      </m:r>
                      <m:f>
                        <m:fPr>
                          <m:ctrlP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  <m: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−1</m:t>
                              </m:r>
                            </m:e>
                          </m:d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(−2+2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)</m:t>
                          </m:r>
                        </m:num>
                        <m:den>
                          <m:r>
                            <a:rPr lang="es-MX" sz="2800" i="1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𝑛</m:t>
                          </m:r>
                          <m:d>
                            <m:dPr>
                              <m:ctrlP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𝑛</m:t>
                              </m:r>
                              <m: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MX" sz="28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</m:ctrlPr>
                                </m:fPr>
                                <m:num>
                                  <m:r>
                                    <a:rPr lang="es-MX" sz="28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−2</m:t>
                                  </m:r>
                                </m:num>
                                <m:den>
                                  <m:r>
                                    <a:rPr lang="es-MX" sz="2800" i="1">
                                      <a:latin typeface="Cambria Math" panose="02040503050406030204" pitchFamily="18" charset="0"/>
                                      <a:sym typeface="Symbol" panose="05050102010706020507" pitchFamily="18" charset="2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s-MX" sz="2800" i="1"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+2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s-MX" sz="2400" dirty="0">
                  <a:sym typeface="Symbol" panose="05050102010706020507" pitchFamily="18" charset="2"/>
                </a:endParaRPr>
              </a:p>
              <a:p>
                <a:pPr marL="0" indent="0">
                  <a:buNone/>
                </a:pPr>
                <a:r>
                  <a:rPr lang="es-MX" sz="2400" dirty="0">
                    <a:sym typeface="Symbol" panose="05050102010706020507" pitchFamily="18" charset="2"/>
                  </a:rPr>
                  <a:t>			         </a:t>
                </a:r>
                <a:r>
                  <a:rPr lang="es-MX" sz="2800" dirty="0">
                    <a:sym typeface="Symbol" panose="05050102010706020507" pitchFamily="18" charset="2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4</m:t>
                        </m:r>
                      </m:num>
                      <m:den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2+</m:t>
                        </m:r>
                      </m:den>
                    </m:f>
                    <m:r>
                      <a:rPr lang="es-MX" sz="2800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−</m:t>
                    </m:r>
                    <m:f>
                      <m:fPr>
                        <m:ctrlP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4−2</m:t>
                        </m:r>
                      </m:num>
                      <m:den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(2+)</m:t>
                        </m:r>
                      </m:den>
                    </m:f>
                  </m:oMath>
                </a14:m>
                <a:r>
                  <a:rPr lang="es-MX" sz="2800" dirty="0">
                    <a:sym typeface="Symbol" panose="05050102010706020507" pitchFamily="18" charset="2"/>
                  </a:rPr>
                  <a:t> &lt;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4</m:t>
                        </m:r>
                      </m:num>
                      <m:den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2+</m:t>
                        </m:r>
                      </m:den>
                    </m:f>
                  </m:oMath>
                </a14:m>
                <a:r>
                  <a:rPr lang="es-MX" sz="2800" dirty="0">
                    <a:sym typeface="Symbol" panose="05050102010706020507" pitchFamily="18" charset="2"/>
                  </a:rPr>
                  <a:t> &lt;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4</m:t>
                        </m:r>
                      </m:num>
                      <m:den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3</m:t>
                        </m:r>
                      </m:den>
                    </m:f>
                  </m:oMath>
                </a14:m>
                <a:endParaRPr lang="es-MX" sz="2400" dirty="0">
                  <a:sym typeface="Symbol" panose="05050102010706020507" pitchFamily="18" charset="2"/>
                </a:endParaRPr>
              </a:p>
              <a:p>
                <a:endParaRPr lang="es-MX" dirty="0"/>
              </a:p>
            </p:txBody>
          </p:sp>
        </mc:Choice>
        <mc:Fallback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8417" y="1545830"/>
                <a:ext cx="8686800" cy="5141841"/>
              </a:xfrm>
              <a:blipFill>
                <a:blip r:embed="rId2"/>
                <a:stretch>
                  <a:fillRect l="-1123" t="-94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Conector recto de flecha 43"/>
          <p:cNvCxnSpPr/>
          <p:nvPr/>
        </p:nvCxnSpPr>
        <p:spPr bwMode="auto">
          <a:xfrm flipV="1">
            <a:off x="2478544" y="3715176"/>
            <a:ext cx="529351" cy="13423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096564" y="5097578"/>
            <a:ext cx="7087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Costo del grafo completo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s-MX" sz="24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de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nodos (óptimo social)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27081" y="5608149"/>
            <a:ext cx="494788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Costo del equilibrio Nash para </a:t>
            </a:r>
            <a:r>
              <a:rPr lang="es-MX" sz="2400" u="none" dirty="0"/>
              <a:t>1</a:t>
            </a:r>
            <a:r>
              <a:rPr lang="es-MX" sz="2400" u="none" dirty="0">
                <a:sym typeface="Symbol" panose="05050102010706020507" pitchFamily="18" charset="2"/>
              </a:rPr>
              <a:t></a:t>
            </a:r>
            <a:r>
              <a:rPr lang="es-MX" sz="2400" u="none" dirty="0"/>
              <a:t>&lt;2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9" name="Conector recto de flecha 8"/>
          <p:cNvCxnSpPr/>
          <p:nvPr/>
        </p:nvCxnSpPr>
        <p:spPr bwMode="auto">
          <a:xfrm flipV="1">
            <a:off x="1333719" y="3223669"/>
            <a:ext cx="1177040" cy="245211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0DE102E2-2F7E-E782-1D8B-2472B2BB5986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34</a:t>
            </a:fld>
            <a:endParaRPr lang="es-MX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5D66A986-4799-650D-F431-343C631C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186" y="82943"/>
            <a:ext cx="8036192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D6644F1B-1F60-2848-DF7B-10628CAC9A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481041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12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6B8FEAE8-F39F-5A4A-3E8A-050D1CD7714D}"/>
              </a:ext>
            </a:extLst>
          </p:cNvPr>
          <p:cNvSpPr/>
          <p:nvPr/>
        </p:nvSpPr>
        <p:spPr>
          <a:xfrm>
            <a:off x="7817221" y="4116750"/>
            <a:ext cx="529351" cy="844225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A075B839-8679-BE5E-70A0-522E2C84D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21492" y="4218895"/>
            <a:ext cx="970744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barato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72E62D63-3481-347D-5259-EE32582E2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4315" y="6199075"/>
            <a:ext cx="652756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cota inferior C(G)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≥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 2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 + ( -2)|E|.            </a:t>
            </a:r>
            <a:r>
              <a:rPr lang="es-MX" sz="2400" u="none" dirty="0">
                <a:solidFill>
                  <a:srgbClr val="FFFF66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(1)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5345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8" grpId="0"/>
      <p:bldP spid="2" grpId="0" animBg="1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de flecha 11"/>
          <p:cNvCxnSpPr/>
          <p:nvPr/>
        </p:nvCxnSpPr>
        <p:spPr bwMode="auto">
          <a:xfrm flipH="1" flipV="1">
            <a:off x="2481431" y="2056707"/>
            <a:ext cx="821839" cy="133039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Conector recto de flecha 13"/>
          <p:cNvCxnSpPr/>
          <p:nvPr/>
        </p:nvCxnSpPr>
        <p:spPr bwMode="auto">
          <a:xfrm flipH="1" flipV="1">
            <a:off x="3496397" y="2038113"/>
            <a:ext cx="1105895" cy="21357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ector recto de flecha 15"/>
          <p:cNvCxnSpPr/>
          <p:nvPr/>
        </p:nvCxnSpPr>
        <p:spPr bwMode="auto">
          <a:xfrm flipH="1" flipV="1">
            <a:off x="4144548" y="2080237"/>
            <a:ext cx="1486446" cy="29232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ector recto de flecha 18"/>
          <p:cNvCxnSpPr/>
          <p:nvPr/>
        </p:nvCxnSpPr>
        <p:spPr bwMode="auto">
          <a:xfrm flipH="1" flipV="1">
            <a:off x="4980544" y="2056706"/>
            <a:ext cx="1919269" cy="36606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66800" y="1116779"/>
            <a:ext cx="8229600" cy="4735381"/>
          </a:xfrm>
        </p:spPr>
        <p:txBody>
          <a:bodyPr/>
          <a:lstStyle/>
          <a:p>
            <a:r>
              <a:rPr lang="es-MX" sz="2400" dirty="0"/>
              <a:t>El costo total de una red estrella de </a:t>
            </a:r>
            <a:r>
              <a:rPr lang="es-MX" sz="2400" i="1" dirty="0"/>
              <a:t>n</a:t>
            </a:r>
            <a:r>
              <a:rPr lang="es-MX" sz="2400" dirty="0"/>
              <a:t> nodos es</a:t>
            </a:r>
          </a:p>
          <a:p>
            <a:r>
              <a:rPr lang="es-MX" sz="2800" dirty="0"/>
              <a:t>(</a:t>
            </a:r>
            <a:r>
              <a:rPr lang="es-MX" sz="2400" dirty="0"/>
              <a:t>1 + 2(</a:t>
            </a:r>
            <a:r>
              <a:rPr lang="es-MX" sz="2400" i="1" dirty="0"/>
              <a:t>n</a:t>
            </a:r>
            <a:r>
              <a:rPr lang="es-MX" sz="2400" dirty="0"/>
              <a:t>-2) + </a:t>
            </a:r>
            <a:r>
              <a:rPr lang="es-MX" sz="2400" dirty="0">
                <a:sym typeface="Symbol" panose="05050102010706020507" pitchFamily="18" charset="2"/>
              </a:rPr>
              <a:t></a:t>
            </a:r>
            <a:r>
              <a:rPr lang="es-MX" sz="2800" dirty="0"/>
              <a:t>)</a:t>
            </a:r>
            <a:r>
              <a:rPr lang="es-MX" sz="2400" dirty="0"/>
              <a:t> (</a:t>
            </a:r>
            <a:r>
              <a:rPr lang="es-MX" sz="2400" i="1" dirty="0"/>
              <a:t>n</a:t>
            </a:r>
            <a:r>
              <a:rPr lang="es-MX" sz="2400" dirty="0"/>
              <a:t>-1) + </a:t>
            </a:r>
            <a:r>
              <a:rPr lang="es-MX" sz="2400" i="1" dirty="0"/>
              <a:t>n</a:t>
            </a:r>
            <a:r>
              <a:rPr lang="es-MX" sz="2400" dirty="0"/>
              <a:t>-1</a:t>
            </a:r>
          </a:p>
          <a:p>
            <a:pPr marL="0" indent="0">
              <a:buNone/>
            </a:pPr>
            <a:r>
              <a:rPr lang="es-MX" sz="2400" dirty="0"/>
              <a:t>				      = (</a:t>
            </a:r>
            <a:r>
              <a:rPr lang="es-MX" sz="2400" i="1" dirty="0"/>
              <a:t>n</a:t>
            </a:r>
            <a:r>
              <a:rPr lang="es-MX" sz="2400" dirty="0"/>
              <a:t> -1) (</a:t>
            </a:r>
            <a:r>
              <a:rPr lang="es-MX" sz="2400" dirty="0">
                <a:sym typeface="Symbol" panose="05050102010706020507" pitchFamily="18" charset="2"/>
              </a:rPr>
              <a:t></a:t>
            </a:r>
            <a:r>
              <a:rPr lang="es-MX" sz="2400" dirty="0"/>
              <a:t> - 2 + 2</a:t>
            </a:r>
            <a:r>
              <a:rPr lang="es-MX" sz="2400" i="1" dirty="0"/>
              <a:t>n</a:t>
            </a:r>
            <a:r>
              <a:rPr lang="es-MX" sz="2400" dirty="0"/>
              <a:t>).</a:t>
            </a:r>
          </a:p>
          <a:p>
            <a:pPr marL="0" indent="0">
              <a:buNone/>
            </a:pPr>
            <a:endParaRPr lang="es-MX" sz="2400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740597" y="2654551"/>
            <a:ext cx="8500684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 cualquier nodo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en la periferia, al nodo central, la distancia  es 1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931320" y="3417393"/>
            <a:ext cx="6263989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Del nodo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 los otros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-2 nodos, la distancia es 2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2385087" y="4180235"/>
            <a:ext cx="505111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nodo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pagó </a:t>
            </a:r>
            <a:r>
              <a:rPr lang="es-MX" sz="2400" u="none" dirty="0">
                <a:sym typeface="Symbol" panose="05050102010706020507" pitchFamily="18" charset="2"/>
              </a:rPr>
              <a:t>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por su enlace al centro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801297" y="4943077"/>
            <a:ext cx="505111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Hay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 nodos como el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en la periferia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389380" y="5705919"/>
            <a:ext cx="5632700" cy="83099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nodo central no paga enlace. Su distancia total a los nodos de la periferia es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" name="Conector recto de flecha 10"/>
          <p:cNvCxnSpPr/>
          <p:nvPr/>
        </p:nvCxnSpPr>
        <p:spPr bwMode="auto">
          <a:xfrm flipH="1" flipV="1">
            <a:off x="1729305" y="2011868"/>
            <a:ext cx="321672" cy="6463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749449" y="117164"/>
            <a:ext cx="5236566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 dónde salió la fórmula anterior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3" name="Marcador de contenido 2"/>
          <p:cNvSpPr txBox="1">
            <a:spLocks/>
          </p:cNvSpPr>
          <p:nvPr/>
        </p:nvSpPr>
        <p:spPr bwMode="auto">
          <a:xfrm>
            <a:off x="5224783" y="1640093"/>
            <a:ext cx="3139265" cy="602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2"/>
              </a:buBlip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/>
              <a:t>= (</a:t>
            </a:r>
            <a:r>
              <a:rPr lang="es-MX" sz="2400" i="1" dirty="0"/>
              <a:t>n</a:t>
            </a:r>
            <a:r>
              <a:rPr lang="es-MX" sz="2400" dirty="0"/>
              <a:t>-1) (2 +2</a:t>
            </a:r>
            <a:r>
              <a:rPr lang="es-MX" sz="2400" i="1" dirty="0"/>
              <a:t>n</a:t>
            </a:r>
            <a:r>
              <a:rPr lang="es-MX" sz="2400" dirty="0"/>
              <a:t> - 4 + </a:t>
            </a:r>
            <a:r>
              <a:rPr lang="es-MX" sz="2400" dirty="0">
                <a:sym typeface="Symbol" panose="05050102010706020507" pitchFamily="18" charset="2"/>
              </a:rPr>
              <a:t></a:t>
            </a:r>
            <a:r>
              <a:rPr lang="es-MX" sz="2400" dirty="0"/>
              <a:t>) 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98DB2A34-8F6D-B493-6599-A6C6DA2BD75D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8058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 animBg="1"/>
      <p:bldP spid="8" grpId="0" animBg="1"/>
      <p:bldP spid="9" grpId="0" animBg="1"/>
      <p:bldP spid="2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cto de flecha 13"/>
          <p:cNvCxnSpPr/>
          <p:nvPr/>
        </p:nvCxnSpPr>
        <p:spPr bwMode="auto">
          <a:xfrm flipH="1" flipV="1">
            <a:off x="2693226" y="1741568"/>
            <a:ext cx="792924" cy="192714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ector recto de flecha 15"/>
          <p:cNvCxnSpPr/>
          <p:nvPr/>
        </p:nvCxnSpPr>
        <p:spPr bwMode="auto">
          <a:xfrm flipH="1" flipV="1">
            <a:off x="3115782" y="1763263"/>
            <a:ext cx="1188756" cy="25930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323850" y="904469"/>
                <a:ext cx="8229600" cy="5528497"/>
              </a:xfrm>
            </p:spPr>
            <p:txBody>
              <a:bodyPr/>
              <a:lstStyle/>
              <a:p>
                <a:r>
                  <a:rPr lang="es-MX" sz="2400" dirty="0"/>
                  <a:t>El costo total de una red completa </a:t>
                </a:r>
                <a:r>
                  <a:rPr lang="es-MX" sz="2400" dirty="0" err="1"/>
                  <a:t>K</a:t>
                </a:r>
                <a:r>
                  <a:rPr lang="es-MX" sz="2400" i="1" baseline="-25000" dirty="0" err="1"/>
                  <a:t>n</a:t>
                </a:r>
                <a:r>
                  <a:rPr lang="es-MX" sz="2400" dirty="0"/>
                  <a:t> de </a:t>
                </a:r>
                <a:r>
                  <a:rPr lang="es-MX" sz="2400" i="1" dirty="0"/>
                  <a:t>n</a:t>
                </a:r>
                <a:r>
                  <a:rPr lang="es-MX" sz="2400" dirty="0"/>
                  <a:t> nodos es</a:t>
                </a:r>
              </a:p>
              <a:p>
                <a:r>
                  <a:rPr lang="es-MX" sz="2400" dirty="0">
                    <a:sym typeface="Symbol" panose="05050102010706020507" pitchFamily="18" charset="2"/>
                  </a:rPr>
                  <a:t></a:t>
                </a:r>
                <a:r>
                  <a:rPr lang="es-MX" sz="2400" i="1" dirty="0"/>
                  <a:t>n</a:t>
                </a:r>
                <a:r>
                  <a:rPr lang="es-MX" sz="2400" dirty="0"/>
                  <a:t>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-1)/2 + 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</a:t>
                </a:r>
                <a:r>
                  <a:rPr lang="es-MX" sz="2400" i="1" dirty="0"/>
                  <a:t>n</a:t>
                </a:r>
              </a:p>
              <a:p>
                <a:pPr marL="0" indent="0">
                  <a:buNone/>
                </a:pPr>
                <a:r>
                  <a:rPr lang="es-MX" sz="2400" dirty="0"/>
                  <a:t>			  = </a:t>
                </a:r>
                <a:r>
                  <a:rPr lang="es-MX" sz="2400" i="1" dirty="0"/>
                  <a:t>n</a:t>
                </a:r>
                <a:r>
                  <a:rPr lang="es-MX" sz="2400" dirty="0"/>
                  <a:t>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</a:t>
                </a:r>
                <a:r>
                  <a:rPr lang="es-MX" sz="28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s-MX" sz="2400" dirty="0">
                            <a:sym typeface="Symbol" panose="05050102010706020507" pitchFamily="18" charset="2"/>
                          </a:rPr>
                          <m:t>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s-MX" sz="2400" dirty="0"/>
                  <a:t> +2</a:t>
                </a:r>
                <a:r>
                  <a:rPr lang="es-MX" sz="2800" dirty="0"/>
                  <a:t>)</a:t>
                </a:r>
                <a:r>
                  <a:rPr lang="es-MX" sz="2400" dirty="0"/>
                  <a:t>.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850" y="904469"/>
                <a:ext cx="8229600" cy="5528497"/>
              </a:xfrm>
              <a:blipFill>
                <a:blip r:embed="rId2"/>
                <a:stretch>
                  <a:fillRect t="-88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97649" y="2979871"/>
            <a:ext cx="6008942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Número de lados en la red, y cada uno cuesta </a:t>
            </a:r>
            <a:r>
              <a:rPr lang="es-MX" sz="2400" u="none" dirty="0">
                <a:sym typeface="Symbol" panose="05050102010706020507" pitchFamily="18" charset="2"/>
              </a:rPr>
              <a:t>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218178" y="3690949"/>
            <a:ext cx="801300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nodo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visita a los otros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 nodos, que están a distancia 1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644353" y="4402026"/>
            <a:ext cx="310393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Hay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nodos como el 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" name="Conector recto de flecha 10"/>
          <p:cNvCxnSpPr/>
          <p:nvPr/>
        </p:nvCxnSpPr>
        <p:spPr bwMode="auto">
          <a:xfrm flipH="1" flipV="1">
            <a:off x="1550537" y="1927356"/>
            <a:ext cx="345278" cy="10525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Marcador de contenido 2"/>
          <p:cNvSpPr txBox="1">
            <a:spLocks/>
          </p:cNvSpPr>
          <p:nvPr/>
        </p:nvSpPr>
        <p:spPr bwMode="auto">
          <a:xfrm>
            <a:off x="3192889" y="1359888"/>
            <a:ext cx="2549236" cy="61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Blip>
                <a:blip r:embed="rId3"/>
              </a:buBlip>
              <a:defRPr sz="32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panose="05000000000000000000" pitchFamily="2" charset="2"/>
              <a:buBlip>
                <a:blip r:embed="rId4"/>
              </a:buBlip>
              <a:defRPr sz="24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anose="05000000000000000000" pitchFamily="2" charset="2"/>
              <a:buBlip>
                <a:blip r:embed="rId5"/>
              </a:buBlip>
              <a:defRPr sz="2000" kern="1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sz="2400" dirty="0"/>
              <a:t>= </a:t>
            </a:r>
            <a:r>
              <a:rPr lang="es-MX" sz="2400" i="1" dirty="0"/>
              <a:t>n</a:t>
            </a:r>
            <a:r>
              <a:rPr lang="es-MX" sz="2400" dirty="0"/>
              <a:t>(</a:t>
            </a:r>
            <a:r>
              <a:rPr lang="es-MX" sz="2400" i="1" dirty="0"/>
              <a:t>n</a:t>
            </a:r>
            <a:r>
              <a:rPr lang="es-MX" sz="2400" dirty="0"/>
              <a:t>-1)(1 + </a:t>
            </a:r>
            <a:r>
              <a:rPr lang="es-MX" sz="2400" dirty="0">
                <a:sym typeface="Symbol" panose="05050102010706020507" pitchFamily="18" charset="2"/>
              </a:rPr>
              <a:t></a:t>
            </a:r>
            <a:r>
              <a:rPr lang="es-MX" sz="2400" dirty="0"/>
              <a:t>/2)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Marcador de contenido 2"/>
              <p:cNvSpPr txBox="1">
                <a:spLocks/>
              </p:cNvSpPr>
              <p:nvPr/>
            </p:nvSpPr>
            <p:spPr bwMode="auto">
              <a:xfrm>
                <a:off x="5577153" y="1292381"/>
                <a:ext cx="2118668" cy="6802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s-MX" sz="2400" dirty="0"/>
                  <a:t>= </a:t>
                </a:r>
                <a:r>
                  <a:rPr lang="es-MX" sz="2400" i="1" dirty="0"/>
                  <a:t>n</a:t>
                </a:r>
                <a:r>
                  <a:rPr lang="es-MX" sz="2400" dirty="0"/>
                  <a:t>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s-MX" sz="2400" dirty="0">
                            <a:sym typeface="Symbol" panose="05050102010706020507" pitchFamily="18" charset="2"/>
                          </a:rPr>
                          <m:t></m:t>
                        </m:r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+2</m:t>
                        </m:r>
                      </m:num>
                      <m:den>
                        <m:r>
                          <a:rPr lang="es-MX" sz="24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s-MX" sz="2400" dirty="0"/>
                  <a:t>) </a:t>
                </a:r>
              </a:p>
            </p:txBody>
          </p:sp>
        </mc:Choice>
        <mc:Fallback xmlns="">
          <p:sp>
            <p:nvSpPr>
              <p:cNvPr id="26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77153" y="1292381"/>
                <a:ext cx="2118668" cy="680234"/>
              </a:xfrm>
              <a:prstGeom prst="rect">
                <a:avLst/>
              </a:prstGeom>
              <a:blipFill>
                <a:blip r:embed="rId6"/>
                <a:stretch>
                  <a:fillRect l="-4899" r="-2017" b="-357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uadroTexto 41">
            <a:extLst>
              <a:ext uri="{FF2B5EF4-FFF2-40B4-BE49-F238E27FC236}">
                <a16:creationId xmlns:a16="http://schemas.microsoft.com/office/drawing/2014/main" id="{A143F704-8B75-C164-6CD3-57A53B07C7B8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36</a:t>
            </a:fld>
            <a:endParaRPr lang="es-MX" dirty="0"/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B4C2B651-AC34-94C6-3ADC-B6900C027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449" y="117164"/>
            <a:ext cx="5236566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 dónde salió la fórmula anterior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8" name="Arco 17">
            <a:extLst>
              <a:ext uri="{FF2B5EF4-FFF2-40B4-BE49-F238E27FC236}">
                <a16:creationId xmlns:a16="http://schemas.microsoft.com/office/drawing/2014/main" id="{6C8668A9-506E-3E7C-D2A9-D5816C42DEA9}"/>
              </a:ext>
            </a:extLst>
          </p:cNvPr>
          <p:cNvSpPr/>
          <p:nvPr/>
        </p:nvSpPr>
        <p:spPr>
          <a:xfrm flipV="1">
            <a:off x="932997" y="1613256"/>
            <a:ext cx="1085850" cy="268379"/>
          </a:xfrm>
          <a:prstGeom prst="arc">
            <a:avLst>
              <a:gd name="adj1" fmla="val 11043318"/>
              <a:gd name="adj2" fmla="val 0"/>
            </a:avLst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687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 animBg="1"/>
      <p:bldP spid="25" grpId="0"/>
      <p:bldP spid="26" grpId="0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8156" y="1495282"/>
            <a:ext cx="10753264" cy="5141841"/>
          </a:xfrm>
        </p:spPr>
        <p:txBody>
          <a:bodyPr/>
          <a:lstStyle/>
          <a:p>
            <a:r>
              <a:rPr lang="es-MX" dirty="0">
                <a:sym typeface="Symbol" panose="05050102010706020507" pitchFamily="18" charset="2"/>
              </a:rPr>
              <a:t>Cuando </a:t>
            </a:r>
            <a:r>
              <a:rPr lang="es-MX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≥</a:t>
            </a:r>
            <a:r>
              <a:rPr lang="es-MX" dirty="0">
                <a:sym typeface="Symbol" panose="05050102010706020507" pitchFamily="18" charset="2"/>
              </a:rPr>
              <a:t>2, el óptimo social se logra con |E| mínima, de modo que es la estrella.</a:t>
            </a:r>
          </a:p>
          <a:p>
            <a:r>
              <a:rPr lang="es-MX" dirty="0">
                <a:sym typeface="Symbol" panose="05050102010706020507" pitchFamily="18" charset="2"/>
              </a:rPr>
              <a:t>La estrella también es un equilibrio Nash, pero puede haber equilibrios Nash peores.</a:t>
            </a:r>
            <a:endParaRPr lang="es-MX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489769" y="3865671"/>
            <a:ext cx="495290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Un lado es caro y cada nodo es egoísta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6" name="Conector recto de flecha 5"/>
          <p:cNvCxnSpPr/>
          <p:nvPr/>
        </p:nvCxnSpPr>
        <p:spPr bwMode="auto">
          <a:xfrm flipH="1" flipV="1">
            <a:off x="2677914" y="3062108"/>
            <a:ext cx="1071418" cy="80356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7C6896F3-6F0D-0AED-92F7-ADF2ADF0A00A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37</a:t>
            </a:fld>
            <a:endParaRPr lang="es-MX" dirty="0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1B4FEEAD-8BD7-8736-82B4-D434D0CC5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111587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2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80AED3D2-BC97-5233-24A0-7FBF3ED37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9186" y="82943"/>
            <a:ext cx="8036192" cy="1143000"/>
          </a:xfrm>
        </p:spPr>
        <p:txBody>
          <a:bodyPr/>
          <a:lstStyle/>
          <a:p>
            <a:r>
              <a:rPr lang="es-MX" dirty="0"/>
              <a:t>Resultados básicos</a:t>
            </a:r>
          </a:p>
        </p:txBody>
      </p:sp>
      <p:sp>
        <p:nvSpPr>
          <p:cNvPr id="2" name="Text Box 9">
            <a:extLst>
              <a:ext uri="{FF2B5EF4-FFF2-40B4-BE49-F238E27FC236}">
                <a16:creationId xmlns:a16="http://schemas.microsoft.com/office/drawing/2014/main" id="{FB6E8F1C-C57E-A15E-6CB3-7FF803C66F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4315" y="6199075"/>
            <a:ext cx="652756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cota inferior C(G)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≥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 2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 + ( -2)|E|.            </a:t>
            </a:r>
            <a:r>
              <a:rPr lang="es-MX" sz="2400" u="none" dirty="0">
                <a:solidFill>
                  <a:srgbClr val="FFFF66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(1)</a:t>
            </a:r>
            <a:endParaRPr lang="es-MX" sz="2400" i="1" u="none" dirty="0">
              <a:solidFill>
                <a:srgbClr val="FFFF66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6458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66219" y="60147"/>
            <a:ext cx="8229600" cy="1143000"/>
          </a:xfrm>
        </p:spPr>
        <p:txBody>
          <a:bodyPr/>
          <a:lstStyle/>
          <a:p>
            <a:r>
              <a:rPr lang="es-MX" dirty="0"/>
              <a:t>Una cota superior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2420" y="1600200"/>
            <a:ext cx="11307378" cy="4775311"/>
          </a:xfrm>
        </p:spPr>
        <p:txBody>
          <a:bodyPr/>
          <a:lstStyle/>
          <a:p>
            <a:r>
              <a:rPr lang="es-MX" dirty="0">
                <a:effectLst/>
              </a:rPr>
              <a:t>Una cota superior es</a:t>
            </a:r>
          </a:p>
          <a:p>
            <a:pPr marL="0" indent="0">
              <a:buNone/>
            </a:pPr>
            <a:r>
              <a:rPr lang="es-MX" dirty="0">
                <a:effectLst/>
              </a:rPr>
              <a:t>  </a:t>
            </a:r>
          </a:p>
          <a:p>
            <a:r>
              <a:rPr lang="es-MX" dirty="0">
                <a:effectLst/>
              </a:rPr>
              <a:t>Observe que si </a:t>
            </a:r>
            <a:r>
              <a:rPr lang="es-MX" dirty="0">
                <a:effectLst/>
                <a:sym typeface="Symbol" panose="05050102010706020507" pitchFamily="18" charset="2"/>
              </a:rPr>
              <a:t></a:t>
            </a:r>
            <a:r>
              <a:rPr lang="es-MX" dirty="0">
                <a:effectLst/>
              </a:rPr>
              <a:t>&gt;</a:t>
            </a:r>
            <a:r>
              <a:rPr lang="es-MX" i="1" dirty="0">
                <a:effectLst/>
              </a:rPr>
              <a:t>n</a:t>
            </a:r>
            <a:r>
              <a:rPr lang="es-MX" baseline="30000" dirty="0">
                <a:effectLst/>
              </a:rPr>
              <a:t>2</a:t>
            </a:r>
            <a:r>
              <a:rPr lang="es-MX" dirty="0">
                <a:effectLst/>
              </a:rPr>
              <a:t> el equilibrio Nash es un árbol, </a:t>
            </a:r>
            <a:r>
              <a:rPr lang="es-MX" sz="2800" dirty="0">
                <a:effectLst/>
              </a:rPr>
              <a:t>porque, a menos que la distancia a un nodo sea infinita, un jugador no tendrá interés en construir una arista.</a:t>
            </a:r>
          </a:p>
          <a:p>
            <a:endParaRPr lang="es-MX" sz="1000" dirty="0"/>
          </a:p>
          <a:p>
            <a:r>
              <a:rPr lang="es-MX" sz="2400" dirty="0"/>
              <a:t>D</a:t>
            </a:r>
            <a:r>
              <a:rPr lang="es-ES" sz="2400" dirty="0" err="1"/>
              <a:t>emostración</a:t>
            </a:r>
            <a:r>
              <a:rPr lang="es-ES" sz="2400" dirty="0"/>
              <a:t>. Las aristas son muy costosas. Cada jugador prefiere viajar una larga ruta que puede ser de longitud </a:t>
            </a:r>
            <a:r>
              <a:rPr lang="es-ES" sz="2400" i="1" dirty="0"/>
              <a:t>n</a:t>
            </a:r>
            <a:r>
              <a:rPr lang="es-ES" sz="2400" dirty="0"/>
              <a:t>, a construir una arista que le cuesta más de </a:t>
            </a:r>
            <a:r>
              <a:rPr lang="es-ES" sz="2400" i="1" dirty="0"/>
              <a:t>n</a:t>
            </a:r>
            <a:r>
              <a:rPr lang="es-ES" sz="2400" baseline="30000" dirty="0"/>
              <a:t>2</a:t>
            </a:r>
            <a:r>
              <a:rPr lang="es-ES" sz="2400" dirty="0"/>
              <a:t>. </a:t>
            </a:r>
          </a:p>
          <a:p>
            <a:r>
              <a:rPr lang="es-ES" sz="2400" dirty="0"/>
              <a:t>Cada nodo emite una arista a un nodo al cual no esté ya conectado. No se forman ciclos simples.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662078" y="1634491"/>
            <a:ext cx="4973412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/>
              <a:t>C(G) = ∑</a:t>
            </a:r>
            <a:r>
              <a:rPr lang="es-MX" sz="2800" i="1" u="none" baseline="-40000" dirty="0"/>
              <a:t>i </a:t>
            </a:r>
            <a:r>
              <a:rPr lang="es-MX" sz="2800" i="1" u="none" dirty="0" err="1"/>
              <a:t>c</a:t>
            </a:r>
            <a:r>
              <a:rPr lang="es-MX" sz="2800" i="1" u="none" baseline="-40000" dirty="0" err="1"/>
              <a:t>i</a:t>
            </a:r>
            <a:r>
              <a:rPr lang="es-MX" sz="2800" i="1" u="none" dirty="0"/>
              <a:t> </a:t>
            </a:r>
            <a:r>
              <a:rPr lang="es-MX" sz="2800" u="none" dirty="0"/>
              <a:t>= </a:t>
            </a:r>
            <a:r>
              <a:rPr lang="es-MX" sz="2800" u="none" dirty="0">
                <a:sym typeface="Symbol" panose="05050102010706020507" pitchFamily="18" charset="2"/>
              </a:rPr>
              <a:t></a:t>
            </a:r>
            <a:r>
              <a:rPr lang="es-MX" sz="2800" u="none" dirty="0"/>
              <a:t>|E| + ∑</a:t>
            </a:r>
            <a:r>
              <a:rPr lang="es-MX" sz="2800" i="1" u="none" baseline="-25000" dirty="0"/>
              <a:t>i, j </a:t>
            </a:r>
            <a:r>
              <a:rPr lang="es-MX" sz="2800" i="1" u="none" dirty="0" err="1"/>
              <a:t>d</a:t>
            </a:r>
            <a:r>
              <a:rPr lang="es-MX" sz="2800" u="none" baseline="-40000" dirty="0" err="1"/>
              <a:t>G</a:t>
            </a:r>
            <a:r>
              <a:rPr lang="es-MX" sz="2800" u="none" baseline="-40000" dirty="0"/>
              <a:t>(</a:t>
            </a:r>
            <a:r>
              <a:rPr lang="es-MX" sz="2800" i="1" u="none" baseline="-40000" dirty="0"/>
              <a:t>i</a:t>
            </a:r>
            <a:r>
              <a:rPr lang="es-MX" sz="2800" u="none" baseline="-40000" dirty="0"/>
              <a:t>, </a:t>
            </a:r>
            <a:r>
              <a:rPr lang="es-MX" sz="2800" i="1" u="none" baseline="-40000" dirty="0"/>
              <a:t>j</a:t>
            </a:r>
            <a:r>
              <a:rPr lang="es-MX" sz="2800" u="none" baseline="-40000" dirty="0"/>
              <a:t>)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403306" y="2356533"/>
            <a:ext cx="3358164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 distancia en G de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a 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8" name="Conector recto de flecha 7"/>
          <p:cNvCxnSpPr/>
          <p:nvPr/>
        </p:nvCxnSpPr>
        <p:spPr bwMode="auto">
          <a:xfrm flipH="1" flipV="1">
            <a:off x="8666196" y="2157711"/>
            <a:ext cx="214914" cy="23512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E78D9217-20DF-C487-A1B4-9DF5F6153D7E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38</a:t>
            </a:fld>
            <a:endParaRPr lang="es-MX" dirty="0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D9E4E787-8870-1B97-C99A-E40D655A6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173325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&gt;n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EE5D14AE-F19A-E219-12DC-BF167546C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615" y="2356533"/>
            <a:ext cx="3922746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costo que incurre el nodo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42B5FA7D-E31F-F3F4-8952-CD689B3DAE08}"/>
              </a:ext>
            </a:extLst>
          </p:cNvPr>
          <p:cNvCxnSpPr/>
          <p:nvPr/>
        </p:nvCxnSpPr>
        <p:spPr bwMode="auto">
          <a:xfrm flipV="1">
            <a:off x="6177952" y="2111544"/>
            <a:ext cx="183896" cy="2812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6834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 animBg="1"/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 bwMode="auto">
          <a:xfrm>
            <a:off x="3370083" y="3091676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5" name="Elipse 4"/>
          <p:cNvSpPr/>
          <p:nvPr/>
        </p:nvSpPr>
        <p:spPr bwMode="auto">
          <a:xfrm>
            <a:off x="4499228" y="3929876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" name="Elipse 5"/>
          <p:cNvSpPr/>
          <p:nvPr/>
        </p:nvSpPr>
        <p:spPr bwMode="auto">
          <a:xfrm>
            <a:off x="5607592" y="3199676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Elipse 6"/>
          <p:cNvSpPr/>
          <p:nvPr/>
        </p:nvSpPr>
        <p:spPr bwMode="auto">
          <a:xfrm>
            <a:off x="5068996" y="1332148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8" name="Elipse 7"/>
          <p:cNvSpPr/>
          <p:nvPr/>
        </p:nvSpPr>
        <p:spPr bwMode="auto">
          <a:xfrm>
            <a:off x="6064791" y="2170348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9" name="Elipse 8"/>
          <p:cNvSpPr/>
          <p:nvPr/>
        </p:nvSpPr>
        <p:spPr bwMode="auto">
          <a:xfrm>
            <a:off x="7173155" y="1440148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0" name="Elipse 9"/>
          <p:cNvSpPr/>
          <p:nvPr/>
        </p:nvSpPr>
        <p:spPr bwMode="auto">
          <a:xfrm>
            <a:off x="6039687" y="4785925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1" name="Elipse 10"/>
          <p:cNvSpPr/>
          <p:nvPr/>
        </p:nvSpPr>
        <p:spPr bwMode="auto">
          <a:xfrm>
            <a:off x="8277196" y="4893925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2" name="Elipse 11"/>
          <p:cNvSpPr/>
          <p:nvPr/>
        </p:nvSpPr>
        <p:spPr bwMode="auto">
          <a:xfrm>
            <a:off x="7605250" y="3026397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3" name="Elipse 12"/>
          <p:cNvSpPr/>
          <p:nvPr/>
        </p:nvSpPr>
        <p:spPr bwMode="auto">
          <a:xfrm>
            <a:off x="4499228" y="4677925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4" name="Elipse 13"/>
          <p:cNvSpPr/>
          <p:nvPr/>
        </p:nvSpPr>
        <p:spPr bwMode="auto">
          <a:xfrm>
            <a:off x="8381105" y="3033323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6" name="Conector recto 15"/>
          <p:cNvCxnSpPr>
            <a:stCxn id="4" idx="5"/>
            <a:endCxn id="5" idx="1"/>
          </p:cNvCxnSpPr>
          <p:nvPr/>
        </p:nvCxnSpPr>
        <p:spPr bwMode="auto">
          <a:xfrm>
            <a:off x="3554452" y="3276044"/>
            <a:ext cx="976409" cy="6854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Elipse 17"/>
          <p:cNvSpPr/>
          <p:nvPr/>
        </p:nvSpPr>
        <p:spPr bwMode="auto">
          <a:xfrm>
            <a:off x="7096925" y="903948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9" name="Conector recto 18"/>
          <p:cNvCxnSpPr>
            <a:stCxn id="41" idx="3"/>
            <a:endCxn id="6" idx="0"/>
          </p:cNvCxnSpPr>
          <p:nvPr/>
        </p:nvCxnSpPr>
        <p:spPr bwMode="auto">
          <a:xfrm flipH="1">
            <a:off x="5715592" y="2360261"/>
            <a:ext cx="372210" cy="83941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Conector recto 20"/>
          <p:cNvCxnSpPr>
            <a:stCxn id="42" idx="6"/>
            <a:endCxn id="43" idx="2"/>
          </p:cNvCxnSpPr>
          <p:nvPr/>
        </p:nvCxnSpPr>
        <p:spPr bwMode="auto">
          <a:xfrm>
            <a:off x="7826204" y="3123031"/>
            <a:ext cx="554901" cy="18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2338611" y="5905629"/>
            <a:ext cx="7542107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Las aristas no son dirigidas, pero les pongo flechas para que se sepa qué nodo las emitió. (Luego, quitarle las flechas)</a:t>
            </a:r>
          </a:p>
        </p:txBody>
      </p:sp>
      <p:cxnSp>
        <p:nvCxnSpPr>
          <p:cNvPr id="25" name="Conector recto 24"/>
          <p:cNvCxnSpPr>
            <a:stCxn id="14" idx="1"/>
            <a:endCxn id="9" idx="5"/>
          </p:cNvCxnSpPr>
          <p:nvPr/>
        </p:nvCxnSpPr>
        <p:spPr bwMode="auto">
          <a:xfrm flipH="1" flipV="1">
            <a:off x="7357523" y="1624517"/>
            <a:ext cx="1055214" cy="144043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Conector recto 27"/>
          <p:cNvCxnSpPr>
            <a:stCxn id="44" idx="5"/>
            <a:endCxn id="41" idx="1"/>
          </p:cNvCxnSpPr>
          <p:nvPr/>
        </p:nvCxnSpPr>
        <p:spPr bwMode="auto">
          <a:xfrm>
            <a:off x="5250214" y="1516516"/>
            <a:ext cx="837588" cy="6910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31"/>
          <p:cNvCxnSpPr>
            <a:stCxn id="45" idx="2"/>
            <a:endCxn id="56" idx="6"/>
          </p:cNvCxnSpPr>
          <p:nvPr/>
        </p:nvCxnSpPr>
        <p:spPr bwMode="auto">
          <a:xfrm flipH="1" flipV="1">
            <a:off x="4713945" y="4770168"/>
            <a:ext cx="1312157" cy="1237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ector recto 33"/>
          <p:cNvCxnSpPr>
            <a:stCxn id="6" idx="4"/>
            <a:endCxn id="10" idx="0"/>
          </p:cNvCxnSpPr>
          <p:nvPr/>
        </p:nvCxnSpPr>
        <p:spPr bwMode="auto">
          <a:xfrm>
            <a:off x="5715593" y="3415677"/>
            <a:ext cx="432095" cy="13702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36"/>
          <p:cNvCxnSpPr>
            <a:stCxn id="18" idx="4"/>
            <a:endCxn id="9" idx="0"/>
          </p:cNvCxnSpPr>
          <p:nvPr/>
        </p:nvCxnSpPr>
        <p:spPr bwMode="auto">
          <a:xfrm>
            <a:off x="7204925" y="1119948"/>
            <a:ext cx="76230" cy="320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Elipse 39"/>
          <p:cNvSpPr/>
          <p:nvPr/>
        </p:nvSpPr>
        <p:spPr bwMode="auto">
          <a:xfrm>
            <a:off x="3382665" y="3091676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1" name="Elipse 40"/>
          <p:cNvSpPr/>
          <p:nvPr/>
        </p:nvSpPr>
        <p:spPr bwMode="auto">
          <a:xfrm>
            <a:off x="6056170" y="2175893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2" name="Elipse 41"/>
          <p:cNvSpPr/>
          <p:nvPr/>
        </p:nvSpPr>
        <p:spPr bwMode="auto">
          <a:xfrm>
            <a:off x="7610204" y="3015031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3" name="Elipse 42"/>
          <p:cNvSpPr/>
          <p:nvPr/>
        </p:nvSpPr>
        <p:spPr bwMode="auto">
          <a:xfrm>
            <a:off x="8381105" y="3033323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4" name="Elipse 43"/>
          <p:cNvSpPr/>
          <p:nvPr/>
        </p:nvSpPr>
        <p:spPr bwMode="auto">
          <a:xfrm>
            <a:off x="5065846" y="1332148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5" name="Elipse 44"/>
          <p:cNvSpPr/>
          <p:nvPr/>
        </p:nvSpPr>
        <p:spPr bwMode="auto">
          <a:xfrm>
            <a:off x="6026102" y="4785925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6" name="Elipse 45"/>
          <p:cNvSpPr/>
          <p:nvPr/>
        </p:nvSpPr>
        <p:spPr bwMode="auto">
          <a:xfrm>
            <a:off x="5610069" y="3207961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7" name="Elipse 46"/>
          <p:cNvSpPr/>
          <p:nvPr/>
        </p:nvSpPr>
        <p:spPr bwMode="auto">
          <a:xfrm>
            <a:off x="7096925" y="894213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48" name="Conector recto 47"/>
          <p:cNvCxnSpPr>
            <a:stCxn id="11" idx="0"/>
            <a:endCxn id="14" idx="4"/>
          </p:cNvCxnSpPr>
          <p:nvPr/>
        </p:nvCxnSpPr>
        <p:spPr bwMode="auto">
          <a:xfrm flipV="1">
            <a:off x="8385197" y="3249323"/>
            <a:ext cx="103909" cy="164460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Elipse 50"/>
          <p:cNvSpPr/>
          <p:nvPr/>
        </p:nvSpPr>
        <p:spPr bwMode="auto">
          <a:xfrm>
            <a:off x="8277196" y="4877084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53" name="Conector recto 52"/>
          <p:cNvCxnSpPr>
            <a:cxnSpLocks/>
            <a:stCxn id="56" idx="0"/>
            <a:endCxn id="5" idx="4"/>
          </p:cNvCxnSpPr>
          <p:nvPr/>
        </p:nvCxnSpPr>
        <p:spPr bwMode="auto">
          <a:xfrm flipV="1">
            <a:off x="4605945" y="4145876"/>
            <a:ext cx="1283" cy="5162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Elipse 55"/>
          <p:cNvSpPr/>
          <p:nvPr/>
        </p:nvSpPr>
        <p:spPr bwMode="auto">
          <a:xfrm>
            <a:off x="4497945" y="4662168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57" name="Conector recto 56"/>
          <p:cNvCxnSpPr>
            <a:stCxn id="61" idx="3"/>
            <a:endCxn id="41" idx="7"/>
          </p:cNvCxnSpPr>
          <p:nvPr/>
        </p:nvCxnSpPr>
        <p:spPr bwMode="auto">
          <a:xfrm flipH="1">
            <a:off x="6240538" y="1614668"/>
            <a:ext cx="967342" cy="5928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Elipse 60"/>
          <p:cNvSpPr/>
          <p:nvPr/>
        </p:nvSpPr>
        <p:spPr bwMode="auto">
          <a:xfrm>
            <a:off x="7176248" y="1430300"/>
            <a:ext cx="216000" cy="2160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2" name="Text Box 9"/>
          <p:cNvSpPr txBox="1">
            <a:spLocks noChangeArrowheads="1"/>
          </p:cNvSpPr>
          <p:nvPr/>
        </p:nvSpPr>
        <p:spPr bwMode="auto">
          <a:xfrm>
            <a:off x="652985" y="4093032"/>
            <a:ext cx="3506777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nodo, excepto uno, emite solamente una arista</a:t>
            </a:r>
          </a:p>
        </p:txBody>
      </p:sp>
      <p:cxnSp>
        <p:nvCxnSpPr>
          <p:cNvPr id="63" name="Conector recto de flecha 62"/>
          <p:cNvCxnSpPr/>
          <p:nvPr/>
        </p:nvCxnSpPr>
        <p:spPr bwMode="auto">
          <a:xfrm flipV="1">
            <a:off x="3869497" y="4161633"/>
            <a:ext cx="555728" cy="21198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5" name="Text Box 9"/>
          <p:cNvSpPr txBox="1">
            <a:spLocks noChangeArrowheads="1"/>
          </p:cNvSpPr>
          <p:nvPr/>
        </p:nvSpPr>
        <p:spPr bwMode="auto">
          <a:xfrm>
            <a:off x="2349389" y="5276387"/>
            <a:ext cx="5927807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 estrategia egoísta produce 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 aristas</a:t>
            </a:r>
          </a:p>
        </p:txBody>
      </p:sp>
      <p:sp>
        <p:nvSpPr>
          <p:cNvPr id="68" name="Text Box 9"/>
          <p:cNvSpPr txBox="1">
            <a:spLocks noChangeArrowheads="1"/>
          </p:cNvSpPr>
          <p:nvPr/>
        </p:nvSpPr>
        <p:spPr bwMode="auto">
          <a:xfrm>
            <a:off x="220469" y="1516516"/>
            <a:ext cx="3028950" cy="95410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Árbol que forma la estrategia egoísta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5A2DE0ED-F8D2-9ADF-ACBD-DCA7EDA51BB5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39</a:t>
            </a:fld>
            <a:endParaRPr lang="es-MX" dirty="0"/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A02854B3-E785-BA8B-1C4C-7B648A16E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173325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&gt;n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1423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51" grpId="0" animBg="1"/>
      <p:bldP spid="56" grpId="0" animBg="1"/>
      <p:bldP spid="61" grpId="0" animBg="1"/>
      <p:bldP spid="62" grpId="0"/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uadroTexto 16">
            <a:extLst>
              <a:ext uri="{FF2B5EF4-FFF2-40B4-BE49-F238E27FC236}">
                <a16:creationId xmlns:a16="http://schemas.microsoft.com/office/drawing/2014/main" id="{EFE36764-B1AF-91BA-816D-7E614D9D36E9}"/>
              </a:ext>
            </a:extLst>
          </p:cNvPr>
          <p:cNvSpPr txBox="1"/>
          <p:nvPr/>
        </p:nvSpPr>
        <p:spPr>
          <a:xfrm>
            <a:off x="2647723" y="525149"/>
            <a:ext cx="6896553" cy="430508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en-US" sz="28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estructura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28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información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redes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000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 Random Graphs and Small-World Properties</a:t>
            </a:r>
            <a:endParaRPr lang="es-MX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(2) Cascading Behavior in Networks</a:t>
            </a:r>
            <a:endParaRPr lang="es-MX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 Heavy-Tailed Distributions in Networks </a:t>
            </a:r>
            <a:endParaRPr lang="es-MX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(4) Game-Theoretic Models of Behavior in Networks </a:t>
            </a:r>
            <a:endParaRPr lang="es-MX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(5) Spectral Analysis of Networks </a:t>
            </a:r>
            <a:endParaRPr lang="es-MX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(6) Clustering and Communities in Networks 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lecha: a la derecha 9">
            <a:extLst>
              <a:ext uri="{FF2B5EF4-FFF2-40B4-BE49-F238E27FC236}">
                <a16:creationId xmlns:a16="http://schemas.microsoft.com/office/drawing/2014/main" id="{37EA3144-EA3B-2F6D-BFE0-D9983635E337}"/>
              </a:ext>
            </a:extLst>
          </p:cNvPr>
          <p:cNvSpPr/>
          <p:nvPr/>
        </p:nvSpPr>
        <p:spPr>
          <a:xfrm>
            <a:off x="1977439" y="3270675"/>
            <a:ext cx="606056" cy="382773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6FA5418-C1F6-07BB-147F-A1FAEBFE429A}"/>
              </a:ext>
            </a:extLst>
          </p:cNvPr>
          <p:cNvSpPr txBox="1"/>
          <p:nvPr/>
        </p:nvSpPr>
        <p:spPr>
          <a:xfrm>
            <a:off x="495299" y="5257765"/>
            <a:ext cx="11491292" cy="14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MX" sz="2400" dirty="0"/>
              <a:t>Libro: </a:t>
            </a:r>
            <a:r>
              <a:rPr lang="es-MX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David </a:t>
            </a:r>
            <a:r>
              <a:rPr lang="es-MX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Easley</a:t>
            </a:r>
            <a:r>
              <a:rPr lang="es-MX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Jon </a:t>
            </a:r>
            <a:r>
              <a:rPr lang="fr-FR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Kleinberg</a:t>
            </a:r>
            <a:r>
              <a:rPr lang="fr-FR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Networks, Crowds, and Markets: Reasoning About a Highly Connected World</a:t>
            </a:r>
            <a:r>
              <a:rPr lang="en-US" sz="2400" i="1" strike="noStrike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http://www.cs.cornell.edu/home/kleinber/networks-book/</a:t>
            </a:r>
            <a:r>
              <a:rPr lang="en-US" sz="24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MX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Cambridge </a:t>
            </a:r>
            <a:r>
              <a:rPr lang="es-MX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es-MX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MX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r>
              <a:rPr lang="es-MX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2010. </a:t>
            </a:r>
            <a:endParaRPr lang="es-MX" sz="24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D46CC4F-714D-56CE-B345-6CB4DACE145B}"/>
              </a:ext>
            </a:extLst>
          </p:cNvPr>
          <p:cNvSpPr txBox="1"/>
          <p:nvPr/>
        </p:nvSpPr>
        <p:spPr>
          <a:xfrm>
            <a:off x="8456365" y="6332851"/>
            <a:ext cx="2175822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Libro gratis aquí</a:t>
            </a:r>
            <a:endParaRPr lang="es-MX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BC8E370E-723F-2372-3A7F-67C1DEA1516B}"/>
              </a:ext>
            </a:extLst>
          </p:cNvPr>
          <p:cNvCxnSpPr>
            <a:cxnSpLocks/>
          </p:cNvCxnSpPr>
          <p:nvPr/>
        </p:nvCxnSpPr>
        <p:spPr>
          <a:xfrm flipH="1" flipV="1">
            <a:off x="8219661" y="6261652"/>
            <a:ext cx="236704" cy="18288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82DAF357-59A4-FD6A-7D5E-1E94958CD3AF}"/>
              </a:ext>
            </a:extLst>
          </p:cNvPr>
          <p:cNvSpPr txBox="1"/>
          <p:nvPr/>
        </p:nvSpPr>
        <p:spPr>
          <a:xfrm>
            <a:off x="9215463" y="126562"/>
            <a:ext cx="28334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latin typeface="Baskerville Old Face" panose="02020602080505020303" pitchFamily="18" charset="0"/>
                <a:ea typeface="Calibri" panose="020F0502020204030204" pitchFamily="34" charset="0"/>
                <a:cs typeface="Calibri" panose="020F0502020204030204" pitchFamily="34" charset="0"/>
              </a:rPr>
              <a:t>Curso de maestría en el Centro de Investigación en Computación, IPN. (60 horas)</a:t>
            </a:r>
            <a:endParaRPr lang="es-MX" sz="2200" dirty="0">
              <a:latin typeface="Baskerville Old Face" panose="02020602080505020303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5413FA21-27AA-2E49-D143-AA71EA3F74B7}"/>
              </a:ext>
            </a:extLst>
          </p:cNvPr>
          <p:cNvCxnSpPr/>
          <p:nvPr/>
        </p:nvCxnSpPr>
        <p:spPr>
          <a:xfrm flipH="1">
            <a:off x="8750808" y="749808"/>
            <a:ext cx="594360" cy="73152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554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090048" y="2977791"/>
            <a:ext cx="7786805" cy="171739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trayectoria tiene una longitud </a:t>
            </a:r>
            <a:r>
              <a:rPr lang="es-MX" sz="24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endParaRPr lang="es-MX" sz="10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Como hay 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nodos, el costo C</a:t>
            </a:r>
            <a:r>
              <a:rPr lang="es-MX" sz="24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EGO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 = (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 + </a:t>
            </a:r>
            <a:r>
              <a:rPr lang="es-MX" sz="24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endParaRPr lang="es-MX" sz="10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Como &gt;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el primer sumando es </a:t>
            </a:r>
            <a:r>
              <a:rPr lang="es-MX" sz="24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 y C</a:t>
            </a:r>
            <a:r>
              <a:rPr lang="es-MX" sz="24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EGO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 es </a:t>
            </a:r>
            <a:r>
              <a:rPr lang="es-MX" sz="24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090048" y="1894437"/>
            <a:ext cx="622982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/>
              <a:t>Cota superior: C(G) = ∑</a:t>
            </a:r>
            <a:r>
              <a:rPr lang="es-MX" sz="2400" i="1" u="none" baseline="-40000" dirty="0" err="1"/>
              <a:t>i</a:t>
            </a:r>
            <a:r>
              <a:rPr lang="es-MX" sz="2400" i="1" u="none" dirty="0" err="1"/>
              <a:t>c</a:t>
            </a:r>
            <a:r>
              <a:rPr lang="es-MX" sz="2400" i="1" u="none" baseline="-40000" dirty="0" err="1"/>
              <a:t>i</a:t>
            </a:r>
            <a:r>
              <a:rPr lang="es-MX" sz="2400" i="1" u="none" dirty="0"/>
              <a:t> </a:t>
            </a:r>
            <a:r>
              <a:rPr lang="es-MX" sz="2400" u="none" dirty="0"/>
              <a:t>= </a:t>
            </a:r>
            <a:r>
              <a:rPr lang="es-MX" sz="2400" u="none" dirty="0">
                <a:sym typeface="Symbol" panose="05050102010706020507" pitchFamily="18" charset="2"/>
              </a:rPr>
              <a:t></a:t>
            </a:r>
            <a:r>
              <a:rPr lang="es-MX" sz="2400" u="none" dirty="0"/>
              <a:t>|E| + ∑</a:t>
            </a:r>
            <a:r>
              <a:rPr lang="es-MX" sz="2400" i="1" u="none" baseline="-25000" dirty="0" err="1"/>
              <a:t>i,j</a:t>
            </a:r>
            <a:r>
              <a:rPr lang="es-MX" sz="2400" i="1" u="none" dirty="0" err="1"/>
              <a:t>d</a:t>
            </a:r>
            <a:r>
              <a:rPr lang="es-MX" sz="2400" u="none" baseline="-40000" dirty="0" err="1"/>
              <a:t>G</a:t>
            </a:r>
            <a:r>
              <a:rPr lang="es-MX" sz="2400" u="none" baseline="-40000" dirty="0"/>
              <a:t>(</a:t>
            </a:r>
            <a:r>
              <a:rPr lang="es-MX" sz="2400" i="1" u="none" baseline="-40000" dirty="0"/>
              <a:t>i</a:t>
            </a:r>
            <a:r>
              <a:rPr lang="es-MX" sz="2400" u="none" baseline="-40000" dirty="0"/>
              <a:t>, </a:t>
            </a:r>
            <a:r>
              <a:rPr lang="es-MX" sz="2400" i="1" u="none" baseline="-40000" dirty="0"/>
              <a:t>j</a:t>
            </a:r>
            <a:r>
              <a:rPr lang="es-MX" sz="2400" u="none" baseline="-40000" dirty="0"/>
              <a:t>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090012B2-6DDC-A2FA-19F6-0459FD02CEE5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40</a:t>
            </a:fld>
            <a:endParaRPr lang="es-MX" dirty="0"/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CB10B92A-08A3-6533-080A-E7564EEF46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173325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&gt;n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19793E80-F2CF-BD84-887F-70FB4EDBF57D}"/>
              </a:ext>
            </a:extLst>
          </p:cNvPr>
          <p:cNvSpPr/>
          <p:nvPr/>
        </p:nvSpPr>
        <p:spPr>
          <a:xfrm>
            <a:off x="7862046" y="4123763"/>
            <a:ext cx="869577" cy="690283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72EFDF44-F343-79BC-01C6-97691D405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495" y="4946038"/>
            <a:ext cx="7786805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costo de la estrategia egoísta C</a:t>
            </a:r>
            <a:r>
              <a:rPr lang="es-MX" sz="28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EGO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 es </a:t>
            </a:r>
            <a:r>
              <a:rPr lang="es-MX" sz="28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800" b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s-MX" sz="2800" b="1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401ECC67-F605-B72A-3CE9-FEEF6349B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495" y="1135945"/>
            <a:ext cx="6699382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Evaluando el costo de la estrategia egoísta.</a:t>
            </a:r>
          </a:p>
        </p:txBody>
      </p:sp>
    </p:spTree>
    <p:extLst>
      <p:ext uri="{BB962C8B-B14F-4D97-AF65-F5344CB8AC3E}">
        <p14:creationId xmlns:p14="http://schemas.microsoft.com/office/powerpoint/2010/main" val="199221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Notaciones asintóticas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15617" y="1600202"/>
            <a:ext cx="10972800" cy="4979986"/>
          </a:xfrm>
        </p:spPr>
        <p:txBody>
          <a:bodyPr/>
          <a:lstStyle/>
          <a:p>
            <a:r>
              <a:rPr lang="es-MX" dirty="0">
                <a:effectLst/>
                <a:latin typeface="Lucida Calligraphy" panose="03010101010101010101" pitchFamily="66" charset="0"/>
              </a:rPr>
              <a:t>O</a:t>
            </a:r>
            <a:r>
              <a:rPr lang="es-MX" dirty="0">
                <a:effectLst/>
              </a:rPr>
              <a:t>(</a:t>
            </a:r>
            <a:r>
              <a:rPr lang="es-MX" i="1" dirty="0">
                <a:effectLst/>
              </a:rPr>
              <a:t>g</a:t>
            </a:r>
            <a:r>
              <a:rPr lang="es-MX" dirty="0">
                <a:effectLst/>
              </a:rPr>
              <a:t>(</a:t>
            </a:r>
            <a:r>
              <a:rPr lang="es-MX" i="1" dirty="0">
                <a:effectLst/>
              </a:rPr>
              <a:t>x</a:t>
            </a:r>
            <a:r>
              <a:rPr lang="es-MX" dirty="0">
                <a:effectLst/>
              </a:rPr>
              <a:t>)). </a:t>
            </a:r>
            <a:r>
              <a:rPr lang="es-MX" dirty="0">
                <a:effectLst/>
                <a:latin typeface="Lucida Calligraphy" panose="03010101010101010101" pitchFamily="66" charset="0"/>
              </a:rPr>
              <a:t>O</a:t>
            </a:r>
            <a:r>
              <a:rPr lang="es-MX" dirty="0">
                <a:effectLst/>
              </a:rPr>
              <a:t> grande. </a:t>
            </a:r>
            <a:r>
              <a:rPr lang="es-MX" sz="2800" dirty="0">
                <a:effectLst/>
                <a:latin typeface="Calibri" panose="020F0502020204030204" pitchFamily="34" charset="0"/>
              </a:rPr>
              <a:t>Sean </a:t>
            </a:r>
            <a:r>
              <a:rPr lang="es-MX" sz="2800" i="1" dirty="0">
                <a:effectLst/>
                <a:latin typeface="Calibri" panose="020F0502020204030204" pitchFamily="34" charset="0"/>
              </a:rPr>
              <a:t>f</a:t>
            </a:r>
            <a:r>
              <a:rPr lang="es-MX" sz="2800" dirty="0">
                <a:effectLst/>
                <a:latin typeface="Calibri" panose="020F0502020204030204" pitchFamily="34" charset="0"/>
              </a:rPr>
              <a:t>(</a:t>
            </a:r>
            <a:r>
              <a:rPr lang="es-MX" sz="2800" i="1" dirty="0">
                <a:effectLst/>
                <a:latin typeface="Calibri" panose="020F0502020204030204" pitchFamily="34" charset="0"/>
              </a:rPr>
              <a:t>x</a:t>
            </a:r>
            <a:r>
              <a:rPr lang="es-MX" sz="2800" dirty="0">
                <a:effectLst/>
                <a:latin typeface="Calibri" panose="020F0502020204030204" pitchFamily="34" charset="0"/>
              </a:rPr>
              <a:t>) y </a:t>
            </a:r>
            <a:r>
              <a:rPr lang="es-MX" sz="2800" i="1" dirty="0">
                <a:effectLst/>
                <a:latin typeface="Calibri" panose="020F0502020204030204" pitchFamily="34" charset="0"/>
              </a:rPr>
              <a:t>g</a:t>
            </a:r>
            <a:r>
              <a:rPr lang="es-MX" sz="2800" dirty="0">
                <a:effectLst/>
                <a:latin typeface="Calibri" panose="020F0502020204030204" pitchFamily="34" charset="0"/>
              </a:rPr>
              <a:t>(</a:t>
            </a:r>
            <a:r>
              <a:rPr lang="es-MX" sz="2800" i="1" dirty="0">
                <a:effectLst/>
                <a:latin typeface="Calibri" panose="020F0502020204030204" pitchFamily="34" charset="0"/>
              </a:rPr>
              <a:t>x</a:t>
            </a:r>
            <a:r>
              <a:rPr lang="es-MX" sz="2800" dirty="0">
                <a:effectLst/>
                <a:latin typeface="Calibri" panose="020F0502020204030204" pitchFamily="34" charset="0"/>
              </a:rPr>
              <a:t>) dos funciones definidas en algún conjunto de números reales. Escribo</a:t>
            </a:r>
          </a:p>
          <a:p>
            <a:pPr marL="0" indent="0">
              <a:buNone/>
            </a:pPr>
            <a:r>
              <a:rPr lang="es-MX" sz="2800" i="1" dirty="0">
                <a:effectLst/>
              </a:rPr>
              <a:t>f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)=</a:t>
            </a:r>
            <a:r>
              <a:rPr lang="es-MX" sz="2800" dirty="0">
                <a:effectLst/>
                <a:latin typeface="Lucida Calligraphy" panose="03010101010101010101" pitchFamily="66" charset="0"/>
              </a:rPr>
              <a:t>O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))  [</a:t>
            </a:r>
            <a:r>
              <a:rPr lang="es-MX" sz="2400" dirty="0">
                <a:effectLst/>
              </a:rPr>
              <a:t>o mejor, </a:t>
            </a:r>
            <a:r>
              <a:rPr lang="es-MX" sz="2400" i="1" dirty="0">
                <a:effectLst/>
              </a:rPr>
              <a:t>f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x</a:t>
            </a:r>
            <a:r>
              <a:rPr lang="es-MX" sz="2400" dirty="0">
                <a:effectLst/>
              </a:rPr>
              <a:t>)</a:t>
            </a:r>
            <a:r>
              <a:rPr lang="es-MX" sz="2400" dirty="0">
                <a:effectLst/>
                <a:sym typeface="Symbol" panose="05050102010706020507" pitchFamily="18" charset="2"/>
              </a:rPr>
              <a:t></a:t>
            </a:r>
            <a:r>
              <a:rPr lang="es-MX" sz="2400" dirty="0">
                <a:effectLst/>
                <a:latin typeface="Lucida Calligraphy" panose="03010101010101010101" pitchFamily="66" charset="0"/>
              </a:rPr>
              <a:t>O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g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x</a:t>
            </a:r>
            <a:r>
              <a:rPr lang="es-MX" sz="2400" dirty="0">
                <a:effectLst/>
              </a:rPr>
              <a:t>))</a:t>
            </a:r>
            <a:r>
              <a:rPr lang="es-MX" sz="2800" dirty="0">
                <a:effectLst/>
              </a:rPr>
              <a:t>]  “</a:t>
            </a:r>
            <a:r>
              <a:rPr lang="es-MX" sz="2800" i="1" dirty="0">
                <a:effectLst/>
              </a:rPr>
              <a:t>f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 es del orden de </a:t>
            </a: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)”</a:t>
            </a:r>
            <a:r>
              <a:rPr lang="es-MX" sz="2800" i="1" dirty="0">
                <a:effectLst/>
              </a:rPr>
              <a:t> </a:t>
            </a:r>
            <a:r>
              <a:rPr lang="es-MX" sz="2800" dirty="0">
                <a:effectLst/>
              </a:rPr>
              <a:t>conforme 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  <a:sym typeface="Wingdings" panose="05000000000000000000" pitchFamily="2" charset="2"/>
              </a:rPr>
              <a:t></a:t>
            </a:r>
            <a:r>
              <a:rPr lang="es-MX" sz="2800" dirty="0">
                <a:effectLst/>
                <a:sym typeface="Symbol" panose="05050102010706020507" pitchFamily="18" charset="2"/>
              </a:rPr>
              <a:t></a:t>
            </a:r>
            <a:r>
              <a:rPr lang="es-MX" sz="2800" dirty="0">
                <a:effectLst/>
                <a:sym typeface="Wingdings" panose="05000000000000000000" pitchFamily="2" charset="2"/>
              </a:rPr>
              <a:t>,</a:t>
            </a:r>
          </a:p>
          <a:p>
            <a:pPr marL="0" indent="0">
              <a:buNone/>
            </a:pPr>
            <a:r>
              <a:rPr lang="es-MX" sz="2400" dirty="0">
                <a:effectLst/>
                <a:sym typeface="Wingdings" panose="05000000000000000000" pitchFamily="2" charset="2"/>
              </a:rPr>
              <a:t>si y solo si existe una constante positiva M tal que, para todos los valores suficientemente grandes de 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400" dirty="0">
                <a:effectLst/>
                <a:sym typeface="Wingdings" panose="05000000000000000000" pitchFamily="2" charset="2"/>
              </a:rPr>
              <a:t>, 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f</a:t>
            </a:r>
            <a:r>
              <a:rPr lang="es-MX" sz="2400" dirty="0">
                <a:effectLst/>
                <a:sym typeface="Wingdings" panose="05000000000000000000" pitchFamily="2" charset="2"/>
              </a:rPr>
              <a:t>(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400" dirty="0">
                <a:effectLst/>
                <a:sym typeface="Wingdings" panose="05000000000000000000" pitchFamily="2" charset="2"/>
              </a:rPr>
              <a:t>) es cuando más M multiplicada por el valor absoluto de 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g</a:t>
            </a:r>
            <a:r>
              <a:rPr lang="es-MX" sz="2400" dirty="0">
                <a:effectLst/>
                <a:sym typeface="Wingdings" panose="05000000000000000000" pitchFamily="2" charset="2"/>
              </a:rPr>
              <a:t>(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400" dirty="0">
                <a:effectLst/>
                <a:sym typeface="Wingdings" panose="05000000000000000000" pitchFamily="2" charset="2"/>
              </a:rPr>
              <a:t>).</a:t>
            </a:r>
          </a:p>
          <a:p>
            <a:pPr marL="0" indent="0">
              <a:buNone/>
            </a:pPr>
            <a:endParaRPr lang="es-MX" sz="800" dirty="0">
              <a:effectLst/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s-MX" sz="2200" dirty="0">
                <a:effectLst/>
                <a:sym typeface="Wingdings" panose="05000000000000000000" pitchFamily="2" charset="2"/>
              </a:rPr>
              <a:t>O sea, si y solo si existe un número real positivo M y un número real </a:t>
            </a:r>
            <a:r>
              <a:rPr lang="es-MX" sz="22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200" baseline="-25000" dirty="0">
                <a:effectLst/>
                <a:sym typeface="Wingdings" panose="05000000000000000000" pitchFamily="2" charset="2"/>
              </a:rPr>
              <a:t>0</a:t>
            </a:r>
            <a:r>
              <a:rPr lang="es-MX" sz="2200" dirty="0">
                <a:effectLst/>
                <a:sym typeface="Wingdings" panose="05000000000000000000" pitchFamily="2" charset="2"/>
              </a:rPr>
              <a:t> tal que</a:t>
            </a:r>
          </a:p>
          <a:p>
            <a:pPr marL="400050" lvl="1" indent="0">
              <a:buNone/>
            </a:pPr>
            <a:r>
              <a:rPr lang="es-MX" sz="2200" dirty="0">
                <a:effectLst/>
                <a:sym typeface="Wingdings" panose="05000000000000000000" pitchFamily="2" charset="2"/>
              </a:rPr>
              <a:t>|</a:t>
            </a:r>
            <a:r>
              <a:rPr lang="es-MX" sz="2200" i="1" dirty="0">
                <a:effectLst/>
                <a:sym typeface="Wingdings" panose="05000000000000000000" pitchFamily="2" charset="2"/>
              </a:rPr>
              <a:t>f</a:t>
            </a:r>
            <a:r>
              <a:rPr lang="es-MX" sz="2200" dirty="0">
                <a:effectLst/>
                <a:sym typeface="Wingdings" panose="05000000000000000000" pitchFamily="2" charset="2"/>
              </a:rPr>
              <a:t>(</a:t>
            </a:r>
            <a:r>
              <a:rPr lang="es-MX" sz="22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200" dirty="0">
                <a:effectLst/>
                <a:sym typeface="Wingdings" panose="05000000000000000000" pitchFamily="2" charset="2"/>
              </a:rPr>
              <a:t>)| </a:t>
            </a:r>
            <a:r>
              <a:rPr lang="es-MX" sz="2200" dirty="0">
                <a:effectLst/>
                <a:sym typeface="Symbol" panose="05050102010706020507" pitchFamily="18" charset="2"/>
              </a:rPr>
              <a:t></a:t>
            </a:r>
            <a:r>
              <a:rPr lang="es-MX" sz="2200" dirty="0">
                <a:effectLst/>
                <a:sym typeface="Wingdings" panose="05000000000000000000" pitchFamily="2" charset="2"/>
              </a:rPr>
              <a:t> </a:t>
            </a:r>
            <a:r>
              <a:rPr lang="es-MX" sz="2200" dirty="0" err="1">
                <a:effectLst/>
                <a:sym typeface="Wingdings" panose="05000000000000000000" pitchFamily="2" charset="2"/>
              </a:rPr>
              <a:t>M|</a:t>
            </a:r>
            <a:r>
              <a:rPr lang="es-MX" sz="2200" i="1" dirty="0" err="1">
                <a:effectLst/>
                <a:sym typeface="Wingdings" panose="05000000000000000000" pitchFamily="2" charset="2"/>
              </a:rPr>
              <a:t>g</a:t>
            </a:r>
            <a:r>
              <a:rPr lang="es-MX" sz="2200" dirty="0">
                <a:effectLst/>
                <a:sym typeface="Wingdings" panose="05000000000000000000" pitchFamily="2" charset="2"/>
              </a:rPr>
              <a:t>(</a:t>
            </a:r>
            <a:r>
              <a:rPr lang="es-MX" sz="22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200" dirty="0">
                <a:effectLst/>
                <a:sym typeface="Wingdings" panose="05000000000000000000" pitchFamily="2" charset="2"/>
              </a:rPr>
              <a:t>)| para toda </a:t>
            </a:r>
            <a:r>
              <a:rPr lang="es-MX" sz="22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200" dirty="0">
                <a:effectLst/>
                <a:sym typeface="Wingdings" panose="05000000000000000000" pitchFamily="2" charset="2"/>
              </a:rPr>
              <a:t> &gt; </a:t>
            </a:r>
            <a:r>
              <a:rPr lang="es-MX" sz="22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200" baseline="-25000" dirty="0">
                <a:effectLst/>
                <a:sym typeface="Wingdings" panose="05000000000000000000" pitchFamily="2" charset="2"/>
              </a:rPr>
              <a:t>0</a:t>
            </a:r>
            <a:r>
              <a:rPr lang="es-MX" sz="2200" dirty="0">
                <a:effectLst/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endParaRPr lang="es-MX" sz="800" dirty="0">
              <a:effectLst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s-MX" sz="2400" i="1" dirty="0">
                <a:effectLst/>
                <a:sym typeface="Wingdings" panose="05000000000000000000" pitchFamily="2" charset="2"/>
              </a:rPr>
              <a:t>g</a:t>
            </a:r>
            <a:r>
              <a:rPr lang="es-MX" sz="2400" dirty="0">
                <a:effectLst/>
                <a:sym typeface="Wingdings" panose="05000000000000000000" pitchFamily="2" charset="2"/>
              </a:rPr>
              <a:t>(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400" dirty="0">
                <a:effectLst/>
                <a:sym typeface="Wingdings" panose="05000000000000000000" pitchFamily="2" charset="2"/>
              </a:rPr>
              <a:t>) es una cota superior, alcanzable, de 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f</a:t>
            </a:r>
            <a:r>
              <a:rPr lang="es-MX" sz="2400" dirty="0">
                <a:effectLst/>
                <a:sym typeface="Wingdings" panose="05000000000000000000" pitchFamily="2" charset="2"/>
              </a:rPr>
              <a:t>(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x</a:t>
            </a:r>
            <a:r>
              <a:rPr lang="es-MX" sz="2400" dirty="0">
                <a:effectLst/>
                <a:sym typeface="Wingdings" panose="05000000000000000000" pitchFamily="2" charset="2"/>
              </a:rPr>
              <a:t>). </a:t>
            </a:r>
          </a:p>
          <a:p>
            <a:pPr marL="0" indent="0">
              <a:buNone/>
            </a:pPr>
            <a:r>
              <a:rPr lang="es-MX" sz="2400" i="1" dirty="0">
                <a:effectLst/>
                <a:sym typeface="Wingdings" panose="05000000000000000000" pitchFamily="2" charset="2"/>
              </a:rPr>
              <a:t>f</a:t>
            </a:r>
            <a:r>
              <a:rPr lang="es-MX" sz="2400" dirty="0">
                <a:effectLst/>
                <a:sym typeface="Wingdings" panose="05000000000000000000" pitchFamily="2" charset="2"/>
              </a:rPr>
              <a:t> es acotada por arriba por </a:t>
            </a:r>
            <a:r>
              <a:rPr lang="es-MX" sz="2400" i="1" dirty="0">
                <a:effectLst/>
                <a:sym typeface="Wingdings" panose="05000000000000000000" pitchFamily="2" charset="2"/>
              </a:rPr>
              <a:t>g.</a:t>
            </a:r>
            <a:r>
              <a:rPr lang="es-MX" sz="2400" dirty="0">
                <a:effectLst/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es-MX" sz="2800" dirty="0">
              <a:effectLst/>
            </a:endParaRPr>
          </a:p>
        </p:txBody>
      </p:sp>
      <p:sp>
        <p:nvSpPr>
          <p:cNvPr id="5" name="CuadroTexto 41">
            <a:extLst>
              <a:ext uri="{FF2B5EF4-FFF2-40B4-BE49-F238E27FC236}">
                <a16:creationId xmlns:a16="http://schemas.microsoft.com/office/drawing/2014/main" id="{BC25679F-A261-F66A-8E11-7D5EDA1119BF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41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4521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70542" y="560572"/>
            <a:ext cx="11409404" cy="6214698"/>
          </a:xfrm>
        </p:spPr>
        <p:txBody>
          <a:bodyPr/>
          <a:lstStyle/>
          <a:p>
            <a:r>
              <a:rPr lang="es-MX" dirty="0">
                <a:effectLst/>
                <a:sym typeface="Symbol" panose="05050102010706020507" pitchFamily="18" charset="2"/>
              </a:rPr>
              <a:t></a:t>
            </a:r>
            <a:r>
              <a:rPr lang="es-MX" dirty="0">
                <a:effectLst/>
              </a:rPr>
              <a:t>(</a:t>
            </a:r>
            <a:r>
              <a:rPr lang="es-MX" i="1" dirty="0">
                <a:effectLst/>
              </a:rPr>
              <a:t>g</a:t>
            </a:r>
            <a:r>
              <a:rPr lang="es-MX" dirty="0">
                <a:effectLst/>
              </a:rPr>
              <a:t>(</a:t>
            </a:r>
            <a:r>
              <a:rPr lang="es-MX" i="1" dirty="0">
                <a:effectLst/>
              </a:rPr>
              <a:t>x</a:t>
            </a:r>
            <a:r>
              <a:rPr lang="es-MX" dirty="0">
                <a:effectLst/>
              </a:rPr>
              <a:t>)). </a:t>
            </a:r>
            <a:r>
              <a:rPr lang="es-MX" dirty="0">
                <a:effectLst/>
                <a:sym typeface="Symbol" panose="05050102010706020507" pitchFamily="18" charset="2"/>
              </a:rPr>
              <a:t>Gama</a:t>
            </a:r>
            <a:r>
              <a:rPr lang="es-MX" dirty="0">
                <a:effectLst/>
              </a:rPr>
              <a:t> mayúscula.</a:t>
            </a:r>
          </a:p>
          <a:p>
            <a:pPr marL="0" indent="0">
              <a:buNone/>
            </a:pPr>
            <a:r>
              <a:rPr lang="es-MX" sz="2800" i="1" dirty="0">
                <a:effectLst/>
              </a:rPr>
              <a:t>f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 </a:t>
            </a:r>
            <a:r>
              <a:rPr lang="es-MX" sz="2800" dirty="0">
                <a:effectLst/>
                <a:sym typeface="Symbol" panose="05050102010706020507" pitchFamily="18" charset="2"/>
              </a:rPr>
              <a:t></a:t>
            </a:r>
            <a:r>
              <a:rPr lang="es-MX" sz="2800" dirty="0">
                <a:effectLst/>
              </a:rPr>
              <a:t> </a:t>
            </a:r>
            <a:r>
              <a:rPr lang="es-MX" sz="2800" dirty="0">
                <a:effectLst/>
                <a:sym typeface="Symbol" panose="05050102010706020507" pitchFamily="18" charset="2"/>
              </a:rPr>
              <a:t>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))  </a:t>
            </a:r>
            <a:r>
              <a:rPr lang="es-MX" sz="2800" dirty="0">
                <a:effectLst/>
                <a:sym typeface="Symbol" panose="05050102010706020507" pitchFamily="18" charset="2"/>
              </a:rPr>
              <a:t></a:t>
            </a:r>
            <a:r>
              <a:rPr lang="es-MX" sz="2800" dirty="0">
                <a:effectLst/>
              </a:rPr>
              <a:t> </a:t>
            </a: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 = </a:t>
            </a:r>
            <a:r>
              <a:rPr lang="es-MX" sz="2800" dirty="0">
                <a:effectLst/>
                <a:latin typeface="Lucida Calligraphy" panose="03010101010101010101" pitchFamily="66" charset="0"/>
              </a:rPr>
              <a:t>O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f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x</a:t>
            </a:r>
            <a:r>
              <a:rPr lang="es-MX" sz="2800" dirty="0">
                <a:effectLst/>
              </a:rPr>
              <a:t>)).  “</a:t>
            </a:r>
            <a:r>
              <a:rPr lang="es-MX" sz="2800" i="1" dirty="0">
                <a:solidFill>
                  <a:srgbClr val="FFFF00"/>
                </a:solidFill>
                <a:effectLst/>
              </a:rPr>
              <a:t>g</a:t>
            </a:r>
            <a:r>
              <a:rPr lang="es-MX" sz="2800" dirty="0">
                <a:solidFill>
                  <a:srgbClr val="FFFF00"/>
                </a:solidFill>
                <a:effectLst/>
              </a:rPr>
              <a:t>(</a:t>
            </a:r>
            <a:r>
              <a:rPr lang="es-MX" sz="2800" i="1" dirty="0">
                <a:solidFill>
                  <a:srgbClr val="FFFF00"/>
                </a:solidFill>
                <a:effectLst/>
              </a:rPr>
              <a:t>x</a:t>
            </a:r>
            <a:r>
              <a:rPr lang="es-MX" sz="2800" dirty="0">
                <a:solidFill>
                  <a:srgbClr val="FFFF00"/>
                </a:solidFill>
                <a:effectLst/>
              </a:rPr>
              <a:t>) es del orden de </a:t>
            </a:r>
            <a:r>
              <a:rPr lang="es-MX" sz="2800" i="1" dirty="0">
                <a:solidFill>
                  <a:srgbClr val="FFFF00"/>
                </a:solidFill>
                <a:effectLst/>
              </a:rPr>
              <a:t>f</a:t>
            </a:r>
            <a:r>
              <a:rPr lang="es-MX" sz="2800" dirty="0">
                <a:solidFill>
                  <a:srgbClr val="FFFF00"/>
                </a:solidFill>
                <a:effectLst/>
              </a:rPr>
              <a:t>(</a:t>
            </a:r>
            <a:r>
              <a:rPr lang="es-MX" sz="2800" i="1" dirty="0">
                <a:solidFill>
                  <a:srgbClr val="FFFF00"/>
                </a:solidFill>
                <a:effectLst/>
              </a:rPr>
              <a:t>x</a:t>
            </a:r>
            <a:r>
              <a:rPr lang="es-MX" sz="2800" dirty="0">
                <a:solidFill>
                  <a:srgbClr val="FFFF00"/>
                </a:solidFill>
                <a:effectLst/>
              </a:rPr>
              <a:t>)</a:t>
            </a:r>
            <a:r>
              <a:rPr lang="es-MX" sz="2800" dirty="0">
                <a:effectLst/>
              </a:rPr>
              <a:t>”.</a:t>
            </a:r>
          </a:p>
          <a:p>
            <a:pPr marL="0" indent="0">
              <a:buNone/>
            </a:pPr>
            <a:endParaRPr lang="es-MX" sz="800" dirty="0">
              <a:effectLst/>
            </a:endParaRPr>
          </a:p>
          <a:p>
            <a:pPr marL="0" indent="0">
              <a:buNone/>
            </a:pPr>
            <a:r>
              <a:rPr lang="es-MX" sz="2800" i="1" dirty="0">
                <a:effectLst/>
              </a:rPr>
              <a:t>f</a:t>
            </a:r>
            <a:r>
              <a:rPr lang="es-MX" sz="2800" dirty="0">
                <a:effectLst/>
              </a:rPr>
              <a:t> es acotada por abajo por </a:t>
            </a: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, asintóticamente.</a:t>
            </a:r>
          </a:p>
          <a:p>
            <a:pPr marL="0" indent="0">
              <a:buNone/>
            </a:pPr>
            <a:r>
              <a:rPr lang="es-MX" sz="2800" i="1" dirty="0">
                <a:effectLst/>
              </a:rPr>
              <a:t>f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n</a:t>
            </a:r>
            <a:r>
              <a:rPr lang="es-MX" sz="2800" dirty="0">
                <a:effectLst/>
              </a:rPr>
              <a:t>) </a:t>
            </a:r>
            <a:r>
              <a:rPr lang="es-MX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≥</a:t>
            </a:r>
            <a:r>
              <a:rPr lang="es-MX" sz="2800" dirty="0">
                <a:effectLst/>
              </a:rPr>
              <a:t> </a:t>
            </a: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n</a:t>
            </a:r>
            <a:r>
              <a:rPr lang="es-MX" sz="2800" dirty="0">
                <a:effectLst/>
              </a:rPr>
              <a:t>)</a:t>
            </a:r>
            <a:r>
              <a:rPr lang="es-MX" sz="2800" dirty="0">
                <a:effectLst/>
                <a:sym typeface="Symbol" panose="05050102010706020507" pitchFamily="18" charset="2"/>
              </a:rPr>
              <a:t></a:t>
            </a:r>
            <a:r>
              <a:rPr lang="es-MX" sz="2800" i="1" dirty="0">
                <a:effectLst/>
              </a:rPr>
              <a:t>k</a:t>
            </a:r>
            <a:r>
              <a:rPr lang="es-MX" sz="2800" dirty="0">
                <a:effectLst/>
              </a:rPr>
              <a:t> para alguna </a:t>
            </a:r>
            <a:r>
              <a:rPr lang="es-MX" sz="2800" i="1" dirty="0">
                <a:effectLst/>
              </a:rPr>
              <a:t>k</a:t>
            </a:r>
            <a:r>
              <a:rPr lang="es-MX" sz="2800" dirty="0">
                <a:effectLst/>
              </a:rPr>
              <a:t> positiva.</a:t>
            </a:r>
          </a:p>
          <a:p>
            <a:endParaRPr lang="es-MX" sz="2400" dirty="0">
              <a:effectLst/>
            </a:endParaRPr>
          </a:p>
          <a:p>
            <a:r>
              <a:rPr lang="es-MX" dirty="0">
                <a:effectLst/>
                <a:sym typeface="Symbol" panose="05050102010706020507" pitchFamily="18" charset="2"/>
              </a:rPr>
              <a:t></a:t>
            </a:r>
            <a:r>
              <a:rPr lang="es-MX" dirty="0">
                <a:effectLst/>
              </a:rPr>
              <a:t>(</a:t>
            </a:r>
            <a:r>
              <a:rPr lang="es-MX" i="1" dirty="0">
                <a:effectLst/>
              </a:rPr>
              <a:t>g</a:t>
            </a:r>
            <a:r>
              <a:rPr lang="es-MX" dirty="0">
                <a:effectLst/>
              </a:rPr>
              <a:t>(</a:t>
            </a:r>
            <a:r>
              <a:rPr lang="es-MX" i="1" dirty="0">
                <a:effectLst/>
              </a:rPr>
              <a:t>n</a:t>
            </a:r>
            <a:r>
              <a:rPr lang="es-MX" dirty="0">
                <a:effectLst/>
              </a:rPr>
              <a:t>)). </a:t>
            </a:r>
            <a:r>
              <a:rPr lang="es-MX" dirty="0">
                <a:effectLst/>
                <a:sym typeface="Symbol" panose="05050102010706020507" pitchFamily="18" charset="2"/>
              </a:rPr>
              <a:t>Teta mayúscula.</a:t>
            </a:r>
            <a:endParaRPr lang="es-MX" dirty="0">
              <a:effectLst/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rgbClr val="FF0000"/>
                </a:solidFill>
                <a:effectLst/>
              </a:rPr>
              <a:t>f</a:t>
            </a:r>
            <a:r>
              <a:rPr lang="es-MX" sz="2800" dirty="0">
                <a:solidFill>
                  <a:srgbClr val="FF0000"/>
                </a:solidFill>
                <a:effectLst/>
              </a:rPr>
              <a:t>(</a:t>
            </a:r>
            <a:r>
              <a:rPr lang="es-MX" sz="2800" i="1" dirty="0">
                <a:solidFill>
                  <a:srgbClr val="FF0000"/>
                </a:solidFill>
                <a:effectLst/>
              </a:rPr>
              <a:t>n</a:t>
            </a:r>
            <a:r>
              <a:rPr lang="es-MX" sz="2800" dirty="0">
                <a:solidFill>
                  <a:srgbClr val="FF0000"/>
                </a:solidFill>
                <a:effectLst/>
              </a:rPr>
              <a:t>)</a:t>
            </a:r>
            <a:r>
              <a:rPr lang="es-MX" sz="2800" dirty="0">
                <a:effectLst/>
              </a:rPr>
              <a:t> </a:t>
            </a:r>
            <a:r>
              <a:rPr lang="es-MX" sz="2800" dirty="0">
                <a:effectLst/>
                <a:sym typeface="Symbol" panose="05050102010706020507" pitchFamily="18" charset="2"/>
              </a:rPr>
              <a:t> (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g</a:t>
            </a:r>
            <a:r>
              <a:rPr lang="es-MX" sz="2800" dirty="0">
                <a:effectLst/>
                <a:sym typeface="Symbol" panose="05050102010706020507" pitchFamily="18" charset="2"/>
              </a:rPr>
              <a:t>(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n</a:t>
            </a:r>
            <a:r>
              <a:rPr lang="es-MX" sz="2800" dirty="0">
                <a:effectLst/>
                <a:sym typeface="Symbol" panose="05050102010706020507" pitchFamily="18" charset="2"/>
              </a:rPr>
              <a:t>))    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g</a:t>
            </a:r>
            <a:r>
              <a:rPr lang="es-MX" sz="2800" dirty="0">
                <a:effectLst/>
                <a:sym typeface="Symbol" panose="05050102010706020507" pitchFamily="18" charset="2"/>
              </a:rPr>
              <a:t>(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n</a:t>
            </a:r>
            <a:r>
              <a:rPr lang="es-MX" sz="2800" dirty="0">
                <a:effectLst/>
                <a:sym typeface="Symbol" panose="05050102010706020507" pitchFamily="18" charset="2"/>
              </a:rPr>
              <a:t>)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k</a:t>
            </a:r>
            <a:r>
              <a:rPr lang="es-MX" sz="2800" baseline="-25000" dirty="0">
                <a:effectLst/>
                <a:sym typeface="Symbol" panose="05050102010706020507" pitchFamily="18" charset="2"/>
              </a:rPr>
              <a:t>1</a:t>
            </a:r>
            <a:r>
              <a:rPr lang="es-MX" sz="2800" dirty="0">
                <a:effectLst/>
                <a:sym typeface="Symbol" panose="05050102010706020507" pitchFamily="18" charset="2"/>
              </a:rPr>
              <a:t>  </a:t>
            </a:r>
            <a:r>
              <a:rPr lang="es-MX" sz="2800" i="1" dirty="0">
                <a:solidFill>
                  <a:srgbClr val="FF0000"/>
                </a:solidFill>
                <a:effectLst/>
                <a:sym typeface="Symbol" panose="05050102010706020507" pitchFamily="18" charset="2"/>
              </a:rPr>
              <a:t>f</a:t>
            </a:r>
            <a:r>
              <a:rPr lang="es-MX" sz="2800" dirty="0">
                <a:solidFill>
                  <a:srgbClr val="FF0000"/>
                </a:solidFill>
                <a:effectLst/>
                <a:sym typeface="Symbol" panose="05050102010706020507" pitchFamily="18" charset="2"/>
              </a:rPr>
              <a:t>(</a:t>
            </a:r>
            <a:r>
              <a:rPr lang="es-MX" sz="2800" i="1" dirty="0">
                <a:solidFill>
                  <a:srgbClr val="FF0000"/>
                </a:solidFill>
                <a:effectLst/>
                <a:sym typeface="Symbol" panose="05050102010706020507" pitchFamily="18" charset="2"/>
              </a:rPr>
              <a:t>n</a:t>
            </a:r>
            <a:r>
              <a:rPr lang="es-MX" sz="2800" dirty="0">
                <a:solidFill>
                  <a:srgbClr val="FF0000"/>
                </a:solidFill>
                <a:effectLst/>
                <a:sym typeface="Symbol" panose="05050102010706020507" pitchFamily="18" charset="2"/>
              </a:rPr>
              <a:t>)</a:t>
            </a:r>
            <a:r>
              <a:rPr lang="es-MX" sz="2800" dirty="0">
                <a:effectLst/>
                <a:sym typeface="Symbol" panose="05050102010706020507" pitchFamily="18" charset="2"/>
              </a:rPr>
              <a:t>  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g</a:t>
            </a:r>
            <a:r>
              <a:rPr lang="es-MX" sz="2800" dirty="0">
                <a:effectLst/>
                <a:sym typeface="Symbol" panose="05050102010706020507" pitchFamily="18" charset="2"/>
              </a:rPr>
              <a:t>(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n</a:t>
            </a:r>
            <a:r>
              <a:rPr lang="es-MX" sz="2800" dirty="0">
                <a:effectLst/>
                <a:sym typeface="Symbol" panose="05050102010706020507" pitchFamily="18" charset="2"/>
              </a:rPr>
              <a:t>)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k</a:t>
            </a:r>
            <a:r>
              <a:rPr lang="es-MX" sz="2800" baseline="-25000" dirty="0">
                <a:effectLst/>
                <a:sym typeface="Symbol" panose="05050102010706020507" pitchFamily="18" charset="2"/>
              </a:rPr>
              <a:t>2</a:t>
            </a:r>
            <a:r>
              <a:rPr lang="es-MX" sz="2800" dirty="0">
                <a:effectLst/>
                <a:sym typeface="Symbol" panose="05050102010706020507" pitchFamily="18" charset="2"/>
              </a:rPr>
              <a:t>  para algún valor de 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k</a:t>
            </a:r>
            <a:r>
              <a:rPr lang="es-MX" sz="2800" baseline="-25000" dirty="0">
                <a:effectLst/>
                <a:sym typeface="Symbol" panose="05050102010706020507" pitchFamily="18" charset="2"/>
              </a:rPr>
              <a:t>1</a:t>
            </a:r>
            <a:r>
              <a:rPr lang="es-MX" sz="2800" dirty="0">
                <a:effectLst/>
                <a:sym typeface="Symbol" panose="05050102010706020507" pitchFamily="18" charset="2"/>
              </a:rPr>
              <a:t> y (</a:t>
            </a:r>
            <a:r>
              <a:rPr lang="es-MX" sz="2400" dirty="0">
                <a:effectLst/>
                <a:sym typeface="Symbol" panose="05050102010706020507" pitchFamily="18" charset="2"/>
              </a:rPr>
              <a:t>algún otro valor</a:t>
            </a:r>
            <a:r>
              <a:rPr lang="es-MX" sz="2800" dirty="0">
                <a:effectLst/>
                <a:sym typeface="Symbol" panose="05050102010706020507" pitchFamily="18" charset="2"/>
              </a:rPr>
              <a:t>) de </a:t>
            </a:r>
            <a:r>
              <a:rPr lang="es-MX" sz="2800" i="1" dirty="0">
                <a:effectLst/>
                <a:sym typeface="Symbol" panose="05050102010706020507" pitchFamily="18" charset="2"/>
              </a:rPr>
              <a:t>k</a:t>
            </a:r>
            <a:r>
              <a:rPr lang="es-MX" sz="2800" baseline="-25000" dirty="0">
                <a:effectLst/>
                <a:sym typeface="Symbol" panose="05050102010706020507" pitchFamily="18" charset="2"/>
              </a:rPr>
              <a:t>2</a:t>
            </a:r>
            <a:r>
              <a:rPr lang="es-MX" sz="2800" dirty="0">
                <a:effectLst/>
                <a:sym typeface="Symbol" panose="05050102010706020507" pitchFamily="18" charset="2"/>
              </a:rPr>
              <a:t>.</a:t>
            </a:r>
          </a:p>
          <a:p>
            <a:pPr marL="0" indent="0">
              <a:buNone/>
            </a:pPr>
            <a:endParaRPr lang="es-MX" sz="800" dirty="0">
              <a:effectLst/>
            </a:endParaRPr>
          </a:p>
          <a:p>
            <a:pPr marL="0" indent="0">
              <a:buNone/>
            </a:pPr>
            <a:r>
              <a:rPr lang="es-MX" sz="2800" i="1" dirty="0">
                <a:solidFill>
                  <a:srgbClr val="FF0000"/>
                </a:solidFill>
                <a:effectLst/>
              </a:rPr>
              <a:t>f</a:t>
            </a:r>
            <a:r>
              <a:rPr lang="es-MX" sz="2800" dirty="0">
                <a:effectLst/>
              </a:rPr>
              <a:t> es acotada por abajo y por arriba por </a:t>
            </a: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, asintóticamente.</a:t>
            </a:r>
          </a:p>
          <a:p>
            <a:pPr marL="0" indent="0">
              <a:buNone/>
            </a:pPr>
            <a:endParaRPr lang="es-MX" sz="800" dirty="0">
              <a:effectLst/>
            </a:endParaRPr>
          </a:p>
          <a:p>
            <a:pPr marL="0" indent="0">
              <a:buNone/>
            </a:pPr>
            <a:r>
              <a:rPr lang="es-MX" sz="2800" i="1" dirty="0">
                <a:effectLst/>
              </a:rPr>
              <a:t>g</a:t>
            </a:r>
            <a:r>
              <a:rPr lang="es-MX" sz="2800" dirty="0">
                <a:effectLst/>
              </a:rPr>
              <a:t>(</a:t>
            </a:r>
            <a:r>
              <a:rPr lang="es-MX" sz="2800" i="1" dirty="0">
                <a:effectLst/>
              </a:rPr>
              <a:t>n</a:t>
            </a:r>
            <a:r>
              <a:rPr lang="es-MX" sz="2800" dirty="0">
                <a:effectLst/>
              </a:rPr>
              <a:t>) es una cota ajustada (</a:t>
            </a:r>
            <a:r>
              <a:rPr lang="es-MX" sz="2400" dirty="0">
                <a:effectLst/>
              </a:rPr>
              <a:t>«</a:t>
            </a:r>
            <a:r>
              <a:rPr lang="es-MX" sz="2400" dirty="0" err="1">
                <a:effectLst/>
              </a:rPr>
              <a:t>tight</a:t>
            </a:r>
            <a:r>
              <a:rPr lang="es-MX" sz="2400" dirty="0">
                <a:effectLst/>
              </a:rPr>
              <a:t> </a:t>
            </a:r>
            <a:r>
              <a:rPr lang="es-MX" sz="2400" dirty="0" err="1">
                <a:effectLst/>
              </a:rPr>
              <a:t>bound</a:t>
            </a:r>
            <a:r>
              <a:rPr lang="es-MX" sz="2400" dirty="0">
                <a:effectLst/>
              </a:rPr>
              <a:t>»</a:t>
            </a:r>
            <a:r>
              <a:rPr lang="es-MX" sz="2800" dirty="0">
                <a:effectLst/>
              </a:rPr>
              <a:t>) de </a:t>
            </a:r>
            <a:r>
              <a:rPr lang="es-MX" sz="2800" i="1" dirty="0">
                <a:solidFill>
                  <a:srgbClr val="FF0000"/>
                </a:solidFill>
                <a:effectLst/>
              </a:rPr>
              <a:t>f</a:t>
            </a:r>
            <a:r>
              <a:rPr lang="es-MX" sz="2800" dirty="0">
                <a:solidFill>
                  <a:srgbClr val="FF0000"/>
                </a:solidFill>
                <a:effectLst/>
              </a:rPr>
              <a:t>(</a:t>
            </a:r>
            <a:r>
              <a:rPr lang="es-MX" sz="2800" i="1" dirty="0">
                <a:solidFill>
                  <a:srgbClr val="FF0000"/>
                </a:solidFill>
                <a:effectLst/>
              </a:rPr>
              <a:t>n</a:t>
            </a:r>
            <a:r>
              <a:rPr lang="es-MX" sz="2800" dirty="0">
                <a:solidFill>
                  <a:srgbClr val="FF0000"/>
                </a:solidFill>
                <a:effectLst/>
              </a:rPr>
              <a:t>)</a:t>
            </a:r>
            <a:r>
              <a:rPr lang="es-MX" sz="2800" dirty="0">
                <a:effectLst/>
              </a:rPr>
              <a:t>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14DE14D8-0D3A-25A4-D54B-98E0A7BDCBB8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42</a:t>
            </a:fld>
            <a:endParaRPr lang="es-MX" dirty="0"/>
          </a:p>
        </p:txBody>
      </p:sp>
      <p:cxnSp>
        <p:nvCxnSpPr>
          <p:cNvPr id="6" name="Conector recto de flecha 5"/>
          <p:cNvCxnSpPr/>
          <p:nvPr/>
        </p:nvCxnSpPr>
        <p:spPr bwMode="auto">
          <a:xfrm flipV="1">
            <a:off x="5593278" y="3277590"/>
            <a:ext cx="1852551" cy="47501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" name="Picture 2" descr="http://upload.wikimedia.org/wikipedia/commons/thumb/8/80/CotaAjustadaAsintotica.png/244px-CotaAjustadaAsintot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581" y="938151"/>
            <a:ext cx="3901089" cy="274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rma libre 9"/>
          <p:cNvSpPr/>
          <p:nvPr/>
        </p:nvSpPr>
        <p:spPr>
          <a:xfrm>
            <a:off x="7968343" y="1258784"/>
            <a:ext cx="3455719" cy="1727019"/>
          </a:xfrm>
          <a:custGeom>
            <a:avLst/>
            <a:gdLst>
              <a:gd name="connsiteX0" fmla="*/ 0 w 3455719"/>
              <a:gd name="connsiteY0" fmla="*/ 0 h 1727019"/>
              <a:gd name="connsiteX1" fmla="*/ 285008 w 3455719"/>
              <a:gd name="connsiteY1" fmla="*/ 866899 h 1727019"/>
              <a:gd name="connsiteX2" fmla="*/ 463138 w 3455719"/>
              <a:gd name="connsiteY2" fmla="*/ 1258785 h 1727019"/>
              <a:gd name="connsiteX3" fmla="*/ 629392 w 3455719"/>
              <a:gd name="connsiteY3" fmla="*/ 1591294 h 1727019"/>
              <a:gd name="connsiteX4" fmla="*/ 783771 w 3455719"/>
              <a:gd name="connsiteY4" fmla="*/ 1686297 h 1727019"/>
              <a:gd name="connsiteX5" fmla="*/ 1009402 w 3455719"/>
              <a:gd name="connsiteY5" fmla="*/ 1686297 h 1727019"/>
              <a:gd name="connsiteX6" fmla="*/ 1520041 w 3455719"/>
              <a:gd name="connsiteY6" fmla="*/ 1187533 h 1727019"/>
              <a:gd name="connsiteX7" fmla="*/ 1816925 w 3455719"/>
              <a:gd name="connsiteY7" fmla="*/ 866899 h 1727019"/>
              <a:gd name="connsiteX8" fmla="*/ 2208810 w 3455719"/>
              <a:gd name="connsiteY8" fmla="*/ 558141 h 1727019"/>
              <a:gd name="connsiteX9" fmla="*/ 2588821 w 3455719"/>
              <a:gd name="connsiteY9" fmla="*/ 320634 h 1727019"/>
              <a:gd name="connsiteX10" fmla="*/ 2968831 w 3455719"/>
              <a:gd name="connsiteY10" fmla="*/ 130629 h 1727019"/>
              <a:gd name="connsiteX11" fmla="*/ 3455719 w 3455719"/>
              <a:gd name="connsiteY11" fmla="*/ 11876 h 1727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55719" h="1727019">
                <a:moveTo>
                  <a:pt x="0" y="0"/>
                </a:moveTo>
                <a:cubicBezTo>
                  <a:pt x="103909" y="328551"/>
                  <a:pt x="207818" y="657102"/>
                  <a:pt x="285008" y="866899"/>
                </a:cubicBezTo>
                <a:cubicBezTo>
                  <a:pt x="362198" y="1076697"/>
                  <a:pt x="405741" y="1138053"/>
                  <a:pt x="463138" y="1258785"/>
                </a:cubicBezTo>
                <a:cubicBezTo>
                  <a:pt x="520535" y="1379517"/>
                  <a:pt x="575953" y="1520042"/>
                  <a:pt x="629392" y="1591294"/>
                </a:cubicBezTo>
                <a:cubicBezTo>
                  <a:pt x="682831" y="1662546"/>
                  <a:pt x="720436" y="1670463"/>
                  <a:pt x="783771" y="1686297"/>
                </a:cubicBezTo>
                <a:cubicBezTo>
                  <a:pt x="847106" y="1702131"/>
                  <a:pt x="886690" y="1769424"/>
                  <a:pt x="1009402" y="1686297"/>
                </a:cubicBezTo>
                <a:cubicBezTo>
                  <a:pt x="1132114" y="1603170"/>
                  <a:pt x="1385454" y="1324099"/>
                  <a:pt x="1520041" y="1187533"/>
                </a:cubicBezTo>
                <a:cubicBezTo>
                  <a:pt x="1654628" y="1050967"/>
                  <a:pt x="1702130" y="971798"/>
                  <a:pt x="1816925" y="866899"/>
                </a:cubicBezTo>
                <a:cubicBezTo>
                  <a:pt x="1931720" y="762000"/>
                  <a:pt x="2080161" y="649185"/>
                  <a:pt x="2208810" y="558141"/>
                </a:cubicBezTo>
                <a:cubicBezTo>
                  <a:pt x="2337459" y="467097"/>
                  <a:pt x="2462151" y="391886"/>
                  <a:pt x="2588821" y="320634"/>
                </a:cubicBezTo>
                <a:cubicBezTo>
                  <a:pt x="2715491" y="249382"/>
                  <a:pt x="2824348" y="182089"/>
                  <a:pt x="2968831" y="130629"/>
                </a:cubicBezTo>
                <a:cubicBezTo>
                  <a:pt x="3113314" y="79169"/>
                  <a:pt x="3284516" y="45522"/>
                  <a:pt x="3455719" y="1187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42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30936" y="1294362"/>
            <a:ext cx="10789920" cy="285001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/>
              <a:t>En análisis de algoritmos una </a:t>
            </a:r>
            <a:r>
              <a:rPr lang="es-MX" sz="2800" b="1" u="none" dirty="0"/>
              <a:t>cota ajustada asintótica</a:t>
            </a:r>
            <a:r>
              <a:rPr lang="es-MX" sz="2800" u="none" dirty="0"/>
              <a:t> es una función que sirve de cota tanto superior como inferior de otra función cuando el argumento tiende a infinito. 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endParaRPr lang="es-MX" sz="2800" u="none" dirty="0"/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/>
              <a:t>Usualmente se utiliza la notación Θ(</a:t>
            </a:r>
            <a:r>
              <a:rPr lang="es-MX" sz="2800" i="1" u="none" dirty="0"/>
              <a:t>g</a:t>
            </a:r>
            <a:r>
              <a:rPr lang="es-MX" sz="2800" u="none" dirty="0"/>
              <a:t>(</a:t>
            </a:r>
            <a:r>
              <a:rPr lang="es-MX" sz="2800" i="1" u="none" dirty="0"/>
              <a:t>x</a:t>
            </a:r>
            <a:r>
              <a:rPr lang="es-MX" sz="2800" u="none" dirty="0"/>
              <a:t>)) para referirse a las funciones acotadas así por la función </a:t>
            </a:r>
            <a:r>
              <a:rPr lang="es-MX" sz="2800" i="1" u="none" dirty="0"/>
              <a:t>g</a:t>
            </a:r>
            <a:r>
              <a:rPr lang="es-MX" sz="2800" u="none" dirty="0"/>
              <a:t>(</a:t>
            </a:r>
            <a:r>
              <a:rPr lang="es-MX" sz="2800" i="1" u="none" dirty="0"/>
              <a:t>x</a:t>
            </a:r>
            <a:r>
              <a:rPr lang="es-MX" sz="2800" u="none" dirty="0"/>
              <a:t>).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F5096420-1A3A-7A0C-AA72-E4EA21276D9B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43</a:t>
            </a:fld>
            <a:endParaRPr lang="es-MX" dirty="0"/>
          </a:p>
        </p:txBody>
      </p:sp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C818BF34-9F5F-4745-0EA4-8EA56B1833B3}"/>
              </a:ext>
            </a:extLst>
          </p:cNvPr>
          <p:cNvCxnSpPr/>
          <p:nvPr/>
        </p:nvCxnSpPr>
        <p:spPr bwMode="auto">
          <a:xfrm flipH="1" flipV="1">
            <a:off x="6932428" y="4144373"/>
            <a:ext cx="584791" cy="2308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16ADE55D-0258-F774-39C8-34C72F6BDA22}"/>
              </a:ext>
            </a:extLst>
          </p:cNvPr>
          <p:cNvSpPr txBox="1"/>
          <p:nvPr/>
        </p:nvSpPr>
        <p:spPr>
          <a:xfrm>
            <a:off x="7612895" y="4144373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s-E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s-E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la función que acota</a:t>
            </a:r>
            <a:endParaRPr lang="es-MX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289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ipse 4"/>
          <p:cNvSpPr/>
          <p:nvPr/>
        </p:nvSpPr>
        <p:spPr bwMode="auto">
          <a:xfrm>
            <a:off x="7149216" y="4272776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Elipse 6"/>
          <p:cNvSpPr/>
          <p:nvPr/>
        </p:nvSpPr>
        <p:spPr bwMode="auto">
          <a:xfrm>
            <a:off x="7718984" y="1675048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1" name="Elipse 10"/>
          <p:cNvSpPr/>
          <p:nvPr/>
        </p:nvSpPr>
        <p:spPr bwMode="auto">
          <a:xfrm>
            <a:off x="10927184" y="5236825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3" name="Elipse 12"/>
          <p:cNvSpPr/>
          <p:nvPr/>
        </p:nvSpPr>
        <p:spPr bwMode="auto">
          <a:xfrm>
            <a:off x="7149216" y="5020825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4" name="Elipse 13"/>
          <p:cNvSpPr/>
          <p:nvPr/>
        </p:nvSpPr>
        <p:spPr bwMode="auto">
          <a:xfrm>
            <a:off x="11041830" y="3321000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8" name="Elipse 17"/>
          <p:cNvSpPr/>
          <p:nvPr/>
        </p:nvSpPr>
        <p:spPr bwMode="auto">
          <a:xfrm>
            <a:off x="9746913" y="1246848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097573" y="4162302"/>
            <a:ext cx="531414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Una red de diámetro 1 no es posible, sería una red completa. Costo muy alto.</a:t>
            </a:r>
          </a:p>
        </p:txBody>
      </p:sp>
      <p:sp>
        <p:nvSpPr>
          <p:cNvPr id="62" name="Text Box 9"/>
          <p:cNvSpPr txBox="1">
            <a:spLocks noChangeArrowheads="1"/>
          </p:cNvSpPr>
          <p:nvPr/>
        </p:nvSpPr>
        <p:spPr bwMode="auto">
          <a:xfrm>
            <a:off x="1102188" y="1868175"/>
            <a:ext cx="6041571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¿Cuál será el óptimo social de esta red? (</a:t>
            </a: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Donde hay comunicación y colaboración entre nodos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</p:txBody>
      </p:sp>
      <p:sp>
        <p:nvSpPr>
          <p:cNvPr id="49" name="Text Box 9"/>
          <p:cNvSpPr txBox="1">
            <a:spLocks noChangeArrowheads="1"/>
          </p:cNvSpPr>
          <p:nvPr/>
        </p:nvSpPr>
        <p:spPr bwMode="auto">
          <a:xfrm>
            <a:off x="1097573" y="2930811"/>
            <a:ext cx="5993178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Aún en este caso, persiste el poco interés de un nodo en construir aristas.</a:t>
            </a: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1097573" y="5306556"/>
            <a:ext cx="5454426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Solución: red estrella. Diámetro  2.</a:t>
            </a:r>
          </a:p>
        </p:txBody>
      </p:sp>
      <p:sp>
        <p:nvSpPr>
          <p:cNvPr id="52" name="Text Box 9"/>
          <p:cNvSpPr txBox="1">
            <a:spLocks noChangeArrowheads="1"/>
          </p:cNvSpPr>
          <p:nvPr/>
        </p:nvSpPr>
        <p:spPr bwMode="auto">
          <a:xfrm>
            <a:off x="620495" y="1135945"/>
            <a:ext cx="4199131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Evaluando el óptimo social.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76867D55-1CA8-6601-AD46-E047158DDC0D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44</a:t>
            </a:fld>
            <a:endParaRPr lang="es-MX" dirty="0"/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E6F1064D-097D-741A-04F6-C9CBBE1D6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173325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&gt;n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7F30D53-9663-5C29-0E89-B7ABAC75BC80}"/>
              </a:ext>
            </a:extLst>
          </p:cNvPr>
          <p:cNvCxnSpPr>
            <a:stCxn id="5" idx="7"/>
            <a:endCxn id="7" idx="4"/>
          </p:cNvCxnSpPr>
          <p:nvPr/>
        </p:nvCxnSpPr>
        <p:spPr>
          <a:xfrm flipV="1">
            <a:off x="7333584" y="1891048"/>
            <a:ext cx="493400" cy="24133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6D8A89BB-AA60-BC0F-DBAB-69CB1864DEC2}"/>
              </a:ext>
            </a:extLst>
          </p:cNvPr>
          <p:cNvCxnSpPr>
            <a:cxnSpLocks/>
            <a:stCxn id="5" idx="7"/>
            <a:endCxn id="18" idx="4"/>
          </p:cNvCxnSpPr>
          <p:nvPr/>
        </p:nvCxnSpPr>
        <p:spPr>
          <a:xfrm flipV="1">
            <a:off x="7333584" y="1462848"/>
            <a:ext cx="2521329" cy="28415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>
            <a:extLst>
              <a:ext uri="{FF2B5EF4-FFF2-40B4-BE49-F238E27FC236}">
                <a16:creationId xmlns:a16="http://schemas.microsoft.com/office/drawing/2014/main" id="{B739B537-2061-258F-F48E-F7848890ED3F}"/>
              </a:ext>
            </a:extLst>
          </p:cNvPr>
          <p:cNvCxnSpPr>
            <a:cxnSpLocks/>
            <a:stCxn id="5" idx="6"/>
          </p:cNvCxnSpPr>
          <p:nvPr/>
        </p:nvCxnSpPr>
        <p:spPr>
          <a:xfrm flipV="1">
            <a:off x="7365216" y="3798664"/>
            <a:ext cx="1183981" cy="5821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5C9FEB46-473A-774D-4BDB-F76C0CB5725B}"/>
              </a:ext>
            </a:extLst>
          </p:cNvPr>
          <p:cNvCxnSpPr>
            <a:cxnSpLocks/>
            <a:stCxn id="5" idx="6"/>
            <a:endCxn id="14" idx="3"/>
          </p:cNvCxnSpPr>
          <p:nvPr/>
        </p:nvCxnSpPr>
        <p:spPr>
          <a:xfrm flipV="1">
            <a:off x="7365216" y="3505368"/>
            <a:ext cx="3708246" cy="8754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A8C53BF9-7BAD-770E-FBEF-3F978C9B90A9}"/>
              </a:ext>
            </a:extLst>
          </p:cNvPr>
          <p:cNvCxnSpPr>
            <a:cxnSpLocks/>
            <a:stCxn id="5" idx="5"/>
            <a:endCxn id="11" idx="2"/>
          </p:cNvCxnSpPr>
          <p:nvPr/>
        </p:nvCxnSpPr>
        <p:spPr>
          <a:xfrm>
            <a:off x="7333584" y="4457144"/>
            <a:ext cx="3593600" cy="88768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1AC6D04D-EEF5-D9B2-E11A-6F52945F8C7F}"/>
              </a:ext>
            </a:extLst>
          </p:cNvPr>
          <p:cNvCxnSpPr>
            <a:cxnSpLocks/>
            <a:stCxn id="5" idx="4"/>
            <a:endCxn id="13" idx="0"/>
          </p:cNvCxnSpPr>
          <p:nvPr/>
        </p:nvCxnSpPr>
        <p:spPr>
          <a:xfrm>
            <a:off x="7257216" y="4488776"/>
            <a:ext cx="0" cy="5320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B27BDD20-1804-6EAB-B9F2-EE29E5D48539}"/>
              </a:ext>
            </a:extLst>
          </p:cNvPr>
          <p:cNvCxnSpPr>
            <a:cxnSpLocks/>
            <a:stCxn id="13" idx="6"/>
            <a:endCxn id="11" idx="3"/>
          </p:cNvCxnSpPr>
          <p:nvPr/>
        </p:nvCxnSpPr>
        <p:spPr>
          <a:xfrm>
            <a:off x="7365216" y="5128825"/>
            <a:ext cx="3593600" cy="2923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2D2C0B92-C4F2-EDB5-D30B-010B89066569}"/>
              </a:ext>
            </a:extLst>
          </p:cNvPr>
          <p:cNvCxnSpPr>
            <a:cxnSpLocks/>
            <a:stCxn id="13" idx="0"/>
            <a:endCxn id="14" idx="3"/>
          </p:cNvCxnSpPr>
          <p:nvPr/>
        </p:nvCxnSpPr>
        <p:spPr>
          <a:xfrm flipV="1">
            <a:off x="7257216" y="3505368"/>
            <a:ext cx="3816246" cy="151545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36E2CFB2-E809-0F1E-9B6D-BA69D1B1E0E4}"/>
              </a:ext>
            </a:extLst>
          </p:cNvPr>
          <p:cNvCxnSpPr>
            <a:cxnSpLocks/>
            <a:stCxn id="13" idx="7"/>
          </p:cNvCxnSpPr>
          <p:nvPr/>
        </p:nvCxnSpPr>
        <p:spPr>
          <a:xfrm flipV="1">
            <a:off x="7333584" y="3830296"/>
            <a:ext cx="1291981" cy="12221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B7665AB0-54F4-F33C-69A1-CDF2A97A91ED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7257216" y="1436807"/>
            <a:ext cx="2597697" cy="358401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75FC06C4-25B6-A8CE-74C5-6F8C90DCC37F}"/>
              </a:ext>
            </a:extLst>
          </p:cNvPr>
          <p:cNvCxnSpPr>
            <a:cxnSpLocks/>
            <a:stCxn id="13" idx="0"/>
            <a:endCxn id="7" idx="4"/>
          </p:cNvCxnSpPr>
          <p:nvPr/>
        </p:nvCxnSpPr>
        <p:spPr>
          <a:xfrm flipV="1">
            <a:off x="7257216" y="1891048"/>
            <a:ext cx="569768" cy="31297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EE533CB3-36D8-1304-E1AA-992308CB8178}"/>
              </a:ext>
            </a:extLst>
          </p:cNvPr>
          <p:cNvCxnSpPr>
            <a:cxnSpLocks/>
            <a:stCxn id="11" idx="1"/>
            <a:endCxn id="7" idx="5"/>
          </p:cNvCxnSpPr>
          <p:nvPr/>
        </p:nvCxnSpPr>
        <p:spPr>
          <a:xfrm flipH="1" flipV="1">
            <a:off x="7903352" y="1859416"/>
            <a:ext cx="3055464" cy="340904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ector recto 69">
            <a:extLst>
              <a:ext uri="{FF2B5EF4-FFF2-40B4-BE49-F238E27FC236}">
                <a16:creationId xmlns:a16="http://schemas.microsoft.com/office/drawing/2014/main" id="{48B55F43-F35F-28F8-C521-E1D0E6B98DF7}"/>
              </a:ext>
            </a:extLst>
          </p:cNvPr>
          <p:cNvCxnSpPr>
            <a:cxnSpLocks/>
          </p:cNvCxnSpPr>
          <p:nvPr/>
        </p:nvCxnSpPr>
        <p:spPr>
          <a:xfrm flipH="1" flipV="1">
            <a:off x="7903352" y="1889190"/>
            <a:ext cx="722213" cy="17548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F46F95B5-E47E-A97C-DFD0-80C3075C9002}"/>
              </a:ext>
            </a:extLst>
          </p:cNvPr>
          <p:cNvCxnSpPr>
            <a:cxnSpLocks/>
            <a:stCxn id="14" idx="1"/>
            <a:endCxn id="7" idx="5"/>
          </p:cNvCxnSpPr>
          <p:nvPr/>
        </p:nvCxnSpPr>
        <p:spPr>
          <a:xfrm flipH="1" flipV="1">
            <a:off x="7903352" y="1859416"/>
            <a:ext cx="3170110" cy="14932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B897E06F-8F85-EB55-F4A0-14CD5E36EB8B}"/>
              </a:ext>
            </a:extLst>
          </p:cNvPr>
          <p:cNvCxnSpPr>
            <a:cxnSpLocks/>
            <a:stCxn id="18" idx="4"/>
            <a:endCxn id="7" idx="6"/>
          </p:cNvCxnSpPr>
          <p:nvPr/>
        </p:nvCxnSpPr>
        <p:spPr>
          <a:xfrm flipH="1">
            <a:off x="7934984" y="1462848"/>
            <a:ext cx="1919929" cy="320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id="{9B09C318-CFD4-C146-2E68-D11CD49A9306}"/>
              </a:ext>
            </a:extLst>
          </p:cNvPr>
          <p:cNvCxnSpPr>
            <a:cxnSpLocks/>
            <a:endCxn id="18" idx="4"/>
          </p:cNvCxnSpPr>
          <p:nvPr/>
        </p:nvCxnSpPr>
        <p:spPr>
          <a:xfrm flipV="1">
            <a:off x="8701933" y="1462848"/>
            <a:ext cx="1152980" cy="21830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>
            <a:extLst>
              <a:ext uri="{FF2B5EF4-FFF2-40B4-BE49-F238E27FC236}">
                <a16:creationId xmlns:a16="http://schemas.microsoft.com/office/drawing/2014/main" id="{3A627F29-D36B-2835-D6BF-E57DB7812762}"/>
              </a:ext>
            </a:extLst>
          </p:cNvPr>
          <p:cNvCxnSpPr>
            <a:cxnSpLocks/>
            <a:endCxn id="14" idx="2"/>
          </p:cNvCxnSpPr>
          <p:nvPr/>
        </p:nvCxnSpPr>
        <p:spPr>
          <a:xfrm flipV="1">
            <a:off x="8777965" y="3429000"/>
            <a:ext cx="2263865" cy="3674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Elipse 90">
            <a:extLst>
              <a:ext uri="{FF2B5EF4-FFF2-40B4-BE49-F238E27FC236}">
                <a16:creationId xmlns:a16="http://schemas.microsoft.com/office/drawing/2014/main" id="{2F609F3E-40F6-0023-85F3-A45BF8FBBCCC}"/>
              </a:ext>
            </a:extLst>
          </p:cNvPr>
          <p:cNvSpPr/>
          <p:nvPr/>
        </p:nvSpPr>
        <p:spPr bwMode="auto">
          <a:xfrm>
            <a:off x="8556612" y="3652734"/>
            <a:ext cx="216000" cy="216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FA9F5D43-34DE-937C-12A3-5E9FFB38D644}"/>
              </a:ext>
            </a:extLst>
          </p:cNvPr>
          <p:cNvCxnSpPr>
            <a:cxnSpLocks/>
            <a:stCxn id="91" idx="5"/>
            <a:endCxn id="11" idx="1"/>
          </p:cNvCxnSpPr>
          <p:nvPr/>
        </p:nvCxnSpPr>
        <p:spPr>
          <a:xfrm>
            <a:off x="8740980" y="3837102"/>
            <a:ext cx="2217836" cy="14313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recto 95">
            <a:extLst>
              <a:ext uri="{FF2B5EF4-FFF2-40B4-BE49-F238E27FC236}">
                <a16:creationId xmlns:a16="http://schemas.microsoft.com/office/drawing/2014/main" id="{CA15E125-DF0B-4D93-2034-86C51D99FFB0}"/>
              </a:ext>
            </a:extLst>
          </p:cNvPr>
          <p:cNvCxnSpPr>
            <a:cxnSpLocks/>
            <a:stCxn id="14" idx="1"/>
            <a:endCxn id="18" idx="4"/>
          </p:cNvCxnSpPr>
          <p:nvPr/>
        </p:nvCxnSpPr>
        <p:spPr>
          <a:xfrm flipH="1" flipV="1">
            <a:off x="9854913" y="1462848"/>
            <a:ext cx="1218549" cy="18897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CE278D74-56BB-DD2C-D6D0-AC4FD6B294EF}"/>
              </a:ext>
            </a:extLst>
          </p:cNvPr>
          <p:cNvCxnSpPr>
            <a:cxnSpLocks/>
            <a:stCxn id="11" idx="1"/>
            <a:endCxn id="18" idx="4"/>
          </p:cNvCxnSpPr>
          <p:nvPr/>
        </p:nvCxnSpPr>
        <p:spPr>
          <a:xfrm flipH="1" flipV="1">
            <a:off x="9854913" y="1462848"/>
            <a:ext cx="1103903" cy="38056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696ACC4F-AED3-3307-053C-9F949D418D74}"/>
              </a:ext>
            </a:extLst>
          </p:cNvPr>
          <p:cNvCxnSpPr>
            <a:cxnSpLocks/>
            <a:stCxn id="11" idx="0"/>
            <a:endCxn id="14" idx="4"/>
          </p:cNvCxnSpPr>
          <p:nvPr/>
        </p:nvCxnSpPr>
        <p:spPr>
          <a:xfrm flipV="1">
            <a:off x="11035184" y="3537000"/>
            <a:ext cx="114646" cy="1699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328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9" grpId="0"/>
      <p:bldP spid="5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1192696" y="2440002"/>
            <a:ext cx="7807215" cy="10895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trayectoria tiene una longitud 2 </a:t>
            </a:r>
            <a:r>
              <a:rPr lang="es-MX" sz="2400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ó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1.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endParaRPr lang="es-MX" sz="8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Como hay 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nodos, el costo C</a:t>
            </a:r>
            <a:r>
              <a:rPr lang="es-MX" sz="24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OPT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 = (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-1) +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 err="1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(1)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20494" y="5085959"/>
            <a:ext cx="11426247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precio de la anarquía es C</a:t>
            </a:r>
            <a:r>
              <a:rPr lang="es-MX" sz="28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EGO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(G)/C</a:t>
            </a:r>
            <a:r>
              <a:rPr lang="es-MX" sz="28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OPT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 = </a:t>
            </a:r>
            <a:r>
              <a:rPr lang="es-MX" sz="28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8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8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800" u="none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8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)/</a:t>
            </a:r>
            <a:r>
              <a:rPr lang="es-MX" sz="28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8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8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800" u="none" baseline="300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8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) 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= </a:t>
            </a:r>
            <a:r>
              <a:rPr lang="es-MX" sz="28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(1).    Q.E.D.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192696" y="3660078"/>
            <a:ext cx="7807215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Como &gt;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el primer sumando es </a:t>
            </a:r>
            <a:r>
              <a:rPr lang="es-MX" sz="24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 y C</a:t>
            </a:r>
            <a:r>
              <a:rPr lang="es-MX" sz="24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OPT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 es </a:t>
            </a:r>
            <a:r>
              <a:rPr lang="es-MX" sz="24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59ACA6EA-12D0-AE53-705A-2E19FB042009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45</a:t>
            </a:fld>
            <a:endParaRPr lang="es-MX" dirty="0"/>
          </a:p>
        </p:txBody>
      </p:sp>
      <p:sp>
        <p:nvSpPr>
          <p:cNvPr id="3" name="Text Box 9">
            <a:extLst>
              <a:ext uri="{FF2B5EF4-FFF2-40B4-BE49-F238E27FC236}">
                <a16:creationId xmlns:a16="http://schemas.microsoft.com/office/drawing/2014/main" id="{57E0891A-7CCD-5051-EABE-350EE1E5BE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469" y="220877"/>
            <a:ext cx="2173325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&gt;n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646040C6-91E4-04A5-1762-88F9442A6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495" y="1135945"/>
            <a:ext cx="4199131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Evaluando el óptimo social.</a:t>
            </a: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EE73E18A-C783-FE6E-744D-F5E51185BA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552" y="1894437"/>
            <a:ext cx="622982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/>
              <a:t>Cota superior: C(G) = ∑</a:t>
            </a:r>
            <a:r>
              <a:rPr lang="es-MX" sz="2400" i="1" u="none" baseline="-40000" dirty="0" err="1"/>
              <a:t>i</a:t>
            </a:r>
            <a:r>
              <a:rPr lang="es-MX" sz="2400" i="1" u="none" dirty="0" err="1"/>
              <a:t>c</a:t>
            </a:r>
            <a:r>
              <a:rPr lang="es-MX" sz="2400" i="1" u="none" baseline="-40000" dirty="0" err="1"/>
              <a:t>i</a:t>
            </a:r>
            <a:r>
              <a:rPr lang="es-MX" sz="2400" i="1" u="none" dirty="0"/>
              <a:t> </a:t>
            </a:r>
            <a:r>
              <a:rPr lang="es-MX" sz="2400" u="none" dirty="0"/>
              <a:t>= </a:t>
            </a:r>
            <a:r>
              <a:rPr lang="es-MX" sz="2400" u="none" dirty="0">
                <a:sym typeface="Symbol" panose="05050102010706020507" pitchFamily="18" charset="2"/>
              </a:rPr>
              <a:t></a:t>
            </a:r>
            <a:r>
              <a:rPr lang="es-MX" sz="2400" u="none" dirty="0"/>
              <a:t>|E| + ∑</a:t>
            </a:r>
            <a:r>
              <a:rPr lang="es-MX" sz="2400" i="1" u="none" baseline="-25000" dirty="0" err="1"/>
              <a:t>i,j</a:t>
            </a:r>
            <a:r>
              <a:rPr lang="es-MX" sz="2400" i="1" u="none" dirty="0" err="1"/>
              <a:t>d</a:t>
            </a:r>
            <a:r>
              <a:rPr lang="es-MX" sz="2400" u="none" baseline="-40000" dirty="0" err="1"/>
              <a:t>G</a:t>
            </a:r>
            <a:r>
              <a:rPr lang="es-MX" sz="2400" u="none" baseline="-40000" dirty="0"/>
              <a:t>(</a:t>
            </a:r>
            <a:r>
              <a:rPr lang="es-MX" sz="2400" i="1" u="none" baseline="-40000" dirty="0"/>
              <a:t>i</a:t>
            </a:r>
            <a:r>
              <a:rPr lang="es-MX" sz="2400" u="none" baseline="-40000" dirty="0"/>
              <a:t>, </a:t>
            </a:r>
            <a:r>
              <a:rPr lang="es-MX" sz="2400" i="1" u="none" baseline="-40000" dirty="0"/>
              <a:t>j</a:t>
            </a:r>
            <a:r>
              <a:rPr lang="es-MX" sz="2400" u="none" baseline="-40000" dirty="0"/>
              <a:t>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919DF3A8-A97A-CAFD-5E60-2EBD36D30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495" y="4309942"/>
            <a:ext cx="7786805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óptimo social C</a:t>
            </a:r>
            <a:r>
              <a:rPr lang="es-MX" sz="2800" u="none" baseline="-40000" dirty="0">
                <a:latin typeface="Times New Roman" panose="02020603050405020304" pitchFamily="18" charset="0"/>
                <a:sym typeface="Symbol" panose="05050102010706020507" pitchFamily="18" charset="2"/>
              </a:rPr>
              <a:t>OPT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(G) es </a:t>
            </a:r>
            <a:r>
              <a:rPr lang="es-MX" sz="28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800" b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3</a:t>
            </a: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s-MX" sz="2800" b="1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48A8994E-3C0E-E299-B141-7052DF82240C}"/>
              </a:ext>
            </a:extLst>
          </p:cNvPr>
          <p:cNvSpPr/>
          <p:nvPr/>
        </p:nvSpPr>
        <p:spPr>
          <a:xfrm>
            <a:off x="9541565" y="4903314"/>
            <a:ext cx="834887" cy="756590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Text Box 9">
            <a:extLst>
              <a:ext uri="{FF2B5EF4-FFF2-40B4-BE49-F238E27FC236}">
                <a16:creationId xmlns:a16="http://schemas.microsoft.com/office/drawing/2014/main" id="{41E05270-1B79-2B10-3C50-BCC72894B5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494" y="5782460"/>
            <a:ext cx="9922815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Con costos altos de  (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&gt;n</a:t>
            </a:r>
            <a:r>
              <a:rPr lang="es-MX" sz="24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), el precio de la anarquía supera al </a:t>
            </a:r>
            <a:r>
              <a:rPr lang="es-MX" sz="2400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ótimo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social cuando mucho por un factor constante.</a:t>
            </a: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D6F3A58-732E-D876-F87C-B32ED2A03887}"/>
              </a:ext>
            </a:extLst>
          </p:cNvPr>
          <p:cNvCxnSpPr/>
          <p:nvPr/>
        </p:nvCxnSpPr>
        <p:spPr bwMode="auto">
          <a:xfrm flipV="1">
            <a:off x="5417127" y="5609179"/>
            <a:ext cx="4124438" cy="8309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29750AC5-3A4B-C3A0-7C7F-EDF4A06773EF}"/>
              </a:ext>
            </a:extLst>
          </p:cNvPr>
          <p:cNvSpPr txBox="1"/>
          <p:nvPr/>
        </p:nvSpPr>
        <p:spPr>
          <a:xfrm>
            <a:off x="6215270" y="4340719"/>
            <a:ext cx="2571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según la lámina 40</a:t>
            </a:r>
            <a:endParaRPr lang="es-MX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B04C138-903C-A11F-7F36-F326407DB3E2}"/>
              </a:ext>
            </a:extLst>
          </p:cNvPr>
          <p:cNvCxnSpPr>
            <a:cxnSpLocks/>
          </p:cNvCxnSpPr>
          <p:nvPr/>
        </p:nvCxnSpPr>
        <p:spPr>
          <a:xfrm flipH="1">
            <a:off x="5292436" y="4655072"/>
            <a:ext cx="922834" cy="461665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385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3" grpId="0"/>
      <p:bldP spid="14" grpId="0" animBg="1"/>
      <p:bldP spid="15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Una cota superior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46760" y="1377817"/>
                <a:ext cx="10180320" cy="4287644"/>
              </a:xfrm>
            </p:spPr>
            <p:txBody>
              <a:bodyPr/>
              <a:lstStyle/>
              <a:p>
                <a:r>
                  <a:rPr lang="es-MX" dirty="0"/>
                  <a:t>Teorema 1. Para </a:t>
                </a:r>
                <a:r>
                  <a:rPr lang="es-MX" dirty="0">
                    <a:sym typeface="Symbol" panose="05050102010706020507" pitchFamily="18" charset="2"/>
                  </a:rPr>
                  <a:t></a:t>
                </a:r>
                <a:r>
                  <a:rPr lang="es-MX" dirty="0"/>
                  <a:t>&lt;</a:t>
                </a:r>
                <a:r>
                  <a:rPr lang="es-MX" i="1" dirty="0"/>
                  <a:t>n</a:t>
                </a:r>
                <a:r>
                  <a:rPr lang="es-MX" baseline="30000" dirty="0"/>
                  <a:t>2</a:t>
                </a:r>
                <a:r>
                  <a:rPr lang="es-MX" dirty="0"/>
                  <a:t> el precio de la anarquía para mi modelo es </a:t>
                </a:r>
                <a:r>
                  <a:rPr lang="es-MX" dirty="0">
                    <a:latin typeface="Lucida Calligraphy" panose="03010101010101010101" pitchFamily="66" charset="0"/>
                  </a:rPr>
                  <a:t>O</a:t>
                </a:r>
                <a:r>
                  <a:rPr lang="es-MX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dirty="0"/>
                  <a:t>).</a:t>
                </a:r>
              </a:p>
              <a:p>
                <a:r>
                  <a:rPr lang="es-MX" sz="2800" dirty="0"/>
                  <a:t>Demostración. </a:t>
                </a:r>
                <a:r>
                  <a:rPr lang="es-MX" sz="2400" dirty="0"/>
                  <a:t>El precio de la anarquía es</a:t>
                </a:r>
              </a:p>
              <a:p>
                <a:endParaRPr lang="es-MX" sz="1200" dirty="0"/>
              </a:p>
              <a:p>
                <a:pPr marL="0" indent="0">
                  <a:buNone/>
                </a:pPr>
                <a:r>
                  <a:rPr lang="es-MX" sz="2400" dirty="0">
                    <a:sym typeface="Symbol" panose="05050102010706020507" pitchFamily="18" charset="2"/>
                  </a:rPr>
                  <a:t>                   </a:t>
                </a:r>
                <a:r>
                  <a:rPr lang="es-MX" sz="2400" dirty="0"/>
                  <a:t>(G) = </a:t>
                </a:r>
                <a:r>
                  <a:rPr lang="es-MX" sz="2800" dirty="0">
                    <a:latin typeface="Lucida Calligraphy" panose="03010101010101010101" pitchFamily="66" charset="0"/>
                    <a:sym typeface="Symbol" panose="05050102010706020507" pitchFamily="18" charset="2"/>
                  </a:rPr>
                  <a:t></a:t>
                </a:r>
                <a:r>
                  <a:rPr lang="es-MX" sz="28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s-MX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</m:d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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𝑖𝑗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s-MX" b="0" i="0" baseline="-25000" smtClean="0"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MX" b="0" i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b="0" i="0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s-MX" sz="2800" dirty="0"/>
                  <a:t>)</a:t>
                </a:r>
              </a:p>
              <a:p>
                <a:pPr marL="0" indent="0">
                  <a:buNone/>
                </a:pPr>
                <a:endParaRPr lang="es-MX" sz="28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6760" y="1377817"/>
                <a:ext cx="10180320" cy="4287644"/>
              </a:xfrm>
              <a:blipFill>
                <a:blip r:embed="rId2"/>
                <a:stretch>
                  <a:fillRect t="-1991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6608861" y="91856"/>
            <a:ext cx="394792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/>
              <a:t>C(G) = ∑</a:t>
            </a:r>
            <a:r>
              <a:rPr lang="es-MX" sz="2400" i="1" u="none" baseline="-40000" dirty="0" err="1"/>
              <a:t>i</a:t>
            </a:r>
            <a:r>
              <a:rPr lang="es-MX" sz="2400" i="1" u="none" dirty="0" err="1"/>
              <a:t>c</a:t>
            </a:r>
            <a:r>
              <a:rPr lang="es-MX" sz="2400" i="1" u="none" baseline="-40000" dirty="0" err="1"/>
              <a:t>i</a:t>
            </a:r>
            <a:r>
              <a:rPr lang="es-MX" sz="2400" i="1" u="none" dirty="0"/>
              <a:t> </a:t>
            </a:r>
            <a:r>
              <a:rPr lang="es-MX" sz="2400" u="none" dirty="0"/>
              <a:t>= </a:t>
            </a:r>
            <a:r>
              <a:rPr lang="es-MX" sz="2400" u="none" dirty="0">
                <a:sym typeface="Symbol" panose="05050102010706020507" pitchFamily="18" charset="2"/>
              </a:rPr>
              <a:t></a:t>
            </a:r>
            <a:r>
              <a:rPr lang="es-MX" sz="2400" u="none" dirty="0"/>
              <a:t>|E| + ∑</a:t>
            </a:r>
            <a:r>
              <a:rPr lang="es-MX" sz="2400" i="1" u="none" baseline="-25000" dirty="0" err="1"/>
              <a:t>i,j</a:t>
            </a:r>
            <a:r>
              <a:rPr lang="es-MX" sz="2400" i="1" u="none" dirty="0" err="1"/>
              <a:t>d</a:t>
            </a:r>
            <a:r>
              <a:rPr lang="es-MX" sz="2400" u="none" baseline="-40000" dirty="0" err="1"/>
              <a:t>G</a:t>
            </a:r>
            <a:r>
              <a:rPr lang="es-MX" sz="2400" u="none" baseline="-40000" dirty="0"/>
              <a:t>(</a:t>
            </a:r>
            <a:r>
              <a:rPr lang="es-MX" sz="2400" i="1" u="none" baseline="-40000" dirty="0"/>
              <a:t>i</a:t>
            </a:r>
            <a:r>
              <a:rPr lang="es-MX" sz="2400" u="none" baseline="-40000" dirty="0"/>
              <a:t>, </a:t>
            </a:r>
            <a:r>
              <a:rPr lang="es-MX" sz="2400" i="1" u="none" baseline="-40000" dirty="0"/>
              <a:t>j</a:t>
            </a:r>
            <a:r>
              <a:rPr lang="es-MX" sz="2400" u="none" baseline="-40000" dirty="0"/>
              <a:t>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410881" y="2926702"/>
            <a:ext cx="517151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Costo de la red construida egoístamente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608861" y="3636304"/>
            <a:ext cx="517151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Óptimo social (grafo estrella, lámina 37)</a:t>
            </a:r>
          </a:p>
        </p:txBody>
      </p:sp>
      <p:cxnSp>
        <p:nvCxnSpPr>
          <p:cNvPr id="7" name="Conector recto de flecha 6"/>
          <p:cNvCxnSpPr>
            <a:stCxn id="5" idx="1"/>
          </p:cNvCxnSpPr>
          <p:nvPr/>
        </p:nvCxnSpPr>
        <p:spPr bwMode="auto">
          <a:xfrm flipH="1">
            <a:off x="5389373" y="3157535"/>
            <a:ext cx="1021508" cy="15335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onector recto de flecha 9"/>
          <p:cNvCxnSpPr>
            <a:stCxn id="6" idx="1"/>
          </p:cNvCxnSpPr>
          <p:nvPr/>
        </p:nvCxnSpPr>
        <p:spPr bwMode="auto">
          <a:xfrm flipH="1">
            <a:off x="5605670" y="3867137"/>
            <a:ext cx="1003191" cy="13171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629184" y="4359531"/>
            <a:ext cx="5171518" cy="156966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 cada nodo le cuesta 2 viajar a cualquier otro nodo. El costo total de los viajes de un nodo es 2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n.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Y hay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nodos. Queda </a:t>
            </a:r>
            <a:r>
              <a:rPr lang="es-MX" sz="2400" u="none" dirty="0">
                <a:latin typeface="Lucida Calligraphy" panose="03010101010101010101" pitchFamily="66" charset="0"/>
                <a:sym typeface="Symbol" panose="05050102010706020507" pitchFamily="18" charset="2"/>
              </a:rPr>
              <a:t>O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).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126393" y="5095856"/>
            <a:ext cx="434372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Son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aristas, y cada una cuesta </a:t>
            </a:r>
          </a:p>
        </p:txBody>
      </p:sp>
      <p:cxnSp>
        <p:nvCxnSpPr>
          <p:cNvPr id="18" name="Conector recto de flecha 17"/>
          <p:cNvCxnSpPr/>
          <p:nvPr/>
        </p:nvCxnSpPr>
        <p:spPr bwMode="auto">
          <a:xfrm flipH="1" flipV="1">
            <a:off x="5389373" y="4088260"/>
            <a:ext cx="1339313" cy="129093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Conector recto de flecha 21"/>
          <p:cNvCxnSpPr/>
          <p:nvPr/>
        </p:nvCxnSpPr>
        <p:spPr bwMode="auto">
          <a:xfrm flipV="1">
            <a:off x="3485322" y="3941080"/>
            <a:ext cx="182327" cy="2756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3" name="Conector recto de flecha 12"/>
          <p:cNvCxnSpPr/>
          <p:nvPr/>
        </p:nvCxnSpPr>
        <p:spPr bwMode="auto">
          <a:xfrm flipV="1">
            <a:off x="4626824" y="4149703"/>
            <a:ext cx="215453" cy="10108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205555" y="4216767"/>
            <a:ext cx="434372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“del orden de”.  = cota ajustada. Acota por arriba y por abajo.</a:t>
            </a:r>
          </a:p>
        </p:txBody>
      </p:sp>
      <p:sp>
        <p:nvSpPr>
          <p:cNvPr id="4" name="Llamada ovalada 3"/>
          <p:cNvSpPr/>
          <p:nvPr/>
        </p:nvSpPr>
        <p:spPr bwMode="auto">
          <a:xfrm>
            <a:off x="1027909" y="823099"/>
            <a:ext cx="1419497" cy="559211"/>
          </a:xfrm>
          <a:prstGeom prst="wedgeEllipseCallout">
            <a:avLst>
              <a:gd name="adj1" fmla="val 22112"/>
              <a:gd name="adj2" fmla="val -8544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400" dirty="0"/>
              <a:t>Ojo: &lt;</a:t>
            </a:r>
            <a:endParaRPr lang="es-MX" dirty="0"/>
          </a:p>
        </p:txBody>
      </p:sp>
      <p:sp>
        <p:nvSpPr>
          <p:cNvPr id="8" name="CuadroTexto 41">
            <a:extLst>
              <a:ext uri="{FF2B5EF4-FFF2-40B4-BE49-F238E27FC236}">
                <a16:creationId xmlns:a16="http://schemas.microsoft.com/office/drawing/2014/main" id="{3D6D0423-0C6F-A321-EFCB-884F720EF611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46</a:t>
            </a:fld>
            <a:endParaRPr lang="es-MX" dirty="0"/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DA8E55CA-D6BD-47C8-F03B-75F2D7773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214" y="5906798"/>
            <a:ext cx="1175036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ES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Me ayudará en la demostración el siguiente lema sobre la distancia </a:t>
            </a:r>
            <a:r>
              <a:rPr lang="es-ES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ES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s-ES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ES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</a:t>
            </a:r>
            <a:r>
              <a:rPr lang="es-ES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ES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 entre dos nodos cualesquiera.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5" name="Text Box 9">
            <a:extLst>
              <a:ext uri="{FF2B5EF4-FFF2-40B4-BE49-F238E27FC236}">
                <a16:creationId xmlns:a16="http://schemas.microsoft.com/office/drawing/2014/main" id="{42C82EE1-38A5-7360-5879-9ABA9AA0ED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2926702"/>
            <a:ext cx="290561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Precio de la anarquía</a:t>
            </a:r>
          </a:p>
        </p:txBody>
      </p: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B88473C1-4A9D-A201-061B-03EE524366CF}"/>
              </a:ext>
            </a:extLst>
          </p:cNvPr>
          <p:cNvCxnSpPr/>
          <p:nvPr/>
        </p:nvCxnSpPr>
        <p:spPr bwMode="auto">
          <a:xfrm>
            <a:off x="2126393" y="3388367"/>
            <a:ext cx="321013" cy="2479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Elipse 31">
            <a:extLst>
              <a:ext uri="{FF2B5EF4-FFF2-40B4-BE49-F238E27FC236}">
                <a16:creationId xmlns:a16="http://schemas.microsoft.com/office/drawing/2014/main" id="{0456FF4D-2F5B-6974-4216-E440CC5C7DCA}"/>
              </a:ext>
            </a:extLst>
          </p:cNvPr>
          <p:cNvSpPr/>
          <p:nvPr/>
        </p:nvSpPr>
        <p:spPr>
          <a:xfrm>
            <a:off x="3835145" y="3242387"/>
            <a:ext cx="2320885" cy="502986"/>
          </a:xfrm>
          <a:prstGeom prst="ellipse">
            <a:avLst/>
          </a:prstGeom>
          <a:solidFill>
            <a:schemeClr val="accent1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7EE47440-CCFA-6988-8032-CEA61746454E}"/>
              </a:ext>
            </a:extLst>
          </p:cNvPr>
          <p:cNvSpPr/>
          <p:nvPr/>
        </p:nvSpPr>
        <p:spPr>
          <a:xfrm>
            <a:off x="4443263" y="3737883"/>
            <a:ext cx="1221935" cy="502986"/>
          </a:xfrm>
          <a:prstGeom prst="ellipse">
            <a:avLst/>
          </a:prstGeom>
          <a:solidFill>
            <a:schemeClr val="accent1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615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12" grpId="0"/>
      <p:bldP spid="16" grpId="0"/>
      <p:bldP spid="21" grpId="0"/>
      <p:bldP spid="4" grpId="0" animBg="1"/>
      <p:bldP spid="9" grpId="0"/>
      <p:bldP spid="25" grpId="0"/>
      <p:bldP spid="32" grpId="0" animBg="1"/>
      <p:bldP spid="3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Una cota superior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705340" y="1442594"/>
                <a:ext cx="10877060" cy="4287644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sz="2800" dirty="0"/>
                  <a:t>Observo que la distancia </a:t>
                </a:r>
                <a:r>
                  <a:rPr lang="es-MX" sz="2800" i="1" dirty="0" err="1"/>
                  <a:t>d</a:t>
                </a:r>
                <a:r>
                  <a:rPr lang="es-MX" sz="2800" baseline="-25000" dirty="0" err="1"/>
                  <a:t>G</a:t>
                </a:r>
                <a:r>
                  <a:rPr lang="es-MX" sz="2800" dirty="0"/>
                  <a:t>(</a:t>
                </a:r>
                <a:r>
                  <a:rPr lang="es-MX" sz="2800" i="1" dirty="0"/>
                  <a:t>i, j</a:t>
                </a:r>
                <a:r>
                  <a:rPr lang="es-MX" sz="2800" dirty="0"/>
                  <a:t>) debe ser menor que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8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 para cada </a:t>
                </a:r>
                <a:r>
                  <a:rPr lang="es-MX" sz="2400" i="1" dirty="0"/>
                  <a:t>i</a:t>
                </a:r>
                <a:r>
                  <a:rPr lang="es-MX" sz="2400" dirty="0"/>
                  <a:t> y </a:t>
                </a:r>
                <a:r>
                  <a:rPr lang="es-MX" sz="2400" i="1" dirty="0"/>
                  <a:t>j</a:t>
                </a:r>
                <a:r>
                  <a:rPr lang="es-MX" sz="2400" dirty="0"/>
                  <a:t>, puesto que de </a:t>
                </a:r>
                <a:r>
                  <a:rPr lang="es-MX" sz="2400"/>
                  <a:t>otro modo  </a:t>
                </a:r>
                <a:r>
                  <a:rPr lang="es-MX" sz="2400" i="1"/>
                  <a:t>i</a:t>
                </a:r>
                <a:r>
                  <a:rPr lang="es-MX" sz="2400"/>
                  <a:t>  se conectaría con  </a:t>
                </a:r>
                <a:r>
                  <a:rPr lang="es-MX" sz="2400" i="1"/>
                  <a:t>j</a:t>
                </a:r>
                <a:r>
                  <a:rPr lang="es-MX" sz="2400"/>
                  <a:t>  para </a:t>
                </a:r>
                <a:r>
                  <a:rPr lang="es-MX" sz="2400" dirty="0"/>
                  <a:t>acercarse a todos los nodos que están en la mitad lejana de la trayectoria más corta de </a:t>
                </a:r>
                <a:r>
                  <a:rPr lang="es-MX" sz="2400" i="1" dirty="0"/>
                  <a:t>i</a:t>
                </a:r>
                <a:r>
                  <a:rPr lang="es-MX" sz="2400" dirty="0"/>
                  <a:t> a </a:t>
                </a:r>
                <a:r>
                  <a:rPr lang="es-MX" sz="2400" i="1" dirty="0"/>
                  <a:t>j</a:t>
                </a:r>
                <a:r>
                  <a:rPr lang="es-MX" sz="2400" dirty="0"/>
                  <a:t>. 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5340" y="1442594"/>
                <a:ext cx="10877060" cy="4287644"/>
              </a:xfrm>
              <a:blipFill>
                <a:blip r:embed="rId2"/>
                <a:stretch>
                  <a:fillRect l="-1233" t="-1707" r="-17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ipse 3"/>
          <p:cNvSpPr/>
          <p:nvPr/>
        </p:nvSpPr>
        <p:spPr bwMode="auto">
          <a:xfrm>
            <a:off x="1529428" y="3518409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5" name="Elipse 4"/>
          <p:cNvSpPr/>
          <p:nvPr/>
        </p:nvSpPr>
        <p:spPr bwMode="auto">
          <a:xfrm>
            <a:off x="2238454" y="3627750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6" name="Elipse 5"/>
          <p:cNvSpPr/>
          <p:nvPr/>
        </p:nvSpPr>
        <p:spPr bwMode="auto">
          <a:xfrm>
            <a:off x="2935492" y="3722763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Elipse 6"/>
          <p:cNvSpPr/>
          <p:nvPr/>
        </p:nvSpPr>
        <p:spPr bwMode="auto">
          <a:xfrm>
            <a:off x="6376763" y="3361346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8" name="Elipse 7"/>
          <p:cNvSpPr/>
          <p:nvPr/>
        </p:nvSpPr>
        <p:spPr bwMode="auto">
          <a:xfrm>
            <a:off x="7216963" y="3009742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9" name="Elipse 8"/>
          <p:cNvSpPr/>
          <p:nvPr/>
        </p:nvSpPr>
        <p:spPr bwMode="auto">
          <a:xfrm>
            <a:off x="961731" y="3220979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4" name="Conector recto 13"/>
          <p:cNvCxnSpPr>
            <a:stCxn id="9" idx="5"/>
            <a:endCxn id="4" idx="2"/>
          </p:cNvCxnSpPr>
          <p:nvPr/>
        </p:nvCxnSpPr>
        <p:spPr bwMode="auto">
          <a:xfrm>
            <a:off x="1115371" y="3373269"/>
            <a:ext cx="414057" cy="234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16"/>
          <p:cNvCxnSpPr>
            <a:stCxn id="4" idx="6"/>
            <a:endCxn id="5" idx="2"/>
          </p:cNvCxnSpPr>
          <p:nvPr/>
        </p:nvCxnSpPr>
        <p:spPr bwMode="auto">
          <a:xfrm>
            <a:off x="1709428" y="3607619"/>
            <a:ext cx="529026" cy="1093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ector recto 18"/>
          <p:cNvCxnSpPr/>
          <p:nvPr/>
        </p:nvCxnSpPr>
        <p:spPr bwMode="auto">
          <a:xfrm>
            <a:off x="2418454" y="3736355"/>
            <a:ext cx="517038" cy="950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CuadroTexto 36"/>
          <p:cNvSpPr txBox="1"/>
          <p:nvPr/>
        </p:nvSpPr>
        <p:spPr>
          <a:xfrm>
            <a:off x="766139" y="2848524"/>
            <a:ext cx="46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s-MX" i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8105961" y="2598735"/>
            <a:ext cx="46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es-MX" i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6608861" y="91856"/>
            <a:ext cx="394792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/>
              <a:t>C(G) = ∑</a:t>
            </a:r>
            <a:r>
              <a:rPr lang="es-MX" sz="2400" i="1" u="none" baseline="-40000" dirty="0" err="1"/>
              <a:t>i</a:t>
            </a:r>
            <a:r>
              <a:rPr lang="es-MX" sz="2400" i="1" u="none" dirty="0" err="1"/>
              <a:t>c</a:t>
            </a:r>
            <a:r>
              <a:rPr lang="es-MX" sz="2400" i="1" u="none" baseline="-40000" dirty="0" err="1"/>
              <a:t>i</a:t>
            </a:r>
            <a:r>
              <a:rPr lang="es-MX" sz="2400" i="1" u="none" dirty="0"/>
              <a:t> </a:t>
            </a:r>
            <a:r>
              <a:rPr lang="es-MX" sz="2400" u="none" dirty="0"/>
              <a:t>= </a:t>
            </a:r>
            <a:r>
              <a:rPr lang="es-MX" sz="2400" u="none" dirty="0">
                <a:sym typeface="Symbol" panose="05050102010706020507" pitchFamily="18" charset="2"/>
              </a:rPr>
              <a:t></a:t>
            </a:r>
            <a:r>
              <a:rPr lang="es-MX" sz="2400" u="none" dirty="0"/>
              <a:t>|E| + ∑</a:t>
            </a:r>
            <a:r>
              <a:rPr lang="es-MX" sz="2400" i="1" u="none" baseline="-25000" dirty="0" err="1"/>
              <a:t>i,j</a:t>
            </a:r>
            <a:r>
              <a:rPr lang="es-MX" sz="2400" i="1" u="none" dirty="0" err="1"/>
              <a:t>d</a:t>
            </a:r>
            <a:r>
              <a:rPr lang="es-MX" sz="2400" u="none" baseline="-40000" dirty="0" err="1"/>
              <a:t>G</a:t>
            </a:r>
            <a:r>
              <a:rPr lang="es-MX" sz="2400" u="none" baseline="-40000" dirty="0"/>
              <a:t>(</a:t>
            </a:r>
            <a:r>
              <a:rPr lang="es-MX" sz="2400" i="1" u="none" baseline="-40000" dirty="0"/>
              <a:t>i</a:t>
            </a:r>
            <a:r>
              <a:rPr lang="es-MX" sz="2400" u="none" baseline="-40000" dirty="0"/>
              <a:t>, </a:t>
            </a:r>
            <a:r>
              <a:rPr lang="es-MX" sz="2400" i="1" u="none" baseline="-40000" dirty="0"/>
              <a:t>j</a:t>
            </a:r>
            <a:r>
              <a:rPr lang="es-MX" sz="2400" u="none" baseline="-40000" dirty="0"/>
              <a:t>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6" name="Conector recto 45"/>
          <p:cNvCxnSpPr>
            <a:stCxn id="7" idx="6"/>
            <a:endCxn id="8" idx="4"/>
          </p:cNvCxnSpPr>
          <p:nvPr/>
        </p:nvCxnSpPr>
        <p:spPr bwMode="auto">
          <a:xfrm flipV="1">
            <a:off x="6556763" y="3188161"/>
            <a:ext cx="750200" cy="2623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Elipse 32"/>
          <p:cNvSpPr/>
          <p:nvPr/>
        </p:nvSpPr>
        <p:spPr bwMode="auto">
          <a:xfrm>
            <a:off x="5603094" y="3530113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cxnSp>
        <p:nvCxnSpPr>
          <p:cNvPr id="34" name="Conector recto 33"/>
          <p:cNvCxnSpPr>
            <a:stCxn id="33" idx="6"/>
            <a:endCxn id="7" idx="3"/>
          </p:cNvCxnSpPr>
          <p:nvPr/>
        </p:nvCxnSpPr>
        <p:spPr bwMode="auto">
          <a:xfrm flipV="1">
            <a:off x="5783095" y="3513636"/>
            <a:ext cx="620029" cy="1056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Elipse 40"/>
          <p:cNvSpPr/>
          <p:nvPr/>
        </p:nvSpPr>
        <p:spPr bwMode="auto">
          <a:xfrm>
            <a:off x="3538170" y="3694652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44" name="Elipse 43"/>
          <p:cNvSpPr/>
          <p:nvPr/>
        </p:nvSpPr>
        <p:spPr bwMode="auto">
          <a:xfrm>
            <a:off x="4247196" y="3803993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45" name="Elipse 44"/>
          <p:cNvSpPr/>
          <p:nvPr/>
        </p:nvSpPr>
        <p:spPr bwMode="auto">
          <a:xfrm>
            <a:off x="4942894" y="3481415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47" name="Conector recto 46"/>
          <p:cNvCxnSpPr>
            <a:stCxn id="6" idx="6"/>
            <a:endCxn id="41" idx="2"/>
          </p:cNvCxnSpPr>
          <p:nvPr/>
        </p:nvCxnSpPr>
        <p:spPr bwMode="auto">
          <a:xfrm flipV="1">
            <a:off x="3115492" y="3783862"/>
            <a:ext cx="422678" cy="2811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47"/>
          <p:cNvCxnSpPr>
            <a:stCxn id="41" idx="5"/>
            <a:endCxn id="44" idx="2"/>
          </p:cNvCxnSpPr>
          <p:nvPr/>
        </p:nvCxnSpPr>
        <p:spPr bwMode="auto">
          <a:xfrm>
            <a:off x="3691810" y="3846942"/>
            <a:ext cx="555386" cy="462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>
            <a:stCxn id="44" idx="6"/>
            <a:endCxn id="45" idx="2"/>
          </p:cNvCxnSpPr>
          <p:nvPr/>
        </p:nvCxnSpPr>
        <p:spPr bwMode="auto">
          <a:xfrm flipV="1">
            <a:off x="4427196" y="3570624"/>
            <a:ext cx="515698" cy="3225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50"/>
          <p:cNvCxnSpPr>
            <a:stCxn id="45" idx="6"/>
            <a:endCxn id="33" idx="3"/>
          </p:cNvCxnSpPr>
          <p:nvPr/>
        </p:nvCxnSpPr>
        <p:spPr bwMode="auto">
          <a:xfrm>
            <a:off x="5122894" y="3570624"/>
            <a:ext cx="506560" cy="1117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de flecha 55"/>
          <p:cNvCxnSpPr/>
          <p:nvPr/>
        </p:nvCxnSpPr>
        <p:spPr bwMode="auto">
          <a:xfrm>
            <a:off x="961730" y="3708532"/>
            <a:ext cx="3465466" cy="64410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arrow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uadroTexto 56"/>
              <p:cNvSpPr txBox="1"/>
              <p:nvPr/>
            </p:nvSpPr>
            <p:spPr>
              <a:xfrm rot="20642328">
                <a:off x="6053506" y="3700607"/>
                <a:ext cx="1209716" cy="462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400" i="1" dirty="0">
                    <a:solidFill>
                      <a:srgbClr val="FFC000"/>
                    </a:solidFill>
                  </a:rPr>
                  <a:t>e</a:t>
                </a:r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:r>
                  <a:rPr lang="es-CO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≥</a:t>
                </a:r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:endParaRPr lang="es-MX" u="none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57" name="CuadroTexto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642328">
                <a:off x="6053506" y="3700607"/>
                <a:ext cx="1209716" cy="462306"/>
              </a:xfrm>
              <a:prstGeom prst="rect">
                <a:avLst/>
              </a:prstGeom>
              <a:blipFill>
                <a:blip r:embed="rId3"/>
                <a:stretch>
                  <a:fillRect l="-7512" b="-2031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Elipse 58"/>
          <p:cNvSpPr/>
          <p:nvPr/>
        </p:nvSpPr>
        <p:spPr bwMode="auto">
          <a:xfrm>
            <a:off x="7881352" y="2830331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60" name="Conector recto 59"/>
          <p:cNvCxnSpPr>
            <a:stCxn id="8" idx="6"/>
            <a:endCxn id="59" idx="3"/>
          </p:cNvCxnSpPr>
          <p:nvPr/>
        </p:nvCxnSpPr>
        <p:spPr bwMode="auto">
          <a:xfrm flipV="1">
            <a:off x="7396964" y="2982621"/>
            <a:ext cx="510749" cy="1163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de flecha 63"/>
          <p:cNvCxnSpPr/>
          <p:nvPr/>
        </p:nvCxnSpPr>
        <p:spPr bwMode="auto">
          <a:xfrm flipV="1">
            <a:off x="4427197" y="3230123"/>
            <a:ext cx="3765827" cy="94393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arrow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uadroTexto 65"/>
              <p:cNvSpPr txBox="1"/>
              <p:nvPr/>
            </p:nvSpPr>
            <p:spPr>
              <a:xfrm rot="554064">
                <a:off x="1876520" y="4121481"/>
                <a:ext cx="1209716" cy="462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400" i="1" dirty="0">
                    <a:solidFill>
                      <a:srgbClr val="FFC000"/>
                    </a:solidFill>
                  </a:rPr>
                  <a:t>d</a:t>
                </a:r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:r>
                  <a:rPr lang="es-CO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:endParaRPr lang="es-MX" u="none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66" name="CuadroTexto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554064">
                <a:off x="1876520" y="4121481"/>
                <a:ext cx="1209716" cy="462306"/>
              </a:xfrm>
              <a:prstGeom prst="rect">
                <a:avLst/>
              </a:prstGeom>
              <a:blipFill>
                <a:blip r:embed="rId4"/>
                <a:stretch>
                  <a:fillRect l="-9091" t="-8333" b="-8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41">
            <a:extLst>
              <a:ext uri="{FF2B5EF4-FFF2-40B4-BE49-F238E27FC236}">
                <a16:creationId xmlns:a16="http://schemas.microsoft.com/office/drawing/2014/main" id="{7AB89FDE-4518-4CD5-10B4-6C51BD413D97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47</a:t>
            </a:fld>
            <a:endParaRPr lang="es-MX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0DFBC15-AEF7-DEB1-59DC-18E89116F943}"/>
              </a:ext>
            </a:extLst>
          </p:cNvPr>
          <p:cNvSpPr txBox="1"/>
          <p:nvPr/>
        </p:nvSpPr>
        <p:spPr>
          <a:xfrm>
            <a:off x="4928786" y="2978621"/>
            <a:ext cx="46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es-MX" i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0B5B39E-8B87-75CB-3ABC-E7C741B4D59F}"/>
                  </a:ext>
                </a:extLst>
              </p:cNvPr>
              <p:cNvSpPr txBox="1"/>
              <p:nvPr/>
            </p:nvSpPr>
            <p:spPr>
              <a:xfrm>
                <a:off x="5852160" y="4235565"/>
                <a:ext cx="6040024" cy="523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28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Lema. Cuando </a:t>
                </a:r>
                <a:r>
                  <a:rPr lang="es-MX" sz="28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</a:t>
                </a:r>
                <a:r>
                  <a:rPr lang="es-MX" sz="2800" i="1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&lt;n</a:t>
                </a:r>
                <a:r>
                  <a:rPr lang="es-MX" sz="2800" baseline="30000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2</a:t>
                </a:r>
                <a:r>
                  <a:rPr lang="es-MX" sz="2800" kern="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Arial"/>
                  </a:rPr>
                  <a:t>, </a:t>
                </a:r>
                <a:r>
                  <a:rPr kumimoji="0" lang="es-MX" sz="2800" b="0" i="1" u="none" strike="noStrike" kern="0" cap="none" spc="0" normalizeH="0" baseline="0" noProof="0" dirty="0" err="1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/>
                    <a:ea typeface="+mn-ea"/>
                    <a:cs typeface="+mn-cs"/>
                  </a:rPr>
                  <a:t>d</a:t>
                </a:r>
                <a:r>
                  <a:rPr kumimoji="0" lang="es-MX" sz="2800" b="0" i="0" u="none" strike="noStrike" kern="0" cap="none" spc="0" normalizeH="0" baseline="-25000" noProof="0" dirty="0" err="1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/>
                    <a:ea typeface="+mn-ea"/>
                    <a:cs typeface="+mn-cs"/>
                  </a:rPr>
                  <a:t>G</a:t>
                </a:r>
                <a:r>
                  <a:rPr kumimoji="0" lang="es-MX" sz="2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/>
                    <a:ea typeface="+mn-ea"/>
                    <a:cs typeface="+mn-cs"/>
                  </a:rPr>
                  <a:t>(</a:t>
                </a:r>
                <a:r>
                  <a:rPr kumimoji="0" lang="es-MX" sz="28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/>
                    <a:ea typeface="+mn-ea"/>
                    <a:cs typeface="+mn-cs"/>
                  </a:rPr>
                  <a:t>i, j</a:t>
                </a:r>
                <a:r>
                  <a:rPr kumimoji="0" lang="es-MX" sz="2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/>
                    <a:ea typeface="+mn-ea"/>
                    <a:cs typeface="+mn-cs"/>
                  </a:rPr>
                  <a:t>) &lt;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s-MX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/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s-MX" sz="28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/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kumimoji="0" lang="es-MX" sz="2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endParaRPr lang="es-MX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E0B5B39E-8B87-75CB-3ABC-E7C741B4D5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160" y="4235565"/>
                <a:ext cx="6040024" cy="523990"/>
              </a:xfrm>
              <a:prstGeom prst="rect">
                <a:avLst/>
              </a:prstGeom>
              <a:blipFill>
                <a:blip r:embed="rId5"/>
                <a:stretch>
                  <a:fillRect l="-2119" t="-13953" b="-3837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9">
                <a:extLst>
                  <a:ext uri="{FF2B5EF4-FFF2-40B4-BE49-F238E27FC236}">
                    <a16:creationId xmlns:a16="http://schemas.microsoft.com/office/drawing/2014/main" id="{32C072BE-FB82-0F45-718A-B8F625D1C3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8852" y="4844257"/>
                <a:ext cx="11468513" cy="43159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spcBef>
                    <a:spcPct val="20000"/>
                  </a:spcBef>
                  <a:buClr>
                    <a:srgbClr val="86D1EC"/>
                  </a:buClr>
                  <a:buSzPct val="90000"/>
                </a:pPr>
                <a:r>
                  <a:rPr lang="es-MX" sz="22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Demostración. Supongo por contradicción que no, que la distancia de </a:t>
                </a:r>
                <a:r>
                  <a:rPr lang="es-MX" sz="22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i </a:t>
                </a:r>
                <a:r>
                  <a:rPr lang="es-MX" sz="22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a </a:t>
                </a:r>
                <a:r>
                  <a:rPr lang="es-MX" sz="22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j</a:t>
                </a:r>
                <a:r>
                  <a:rPr lang="es-MX" sz="22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es 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200" i="1" u="none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200" i="1" u="none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2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= </a:t>
                </a:r>
                <a:r>
                  <a:rPr lang="es-MX" sz="22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d</a:t>
                </a:r>
                <a:r>
                  <a:rPr lang="es-MX" sz="22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+ </a:t>
                </a:r>
                <a:r>
                  <a:rPr lang="es-MX" sz="22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e</a:t>
                </a:r>
                <a:r>
                  <a:rPr lang="es-MX" sz="22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15" name="Text Box 9">
                <a:extLst>
                  <a:ext uri="{FF2B5EF4-FFF2-40B4-BE49-F238E27FC236}">
                    <a16:creationId xmlns:a16="http://schemas.microsoft.com/office/drawing/2014/main" id="{32C072BE-FB82-0F45-718A-B8F625D1C3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8852" y="4844257"/>
                <a:ext cx="11468513" cy="431593"/>
              </a:xfrm>
              <a:prstGeom prst="rect">
                <a:avLst/>
              </a:prstGeom>
              <a:blipFill>
                <a:blip r:embed="rId6"/>
                <a:stretch>
                  <a:fillRect l="-744" t="-11429" b="-3714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9">
            <a:extLst>
              <a:ext uri="{FF2B5EF4-FFF2-40B4-BE49-F238E27FC236}">
                <a16:creationId xmlns:a16="http://schemas.microsoft.com/office/drawing/2014/main" id="{87E17D9C-8B44-742B-BD02-8A48E7D40E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852" y="6012536"/>
            <a:ext cx="11391201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Al conectar 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 con 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, la distancia que más se reduce es la  del nodo 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, que antes era </a:t>
            </a:r>
            <a:r>
              <a:rPr lang="es-MX" sz="2200" i="1" u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200" u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s-MX" sz="2200" i="1" u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 y ahora es 1. Ahorro en distancia: 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-1.</a:t>
            </a: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2CB36312-AF22-F39B-4172-E99C9649DD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852" y="5259472"/>
            <a:ext cx="11468513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Demostraré que hay un camino más corto para ir de 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a los nodos que están en la mitad lejana (los nodos verdes) de la trayectoria de 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es-MX" sz="22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MX" sz="22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858B78B3-9201-B368-D0D8-CD89F3EE9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2474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2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Una cota superior</a:t>
            </a:r>
          </a:p>
        </p:txBody>
      </p:sp>
      <p:sp>
        <p:nvSpPr>
          <p:cNvPr id="4" name="Elipse 3"/>
          <p:cNvSpPr/>
          <p:nvPr/>
        </p:nvSpPr>
        <p:spPr bwMode="auto">
          <a:xfrm>
            <a:off x="2805288" y="3078728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5" name="Elipse 4"/>
          <p:cNvSpPr/>
          <p:nvPr/>
        </p:nvSpPr>
        <p:spPr bwMode="auto">
          <a:xfrm>
            <a:off x="3514314" y="3188069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6" name="Elipse 5"/>
          <p:cNvSpPr/>
          <p:nvPr/>
        </p:nvSpPr>
        <p:spPr bwMode="auto">
          <a:xfrm>
            <a:off x="4211352" y="3283082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Elipse 6"/>
          <p:cNvSpPr/>
          <p:nvPr/>
        </p:nvSpPr>
        <p:spPr bwMode="auto">
          <a:xfrm>
            <a:off x="7652623" y="2921665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8" name="Elipse 7"/>
          <p:cNvSpPr/>
          <p:nvPr/>
        </p:nvSpPr>
        <p:spPr bwMode="auto">
          <a:xfrm>
            <a:off x="8492823" y="2570061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9" name="Elipse 8"/>
          <p:cNvSpPr/>
          <p:nvPr/>
        </p:nvSpPr>
        <p:spPr bwMode="auto">
          <a:xfrm>
            <a:off x="2237591" y="2781298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4" name="Conector recto 13"/>
          <p:cNvCxnSpPr>
            <a:stCxn id="9" idx="5"/>
            <a:endCxn id="4" idx="2"/>
          </p:cNvCxnSpPr>
          <p:nvPr/>
        </p:nvCxnSpPr>
        <p:spPr bwMode="auto">
          <a:xfrm>
            <a:off x="2391231" y="2933588"/>
            <a:ext cx="414057" cy="234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16"/>
          <p:cNvCxnSpPr>
            <a:stCxn id="4" idx="6"/>
            <a:endCxn id="5" idx="2"/>
          </p:cNvCxnSpPr>
          <p:nvPr/>
        </p:nvCxnSpPr>
        <p:spPr bwMode="auto">
          <a:xfrm>
            <a:off x="2985288" y="3167938"/>
            <a:ext cx="529026" cy="10934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ector recto 18"/>
          <p:cNvCxnSpPr/>
          <p:nvPr/>
        </p:nvCxnSpPr>
        <p:spPr bwMode="auto">
          <a:xfrm>
            <a:off x="3694314" y="3296674"/>
            <a:ext cx="517038" cy="950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CuadroTexto 36"/>
          <p:cNvSpPr txBox="1"/>
          <p:nvPr/>
        </p:nvSpPr>
        <p:spPr>
          <a:xfrm>
            <a:off x="2041999" y="2408843"/>
            <a:ext cx="46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s-MX" i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9381821" y="2159054"/>
            <a:ext cx="464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es-MX" i="1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6" name="Conector recto 45"/>
          <p:cNvCxnSpPr>
            <a:stCxn id="7" idx="6"/>
            <a:endCxn id="8" idx="4"/>
          </p:cNvCxnSpPr>
          <p:nvPr/>
        </p:nvCxnSpPr>
        <p:spPr bwMode="auto">
          <a:xfrm flipV="1">
            <a:off x="7832623" y="2748480"/>
            <a:ext cx="750200" cy="2623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Elipse 32"/>
          <p:cNvSpPr/>
          <p:nvPr/>
        </p:nvSpPr>
        <p:spPr bwMode="auto">
          <a:xfrm>
            <a:off x="6878954" y="3090432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cxnSp>
        <p:nvCxnSpPr>
          <p:cNvPr id="34" name="Conector recto 33"/>
          <p:cNvCxnSpPr>
            <a:stCxn id="33" idx="6"/>
            <a:endCxn id="7" idx="3"/>
          </p:cNvCxnSpPr>
          <p:nvPr/>
        </p:nvCxnSpPr>
        <p:spPr bwMode="auto">
          <a:xfrm flipV="1">
            <a:off x="7058955" y="3073955"/>
            <a:ext cx="620029" cy="10568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Elipse 40"/>
          <p:cNvSpPr/>
          <p:nvPr/>
        </p:nvSpPr>
        <p:spPr bwMode="auto">
          <a:xfrm>
            <a:off x="4814030" y="3254971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44" name="Elipse 43"/>
          <p:cNvSpPr/>
          <p:nvPr/>
        </p:nvSpPr>
        <p:spPr bwMode="auto">
          <a:xfrm>
            <a:off x="5523056" y="3364312"/>
            <a:ext cx="180000" cy="178419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45" name="Elipse 44"/>
          <p:cNvSpPr/>
          <p:nvPr/>
        </p:nvSpPr>
        <p:spPr bwMode="auto">
          <a:xfrm>
            <a:off x="6218754" y="3041734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47" name="Conector recto 46"/>
          <p:cNvCxnSpPr>
            <a:stCxn id="6" idx="6"/>
            <a:endCxn id="41" idx="2"/>
          </p:cNvCxnSpPr>
          <p:nvPr/>
        </p:nvCxnSpPr>
        <p:spPr bwMode="auto">
          <a:xfrm flipV="1">
            <a:off x="4391352" y="3344181"/>
            <a:ext cx="422678" cy="2811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47"/>
          <p:cNvCxnSpPr>
            <a:stCxn id="41" idx="5"/>
            <a:endCxn id="44" idx="2"/>
          </p:cNvCxnSpPr>
          <p:nvPr/>
        </p:nvCxnSpPr>
        <p:spPr bwMode="auto">
          <a:xfrm>
            <a:off x="4967670" y="3407261"/>
            <a:ext cx="555386" cy="4626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>
            <a:stCxn id="44" idx="6"/>
            <a:endCxn id="45" idx="2"/>
          </p:cNvCxnSpPr>
          <p:nvPr/>
        </p:nvCxnSpPr>
        <p:spPr bwMode="auto">
          <a:xfrm flipV="1">
            <a:off x="5703056" y="3130943"/>
            <a:ext cx="515698" cy="3225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50"/>
          <p:cNvCxnSpPr>
            <a:stCxn id="45" idx="6"/>
            <a:endCxn id="33" idx="3"/>
          </p:cNvCxnSpPr>
          <p:nvPr/>
        </p:nvCxnSpPr>
        <p:spPr bwMode="auto">
          <a:xfrm>
            <a:off x="6398754" y="3130943"/>
            <a:ext cx="506560" cy="1117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de flecha 55"/>
          <p:cNvCxnSpPr/>
          <p:nvPr/>
        </p:nvCxnSpPr>
        <p:spPr bwMode="auto">
          <a:xfrm>
            <a:off x="2088145" y="3299165"/>
            <a:ext cx="3524911" cy="54528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arrow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uadroTexto 56"/>
              <p:cNvSpPr txBox="1"/>
              <p:nvPr/>
            </p:nvSpPr>
            <p:spPr>
              <a:xfrm rot="20748655">
                <a:off x="7272170" y="3258872"/>
                <a:ext cx="1209716" cy="462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400" dirty="0">
                    <a:solidFill>
                      <a:srgbClr val="FFC000"/>
                    </a:solidFill>
                  </a:rPr>
                  <a:t>e </a:t>
                </a:r>
                <a:r>
                  <a:rPr lang="es-CO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≥</a:t>
                </a:r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:endParaRPr lang="es-MX" u="none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57" name="CuadroTexto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0748655">
                <a:off x="7272170" y="3258872"/>
                <a:ext cx="1209716" cy="462306"/>
              </a:xfrm>
              <a:prstGeom prst="rect">
                <a:avLst/>
              </a:prstGeom>
              <a:blipFill>
                <a:blip r:embed="rId2"/>
                <a:stretch>
                  <a:fillRect l="-7547" b="-2113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Elipse 58"/>
          <p:cNvSpPr/>
          <p:nvPr/>
        </p:nvSpPr>
        <p:spPr bwMode="auto">
          <a:xfrm>
            <a:off x="9157212" y="2390650"/>
            <a:ext cx="180000" cy="178419"/>
          </a:xfrm>
          <a:prstGeom prst="ellipse">
            <a:avLst/>
          </a:prstGeom>
          <a:solidFill>
            <a:srgbClr val="00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60" name="Conector recto 59"/>
          <p:cNvCxnSpPr>
            <a:stCxn id="8" idx="6"/>
            <a:endCxn id="59" idx="3"/>
          </p:cNvCxnSpPr>
          <p:nvPr/>
        </p:nvCxnSpPr>
        <p:spPr bwMode="auto">
          <a:xfrm flipV="1">
            <a:off x="8672824" y="2542940"/>
            <a:ext cx="510749" cy="11633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de flecha 63"/>
          <p:cNvCxnSpPr/>
          <p:nvPr/>
        </p:nvCxnSpPr>
        <p:spPr bwMode="auto">
          <a:xfrm flipV="1">
            <a:off x="5637521" y="2778791"/>
            <a:ext cx="3826519" cy="98239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FC000"/>
            </a:solidFill>
            <a:prstDash val="solid"/>
            <a:round/>
            <a:headEnd type="arrow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CuadroTexto 65"/>
              <p:cNvSpPr txBox="1"/>
              <p:nvPr/>
            </p:nvSpPr>
            <p:spPr>
              <a:xfrm rot="685145">
                <a:off x="3113440" y="3605201"/>
                <a:ext cx="1209716" cy="462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2400" dirty="0">
                    <a:solidFill>
                      <a:srgbClr val="FFC000"/>
                    </a:solidFill>
                  </a:rPr>
                  <a:t>d </a:t>
                </a:r>
                <a:r>
                  <a:rPr lang="es-CO" sz="2400" dirty="0">
                    <a:solidFill>
                      <a:srgbClr val="FFC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CO" sz="2400" dirty="0">
                    <a:solidFill>
                      <a:srgbClr val="FFC000"/>
                    </a:solidFill>
                  </a:rPr>
                  <a:t> </a:t>
                </a:r>
                <a:endParaRPr lang="es-MX" u="none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66" name="CuadroTexto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685145">
                <a:off x="3113440" y="3605201"/>
                <a:ext cx="1209716" cy="462306"/>
              </a:xfrm>
              <a:prstGeom prst="rect">
                <a:avLst/>
              </a:prstGeom>
              <a:blipFill>
                <a:blip r:embed="rId3"/>
                <a:stretch>
                  <a:fillRect l="-9048" t="-7826" b="-434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 Box 9"/>
          <p:cNvSpPr txBox="1">
            <a:spLocks noChangeArrowheads="1"/>
          </p:cNvSpPr>
          <p:nvPr/>
        </p:nvSpPr>
        <p:spPr bwMode="auto">
          <a:xfrm>
            <a:off x="400400" y="1348457"/>
            <a:ext cx="983173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Al nodo que sigue a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, su distancia pasa de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+4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  a  1+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/5. Ahorro: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-1+3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</a:t>
            </a:r>
          </a:p>
        </p:txBody>
      </p:sp>
      <p:cxnSp>
        <p:nvCxnSpPr>
          <p:cNvPr id="12" name="Conector recto de flecha 11"/>
          <p:cNvCxnSpPr>
            <a:endCxn id="59" idx="2"/>
          </p:cNvCxnSpPr>
          <p:nvPr/>
        </p:nvCxnSpPr>
        <p:spPr bwMode="auto">
          <a:xfrm flipV="1">
            <a:off x="2417592" y="2479859"/>
            <a:ext cx="6739621" cy="39064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FF66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400399" y="1741959"/>
            <a:ext cx="871220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Al siguiente, su distancia pasa de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+3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  a  1+2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/5. Ahorro: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 -1+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</a:t>
            </a: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400399" y="4079209"/>
            <a:ext cx="878317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Al siguiente, su distancia pasa de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+2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  a  1+3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/5. Ahorro: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 -1-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/5.</a:t>
            </a:r>
          </a:p>
        </p:txBody>
      </p:sp>
      <p:cxnSp>
        <p:nvCxnSpPr>
          <p:cNvPr id="52" name="Conector recto de flecha 51"/>
          <p:cNvCxnSpPr/>
          <p:nvPr/>
        </p:nvCxnSpPr>
        <p:spPr bwMode="auto">
          <a:xfrm>
            <a:off x="6678483" y="2159054"/>
            <a:ext cx="996524" cy="7253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Text Box 9"/>
          <p:cNvSpPr txBox="1">
            <a:spLocks noChangeArrowheads="1"/>
          </p:cNvSpPr>
          <p:nvPr/>
        </p:nvSpPr>
        <p:spPr bwMode="auto">
          <a:xfrm>
            <a:off x="400398" y="4584981"/>
            <a:ext cx="8413095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Al último, su distancia pasa de </a:t>
            </a:r>
            <a:r>
              <a:rPr lang="es-MX" sz="2400" i="1" u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s-MX" sz="2400" i="1" u="none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  a  1+4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/5. Ahorro: 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 -1-3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/5.</a:t>
            </a:r>
          </a:p>
        </p:txBody>
      </p:sp>
      <p:cxnSp>
        <p:nvCxnSpPr>
          <p:cNvPr id="55" name="Conector recto de flecha 54"/>
          <p:cNvCxnSpPr/>
          <p:nvPr/>
        </p:nvCxnSpPr>
        <p:spPr bwMode="auto">
          <a:xfrm flipV="1">
            <a:off x="5155035" y="3324837"/>
            <a:ext cx="1063719" cy="1329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" name="Text Box 9"/>
          <p:cNvSpPr txBox="1">
            <a:spLocks noChangeArrowheads="1"/>
          </p:cNvSpPr>
          <p:nvPr/>
        </p:nvSpPr>
        <p:spPr bwMode="auto">
          <a:xfrm>
            <a:off x="400399" y="5071732"/>
            <a:ext cx="11182001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El ahorro total en distancia es (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+1) + (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-1+3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/5) + (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-1+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/5) + (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-1-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/5) + (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-1-3</a:t>
            </a:r>
            <a:r>
              <a:rPr lang="es-MX" sz="2400" i="1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Symbol" panose="05050102010706020507" pitchFamily="18" charset="2"/>
              </a:rPr>
              <a:t>/5). A ese ahorro hay que restarle el costo de la nueva arista, que es .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 Box 9"/>
              <p:cNvSpPr txBox="1">
                <a:spLocks noChangeArrowheads="1"/>
              </p:cNvSpPr>
              <p:nvPr/>
            </p:nvSpPr>
            <p:spPr bwMode="auto">
              <a:xfrm>
                <a:off x="400399" y="5936619"/>
                <a:ext cx="11154262" cy="831638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spcBef>
                    <a:spcPct val="20000"/>
                  </a:spcBef>
                  <a:buClr>
                    <a:srgbClr val="86D1EC"/>
                  </a:buClr>
                  <a:buSzPct val="90000"/>
                </a:pP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 Ahorro total = 5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d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-3 +5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e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/5 -  = 5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d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-3+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e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-  &gt;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400" i="1" u="none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i="1" u="none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d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-3+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e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-  = 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e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– 3, que es positivo ya que 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e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&gt; </a:t>
                </a:r>
                <a:r>
                  <a:rPr lang="es-MX" sz="2400" i="1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d</a:t>
                </a:r>
                <a:r>
                  <a:rPr lang="es-MX" sz="2400" u="none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sym typeface="Symbol" panose="05050102010706020507" pitchFamily="18" charset="2"/>
                  </a:rPr>
                  <a:t> que es 5 en mi ejemplo.       Q.E.D.</a:t>
                </a:r>
              </a:p>
            </p:txBody>
          </p:sp>
        </mc:Choice>
        <mc:Fallback xmlns="">
          <p:sp>
            <p:nvSpPr>
              <p:cNvPr id="62" name="Text 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0399" y="5936619"/>
                <a:ext cx="11154262" cy="831638"/>
              </a:xfrm>
              <a:prstGeom prst="rect">
                <a:avLst/>
              </a:prstGeom>
              <a:blipFill>
                <a:blip r:embed="rId4"/>
                <a:stretch>
                  <a:fillRect l="-929" t="-6618" r="-656" b="-1985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ector recto de flecha 14"/>
          <p:cNvCxnSpPr/>
          <p:nvPr/>
        </p:nvCxnSpPr>
        <p:spPr bwMode="auto">
          <a:xfrm>
            <a:off x="7719454" y="1767537"/>
            <a:ext cx="773369" cy="7541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Conector recto de flecha 66"/>
          <p:cNvCxnSpPr/>
          <p:nvPr/>
        </p:nvCxnSpPr>
        <p:spPr bwMode="auto">
          <a:xfrm flipV="1">
            <a:off x="6276597" y="3364312"/>
            <a:ext cx="628717" cy="8272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CuadroTexto 41">
            <a:extLst>
              <a:ext uri="{FF2B5EF4-FFF2-40B4-BE49-F238E27FC236}">
                <a16:creationId xmlns:a16="http://schemas.microsoft.com/office/drawing/2014/main" id="{B4FAC054-5AD0-766A-68F8-0696B749E3D5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48</a:t>
            </a:fld>
            <a:endParaRPr lang="es-MX" dirty="0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7301C384-23C8-2226-BBD3-405E996E2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78570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42" grpId="0"/>
      <p:bldP spid="50" grpId="0"/>
      <p:bldP spid="53" grpId="0"/>
      <p:bldP spid="61" grpId="0"/>
      <p:bldP spid="6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Una cota superior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09600" y="1725289"/>
                <a:ext cx="10235184" cy="5019555"/>
              </a:xfrm>
            </p:spPr>
            <p:txBody>
              <a:bodyPr/>
              <a:lstStyle/>
              <a:p>
                <a:r>
                  <a:rPr lang="es-MX" dirty="0">
                    <a:solidFill>
                      <a:srgbClr val="FF9999"/>
                    </a:solidFill>
                  </a:rPr>
                  <a:t>Teorema 1</a:t>
                </a:r>
                <a:r>
                  <a:rPr lang="es-MX" dirty="0"/>
                  <a:t>. Para </a:t>
                </a:r>
                <a:r>
                  <a:rPr lang="es-MX" dirty="0">
                    <a:sym typeface="Symbol" panose="05050102010706020507" pitchFamily="18" charset="2"/>
                  </a:rPr>
                  <a:t></a:t>
                </a:r>
                <a:r>
                  <a:rPr lang="es-MX" dirty="0"/>
                  <a:t>&lt;</a:t>
                </a:r>
                <a:r>
                  <a:rPr lang="es-MX" i="1" dirty="0"/>
                  <a:t>n</a:t>
                </a:r>
                <a:r>
                  <a:rPr lang="es-MX" baseline="30000" dirty="0"/>
                  <a:t>2</a:t>
                </a:r>
                <a:r>
                  <a:rPr lang="es-MX" dirty="0"/>
                  <a:t> el precio de la anarquía para mi modelo es </a:t>
                </a:r>
                <a:r>
                  <a:rPr lang="es-MX" dirty="0">
                    <a:latin typeface="Lucida Calligraphy" panose="03010101010101010101" pitchFamily="66" charset="0"/>
                  </a:rPr>
                  <a:t>O</a:t>
                </a:r>
                <a:r>
                  <a:rPr lang="es-MX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dirty="0"/>
                  <a:t>).</a:t>
                </a:r>
              </a:p>
              <a:p>
                <a:r>
                  <a:rPr lang="es-MX" sz="2800" dirty="0"/>
                  <a:t>Demostración. </a:t>
                </a:r>
                <a:r>
                  <a:rPr lang="es-MX" sz="2400" dirty="0"/>
                  <a:t>El precio de la anarquía es</a:t>
                </a:r>
              </a:p>
              <a:p>
                <a:endParaRPr lang="es-MX" sz="2400" dirty="0"/>
              </a:p>
              <a:p>
                <a:pPr marL="0" indent="0">
                  <a:buNone/>
                </a:pPr>
                <a:r>
                  <a:rPr lang="es-MX" sz="2400" dirty="0">
                    <a:sym typeface="Symbol" panose="05050102010706020507" pitchFamily="18" charset="2"/>
                  </a:rPr>
                  <a:t></a:t>
                </a:r>
                <a:r>
                  <a:rPr lang="es-MX" sz="2400" dirty="0"/>
                  <a:t>(G) = </a:t>
                </a:r>
                <a:r>
                  <a:rPr lang="es-MX" sz="2800" dirty="0">
                    <a:latin typeface="Lucida Calligraphy" panose="03010101010101010101" pitchFamily="66" charset="0"/>
                    <a:sym typeface="Symbol" panose="05050102010706020507" pitchFamily="18" charset="2"/>
                  </a:rPr>
                  <a:t></a:t>
                </a:r>
                <a:r>
                  <a:rPr lang="es-MX" sz="28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s-MX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s-MX" b="0" i="0" smtClean="0">
                                <a:latin typeface="Cambria Math" panose="02040503050406030204" pitchFamily="18" charset="0"/>
                              </a:rPr>
                              <m:t>E</m:t>
                            </m:r>
                          </m:e>
                        </m:d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</m:t>
                        </m:r>
                        <m:r>
                          <a:rPr lang="es-MX" b="0" i="1" baseline="-25000" smtClean="0">
                            <a:latin typeface="Cambria Math" panose="02040503050406030204" pitchFamily="18" charset="0"/>
                          </a:rPr>
                          <m:t>𝑖𝑗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s-MX" b="0" i="0" baseline="-25000" smtClean="0">
                            <a:latin typeface="Cambria Math" panose="02040503050406030204" pitchFamily="18" charset="0"/>
                          </a:rPr>
                          <m:t>G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s-MX" b="0" i="0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es-MX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  <m:r>
                          <m:rPr>
                            <m:sty m:val="p"/>
                          </m:rPr>
                          <a:rPr lang="es-MX" b="0" i="0" smtClean="0"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s-MX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s-MX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b="0" i="0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s-MX" sz="2800" dirty="0"/>
                  <a:t>)</a:t>
                </a:r>
              </a:p>
              <a:p>
                <a:pPr marL="0" indent="0">
                  <a:buNone/>
                </a:pPr>
                <a:endParaRPr lang="es-MX" sz="2800" dirty="0"/>
              </a:p>
              <a:p>
                <a:pPr marL="0" indent="0">
                  <a:buNone/>
                </a:pPr>
                <a:endParaRPr lang="es-MX" sz="2000" dirty="0"/>
              </a:p>
              <a:p>
                <a:pPr marL="0" indent="0">
                  <a:buNone/>
                </a:pPr>
                <a:r>
                  <a:rPr lang="es-MX" sz="2800" dirty="0"/>
                  <a:t>	= </a:t>
                </a:r>
                <a:r>
                  <a:rPr lang="es-MX" sz="2800" dirty="0">
                    <a:latin typeface="Lucida Calligraphy" panose="03010101010101010101" pitchFamily="66" charset="0"/>
                  </a:rPr>
                  <a:t>O</a:t>
                </a:r>
                <a:r>
                  <a:rPr lang="es-MX" sz="2800" dirty="0"/>
                  <a:t>(</a:t>
                </a:r>
                <a:r>
                  <a:rPr lang="es-MX" sz="2800" dirty="0">
                    <a:sym typeface="Symbol" panose="05050102010706020507" pitchFamily="18" charset="2"/>
                  </a:rPr>
                  <a:t></a:t>
                </a:r>
                <a:r>
                  <a:rPr lang="es-MX" sz="2800" dirty="0"/>
                  <a:t>|E|/</a:t>
                </a:r>
                <a:r>
                  <a:rPr lang="es-MX" sz="2800" i="1" dirty="0"/>
                  <a:t>n</a:t>
                </a:r>
                <a:r>
                  <a:rPr lang="es-MX" sz="2800" baseline="30000" dirty="0"/>
                  <a:t>2</a:t>
                </a:r>
                <a:r>
                  <a:rPr lang="es-MX" sz="2800" dirty="0"/>
                  <a:t>)</a:t>
                </a:r>
              </a:p>
              <a:p>
                <a:pPr marL="0" indent="0">
                  <a:buNone/>
                </a:pPr>
                <a:r>
                  <a:rPr lang="es-MX" sz="2200" dirty="0"/>
                  <a:t>de modo que si </a:t>
                </a:r>
                <a:r>
                  <a:rPr lang="es-MX" sz="2400" dirty="0"/>
                  <a:t>|E| = </a:t>
                </a:r>
                <a:r>
                  <a:rPr lang="es-MX" sz="2400" dirty="0">
                    <a:latin typeface="Lucida Calligraphy" panose="03010101010101010101" pitchFamily="66" charset="0"/>
                  </a:rPr>
                  <a:t>O</a:t>
                </a:r>
                <a:r>
                  <a:rPr lang="es-MX" sz="24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baseline="30000" dirty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s-MX" sz="2400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4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</m:t>
                            </m:r>
                          </m:e>
                        </m:rad>
                      </m:den>
                    </m:f>
                  </m:oMath>
                </a14:m>
                <a:r>
                  <a:rPr lang="es-MX" sz="2400" dirty="0"/>
                  <a:t>), </a:t>
                </a:r>
                <a:r>
                  <a:rPr lang="es-MX" sz="2200" dirty="0"/>
                  <a:t>el teorema quedaría demostrado</a:t>
                </a:r>
                <a:r>
                  <a:rPr lang="es-MX" sz="2400" dirty="0"/>
                  <a:t>.</a:t>
                </a:r>
              </a:p>
              <a:p>
                <a:pPr marL="0" indent="0">
                  <a:buNone/>
                </a:pPr>
                <a:endParaRPr lang="es-MX" sz="28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725289"/>
                <a:ext cx="10235184" cy="5019555"/>
              </a:xfrm>
              <a:blipFill>
                <a:blip r:embed="rId2"/>
                <a:stretch>
                  <a:fillRect l="-1013" t="-1701" b="-608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4366151" y="3448009"/>
                <a:ext cx="7680591" cy="43159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spcBef>
                    <a:spcPct val="20000"/>
                  </a:spcBef>
                  <a:buClr>
                    <a:srgbClr val="86D1EC"/>
                  </a:buClr>
                  <a:buSzPct val="90000"/>
                </a:pPr>
                <a:r>
                  <a:rPr lang="es-MX" sz="22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Como cada </a:t>
                </a:r>
                <a:r>
                  <a:rPr lang="es-MX" sz="2200" i="1" u="none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r>
                  <a:rPr lang="es-MX" sz="2200" u="none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es-MX" sz="2200" u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s-MX" sz="2200" i="1" u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i, j</a:t>
                </a:r>
                <a:r>
                  <a:rPr lang="es-MX" sz="2200" u="none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&lt; 2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200" i="1" u="none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200" i="1" u="none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2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, este sumando se desprecia frente a |E|</a:t>
                </a:r>
              </a:p>
            </p:txBody>
          </p:sp>
        </mc:Choice>
        <mc:Fallback xmlns="">
          <p:sp>
            <p:nvSpPr>
              <p:cNvPr id="12" name="Text 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66151" y="3448009"/>
                <a:ext cx="7680591" cy="431593"/>
              </a:xfrm>
              <a:prstGeom prst="rect">
                <a:avLst/>
              </a:prstGeom>
              <a:blipFill>
                <a:blip r:embed="rId3"/>
                <a:stretch>
                  <a:fillRect l="-1032" t="-10000" b="-3000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ector recto de flecha 17"/>
          <p:cNvCxnSpPr>
            <a:stCxn id="12" idx="1"/>
          </p:cNvCxnSpPr>
          <p:nvPr/>
        </p:nvCxnSpPr>
        <p:spPr bwMode="auto">
          <a:xfrm flipH="1">
            <a:off x="3392424" y="3663806"/>
            <a:ext cx="973727" cy="29554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1004425" y="5004567"/>
            <a:ext cx="7024007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Como  es constante, este sumando se desprecia frente a </a:t>
            </a:r>
            <a:r>
              <a:rPr lang="es-MX" sz="22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MX" sz="22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2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5" name="Conector recto de flecha 14"/>
          <p:cNvCxnSpPr/>
          <p:nvPr/>
        </p:nvCxnSpPr>
        <p:spPr bwMode="auto">
          <a:xfrm flipV="1">
            <a:off x="2633472" y="4729439"/>
            <a:ext cx="432816" cy="27512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531B9CBA-C0E1-C8B9-AC11-665AB53EEE91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49</a:t>
            </a:fld>
            <a:endParaRPr lang="es-MX" dirty="0"/>
          </a:p>
        </p:txBody>
      </p:sp>
      <p:sp>
        <p:nvSpPr>
          <p:cNvPr id="17" name="Text Box 9">
            <a:extLst>
              <a:ext uri="{FF2B5EF4-FFF2-40B4-BE49-F238E27FC236}">
                <a16:creationId xmlns:a16="http://schemas.microsoft.com/office/drawing/2014/main" id="{40F5F2A8-F97D-2C2C-F018-8C31CDEEB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1245245"/>
            <a:ext cx="654574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ES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Con ayuda del lema anterior, sigo con la demostración.</a:t>
            </a:r>
            <a:endParaRPr lang="es-MX" sz="22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7A4AE37-E772-9E95-2ADF-3C5B5EE2E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188BD724-8950-D373-1CE2-AC14A995D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234" y="3364316"/>
            <a:ext cx="206064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 la lámina 46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83CB036C-0DAB-D693-6707-EAA535ECF634}"/>
              </a:ext>
            </a:extLst>
          </p:cNvPr>
          <p:cNvCxnSpPr/>
          <p:nvPr/>
        </p:nvCxnSpPr>
        <p:spPr bwMode="auto">
          <a:xfrm>
            <a:off x="1347216" y="3811579"/>
            <a:ext cx="451965" cy="2881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3764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  <p:bldP spid="14" grpId="0"/>
      <p:bldP spid="17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6192" y="776450"/>
            <a:ext cx="11208470" cy="5665561"/>
          </a:xfrm>
        </p:spPr>
        <p:txBody>
          <a:bodyPr/>
          <a:lstStyle/>
          <a:p>
            <a:r>
              <a:rPr lang="es-MX" dirty="0">
                <a:effectLst/>
              </a:rPr>
              <a:t>Parte 4. Sección A.                . La sección A estudia e</a:t>
            </a:r>
            <a:r>
              <a:rPr lang="es-MX" sz="2800" dirty="0">
                <a:effectLst/>
              </a:rPr>
              <a:t>l modelado de agentes interactuando en una gran red. Supone que ellos tienen estrategia.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s-MX" sz="2400" dirty="0">
              <a:effectLst/>
            </a:endParaRPr>
          </a:p>
          <a:p>
            <a:pPr lvl="1"/>
            <a:endParaRPr lang="es-MX" sz="1000" dirty="0">
              <a:effectLst/>
            </a:endParaRPr>
          </a:p>
          <a:p>
            <a:r>
              <a:rPr lang="es-MX" sz="2800" dirty="0">
                <a:effectLst/>
              </a:rPr>
              <a:t>Formación de redes por agentes egoístas.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Un agente desea estar conectado a todos los agentes. Para esto, lanza aristas a otros agentes, y él las paga. Trata de ahorrar.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Uso la teoría de juegos para estudiar cómo se forman las redes.</a:t>
            </a:r>
          </a:p>
          <a:p>
            <a:pPr marL="0" indent="0">
              <a:buNone/>
            </a:pPr>
            <a:endParaRPr lang="es-MX" sz="1000" dirty="0">
              <a:effectLst/>
            </a:endParaRPr>
          </a:p>
          <a:p>
            <a:r>
              <a:rPr lang="es-MX" sz="2800" dirty="0">
                <a:effectLst/>
              </a:rPr>
              <a:t>Equilibrio Nash. </a:t>
            </a:r>
            <a:r>
              <a:rPr lang="es-MX" sz="2400" dirty="0">
                <a:effectLst/>
              </a:rPr>
              <a:t>O equilibrio de Nash</a:t>
            </a:r>
            <a:r>
              <a:rPr lang="es-MX" sz="2800" dirty="0">
                <a:effectLst/>
              </a:rPr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Un estado de la red en que ningún agente tiene incentivo para desviarse.</a:t>
            </a:r>
          </a:p>
          <a:p>
            <a:pPr lvl="1"/>
            <a:endParaRPr lang="es-MX" sz="1000" dirty="0">
              <a:effectLst/>
            </a:endParaRPr>
          </a:p>
          <a:p>
            <a:r>
              <a:rPr lang="es-MX" sz="2800" dirty="0">
                <a:effectLst/>
              </a:rPr>
              <a:t>Qué tan bien funciona un sistema en equilibrio Nash.</a:t>
            </a:r>
          </a:p>
          <a:p>
            <a:endParaRPr lang="es-MX" sz="2800" dirty="0">
              <a:effectLst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5C636589-A3B8-D43B-A20F-4CDCC18E62A2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</a:t>
            </a:fld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4452C86-4563-B6CD-E2DC-6BF44471F55D}"/>
              </a:ext>
            </a:extLst>
          </p:cNvPr>
          <p:cNvSpPr txBox="1"/>
          <p:nvPr/>
        </p:nvSpPr>
        <p:spPr>
          <a:xfrm>
            <a:off x="4273825" y="776450"/>
            <a:ext cx="20375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/>
              <a:t>Qué veré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83856ED-4CD8-3B32-9DEF-1C0D1286CF33}"/>
              </a:ext>
            </a:extLst>
          </p:cNvPr>
          <p:cNvSpPr txBox="1"/>
          <p:nvPr/>
        </p:nvSpPr>
        <p:spPr>
          <a:xfrm>
            <a:off x="4312709" y="1690755"/>
            <a:ext cx="68058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s-MX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Cada agente maximiza su propio interés.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FE1BC01-DCD0-FD2B-3851-BDEEB98B7689}"/>
              </a:ext>
            </a:extLst>
          </p:cNvPr>
          <p:cNvSpPr txBox="1"/>
          <p:nvPr/>
        </p:nvSpPr>
        <p:spPr>
          <a:xfrm>
            <a:off x="3390405" y="2368294"/>
            <a:ext cx="845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algoritmo completo (no una jugada o tirada) para jugar un juego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91EF826B-A26D-1037-A373-EA3F5A8BF41F}"/>
              </a:ext>
            </a:extLst>
          </p:cNvPr>
          <p:cNvCxnSpPr>
            <a:cxnSpLocks/>
          </p:cNvCxnSpPr>
          <p:nvPr/>
        </p:nvCxnSpPr>
        <p:spPr>
          <a:xfrm flipH="1" flipV="1">
            <a:off x="3816626" y="2213975"/>
            <a:ext cx="251791" cy="264182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2196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Una cota superior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58635" y="1369815"/>
                <a:ext cx="10442181" cy="1639297"/>
              </a:xfrm>
            </p:spPr>
            <p:txBody>
              <a:bodyPr/>
              <a:lstStyle/>
              <a:p>
                <a:pPr>
                  <a:buClrTx/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De la lámina anterior, debo demostrar que |E| = </a:t>
                </a:r>
                <a:r>
                  <a:rPr lang="es-MX" sz="2400" dirty="0">
                    <a:latin typeface="Lucida Calligraphy" panose="03010101010101010101" pitchFamily="66" charset="0"/>
                  </a:rPr>
                  <a:t>O</a:t>
                </a:r>
                <a:r>
                  <a:rPr lang="es-MX" sz="24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baseline="30000" dirty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s-MX" sz="2400" i="1" dirty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s-MX" sz="24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</m:t>
                            </m:r>
                          </m:e>
                        </m:rad>
                      </m:den>
                    </m:f>
                  </m:oMath>
                </a14:m>
                <a:r>
                  <a:rPr lang="es-MX" sz="2400" dirty="0"/>
                  <a:t>).</a:t>
                </a:r>
              </a:p>
              <a:p>
                <a:pPr>
                  <a:buClrTx/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Considero las aristas e</a:t>
                </a:r>
                <a:r>
                  <a:rPr lang="es-MX" sz="2400" baseline="-25000" dirty="0"/>
                  <a:t>1</a:t>
                </a:r>
                <a:r>
                  <a:rPr lang="es-MX" sz="2400" dirty="0"/>
                  <a:t>, e</a:t>
                </a:r>
                <a:r>
                  <a:rPr lang="es-MX" sz="2400" baseline="-25000" dirty="0"/>
                  <a:t>2</a:t>
                </a:r>
                <a:r>
                  <a:rPr lang="es-MX" sz="2400" dirty="0"/>
                  <a:t>, …, e</a:t>
                </a:r>
                <a:r>
                  <a:rPr lang="es-MX" sz="2800" baseline="-25000" dirty="0">
                    <a:latin typeface="French Script MT" panose="03020402040607040605" pitchFamily="66" charset="0"/>
                  </a:rPr>
                  <a:t>l</a:t>
                </a:r>
                <a:r>
                  <a:rPr lang="es-MX" sz="2400" dirty="0"/>
                  <a:t> que salen de un vértice </a:t>
                </a:r>
                <a:r>
                  <a:rPr lang="es-MX" sz="2400" i="1" dirty="0"/>
                  <a:t>v.</a:t>
                </a:r>
                <a:r>
                  <a:rPr lang="es-MX" sz="2400" dirty="0"/>
                  <a:t> </a:t>
                </a:r>
              </a:p>
              <a:p>
                <a:pPr>
                  <a:buClrTx/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Para cada arista contaré los vértices </a:t>
                </a:r>
                <a:r>
                  <a:rPr lang="es-MX" sz="2400" i="1" dirty="0"/>
                  <a:t>u </a:t>
                </a:r>
                <a:r>
                  <a:rPr lang="es-MX" sz="2400" dirty="0"/>
                  <a:t>para los que (</a:t>
                </a:r>
                <a:r>
                  <a:rPr lang="es-MX" sz="2400" i="1" dirty="0"/>
                  <a:t>v</a:t>
                </a:r>
                <a:r>
                  <a:rPr lang="es-MX" sz="2400" dirty="0"/>
                  <a:t>, </a:t>
                </a:r>
                <a:r>
                  <a:rPr lang="es-MX" sz="2400" i="1" dirty="0"/>
                  <a:t>u</a:t>
                </a:r>
                <a:r>
                  <a:rPr lang="es-MX" sz="2400" dirty="0"/>
                  <a:t>) no está en G.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8635" y="1369815"/>
                <a:ext cx="10442181" cy="1639297"/>
              </a:xfrm>
              <a:blipFill>
                <a:blip r:embed="rId2"/>
                <a:stretch>
                  <a:fillRect l="-642" t="-743" b="-111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6608861" y="91856"/>
            <a:ext cx="394792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/>
              <a:t>C(G) = ∑</a:t>
            </a:r>
            <a:r>
              <a:rPr lang="es-MX" sz="2400" i="1" u="none" baseline="-40000" dirty="0" err="1"/>
              <a:t>i</a:t>
            </a:r>
            <a:r>
              <a:rPr lang="es-MX" sz="2400" i="1" u="none" dirty="0" err="1"/>
              <a:t>c</a:t>
            </a:r>
            <a:r>
              <a:rPr lang="es-MX" sz="2400" i="1" u="none" baseline="-40000" dirty="0" err="1"/>
              <a:t>i</a:t>
            </a:r>
            <a:r>
              <a:rPr lang="es-MX" sz="2400" i="1" u="none" dirty="0"/>
              <a:t> </a:t>
            </a:r>
            <a:r>
              <a:rPr lang="es-MX" sz="2400" u="none" dirty="0"/>
              <a:t>= </a:t>
            </a:r>
            <a:r>
              <a:rPr lang="es-MX" sz="2400" u="none" dirty="0">
                <a:sym typeface="Symbol" panose="05050102010706020507" pitchFamily="18" charset="2"/>
              </a:rPr>
              <a:t></a:t>
            </a:r>
            <a:r>
              <a:rPr lang="es-MX" sz="2400" u="none" dirty="0"/>
              <a:t>|E| + ∑</a:t>
            </a:r>
            <a:r>
              <a:rPr lang="es-MX" sz="2400" i="1" u="none" baseline="-25000" dirty="0" err="1"/>
              <a:t>i,j</a:t>
            </a:r>
            <a:r>
              <a:rPr lang="es-MX" sz="2400" i="1" u="none" dirty="0" err="1"/>
              <a:t>d</a:t>
            </a:r>
            <a:r>
              <a:rPr lang="es-MX" sz="2400" u="none" baseline="-40000" dirty="0" err="1"/>
              <a:t>G</a:t>
            </a:r>
            <a:r>
              <a:rPr lang="es-MX" sz="2400" u="none" baseline="-40000" dirty="0"/>
              <a:t>(</a:t>
            </a:r>
            <a:r>
              <a:rPr lang="es-MX" sz="2400" i="1" u="none" baseline="-40000" dirty="0"/>
              <a:t>i</a:t>
            </a:r>
            <a:r>
              <a:rPr lang="es-MX" sz="2400" u="none" baseline="-40000" dirty="0"/>
              <a:t>, </a:t>
            </a:r>
            <a:r>
              <a:rPr lang="es-MX" sz="2400" i="1" u="none" baseline="-40000" dirty="0"/>
              <a:t>j</a:t>
            </a:r>
            <a:r>
              <a:rPr lang="es-MX" sz="2400" u="none" baseline="-40000" dirty="0"/>
              <a:t>)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Elipse 3"/>
          <p:cNvSpPr/>
          <p:nvPr/>
        </p:nvSpPr>
        <p:spPr bwMode="auto">
          <a:xfrm>
            <a:off x="8916720" y="3877768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0" name="Elipse 9"/>
          <p:cNvSpPr/>
          <p:nvPr/>
        </p:nvSpPr>
        <p:spPr bwMode="auto">
          <a:xfrm>
            <a:off x="9681442" y="3066783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1" name="Elipse 10"/>
          <p:cNvSpPr/>
          <p:nvPr/>
        </p:nvSpPr>
        <p:spPr bwMode="auto">
          <a:xfrm>
            <a:off x="9769615" y="4012640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3" name="Elipse 12"/>
          <p:cNvSpPr/>
          <p:nvPr/>
        </p:nvSpPr>
        <p:spPr bwMode="auto">
          <a:xfrm>
            <a:off x="9681442" y="5374318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6" name="Conector recto de flecha 5"/>
          <p:cNvCxnSpPr>
            <a:stCxn id="4" idx="7"/>
            <a:endCxn id="10" idx="3"/>
          </p:cNvCxnSpPr>
          <p:nvPr/>
        </p:nvCxnSpPr>
        <p:spPr bwMode="auto">
          <a:xfrm flipV="1">
            <a:off x="9039632" y="3189696"/>
            <a:ext cx="662898" cy="7091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Conector recto de flecha 16"/>
          <p:cNvCxnSpPr>
            <a:stCxn id="4" idx="6"/>
            <a:endCxn id="11" idx="2"/>
          </p:cNvCxnSpPr>
          <p:nvPr/>
        </p:nvCxnSpPr>
        <p:spPr bwMode="auto">
          <a:xfrm>
            <a:off x="9060721" y="3949768"/>
            <a:ext cx="708895" cy="13487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de flecha 19"/>
          <p:cNvCxnSpPr>
            <a:stCxn id="4" idx="4"/>
            <a:endCxn id="13" idx="0"/>
          </p:cNvCxnSpPr>
          <p:nvPr/>
        </p:nvCxnSpPr>
        <p:spPr bwMode="auto">
          <a:xfrm>
            <a:off x="8988720" y="4021768"/>
            <a:ext cx="764722" cy="13525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CuadroTexto 21"/>
          <p:cNvSpPr txBox="1"/>
          <p:nvPr/>
        </p:nvSpPr>
        <p:spPr>
          <a:xfrm>
            <a:off x="8804679" y="4095539"/>
            <a:ext cx="352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/>
              <a:t>v</a:t>
            </a:r>
            <a:endParaRPr lang="es-MX" sz="2000" i="1" u="none" dirty="0"/>
          </a:p>
        </p:txBody>
      </p:sp>
      <p:sp>
        <p:nvSpPr>
          <p:cNvPr id="24" name="CuadroTexto 23"/>
          <p:cNvSpPr txBox="1"/>
          <p:nvPr/>
        </p:nvSpPr>
        <p:spPr>
          <a:xfrm>
            <a:off x="8937461" y="3107603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</a:t>
            </a:r>
            <a:r>
              <a:rPr lang="es-MX" sz="2400" baseline="-25000" dirty="0"/>
              <a:t>1</a:t>
            </a:r>
            <a:endParaRPr lang="es-MX" sz="2400" u="none" baseline="-250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9348162" y="3942314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</a:t>
            </a:r>
            <a:r>
              <a:rPr lang="es-MX" sz="2400" baseline="-25000" dirty="0"/>
              <a:t>2</a:t>
            </a:r>
            <a:endParaRPr lang="es-MX" sz="2400" u="none" baseline="-25000" dirty="0"/>
          </a:p>
        </p:txBody>
      </p:sp>
      <p:sp>
        <p:nvSpPr>
          <p:cNvPr id="26" name="CuadroTexto 25"/>
          <p:cNvSpPr txBox="1"/>
          <p:nvPr/>
        </p:nvSpPr>
        <p:spPr>
          <a:xfrm>
            <a:off x="8988719" y="4721661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</a:t>
            </a:r>
            <a:r>
              <a:rPr lang="es-MX" sz="2800" baseline="-25000" dirty="0">
                <a:latin typeface="French Script MT" panose="03020402040607040605" pitchFamily="66" charset="0"/>
              </a:rPr>
              <a:t>l</a:t>
            </a:r>
            <a:endParaRPr lang="es-MX" sz="2400" u="none" baseline="-25000" dirty="0">
              <a:latin typeface="French Script MT" panose="03020402040607040605" pitchFamily="66" charset="0"/>
            </a:endParaRPr>
          </a:p>
        </p:txBody>
      </p:sp>
      <p:sp>
        <p:nvSpPr>
          <p:cNvPr id="27" name="Elipse 26"/>
          <p:cNvSpPr/>
          <p:nvPr/>
        </p:nvSpPr>
        <p:spPr bwMode="auto">
          <a:xfrm>
            <a:off x="8318359" y="5099897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8" name="Elipse 27"/>
          <p:cNvSpPr/>
          <p:nvPr/>
        </p:nvSpPr>
        <p:spPr bwMode="auto">
          <a:xfrm>
            <a:off x="7678823" y="4270424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9" name="Elipse 28"/>
          <p:cNvSpPr/>
          <p:nvPr/>
        </p:nvSpPr>
        <p:spPr bwMode="auto">
          <a:xfrm>
            <a:off x="7485955" y="3636738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30" name="CuadroTexto 29"/>
          <p:cNvSpPr txBox="1"/>
          <p:nvPr/>
        </p:nvSpPr>
        <p:spPr>
          <a:xfrm>
            <a:off x="7324056" y="3275624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u</a:t>
            </a:r>
            <a:endParaRPr lang="es-MX" sz="2400" u="none" baseline="-25000" dirty="0"/>
          </a:p>
        </p:txBody>
      </p:sp>
      <p:sp>
        <p:nvSpPr>
          <p:cNvPr id="31" name="CuadroTexto 30"/>
          <p:cNvSpPr txBox="1"/>
          <p:nvPr/>
        </p:nvSpPr>
        <p:spPr>
          <a:xfrm>
            <a:off x="7420267" y="4113429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u</a:t>
            </a:r>
            <a:endParaRPr lang="es-MX" sz="2400" u="none" baseline="-25000" dirty="0"/>
          </a:p>
        </p:txBody>
      </p:sp>
      <p:sp>
        <p:nvSpPr>
          <p:cNvPr id="32" name="CuadroTexto 31"/>
          <p:cNvSpPr txBox="1"/>
          <p:nvPr/>
        </p:nvSpPr>
        <p:spPr>
          <a:xfrm>
            <a:off x="8014209" y="4945040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u</a:t>
            </a:r>
            <a:endParaRPr lang="es-MX" sz="2400" u="none" baseline="-25000" dirty="0"/>
          </a:p>
        </p:txBody>
      </p:sp>
      <p:cxnSp>
        <p:nvCxnSpPr>
          <p:cNvPr id="34" name="Conector recto de flecha 33"/>
          <p:cNvCxnSpPr>
            <a:endCxn id="29" idx="5"/>
          </p:cNvCxnSpPr>
          <p:nvPr/>
        </p:nvCxnSpPr>
        <p:spPr bwMode="auto">
          <a:xfrm flipH="1" flipV="1">
            <a:off x="7608868" y="3759651"/>
            <a:ext cx="1307853" cy="23845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FF99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de flecha 36"/>
          <p:cNvCxnSpPr>
            <a:endCxn id="28" idx="7"/>
          </p:cNvCxnSpPr>
          <p:nvPr/>
        </p:nvCxnSpPr>
        <p:spPr bwMode="auto">
          <a:xfrm flipH="1">
            <a:off x="7801735" y="4021768"/>
            <a:ext cx="1135726" cy="2697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FF99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de flecha 40"/>
          <p:cNvCxnSpPr>
            <a:stCxn id="4" idx="4"/>
            <a:endCxn id="27" idx="0"/>
          </p:cNvCxnSpPr>
          <p:nvPr/>
        </p:nvCxnSpPr>
        <p:spPr bwMode="auto">
          <a:xfrm flipH="1">
            <a:off x="8390360" y="4021769"/>
            <a:ext cx="598361" cy="107812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FF99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Forma libre 43"/>
          <p:cNvSpPr/>
          <p:nvPr/>
        </p:nvSpPr>
        <p:spPr bwMode="auto">
          <a:xfrm>
            <a:off x="8279906" y="3256903"/>
            <a:ext cx="1227711" cy="554901"/>
          </a:xfrm>
          <a:custGeom>
            <a:avLst/>
            <a:gdLst>
              <a:gd name="connsiteX0" fmla="*/ 1061357 w 1061357"/>
              <a:gd name="connsiteY0" fmla="*/ 48716 h 554901"/>
              <a:gd name="connsiteX1" fmla="*/ 628650 w 1061357"/>
              <a:gd name="connsiteY1" fmla="*/ 7894 h 554901"/>
              <a:gd name="connsiteX2" fmla="*/ 212272 w 1061357"/>
              <a:gd name="connsiteY2" fmla="*/ 187508 h 554901"/>
              <a:gd name="connsiteX3" fmla="*/ 0 w 1061357"/>
              <a:gd name="connsiteY3" fmla="*/ 554901 h 55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1357" h="554901">
                <a:moveTo>
                  <a:pt x="1061357" y="48716"/>
                </a:moveTo>
                <a:cubicBezTo>
                  <a:pt x="915760" y="16739"/>
                  <a:pt x="770164" y="-15238"/>
                  <a:pt x="628650" y="7894"/>
                </a:cubicBezTo>
                <a:cubicBezTo>
                  <a:pt x="487136" y="31026"/>
                  <a:pt x="317047" y="96340"/>
                  <a:pt x="212272" y="187508"/>
                </a:cubicBezTo>
                <a:cubicBezTo>
                  <a:pt x="107497" y="278676"/>
                  <a:pt x="53748" y="416788"/>
                  <a:pt x="0" y="554901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5" name="Forma libre 44"/>
          <p:cNvSpPr/>
          <p:nvPr/>
        </p:nvSpPr>
        <p:spPr bwMode="auto">
          <a:xfrm>
            <a:off x="8394205" y="3417519"/>
            <a:ext cx="953956" cy="680686"/>
          </a:xfrm>
          <a:custGeom>
            <a:avLst/>
            <a:gdLst>
              <a:gd name="connsiteX0" fmla="*/ 857250 w 857250"/>
              <a:gd name="connsiteY0" fmla="*/ 4260 h 690060"/>
              <a:gd name="connsiteX1" fmla="*/ 351065 w 857250"/>
              <a:gd name="connsiteY1" fmla="*/ 53246 h 690060"/>
              <a:gd name="connsiteX2" fmla="*/ 114300 w 857250"/>
              <a:gd name="connsiteY2" fmla="*/ 379817 h 690060"/>
              <a:gd name="connsiteX3" fmla="*/ 0 w 857250"/>
              <a:gd name="connsiteY3" fmla="*/ 690060 h 69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7250" h="690060">
                <a:moveTo>
                  <a:pt x="857250" y="4260"/>
                </a:moveTo>
                <a:cubicBezTo>
                  <a:pt x="666070" y="-2544"/>
                  <a:pt x="474890" y="-9347"/>
                  <a:pt x="351065" y="53246"/>
                </a:cubicBezTo>
                <a:cubicBezTo>
                  <a:pt x="227240" y="115839"/>
                  <a:pt x="172811" y="273681"/>
                  <a:pt x="114300" y="379817"/>
                </a:cubicBezTo>
                <a:cubicBezTo>
                  <a:pt x="55789" y="485953"/>
                  <a:pt x="27894" y="588006"/>
                  <a:pt x="0" y="690060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6" name="Forma libre 45"/>
          <p:cNvSpPr/>
          <p:nvPr/>
        </p:nvSpPr>
        <p:spPr bwMode="auto">
          <a:xfrm>
            <a:off x="8644316" y="3579713"/>
            <a:ext cx="564857" cy="869557"/>
          </a:xfrm>
          <a:custGeom>
            <a:avLst/>
            <a:gdLst>
              <a:gd name="connsiteX0" fmla="*/ 435688 w 435688"/>
              <a:gd name="connsiteY0" fmla="*/ 16394 h 906301"/>
              <a:gd name="connsiteX1" fmla="*/ 141774 w 435688"/>
              <a:gd name="connsiteY1" fmla="*/ 81708 h 906301"/>
              <a:gd name="connsiteX2" fmla="*/ 2981 w 435688"/>
              <a:gd name="connsiteY2" fmla="*/ 653208 h 906301"/>
              <a:gd name="connsiteX3" fmla="*/ 60131 w 435688"/>
              <a:gd name="connsiteY3" fmla="*/ 906301 h 906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5688" h="906301">
                <a:moveTo>
                  <a:pt x="435688" y="16394"/>
                </a:moveTo>
                <a:cubicBezTo>
                  <a:pt x="324790" y="-4017"/>
                  <a:pt x="213892" y="-24428"/>
                  <a:pt x="141774" y="81708"/>
                </a:cubicBezTo>
                <a:cubicBezTo>
                  <a:pt x="69656" y="187844"/>
                  <a:pt x="16588" y="515776"/>
                  <a:pt x="2981" y="653208"/>
                </a:cubicBezTo>
                <a:cubicBezTo>
                  <a:pt x="-10626" y="790640"/>
                  <a:pt x="24752" y="848470"/>
                  <a:pt x="60131" y="906301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Marcador de contenido 2"/>
              <p:cNvSpPr txBox="1">
                <a:spLocks/>
              </p:cNvSpPr>
              <p:nvPr/>
            </p:nvSpPr>
            <p:spPr bwMode="auto">
              <a:xfrm>
                <a:off x="692255" y="3255986"/>
                <a:ext cx="6311754" cy="27583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ClrTx/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O sea, estoy asociando varias </a:t>
                </a:r>
                <a:r>
                  <a:rPr lang="es-MX" sz="2400" dirty="0">
                    <a:solidFill>
                      <a:srgbClr val="00FF99"/>
                    </a:solidFill>
                  </a:rPr>
                  <a:t>no-aristas</a:t>
                </a:r>
                <a:r>
                  <a:rPr lang="es-MX" sz="2400" dirty="0"/>
                  <a:t> a cada arista.</a:t>
                </a:r>
              </a:p>
              <a:p>
                <a:pPr>
                  <a:buClrTx/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Idealmente, quiero que la relación del número de aristas al número de </a:t>
                </a:r>
                <a:r>
                  <a:rPr lang="es-MX" sz="2400" dirty="0">
                    <a:solidFill>
                      <a:srgbClr val="00FF99"/>
                    </a:solidFill>
                  </a:rPr>
                  <a:t>no-aristas</a:t>
                </a:r>
                <a:r>
                  <a:rPr lang="es-MX" sz="2400" dirty="0"/>
                  <a:t> sea 1: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.</a:t>
                </a:r>
              </a:p>
            </p:txBody>
          </p:sp>
        </mc:Choice>
        <mc:Fallback xmlns="">
          <p:sp>
            <p:nvSpPr>
              <p:cNvPr id="51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2255" y="3255986"/>
                <a:ext cx="6311754" cy="2758315"/>
              </a:xfrm>
              <a:prstGeom prst="rect">
                <a:avLst/>
              </a:prstGeom>
              <a:blipFill>
                <a:blip r:embed="rId6"/>
                <a:stretch>
                  <a:fillRect l="-1063" t="-1766" r="-289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1">
            <a:extLst>
              <a:ext uri="{FF2B5EF4-FFF2-40B4-BE49-F238E27FC236}">
                <a16:creationId xmlns:a16="http://schemas.microsoft.com/office/drawing/2014/main" id="{7A22228B-6D87-70F4-0AFC-0CE84083E5F1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50</a:t>
            </a:fld>
            <a:endParaRPr lang="es-MX" dirty="0"/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EB60208E-67B6-EA72-0412-B676B3926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A89B9BCB-4DEB-2465-D345-794959CEFA20}"/>
              </a:ext>
            </a:extLst>
          </p:cNvPr>
          <p:cNvCxnSpPr/>
          <p:nvPr/>
        </p:nvCxnSpPr>
        <p:spPr bwMode="auto">
          <a:xfrm>
            <a:off x="6289183" y="2798746"/>
            <a:ext cx="1044908" cy="65736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918B55F3-779E-DEB8-682D-748414A3BE3B}"/>
              </a:ext>
            </a:extLst>
          </p:cNvPr>
          <p:cNvCxnSpPr/>
          <p:nvPr/>
        </p:nvCxnSpPr>
        <p:spPr bwMode="auto">
          <a:xfrm>
            <a:off x="6238234" y="2836845"/>
            <a:ext cx="1410860" cy="134047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C9118449-5873-81D9-9F9B-601AF946906B}"/>
              </a:ext>
            </a:extLst>
          </p:cNvPr>
          <p:cNvCxnSpPr/>
          <p:nvPr/>
        </p:nvCxnSpPr>
        <p:spPr bwMode="auto">
          <a:xfrm>
            <a:off x="6128069" y="2798746"/>
            <a:ext cx="1901636" cy="221255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2426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10" grpId="0" animBg="1"/>
      <p:bldP spid="11" grpId="0" animBg="1"/>
      <p:bldP spid="13" grpId="0" animBg="1"/>
      <p:bldP spid="22" grpId="0"/>
      <p:bldP spid="24" grpId="0"/>
      <p:bldP spid="25" grpId="0"/>
      <p:bldP spid="26" grpId="0"/>
      <p:bldP spid="27" grpId="0" animBg="1"/>
      <p:bldP spid="28" grpId="0" animBg="1"/>
      <p:bldP spid="29" grpId="0" animBg="1"/>
      <p:bldP spid="30" grpId="0"/>
      <p:bldP spid="31" grpId="0"/>
      <p:bldP spid="32" grpId="0"/>
      <p:bldP spid="44" grpId="0" animBg="1"/>
      <p:bldP spid="45" grpId="0" animBg="1"/>
      <p:bldP spid="4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496" y="1102670"/>
            <a:ext cx="11507246" cy="5256856"/>
          </a:xfrm>
        </p:spPr>
        <p:txBody>
          <a:bodyPr/>
          <a:lstStyle/>
          <a:p>
            <a:r>
              <a:rPr lang="es-MX" sz="2400" dirty="0"/>
              <a:t>Para cada arista </a:t>
            </a:r>
            <a:r>
              <a:rPr lang="es-MX" sz="2400" i="1" dirty="0" err="1"/>
              <a:t>e</a:t>
            </a:r>
            <a:r>
              <a:rPr lang="es-MX" sz="2800" i="1" baseline="-25000" dirty="0" err="1"/>
              <a:t>i</a:t>
            </a:r>
            <a:r>
              <a:rPr lang="es-MX" sz="2400" dirty="0"/>
              <a:t>, considero el conjunto de nodos</a:t>
            </a:r>
          </a:p>
          <a:p>
            <a:pPr marL="0" indent="0">
              <a:buNone/>
            </a:pPr>
            <a:r>
              <a:rPr lang="es-MX" sz="2400" dirty="0"/>
              <a:t>   T</a:t>
            </a:r>
            <a:r>
              <a:rPr lang="es-MX" sz="2800" i="1" baseline="-25000" dirty="0"/>
              <a:t>i</a:t>
            </a:r>
            <a:r>
              <a:rPr lang="es-MX" sz="2400" dirty="0"/>
              <a:t> = {</a:t>
            </a:r>
            <a:r>
              <a:rPr lang="es-MX" sz="2400" i="1" dirty="0" err="1"/>
              <a:t>u</a:t>
            </a:r>
            <a:r>
              <a:rPr lang="es-MX" sz="2400" dirty="0" err="1">
                <a:sym typeface="Symbol" panose="05050102010706020507" pitchFamily="18" charset="2"/>
              </a:rPr>
              <a:t></a:t>
            </a:r>
            <a:r>
              <a:rPr lang="es-MX" sz="2400" dirty="0" err="1"/>
              <a:t>V</a:t>
            </a:r>
            <a:r>
              <a:rPr lang="es-MX" sz="2400" dirty="0"/>
              <a:t> | la trayectoria más corta de </a:t>
            </a:r>
            <a:r>
              <a:rPr lang="es-MX" sz="2400" i="1" dirty="0"/>
              <a:t>v </a:t>
            </a:r>
            <a:r>
              <a:rPr lang="es-MX" sz="2400" dirty="0"/>
              <a:t>a </a:t>
            </a:r>
            <a:r>
              <a:rPr lang="es-MX" sz="2400" i="1" dirty="0"/>
              <a:t>u </a:t>
            </a:r>
            <a:r>
              <a:rPr lang="es-MX" sz="2400" dirty="0"/>
              <a:t>pasa por </a:t>
            </a:r>
            <a:r>
              <a:rPr lang="es-MX" sz="2400" i="1" dirty="0" err="1"/>
              <a:t>e</a:t>
            </a:r>
            <a:r>
              <a:rPr lang="es-MX" sz="2800" i="1" baseline="-25000" dirty="0" err="1"/>
              <a:t>i</a:t>
            </a:r>
            <a:r>
              <a:rPr lang="es-MX" sz="2400" dirty="0"/>
              <a:t>}.</a:t>
            </a:r>
          </a:p>
          <a:p>
            <a:r>
              <a:rPr lang="es-MX" sz="2400" dirty="0"/>
              <a:t>Puedo hacer que los conjuntos T</a:t>
            </a:r>
            <a:r>
              <a:rPr lang="es-MX" sz="2400" i="1" baseline="-25000" dirty="0"/>
              <a:t>i</a:t>
            </a:r>
            <a:r>
              <a:rPr lang="es-MX" sz="2400" dirty="0"/>
              <a:t> sean disjuntos, si considero para cada vértice </a:t>
            </a:r>
            <a:r>
              <a:rPr lang="es-MX" sz="2400" i="1" dirty="0"/>
              <a:t>u </a:t>
            </a:r>
            <a:r>
              <a:rPr lang="es-MX" sz="2400" dirty="0"/>
              <a:t>una trayectoria canónica más corta (</a:t>
            </a:r>
            <a:r>
              <a:rPr lang="es-MX" sz="2400" dirty="0">
                <a:latin typeface="Calibri" panose="020F0502020204030204" pitchFamily="34" charset="0"/>
              </a:rPr>
              <a:t>la lexicográficamente menor, por ejemplo</a:t>
            </a:r>
            <a:r>
              <a:rPr lang="es-MX" sz="2400" dirty="0"/>
              <a:t>).</a:t>
            </a:r>
          </a:p>
          <a:p>
            <a:endParaRPr lang="es-MX" sz="2400" dirty="0"/>
          </a:p>
        </p:txBody>
      </p:sp>
      <p:sp>
        <p:nvSpPr>
          <p:cNvPr id="4" name="Elipse 3"/>
          <p:cNvSpPr/>
          <p:nvPr/>
        </p:nvSpPr>
        <p:spPr bwMode="auto">
          <a:xfrm>
            <a:off x="8349546" y="4200399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5" name="Elipse 4"/>
          <p:cNvSpPr/>
          <p:nvPr/>
        </p:nvSpPr>
        <p:spPr bwMode="auto">
          <a:xfrm>
            <a:off x="9114268" y="3389414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" name="Elipse 5"/>
          <p:cNvSpPr/>
          <p:nvPr/>
        </p:nvSpPr>
        <p:spPr bwMode="auto">
          <a:xfrm>
            <a:off x="9202441" y="4335271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7" name="Elipse 6"/>
          <p:cNvSpPr/>
          <p:nvPr/>
        </p:nvSpPr>
        <p:spPr bwMode="auto">
          <a:xfrm>
            <a:off x="9114268" y="5696949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8" name="Conector recto de flecha 7"/>
          <p:cNvCxnSpPr>
            <a:stCxn id="4" idx="7"/>
            <a:endCxn id="5" idx="3"/>
          </p:cNvCxnSpPr>
          <p:nvPr/>
        </p:nvCxnSpPr>
        <p:spPr bwMode="auto">
          <a:xfrm flipV="1">
            <a:off x="8472458" y="3512327"/>
            <a:ext cx="662898" cy="70916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Conector recto de flecha 8"/>
          <p:cNvCxnSpPr>
            <a:stCxn id="4" idx="6"/>
            <a:endCxn id="6" idx="2"/>
          </p:cNvCxnSpPr>
          <p:nvPr/>
        </p:nvCxnSpPr>
        <p:spPr bwMode="auto">
          <a:xfrm>
            <a:off x="8493547" y="4272399"/>
            <a:ext cx="708895" cy="1348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Conector recto de flecha 9"/>
          <p:cNvCxnSpPr>
            <a:stCxn id="4" idx="4"/>
            <a:endCxn id="7" idx="0"/>
          </p:cNvCxnSpPr>
          <p:nvPr/>
        </p:nvCxnSpPr>
        <p:spPr bwMode="auto">
          <a:xfrm>
            <a:off x="8421546" y="4344399"/>
            <a:ext cx="764722" cy="13525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CuadroTexto 10"/>
          <p:cNvSpPr txBox="1"/>
          <p:nvPr/>
        </p:nvSpPr>
        <p:spPr>
          <a:xfrm>
            <a:off x="8237505" y="4418170"/>
            <a:ext cx="352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/>
              <a:t>v</a:t>
            </a:r>
            <a:endParaRPr lang="es-MX" sz="2000" i="1" u="none" dirty="0"/>
          </a:p>
        </p:txBody>
      </p:sp>
      <p:sp>
        <p:nvSpPr>
          <p:cNvPr id="13" name="CuadroTexto 12"/>
          <p:cNvSpPr txBox="1"/>
          <p:nvPr/>
        </p:nvSpPr>
        <p:spPr>
          <a:xfrm>
            <a:off x="8780988" y="4264946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err="1"/>
              <a:t>e</a:t>
            </a:r>
            <a:r>
              <a:rPr lang="es-MX" sz="2400" i="1" baseline="-25000" dirty="0" err="1"/>
              <a:t>i</a:t>
            </a:r>
            <a:endParaRPr lang="es-MX" sz="2400" i="1" baseline="-25000" dirty="0"/>
          </a:p>
        </p:txBody>
      </p:sp>
      <p:sp>
        <p:nvSpPr>
          <p:cNvPr id="14" name="CuadroTexto 13"/>
          <p:cNvSpPr txBox="1"/>
          <p:nvPr/>
        </p:nvSpPr>
        <p:spPr>
          <a:xfrm>
            <a:off x="8478107" y="4959449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</a:t>
            </a:r>
            <a:r>
              <a:rPr lang="es-MX" sz="2800" baseline="-25000" dirty="0">
                <a:latin typeface="French Script MT" panose="03020402040607040605" pitchFamily="66" charset="0"/>
              </a:rPr>
              <a:t>l</a:t>
            </a:r>
            <a:endParaRPr lang="es-MX" sz="2000" u="none" baseline="-25000" dirty="0">
              <a:latin typeface="French Script MT" panose="03020402040607040605" pitchFamily="66" charset="0"/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10751313" y="5262408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6" name="Elipse 15"/>
          <p:cNvSpPr/>
          <p:nvPr/>
        </p:nvSpPr>
        <p:spPr bwMode="auto">
          <a:xfrm>
            <a:off x="10111777" y="4432935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7" name="Elipse 16"/>
          <p:cNvSpPr/>
          <p:nvPr/>
        </p:nvSpPr>
        <p:spPr bwMode="auto">
          <a:xfrm>
            <a:off x="9918909" y="3750915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8" name="CuadroTexto 17"/>
          <p:cNvSpPr txBox="1"/>
          <p:nvPr/>
        </p:nvSpPr>
        <p:spPr>
          <a:xfrm>
            <a:off x="9538550" y="3521502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92D050"/>
                </a:solidFill>
              </a:rPr>
              <a:t>u</a:t>
            </a:r>
            <a:endParaRPr lang="es-MX" sz="2000" u="none" baseline="-25000" dirty="0">
              <a:solidFill>
                <a:srgbClr val="92D050"/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9773038" y="4222403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FFC000"/>
                </a:solidFill>
              </a:rPr>
              <a:t>u</a:t>
            </a:r>
            <a:endParaRPr lang="es-MX" sz="2000" u="none" baseline="-25000" dirty="0">
              <a:solidFill>
                <a:srgbClr val="FFC000"/>
              </a:solidFill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8472458" y="3439352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</a:t>
            </a:r>
            <a:r>
              <a:rPr lang="es-MX" sz="2400" baseline="-25000" dirty="0"/>
              <a:t>1</a:t>
            </a:r>
            <a:endParaRPr lang="es-MX" sz="2000" u="none" baseline="-25000" dirty="0"/>
          </a:p>
        </p:txBody>
      </p:sp>
      <p:sp>
        <p:nvSpPr>
          <p:cNvPr id="29" name="Elipse 28"/>
          <p:cNvSpPr/>
          <p:nvPr/>
        </p:nvSpPr>
        <p:spPr bwMode="auto">
          <a:xfrm rot="19958187">
            <a:off x="10151219" y="3502302"/>
            <a:ext cx="488146" cy="225918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6631208" y="5896312"/>
            <a:ext cx="4171469" cy="89255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El camino más corto para llegar de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v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 estos nodos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u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pasa por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10554650" y="3993919"/>
            <a:ext cx="593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T</a:t>
            </a:r>
            <a:r>
              <a:rPr lang="es-MX" sz="2400" i="1" baseline="-25000" dirty="0"/>
              <a:t>i</a:t>
            </a:r>
            <a:endParaRPr lang="es-MX" i="1" u="none" baseline="-25000" dirty="0"/>
          </a:p>
        </p:txBody>
      </p:sp>
      <p:cxnSp>
        <p:nvCxnSpPr>
          <p:cNvPr id="32" name="Conector recto de flecha 31"/>
          <p:cNvCxnSpPr/>
          <p:nvPr/>
        </p:nvCxnSpPr>
        <p:spPr bwMode="auto">
          <a:xfrm flipV="1">
            <a:off x="9202441" y="5022962"/>
            <a:ext cx="1053336" cy="13525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514373" y="3337401"/>
            <a:ext cx="7219144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Si puedo llegar desde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v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 alguna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u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por dos trayectorias de igual longitud, una que pasa por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y otra por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donde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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entonces declaro la lexicográficamente menor como “la canónica” y eso hace que los conjuntos T</a:t>
            </a:r>
            <a:r>
              <a:rPr lang="es-MX" sz="28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sean disjuntos para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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 Box 9"/>
              <p:cNvSpPr txBox="1">
                <a:spLocks noChangeArrowheads="1"/>
              </p:cNvSpPr>
              <p:nvPr/>
            </p:nvSpPr>
            <p:spPr bwMode="auto">
              <a:xfrm>
                <a:off x="539495" y="718955"/>
                <a:ext cx="9644855" cy="46230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spcBef>
                    <a:spcPct val="20000"/>
                  </a:spcBef>
                  <a:buClr>
                    <a:srgbClr val="86D1EC"/>
                  </a:buClr>
                  <a:buSzPct val="90000"/>
                </a:pPr>
                <a:r>
                  <a:rPr lang="es-MX" sz="24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Debo demostrar que la relación de aristas a no-aristas en un nodo </a:t>
                </a:r>
                <a:r>
                  <a:rPr lang="es-MX" sz="2400" i="1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v </a:t>
                </a:r>
                <a:r>
                  <a:rPr lang="es-MX" sz="24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 es 1: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400" i="1" u="none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i="1" u="none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.</a:t>
                </a:r>
              </a:p>
            </p:txBody>
          </p:sp>
        </mc:Choice>
        <mc:Fallback xmlns="">
          <p:sp>
            <p:nvSpPr>
              <p:cNvPr id="27" name="Text 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9495" y="718955"/>
                <a:ext cx="9644855" cy="462306"/>
              </a:xfrm>
              <a:prstGeom prst="rect">
                <a:avLst/>
              </a:prstGeom>
              <a:blipFill>
                <a:blip r:embed="rId2"/>
                <a:stretch>
                  <a:fillRect l="-948" t="-9211" b="-30263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Conector recto de flecha 36"/>
          <p:cNvCxnSpPr/>
          <p:nvPr/>
        </p:nvCxnSpPr>
        <p:spPr bwMode="auto">
          <a:xfrm flipV="1">
            <a:off x="8326962" y="4879835"/>
            <a:ext cx="947479" cy="10673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C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CuadroTexto 41">
            <a:extLst>
              <a:ext uri="{FF2B5EF4-FFF2-40B4-BE49-F238E27FC236}">
                <a16:creationId xmlns:a16="http://schemas.microsoft.com/office/drawing/2014/main" id="{303C4641-BE37-E6BD-2ABF-A888FD780D3E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51</a:t>
            </a:fld>
            <a:endParaRPr lang="es-MX" dirty="0"/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DC66AEB7-40BD-4842-76B9-35487C066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35" name="Conector recto de flecha 34">
            <a:extLst>
              <a:ext uri="{FF2B5EF4-FFF2-40B4-BE49-F238E27FC236}">
                <a16:creationId xmlns:a16="http://schemas.microsoft.com/office/drawing/2014/main" id="{B87952A3-B1B5-A704-54E7-A8D90E2DEDA8}"/>
              </a:ext>
            </a:extLst>
          </p:cNvPr>
          <p:cNvCxnSpPr/>
          <p:nvPr/>
        </p:nvCxnSpPr>
        <p:spPr bwMode="auto">
          <a:xfrm flipV="1">
            <a:off x="6043244" y="2429361"/>
            <a:ext cx="701968" cy="9699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de flecha 41">
            <a:extLst>
              <a:ext uri="{FF2B5EF4-FFF2-40B4-BE49-F238E27FC236}">
                <a16:creationId xmlns:a16="http://schemas.microsoft.com/office/drawing/2014/main" id="{B3B68FA5-1DCB-45AA-8F22-EC6D1ED6BC23}"/>
              </a:ext>
            </a:extLst>
          </p:cNvPr>
          <p:cNvCxnSpPr/>
          <p:nvPr/>
        </p:nvCxnSpPr>
        <p:spPr bwMode="auto">
          <a:xfrm flipH="1">
            <a:off x="9773038" y="3184839"/>
            <a:ext cx="88304" cy="21447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 Box 9">
            <a:extLst>
              <a:ext uri="{FF2B5EF4-FFF2-40B4-BE49-F238E27FC236}">
                <a16:creationId xmlns:a16="http://schemas.microsoft.com/office/drawing/2014/main" id="{D884E126-9457-1575-3244-5F89AD7BDD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4619" y="2792505"/>
            <a:ext cx="703649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Este camino de 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v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es-MX" sz="2400" i="1" u="none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u</a:t>
            </a:r>
            <a:r>
              <a:rPr lang="es-MX" sz="2400" u="none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’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no pasa por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, entonces </a:t>
            </a:r>
            <a:r>
              <a:rPr lang="es-MX" sz="2400" i="1" u="none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u</a:t>
            </a:r>
            <a:r>
              <a:rPr lang="es-MX" sz="2400" u="none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’</a:t>
            </a:r>
            <a:r>
              <a:rPr lang="es-MX" sz="2400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T</a:t>
            </a:r>
            <a:r>
              <a:rPr lang="es-MX" sz="24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u="none" baseline="-25000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3" name="Forma libre: forma 52">
            <a:extLst>
              <a:ext uri="{FF2B5EF4-FFF2-40B4-BE49-F238E27FC236}">
                <a16:creationId xmlns:a16="http://schemas.microsoft.com/office/drawing/2014/main" id="{D4D20A1B-A199-321B-60F0-B563FCE2473C}"/>
              </a:ext>
            </a:extLst>
          </p:cNvPr>
          <p:cNvSpPr/>
          <p:nvPr/>
        </p:nvSpPr>
        <p:spPr>
          <a:xfrm>
            <a:off x="8481270" y="4274191"/>
            <a:ext cx="1644242" cy="494950"/>
          </a:xfrm>
          <a:custGeom>
            <a:avLst/>
            <a:gdLst>
              <a:gd name="connsiteX0" fmla="*/ 0 w 1644242"/>
              <a:gd name="connsiteY0" fmla="*/ 0 h 494950"/>
              <a:gd name="connsiteX1" fmla="*/ 801148 w 1644242"/>
              <a:gd name="connsiteY1" fmla="*/ 151002 h 494950"/>
              <a:gd name="connsiteX2" fmla="*/ 864066 w 1644242"/>
              <a:gd name="connsiteY2" fmla="*/ 478172 h 494950"/>
              <a:gd name="connsiteX3" fmla="*/ 1237376 w 1644242"/>
              <a:gd name="connsiteY3" fmla="*/ 494950 h 494950"/>
              <a:gd name="connsiteX4" fmla="*/ 1644242 w 1644242"/>
              <a:gd name="connsiteY4" fmla="*/ 285226 h 49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4242" h="494950">
                <a:moveTo>
                  <a:pt x="0" y="0"/>
                </a:moveTo>
                <a:lnTo>
                  <a:pt x="801148" y="151002"/>
                </a:lnTo>
                <a:lnTo>
                  <a:pt x="864066" y="478172"/>
                </a:lnTo>
                <a:lnTo>
                  <a:pt x="1237376" y="494950"/>
                </a:lnTo>
                <a:lnTo>
                  <a:pt x="1644242" y="285226"/>
                </a:lnTo>
              </a:path>
            </a:pathLst>
          </a:custGeom>
          <a:noFill/>
          <a:ln>
            <a:solidFill>
              <a:srgbClr val="FFC000"/>
            </a:solidFill>
            <a:prstDash val="sysDash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4" name="Forma libre: forma 53">
            <a:extLst>
              <a:ext uri="{FF2B5EF4-FFF2-40B4-BE49-F238E27FC236}">
                <a16:creationId xmlns:a16="http://schemas.microsoft.com/office/drawing/2014/main" id="{D9D0D6E8-2E6B-5B5D-3F74-7EA88974FE68}"/>
              </a:ext>
            </a:extLst>
          </p:cNvPr>
          <p:cNvSpPr/>
          <p:nvPr/>
        </p:nvSpPr>
        <p:spPr>
          <a:xfrm>
            <a:off x="8509858" y="3867325"/>
            <a:ext cx="1472268" cy="499145"/>
          </a:xfrm>
          <a:custGeom>
            <a:avLst/>
            <a:gdLst>
              <a:gd name="connsiteX0" fmla="*/ 0 w 1472268"/>
              <a:gd name="connsiteY0" fmla="*/ 381699 h 499145"/>
              <a:gd name="connsiteX1" fmla="*/ 742425 w 1472268"/>
              <a:gd name="connsiteY1" fmla="*/ 499145 h 499145"/>
              <a:gd name="connsiteX2" fmla="*/ 897622 w 1472268"/>
              <a:gd name="connsiteY2" fmla="*/ 146808 h 499145"/>
              <a:gd name="connsiteX3" fmla="*/ 1472268 w 1472268"/>
              <a:gd name="connsiteY3" fmla="*/ 0 h 499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2268" h="499145">
                <a:moveTo>
                  <a:pt x="0" y="381699"/>
                </a:moveTo>
                <a:lnTo>
                  <a:pt x="742425" y="499145"/>
                </a:lnTo>
                <a:lnTo>
                  <a:pt x="897622" y="146808"/>
                </a:lnTo>
                <a:lnTo>
                  <a:pt x="1472268" y="0"/>
                </a:lnTo>
              </a:path>
            </a:pathLst>
          </a:custGeom>
          <a:noFill/>
          <a:ln>
            <a:solidFill>
              <a:srgbClr val="92D050"/>
            </a:solidFill>
            <a:prstDash val="sysDash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5" name="Forma libre: forma 54">
            <a:extLst>
              <a:ext uri="{FF2B5EF4-FFF2-40B4-BE49-F238E27FC236}">
                <a16:creationId xmlns:a16="http://schemas.microsoft.com/office/drawing/2014/main" id="{2A321B7A-A58D-76C8-01AC-4EB037E22BA4}"/>
              </a:ext>
            </a:extLst>
          </p:cNvPr>
          <p:cNvSpPr/>
          <p:nvPr/>
        </p:nvSpPr>
        <p:spPr>
          <a:xfrm>
            <a:off x="8502242" y="4341303"/>
            <a:ext cx="2256639" cy="994095"/>
          </a:xfrm>
          <a:custGeom>
            <a:avLst/>
            <a:gdLst>
              <a:gd name="connsiteX0" fmla="*/ 0 w 2256639"/>
              <a:gd name="connsiteY0" fmla="*/ 0 h 994095"/>
              <a:gd name="connsiteX1" fmla="*/ 734037 w 2256639"/>
              <a:gd name="connsiteY1" fmla="*/ 117446 h 994095"/>
              <a:gd name="connsiteX2" fmla="*/ 1421934 w 2256639"/>
              <a:gd name="connsiteY2" fmla="*/ 843093 h 994095"/>
              <a:gd name="connsiteX3" fmla="*/ 2256639 w 2256639"/>
              <a:gd name="connsiteY3" fmla="*/ 994095 h 994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6639" h="994095">
                <a:moveTo>
                  <a:pt x="0" y="0"/>
                </a:moveTo>
                <a:lnTo>
                  <a:pt x="734037" y="117446"/>
                </a:lnTo>
                <a:lnTo>
                  <a:pt x="1421934" y="843093"/>
                </a:lnTo>
                <a:lnTo>
                  <a:pt x="2256639" y="994095"/>
                </a:lnTo>
              </a:path>
            </a:pathLst>
          </a:custGeom>
          <a:noFill/>
          <a:ln>
            <a:solidFill>
              <a:srgbClr val="33CCFF"/>
            </a:solidFill>
            <a:prstDash val="sysDash"/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CuadroTexto 19"/>
          <p:cNvSpPr txBox="1"/>
          <p:nvPr/>
        </p:nvSpPr>
        <p:spPr>
          <a:xfrm>
            <a:off x="10405184" y="5187473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00B0F0"/>
                </a:solidFill>
              </a:rPr>
              <a:t>u</a:t>
            </a:r>
            <a:endParaRPr lang="es-MX" sz="2000" u="none" baseline="-25000" dirty="0">
              <a:solidFill>
                <a:srgbClr val="00B0F0"/>
              </a:solidFill>
            </a:endParaRPr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ED509C03-1E61-2A50-3595-90D24CE1B884}"/>
              </a:ext>
            </a:extLst>
          </p:cNvPr>
          <p:cNvSpPr/>
          <p:nvPr/>
        </p:nvSpPr>
        <p:spPr bwMode="auto">
          <a:xfrm>
            <a:off x="10071309" y="3335274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35E6DCF-6A4E-B353-554E-90BDB0464282}"/>
              </a:ext>
            </a:extLst>
          </p:cNvPr>
          <p:cNvSpPr txBox="1"/>
          <p:nvPr/>
        </p:nvSpPr>
        <p:spPr>
          <a:xfrm>
            <a:off x="10175867" y="3184839"/>
            <a:ext cx="512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u'</a:t>
            </a:r>
            <a:endParaRPr lang="es-MX" sz="2000" u="none" baseline="-25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Forma libre: forma 22">
            <a:extLst>
              <a:ext uri="{FF2B5EF4-FFF2-40B4-BE49-F238E27FC236}">
                <a16:creationId xmlns:a16="http://schemas.microsoft.com/office/drawing/2014/main" id="{962E6CF1-E096-6A69-7015-8F03EB997B06}"/>
              </a:ext>
            </a:extLst>
          </p:cNvPr>
          <p:cNvSpPr/>
          <p:nvPr/>
        </p:nvSpPr>
        <p:spPr>
          <a:xfrm>
            <a:off x="8463516" y="3416595"/>
            <a:ext cx="1658679" cy="829340"/>
          </a:xfrm>
          <a:custGeom>
            <a:avLst/>
            <a:gdLst>
              <a:gd name="connsiteX0" fmla="*/ 0 w 1658679"/>
              <a:gd name="connsiteY0" fmla="*/ 829340 h 829340"/>
              <a:gd name="connsiteX1" fmla="*/ 552893 w 1658679"/>
              <a:gd name="connsiteY1" fmla="*/ 744279 h 829340"/>
              <a:gd name="connsiteX2" fmla="*/ 765544 w 1658679"/>
              <a:gd name="connsiteY2" fmla="*/ 304800 h 829340"/>
              <a:gd name="connsiteX3" fmla="*/ 1084521 w 1658679"/>
              <a:gd name="connsiteY3" fmla="*/ 49619 h 829340"/>
              <a:gd name="connsiteX4" fmla="*/ 1658679 w 1658679"/>
              <a:gd name="connsiteY4" fmla="*/ 0 h 829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8679" h="829340">
                <a:moveTo>
                  <a:pt x="0" y="829340"/>
                </a:moveTo>
                <a:lnTo>
                  <a:pt x="552893" y="744279"/>
                </a:lnTo>
                <a:lnTo>
                  <a:pt x="765544" y="304800"/>
                </a:lnTo>
                <a:lnTo>
                  <a:pt x="1084521" y="49619"/>
                </a:lnTo>
                <a:lnTo>
                  <a:pt x="1658679" y="0"/>
                </a:lnTo>
              </a:path>
            </a:pathLst>
          </a:cu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sysDash"/>
            <a:tailEnd type="arrow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477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5" grpId="0" animBg="1"/>
      <p:bldP spid="16" grpId="0" animBg="1"/>
      <p:bldP spid="17" grpId="0" animBg="1"/>
      <p:bldP spid="18" grpId="0"/>
      <p:bldP spid="19" grpId="0"/>
      <p:bldP spid="29" grpId="0" animBg="1"/>
      <p:bldP spid="30" grpId="0"/>
      <p:bldP spid="31" grpId="0"/>
      <p:bldP spid="34" grpId="0"/>
      <p:bldP spid="45" grpId="0"/>
      <p:bldP spid="53" grpId="0" animBg="1"/>
      <p:bldP spid="54" grpId="0" animBg="1"/>
      <p:bldP spid="55" grpId="0" animBg="1"/>
      <p:bldP spid="20" grpId="0"/>
      <p:bldP spid="2" grpId="0" animBg="1"/>
      <p:bldP spid="22" grpId="0"/>
      <p:bldP spid="2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lamada rectangular redondeada 1"/>
          <p:cNvSpPr/>
          <p:nvPr/>
        </p:nvSpPr>
        <p:spPr bwMode="auto">
          <a:xfrm>
            <a:off x="491881" y="2748093"/>
            <a:ext cx="2751402" cy="459057"/>
          </a:xfrm>
          <a:prstGeom prst="wedgeRoundRectCallout">
            <a:avLst>
              <a:gd name="adj1" fmla="val -5533"/>
              <a:gd name="adj2" fmla="val 76110"/>
              <a:gd name="adj3" fmla="val 1666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Luego veré el caso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568039" y="870381"/>
                <a:ext cx="10795054" cy="5930468"/>
              </a:xfrm>
            </p:spPr>
            <p:txBody>
              <a:bodyPr/>
              <a:lstStyle/>
              <a:p>
                <a:r>
                  <a:rPr lang="es-MX" sz="2400" dirty="0">
                    <a:effectLst/>
                  </a:rPr>
                  <a:t>Antes de que se construyese </a:t>
                </a:r>
                <a:r>
                  <a:rPr lang="es-MX" sz="2400" i="1" dirty="0" err="1">
                    <a:effectLst/>
                  </a:rPr>
                  <a:t>e</a:t>
                </a:r>
                <a:r>
                  <a:rPr lang="es-MX" sz="2400" i="1" baseline="-25000" dirty="0" err="1">
                    <a:effectLst/>
                  </a:rPr>
                  <a:t>i</a:t>
                </a:r>
                <a:r>
                  <a:rPr lang="es-MX" sz="2400" dirty="0">
                    <a:effectLst/>
                  </a:rPr>
                  <a:t>, ¿cuál era la ruta más corta entre </a:t>
                </a:r>
                <a:r>
                  <a:rPr lang="es-MX" sz="2400" i="1" dirty="0">
                    <a:effectLst/>
                  </a:rPr>
                  <a:t>v </a:t>
                </a:r>
                <a:r>
                  <a:rPr lang="es-MX" sz="2400" dirty="0">
                    <a:effectLst/>
                  </a:rPr>
                  <a:t>y</a:t>
                </a:r>
                <a:r>
                  <a:rPr lang="es-MX" sz="2400" i="1" dirty="0">
                    <a:effectLst/>
                  </a:rPr>
                  <a:t> u</a:t>
                </a:r>
                <a:r>
                  <a:rPr lang="es-MX" sz="2400" dirty="0">
                    <a:effectLst/>
                  </a:rPr>
                  <a:t>?</a:t>
                </a:r>
              </a:p>
              <a:p>
                <a:r>
                  <a:rPr lang="es-MX" sz="2400" dirty="0">
                    <a:effectLst/>
                  </a:rPr>
                  <a:t>Su longitud era </a:t>
                </a:r>
                <a:r>
                  <a:rPr lang="es-MX" sz="2400" dirty="0">
                    <a:effectLst/>
                    <a:sym typeface="Symbol" panose="05050102010706020507" pitchFamily="18" charset="2"/>
                  </a:rPr>
                  <a:t></a:t>
                </a:r>
                <a:r>
                  <a:rPr lang="es-MX" sz="2400" dirty="0">
                    <a:effectLst/>
                  </a:rPr>
                  <a:t> o menor que 2*</a:t>
                </a:r>
                <a:r>
                  <a:rPr lang="es-MX" sz="2400" dirty="0" err="1">
                    <a:effectLst/>
                  </a:rPr>
                  <a:t>diam</a:t>
                </a:r>
                <a:r>
                  <a:rPr lang="es-MX" sz="2400" dirty="0">
                    <a:effectLst/>
                  </a:rPr>
                  <a:t>(G) &lt;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400" i="1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i="1">
                            <a:effectLst/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endParaRPr lang="es-MX" sz="2400" dirty="0">
                  <a:effectLst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s-MX" sz="2400" dirty="0" err="1"/>
                  <a:t>diam</a:t>
                </a:r>
                <a:r>
                  <a:rPr lang="es-MX" sz="2400" dirty="0"/>
                  <a:t>(G) es el diámetro del grafo G.</a:t>
                </a:r>
              </a:p>
              <a:p>
                <a:endParaRPr lang="es-MX" sz="2400" dirty="0"/>
              </a:p>
              <a:p>
                <a:endParaRPr lang="es-MX" sz="2400" dirty="0"/>
              </a:p>
              <a:p>
                <a:endParaRPr lang="es-MX" sz="800" dirty="0"/>
              </a:p>
              <a:p>
                <a:r>
                  <a:rPr lang="es-MX" sz="2400" dirty="0"/>
                  <a:t>Caso 2. Si T</a:t>
                </a:r>
                <a:r>
                  <a:rPr lang="es-MX" sz="2400" i="1" baseline="-25000" dirty="0"/>
                  <a:t>i</a:t>
                </a:r>
                <a:r>
                  <a:rPr lang="es-MX" sz="2400" dirty="0"/>
                  <a:t> y </a:t>
                </a:r>
                <a:r>
                  <a:rPr lang="es-MX" sz="2400" i="1" dirty="0"/>
                  <a:t>v </a:t>
                </a:r>
                <a:r>
                  <a:rPr lang="es-MX" sz="2400" dirty="0"/>
                  <a:t>estaban conectados en el grafo G’=(V, E – </a:t>
                </a:r>
                <a:r>
                  <a:rPr lang="es-MX" sz="2400" i="1" dirty="0" err="1"/>
                  <a:t>e</a:t>
                </a:r>
                <a:r>
                  <a:rPr lang="es-MX" sz="2800" i="1" baseline="-25000" dirty="0" err="1"/>
                  <a:t>i</a:t>
                </a:r>
                <a:r>
                  <a:rPr lang="es-MX" sz="2400" dirty="0"/>
                  <a:t>), entonces, para cada </a:t>
                </a:r>
                <a:r>
                  <a:rPr lang="es-MX" sz="2400" i="1" dirty="0" err="1"/>
                  <a:t>u</a:t>
                </a:r>
                <a:r>
                  <a:rPr lang="es-MX" sz="2400" dirty="0" err="1">
                    <a:sym typeface="Symbol" panose="05050102010706020507" pitchFamily="18" charset="2"/>
                  </a:rPr>
                  <a:t></a:t>
                </a:r>
                <a:r>
                  <a:rPr lang="es-MX" sz="2400" dirty="0" err="1"/>
                  <a:t>T</a:t>
                </a:r>
                <a:r>
                  <a:rPr lang="es-MX" sz="2400" i="1" baseline="-25000" dirty="0" err="1"/>
                  <a:t>i</a:t>
                </a:r>
                <a:r>
                  <a:rPr lang="es-MX" sz="2400" dirty="0"/>
                  <a:t>, </a:t>
                </a:r>
                <a:r>
                  <a:rPr lang="es-MX" sz="2400" i="1" dirty="0" err="1"/>
                  <a:t>d</a:t>
                </a:r>
                <a:r>
                  <a:rPr lang="es-MX" sz="2400" baseline="-25000" dirty="0" err="1"/>
                  <a:t>G</a:t>
                </a:r>
                <a:r>
                  <a:rPr lang="es-MX" baseline="-25000" dirty="0"/>
                  <a:t>’</a:t>
                </a:r>
                <a:r>
                  <a:rPr lang="es-MX" sz="2400" dirty="0"/>
                  <a:t>(</a:t>
                </a:r>
                <a:r>
                  <a:rPr lang="es-MX" sz="2400" i="1" dirty="0"/>
                  <a:t>v</a:t>
                </a:r>
                <a:r>
                  <a:rPr lang="es-MX" sz="2400" dirty="0"/>
                  <a:t>, </a:t>
                </a:r>
                <a:r>
                  <a:rPr lang="es-MX" sz="2400" i="1" dirty="0"/>
                  <a:t>u</a:t>
                </a:r>
                <a:r>
                  <a:rPr lang="es-MX" sz="2400" dirty="0"/>
                  <a:t>) – </a:t>
                </a:r>
                <a:r>
                  <a:rPr lang="es-MX" sz="2400" i="1" dirty="0" err="1"/>
                  <a:t>d</a:t>
                </a:r>
                <a:r>
                  <a:rPr lang="es-MX" sz="2400" baseline="-25000" dirty="0" err="1"/>
                  <a:t>G</a:t>
                </a:r>
                <a:r>
                  <a:rPr lang="es-MX" sz="2400" dirty="0"/>
                  <a:t>(</a:t>
                </a:r>
                <a:r>
                  <a:rPr lang="es-MX" sz="2400" i="1" dirty="0"/>
                  <a:t>v</a:t>
                </a:r>
                <a:r>
                  <a:rPr lang="es-MX" sz="2400" dirty="0"/>
                  <a:t>, </a:t>
                </a:r>
                <a:r>
                  <a:rPr lang="es-MX" sz="2400" i="1" dirty="0"/>
                  <a:t>u</a:t>
                </a:r>
                <a:r>
                  <a:rPr lang="es-MX" sz="2400" dirty="0"/>
                  <a:t>) &lt; 4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endParaRPr lang="es-MX" sz="2400" dirty="0"/>
              </a:p>
              <a:p>
                <a:r>
                  <a:rPr lang="es-MX" sz="2400" dirty="0"/>
                  <a:t>La mejoría total (al agregar </a:t>
                </a:r>
                <a:r>
                  <a:rPr lang="es-MX" sz="2400" i="1" dirty="0" err="1"/>
                  <a:t>e</a:t>
                </a:r>
                <a:r>
                  <a:rPr lang="es-MX" sz="2800" i="1" baseline="-25000" dirty="0" err="1"/>
                  <a:t>i</a:t>
                </a:r>
                <a:r>
                  <a:rPr lang="es-MX" sz="2400" dirty="0"/>
                  <a:t>) es </a:t>
                </a:r>
              </a:p>
              <a:p>
                <a:pPr marL="0" indent="0">
                  <a:buNone/>
                </a:pPr>
                <a:r>
                  <a:rPr lang="es-MX" sz="2400" dirty="0">
                    <a:sym typeface="Symbol" panose="05050102010706020507" pitchFamily="18" charset="2"/>
                  </a:rPr>
                  <a:t>	</a:t>
                </a:r>
                <a:r>
                  <a:rPr lang="es-MX" sz="2400" i="1" baseline="-25000" dirty="0" err="1"/>
                  <a:t>u</a:t>
                </a:r>
                <a:r>
                  <a:rPr lang="es-MX" sz="2400" baseline="-25000" dirty="0" err="1">
                    <a:sym typeface="Symbol" panose="05050102010706020507" pitchFamily="18" charset="2"/>
                  </a:rPr>
                  <a:t></a:t>
                </a:r>
                <a:r>
                  <a:rPr lang="es-MX" sz="2400" baseline="-25000" dirty="0" err="1"/>
                  <a:t>T</a:t>
                </a:r>
                <a:r>
                  <a:rPr lang="es-MX" sz="2400" i="1" baseline="-50000" dirty="0" err="1"/>
                  <a:t>i</a:t>
                </a:r>
                <a:r>
                  <a:rPr lang="es-MX" sz="2400" dirty="0"/>
                  <a:t>(</a:t>
                </a:r>
                <a:r>
                  <a:rPr lang="es-MX" sz="2400" i="1" dirty="0" err="1"/>
                  <a:t>d</a:t>
                </a:r>
                <a:r>
                  <a:rPr lang="es-MX" sz="2400" baseline="-25000" dirty="0" err="1"/>
                  <a:t>G</a:t>
                </a:r>
                <a:r>
                  <a:rPr lang="es-MX" baseline="-25000" dirty="0"/>
                  <a:t>’</a:t>
                </a:r>
                <a:r>
                  <a:rPr lang="es-MX" sz="2400" dirty="0"/>
                  <a:t>(</a:t>
                </a:r>
                <a:r>
                  <a:rPr lang="es-MX" sz="2400" i="1" dirty="0"/>
                  <a:t>v</a:t>
                </a:r>
                <a:r>
                  <a:rPr lang="es-MX" sz="2400" dirty="0"/>
                  <a:t>, </a:t>
                </a:r>
                <a:r>
                  <a:rPr lang="es-MX" sz="2400" i="1" dirty="0"/>
                  <a:t>u</a:t>
                </a:r>
                <a:r>
                  <a:rPr lang="es-MX" sz="2400" dirty="0"/>
                  <a:t>) – </a:t>
                </a:r>
                <a:r>
                  <a:rPr lang="es-MX" sz="2400" i="1" dirty="0" err="1"/>
                  <a:t>d</a:t>
                </a:r>
                <a:r>
                  <a:rPr lang="es-MX" sz="2400" baseline="-25000" dirty="0" err="1"/>
                  <a:t>G</a:t>
                </a:r>
                <a:r>
                  <a:rPr lang="es-MX" sz="2400" dirty="0"/>
                  <a:t>(</a:t>
                </a:r>
                <a:r>
                  <a:rPr lang="es-MX" sz="2400" i="1" dirty="0"/>
                  <a:t>v</a:t>
                </a:r>
                <a:r>
                  <a:rPr lang="es-MX" sz="2400" dirty="0"/>
                  <a:t>, </a:t>
                </a:r>
                <a:r>
                  <a:rPr lang="es-MX" sz="2400" i="1" dirty="0"/>
                  <a:t>u</a:t>
                </a:r>
                <a:r>
                  <a:rPr lang="es-MX" sz="2400" dirty="0"/>
                  <a:t>)) </a:t>
                </a:r>
                <a:r>
                  <a:rPr lang="es-MX" sz="2400" dirty="0">
                    <a:sym typeface="Symbol" panose="05050102010706020507" pitchFamily="18" charset="2"/>
                  </a:rPr>
                  <a:t></a:t>
                </a:r>
                <a:r>
                  <a:rPr lang="es-MX" sz="2400" dirty="0"/>
                  <a:t> </a:t>
                </a:r>
                <a:r>
                  <a:rPr lang="es-MX" sz="2400" dirty="0">
                    <a:sym typeface="Symbol" panose="05050102010706020507" pitchFamily="18" charset="2"/>
                  </a:rPr>
                  <a:t></a:t>
                </a:r>
                <a:r>
                  <a:rPr lang="es-MX" sz="2400" dirty="0"/>
                  <a:t>.</a:t>
                </a:r>
              </a:p>
              <a:p>
                <a:r>
                  <a:rPr lang="es-CO" sz="2400" dirty="0"/>
                  <a:t>Esto implica que |T</a:t>
                </a:r>
                <a:r>
                  <a:rPr lang="es-CO" sz="2400" i="1" baseline="-25000" dirty="0"/>
                  <a:t>i</a:t>
                </a:r>
                <a:r>
                  <a:rPr lang="es-CO" sz="2400" dirty="0"/>
                  <a:t>| = </a:t>
                </a:r>
                <a:r>
                  <a:rPr lang="es-CO" sz="2400" dirty="0">
                    <a:latin typeface="Lucida Calligraphy" panose="03010101010101010101" pitchFamily="66" charset="0"/>
                    <a:sym typeface="Symbol" panose="05050102010706020507" pitchFamily="18" charset="2"/>
                  </a:rPr>
                  <a:t></a:t>
                </a:r>
                <a:r>
                  <a:rPr lang="es-CO" sz="2400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)</a:t>
                </a:r>
              </a:p>
              <a:p>
                <a:r>
                  <a:rPr lang="es-CO" sz="2400" dirty="0"/>
                  <a:t>Hay </a:t>
                </a:r>
                <a:r>
                  <a:rPr lang="es-CO" sz="2400" dirty="0">
                    <a:latin typeface="Lucida Calligraphy" panose="03010101010101010101" pitchFamily="66" charset="0"/>
                    <a:sym typeface="Symbol" panose="05050102010706020507" pitchFamily="18" charset="2"/>
                  </a:rPr>
                  <a:t></a:t>
                </a:r>
                <a:r>
                  <a:rPr lang="es-CO" sz="2400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)</a:t>
                </a:r>
                <a:r>
                  <a:rPr lang="es-CO" sz="2400" dirty="0"/>
                  <a:t> vértices en T</a:t>
                </a:r>
                <a:r>
                  <a:rPr lang="es-CO" sz="2400" i="1" baseline="-25000" dirty="0"/>
                  <a:t>i</a:t>
                </a:r>
                <a:r>
                  <a:rPr lang="es-CO" sz="2400" dirty="0"/>
                  <a:t>. O sea, por cada arista  </a:t>
                </a:r>
                <a:r>
                  <a:rPr lang="es-CO" sz="2400" i="1" dirty="0"/>
                  <a:t>i </a:t>
                </a:r>
                <a:r>
                  <a:rPr lang="es-CO" sz="2400" dirty="0"/>
                  <a:t> hay </a:t>
                </a:r>
                <a:r>
                  <a:rPr lang="es-CO" sz="2400" dirty="0">
                    <a:latin typeface="Lucida Calligraphy" panose="03010101010101010101" pitchFamily="66" charset="0"/>
                  </a:rPr>
                  <a:t>O</a:t>
                </a:r>
                <a:r>
                  <a:rPr lang="es-CO" sz="2400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) no-aristas.</a:t>
                </a:r>
              </a:p>
              <a:p>
                <a:r>
                  <a:rPr lang="es-CO" sz="2400" dirty="0"/>
                  <a:t>Entonces, la relación de aristas a no-aristas es 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.  QED</a:t>
                </a: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8039" y="870381"/>
                <a:ext cx="10795054" cy="5930468"/>
              </a:xfrm>
              <a:blipFill>
                <a:blip r:embed="rId2"/>
                <a:stretch>
                  <a:fillRect t="-719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637338" y="2303034"/>
            <a:ext cx="5232314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Caso 1. No había trayectoria entre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y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u</a:t>
            </a:r>
          </a:p>
        </p:txBody>
      </p:sp>
      <p:cxnSp>
        <p:nvCxnSpPr>
          <p:cNvPr id="6" name="Conector recto de flecha 5"/>
          <p:cNvCxnSpPr/>
          <p:nvPr/>
        </p:nvCxnSpPr>
        <p:spPr bwMode="auto">
          <a:xfrm flipV="1">
            <a:off x="2932045" y="1710047"/>
            <a:ext cx="406191" cy="5929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717847" y="2839581"/>
            <a:ext cx="870854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Caso 2. Para ir de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u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la trayectoria pasaba por otro nodo intermedio</a:t>
            </a:r>
          </a:p>
        </p:txBody>
      </p:sp>
      <p:cxnSp>
        <p:nvCxnSpPr>
          <p:cNvPr id="9" name="Conector recto de flecha 8"/>
          <p:cNvCxnSpPr/>
          <p:nvPr/>
        </p:nvCxnSpPr>
        <p:spPr bwMode="auto">
          <a:xfrm flipH="1" flipV="1">
            <a:off x="5982512" y="1710047"/>
            <a:ext cx="406191" cy="11582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696760" y="4021183"/>
            <a:ext cx="5257343" cy="892552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Debe ser mayor el beneficio que el costo. Si no, no se hubiera agregado </a:t>
            </a:r>
            <a:r>
              <a:rPr lang="es-MX" sz="2400" i="1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2" name="Conector recto de flecha 11"/>
          <p:cNvCxnSpPr/>
          <p:nvPr/>
        </p:nvCxnSpPr>
        <p:spPr bwMode="auto">
          <a:xfrm flipH="1">
            <a:off x="5197190" y="4364644"/>
            <a:ext cx="1499570" cy="1948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147704" y="6328683"/>
            <a:ext cx="9387774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Estas no-aristas serán contadas cuando mucho dos veces, una de cada lado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4" name="Conector recto de flecha 13"/>
          <p:cNvCxnSpPr/>
          <p:nvPr/>
        </p:nvCxnSpPr>
        <p:spPr bwMode="auto">
          <a:xfrm flipV="1">
            <a:off x="5476461" y="6187044"/>
            <a:ext cx="393191" cy="21342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476461" y="113156"/>
            <a:ext cx="6393691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Para cada arista </a:t>
            </a:r>
            <a:r>
              <a:rPr lang="es-MX" sz="2400" i="1" u="none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i="1" u="none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que sale de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definí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MX" sz="2400" i="1" u="non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  <a:r>
              <a:rPr lang="es-MX" sz="2400" i="1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s-MX" sz="2400" u="none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s-MX" sz="240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 la trayectoria más corta de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pasa por </a:t>
            </a:r>
            <a:r>
              <a:rPr lang="es-MX" sz="240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9"/>
              <p:cNvSpPr txBox="1">
                <a:spLocks noChangeArrowheads="1"/>
              </p:cNvSpPr>
              <p:nvPr/>
            </p:nvSpPr>
            <p:spPr bwMode="auto">
              <a:xfrm>
                <a:off x="6428460" y="2192770"/>
                <a:ext cx="5742129" cy="46166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spcBef>
                    <a:spcPct val="20000"/>
                  </a:spcBef>
                  <a:buClr>
                    <a:srgbClr val="86D1EC"/>
                  </a:buClr>
                  <a:buSzPct val="90000"/>
                </a:pPr>
                <a:r>
                  <a:rPr lang="es-MX" sz="2400" u="none" dirty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Ya vi que la distancia entre dos nodos es &lt;2</a:t>
                </a:r>
                <a14:m>
                  <m:oMath xmlns:m="http://schemas.openxmlformats.org/officeDocument/2006/math">
                    <m:r>
                      <a:rPr lang="es-MX" sz="2400" i="1" u="none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</m:t>
                    </m:r>
                  </m:oMath>
                </a14:m>
                <a:endParaRPr lang="es-MX" sz="2400" i="1" u="none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7" name="Text 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28460" y="2192770"/>
                <a:ext cx="5742129" cy="461665"/>
              </a:xfrm>
              <a:prstGeom prst="rect">
                <a:avLst/>
              </a:prstGeom>
              <a:blipFill>
                <a:blip r:embed="rId3"/>
                <a:stretch>
                  <a:fillRect l="-1700" t="-10667" b="-3066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Conector recto de flecha 17"/>
          <p:cNvCxnSpPr/>
          <p:nvPr/>
        </p:nvCxnSpPr>
        <p:spPr bwMode="auto">
          <a:xfrm flipH="1" flipV="1">
            <a:off x="7101444" y="1710047"/>
            <a:ext cx="245464" cy="4827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ector recto de flecha 18"/>
          <p:cNvCxnSpPr/>
          <p:nvPr/>
        </p:nvCxnSpPr>
        <p:spPr bwMode="auto">
          <a:xfrm flipH="1" flipV="1">
            <a:off x="5030945" y="5109480"/>
            <a:ext cx="675394" cy="1416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51CF64DB-6F0A-E4CC-A04D-AC0D98EC4BD6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52</a:t>
            </a:fld>
            <a:endParaRPr lang="es-MX" dirty="0"/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7DDEDCB1-9087-84D0-1B5F-E74FB46D6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40F81AA-6820-C476-5E2C-C9F3757ED9EE}"/>
                  </a:ext>
                </a:extLst>
              </p:cNvPr>
              <p:cNvSpPr txBox="1"/>
              <p:nvPr/>
            </p:nvSpPr>
            <p:spPr>
              <a:xfrm>
                <a:off x="5718261" y="4867016"/>
                <a:ext cx="4094312" cy="462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Porque cada distancia es </a:t>
                </a:r>
                <a:r>
                  <a:rPr lang="es-CO" sz="2400" dirty="0">
                    <a:latin typeface="Lucida Calligraphy" panose="03010101010101010101" pitchFamily="66" charset="0"/>
                  </a:rPr>
                  <a:t>O</a:t>
                </a:r>
                <a:r>
                  <a:rPr lang="es-CO" sz="2400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)</a:t>
                </a: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40F81AA-6820-C476-5E2C-C9F3757ED9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8261" y="4867016"/>
                <a:ext cx="4094312" cy="462306"/>
              </a:xfrm>
              <a:prstGeom prst="rect">
                <a:avLst/>
              </a:prstGeom>
              <a:blipFill>
                <a:blip r:embed="rId4"/>
                <a:stretch>
                  <a:fillRect l="-2232" t="-13158" r="-1935" b="-3026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C60CECA1-EAC5-A24E-4456-A6D0441B93D9}"/>
              </a:ext>
            </a:extLst>
          </p:cNvPr>
          <p:cNvCxnSpPr/>
          <p:nvPr/>
        </p:nvCxnSpPr>
        <p:spPr bwMode="auto">
          <a:xfrm flipV="1">
            <a:off x="5945810" y="1664090"/>
            <a:ext cx="964065" cy="19864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13425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5" grpId="0" animBg="1"/>
      <p:bldP spid="8" grpId="0" animBg="1"/>
      <p:bldP spid="11" grpId="0"/>
      <p:bldP spid="13" grpId="0" animBg="1"/>
      <p:bldP spid="16" grpId="0"/>
      <p:bldP spid="17" grpId="0"/>
      <p:bldP spid="1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699057" y="898995"/>
                <a:ext cx="10591795" cy="5794003"/>
              </a:xfrm>
            </p:spPr>
            <p:txBody>
              <a:bodyPr/>
              <a:lstStyle/>
              <a:p>
                <a:r>
                  <a:rPr lang="es-MX" sz="2400" dirty="0"/>
                  <a:t>Caso 1. Si T</a:t>
                </a:r>
                <a:r>
                  <a:rPr lang="es-MX" sz="2400" i="1" baseline="-25000" dirty="0"/>
                  <a:t>i</a:t>
                </a:r>
                <a:r>
                  <a:rPr lang="es-MX" sz="2400" dirty="0"/>
                  <a:t> y </a:t>
                </a:r>
                <a:r>
                  <a:rPr lang="es-MX" sz="2400" i="1" dirty="0"/>
                  <a:t>v </a:t>
                </a:r>
                <a:r>
                  <a:rPr lang="es-MX" sz="2400" dirty="0"/>
                  <a:t>no estaban conectados en el grafo G’=(V, E – </a:t>
                </a:r>
                <a:r>
                  <a:rPr lang="es-MX" sz="2400" dirty="0" err="1"/>
                  <a:t>e</a:t>
                </a:r>
                <a:r>
                  <a:rPr lang="es-MX" sz="2400" i="1" baseline="-25000" dirty="0" err="1"/>
                  <a:t>i</a:t>
                </a:r>
                <a:r>
                  <a:rPr lang="es-MX" sz="2400" dirty="0"/>
                  <a:t>), entonces G’ no es un grafo conexo. Tiene dos componentes.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En la componente donde </a:t>
                </a:r>
                <a:r>
                  <a:rPr lang="es-MX" sz="2400" i="1" dirty="0"/>
                  <a:t>w</a:t>
                </a:r>
                <a:r>
                  <a:rPr lang="es-MX" sz="2400" dirty="0"/>
                  <a:t> está hay |T</a:t>
                </a:r>
                <a:r>
                  <a:rPr lang="es-MX" sz="2400" i="1" baseline="-25000" dirty="0"/>
                  <a:t>i</a:t>
                </a:r>
                <a:r>
                  <a:rPr lang="es-MX" sz="2400" dirty="0"/>
                  <a:t>| – 1 no aristas.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En la componente donde </a:t>
                </a:r>
                <a:r>
                  <a:rPr lang="es-MX" sz="2400" i="1" dirty="0"/>
                  <a:t>v </a:t>
                </a:r>
                <a:r>
                  <a:rPr lang="es-MX" sz="2400" dirty="0"/>
                  <a:t>está hay |V – T</a:t>
                </a:r>
                <a:r>
                  <a:rPr lang="es-MX" sz="2400" i="1" baseline="-25000" dirty="0"/>
                  <a:t>i </a:t>
                </a:r>
                <a:r>
                  <a:rPr lang="es-MX" sz="2400" dirty="0"/>
                  <a:t>| – 1 no aristas.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s-MX" sz="2400" dirty="0"/>
                  <a:t>Al sumar tengo |V| - 2 = </a:t>
                </a:r>
                <a:r>
                  <a:rPr lang="es-MX" sz="2400" i="1" dirty="0"/>
                  <a:t>n</a:t>
                </a:r>
                <a:r>
                  <a:rPr lang="es-MX" sz="2400" dirty="0"/>
                  <a:t>-2 =</a:t>
                </a:r>
                <a:r>
                  <a:rPr lang="es-CO" sz="2400" dirty="0">
                    <a:latin typeface="Lucida Calligraphy" panose="03010101010101010101" pitchFamily="66" charset="0"/>
                  </a:rPr>
                  <a:t> </a:t>
                </a:r>
                <a:r>
                  <a:rPr lang="es-CO" sz="2400" dirty="0">
                    <a:latin typeface="Lucida Calligraphy" panose="03010101010101010101" pitchFamily="66" charset="0"/>
                    <a:sym typeface="Symbol" panose="05050102010706020507" pitchFamily="18" charset="2"/>
                  </a:rPr>
                  <a:t></a:t>
                </a:r>
                <a:r>
                  <a:rPr lang="es-CO" sz="2400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) no-aristas,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s-CO" sz="2400" dirty="0"/>
                  <a:t>que serán contadas cuando mucho dos veces (una de cada lado).</a:t>
                </a:r>
              </a:p>
              <a:p>
                <a:pPr lvl="1"/>
                <a:endParaRPr lang="es-CO" sz="2000" dirty="0"/>
              </a:p>
              <a:p>
                <a:pPr lvl="1"/>
                <a:endParaRPr lang="es-CO" sz="2000" dirty="0"/>
              </a:p>
              <a:p>
                <a:pPr marL="457200" lvl="1" indent="0">
                  <a:buNone/>
                </a:pPr>
                <a:endParaRPr lang="es-CO" sz="20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9057" y="898995"/>
                <a:ext cx="10591795" cy="5794003"/>
              </a:xfrm>
              <a:blipFill>
                <a:blip r:embed="rId2"/>
                <a:stretch>
                  <a:fillRect t="-73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lipse 13"/>
          <p:cNvSpPr/>
          <p:nvPr/>
        </p:nvSpPr>
        <p:spPr bwMode="auto">
          <a:xfrm>
            <a:off x="6247499" y="5052448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5" name="Elipse 14"/>
          <p:cNvSpPr/>
          <p:nvPr/>
        </p:nvSpPr>
        <p:spPr bwMode="auto">
          <a:xfrm>
            <a:off x="6766899" y="4018443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6" name="Elipse 15"/>
          <p:cNvSpPr/>
          <p:nvPr/>
        </p:nvSpPr>
        <p:spPr bwMode="auto">
          <a:xfrm>
            <a:off x="7100394" y="5187320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7" name="Elipse 16"/>
          <p:cNvSpPr/>
          <p:nvPr/>
        </p:nvSpPr>
        <p:spPr bwMode="auto">
          <a:xfrm>
            <a:off x="7012221" y="6548998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8" name="Conector recto de flecha 17"/>
          <p:cNvCxnSpPr>
            <a:stCxn id="14" idx="7"/>
            <a:endCxn id="15" idx="3"/>
          </p:cNvCxnSpPr>
          <p:nvPr/>
        </p:nvCxnSpPr>
        <p:spPr bwMode="auto">
          <a:xfrm flipV="1">
            <a:off x="6370411" y="4141355"/>
            <a:ext cx="417576" cy="93218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Conector recto de flecha 18"/>
          <p:cNvCxnSpPr>
            <a:stCxn id="14" idx="6"/>
            <a:endCxn id="16" idx="2"/>
          </p:cNvCxnSpPr>
          <p:nvPr/>
        </p:nvCxnSpPr>
        <p:spPr bwMode="auto">
          <a:xfrm>
            <a:off x="6391500" y="5124448"/>
            <a:ext cx="708895" cy="134872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Conector recto de flecha 19"/>
          <p:cNvCxnSpPr>
            <a:stCxn id="14" idx="4"/>
            <a:endCxn id="17" idx="0"/>
          </p:cNvCxnSpPr>
          <p:nvPr/>
        </p:nvCxnSpPr>
        <p:spPr bwMode="auto">
          <a:xfrm>
            <a:off x="6319499" y="5196448"/>
            <a:ext cx="764722" cy="13525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CuadroTexto 20"/>
          <p:cNvSpPr txBox="1"/>
          <p:nvPr/>
        </p:nvSpPr>
        <p:spPr>
          <a:xfrm>
            <a:off x="6135458" y="5270219"/>
            <a:ext cx="352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i="1" dirty="0"/>
              <a:t>v</a:t>
            </a:r>
            <a:endParaRPr lang="es-MX" sz="2400" i="1" u="none" dirty="0"/>
          </a:p>
        </p:txBody>
      </p:sp>
      <p:sp>
        <p:nvSpPr>
          <p:cNvPr id="22" name="CuadroTexto 21"/>
          <p:cNvSpPr txBox="1"/>
          <p:nvPr/>
        </p:nvSpPr>
        <p:spPr>
          <a:xfrm>
            <a:off x="6531200" y="4677109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err="1"/>
              <a:t>e</a:t>
            </a:r>
            <a:r>
              <a:rPr lang="es-MX" sz="2400" i="1" baseline="-25000" dirty="0" err="1"/>
              <a:t>i</a:t>
            </a:r>
            <a:endParaRPr lang="es-MX" sz="2000" i="1" u="none" baseline="-250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6376060" y="5811498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</a:t>
            </a:r>
            <a:r>
              <a:rPr lang="es-MX" sz="2800" baseline="-25000" dirty="0">
                <a:latin typeface="French Script MT" panose="03020402040607040605" pitchFamily="66" charset="0"/>
              </a:rPr>
              <a:t>l</a:t>
            </a:r>
            <a:endParaRPr lang="es-MX" sz="2400" u="none" baseline="-25000" dirty="0">
              <a:latin typeface="French Script MT" panose="03020402040607040605" pitchFamily="66" charset="0"/>
            </a:endParaRPr>
          </a:p>
        </p:txBody>
      </p:sp>
      <p:sp>
        <p:nvSpPr>
          <p:cNvPr id="24" name="Elipse 23"/>
          <p:cNvSpPr/>
          <p:nvPr/>
        </p:nvSpPr>
        <p:spPr bwMode="auto">
          <a:xfrm>
            <a:off x="8649266" y="6114457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5" name="Elipse 24"/>
          <p:cNvSpPr/>
          <p:nvPr/>
        </p:nvSpPr>
        <p:spPr bwMode="auto">
          <a:xfrm>
            <a:off x="8009730" y="5284984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6" name="Elipse 25"/>
          <p:cNvSpPr/>
          <p:nvPr/>
        </p:nvSpPr>
        <p:spPr bwMode="auto">
          <a:xfrm>
            <a:off x="7816862" y="4602964"/>
            <a:ext cx="144000" cy="1440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7" name="CuadroTexto 26"/>
          <p:cNvSpPr txBox="1"/>
          <p:nvPr/>
        </p:nvSpPr>
        <p:spPr>
          <a:xfrm>
            <a:off x="7386175" y="4402909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u</a:t>
            </a:r>
            <a:endParaRPr lang="es-MX" sz="2000" u="none" baseline="-25000" dirty="0"/>
          </a:p>
        </p:txBody>
      </p:sp>
      <p:sp>
        <p:nvSpPr>
          <p:cNvPr id="28" name="CuadroTexto 27"/>
          <p:cNvSpPr txBox="1"/>
          <p:nvPr/>
        </p:nvSpPr>
        <p:spPr>
          <a:xfrm>
            <a:off x="7652604" y="5058072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u</a:t>
            </a:r>
            <a:endParaRPr lang="es-MX" sz="2000" u="none" baseline="-25000" dirty="0"/>
          </a:p>
        </p:txBody>
      </p:sp>
      <p:sp>
        <p:nvSpPr>
          <p:cNvPr id="29" name="CuadroTexto 28"/>
          <p:cNvSpPr txBox="1"/>
          <p:nvPr/>
        </p:nvSpPr>
        <p:spPr>
          <a:xfrm>
            <a:off x="8284750" y="5968224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u</a:t>
            </a:r>
            <a:endParaRPr lang="es-MX" sz="2000" u="none" baseline="-25000" dirty="0"/>
          </a:p>
        </p:txBody>
      </p:sp>
      <p:sp>
        <p:nvSpPr>
          <p:cNvPr id="30" name="CuadroTexto 29"/>
          <p:cNvSpPr txBox="1"/>
          <p:nvPr/>
        </p:nvSpPr>
        <p:spPr>
          <a:xfrm>
            <a:off x="6147391" y="4246797"/>
            <a:ext cx="5188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e</a:t>
            </a:r>
            <a:r>
              <a:rPr lang="es-MX" sz="2400" baseline="-25000" dirty="0"/>
              <a:t>1</a:t>
            </a:r>
            <a:endParaRPr lang="es-MX" sz="2400" u="none" baseline="-25000" dirty="0"/>
          </a:p>
        </p:txBody>
      </p:sp>
      <p:sp>
        <p:nvSpPr>
          <p:cNvPr id="31" name="Elipse 30"/>
          <p:cNvSpPr/>
          <p:nvPr/>
        </p:nvSpPr>
        <p:spPr bwMode="auto">
          <a:xfrm rot="19958187">
            <a:off x="8049172" y="4354351"/>
            <a:ext cx="488146" cy="225918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32" name="CuadroTexto 31"/>
          <p:cNvSpPr txBox="1"/>
          <p:nvPr/>
        </p:nvSpPr>
        <p:spPr>
          <a:xfrm>
            <a:off x="8363395" y="4845968"/>
            <a:ext cx="5938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solidFill>
                  <a:srgbClr val="FF0000"/>
                </a:solidFill>
              </a:rPr>
              <a:t>T</a:t>
            </a:r>
            <a:r>
              <a:rPr lang="es-MX" sz="2400" i="1" baseline="-25000" dirty="0">
                <a:solidFill>
                  <a:srgbClr val="FF0000"/>
                </a:solidFill>
              </a:rPr>
              <a:t>i</a:t>
            </a:r>
            <a:endParaRPr lang="es-MX" i="1" u="none" baseline="-25000" dirty="0">
              <a:solidFill>
                <a:srgbClr val="FF0000"/>
              </a:solidFill>
            </a:endParaRPr>
          </a:p>
        </p:txBody>
      </p:sp>
      <p:sp>
        <p:nvSpPr>
          <p:cNvPr id="34" name="Forma libre 33"/>
          <p:cNvSpPr/>
          <p:nvPr/>
        </p:nvSpPr>
        <p:spPr bwMode="auto">
          <a:xfrm>
            <a:off x="7193936" y="5341464"/>
            <a:ext cx="815836" cy="631633"/>
          </a:xfrm>
          <a:custGeom>
            <a:avLst/>
            <a:gdLst>
              <a:gd name="connsiteX0" fmla="*/ 5131 w 815836"/>
              <a:gd name="connsiteY0" fmla="*/ 0 h 631633"/>
              <a:gd name="connsiteX1" fmla="*/ 23985 w 815836"/>
              <a:gd name="connsiteY1" fmla="*/ 207390 h 631633"/>
              <a:gd name="connsiteX2" fmla="*/ 193667 w 815836"/>
              <a:gd name="connsiteY2" fmla="*/ 386499 h 631633"/>
              <a:gd name="connsiteX3" fmla="*/ 297362 w 815836"/>
              <a:gd name="connsiteY3" fmla="*/ 311084 h 631633"/>
              <a:gd name="connsiteX4" fmla="*/ 419911 w 815836"/>
              <a:gd name="connsiteY4" fmla="*/ 593889 h 631633"/>
              <a:gd name="connsiteX5" fmla="*/ 599020 w 815836"/>
              <a:gd name="connsiteY5" fmla="*/ 593889 h 631633"/>
              <a:gd name="connsiteX6" fmla="*/ 674434 w 815836"/>
              <a:gd name="connsiteY6" fmla="*/ 273377 h 631633"/>
              <a:gd name="connsiteX7" fmla="*/ 815836 w 815836"/>
              <a:gd name="connsiteY7" fmla="*/ 94268 h 631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5836" h="631633">
                <a:moveTo>
                  <a:pt x="5131" y="0"/>
                </a:moveTo>
                <a:cubicBezTo>
                  <a:pt x="-1154" y="71487"/>
                  <a:pt x="-7438" y="142974"/>
                  <a:pt x="23985" y="207390"/>
                </a:cubicBezTo>
                <a:cubicBezTo>
                  <a:pt x="55408" y="271806"/>
                  <a:pt x="148104" y="369217"/>
                  <a:pt x="193667" y="386499"/>
                </a:cubicBezTo>
                <a:cubicBezTo>
                  <a:pt x="239230" y="403781"/>
                  <a:pt x="259655" y="276519"/>
                  <a:pt x="297362" y="311084"/>
                </a:cubicBezTo>
                <a:cubicBezTo>
                  <a:pt x="335069" y="345649"/>
                  <a:pt x="369635" y="546755"/>
                  <a:pt x="419911" y="593889"/>
                </a:cubicBezTo>
                <a:cubicBezTo>
                  <a:pt x="470187" y="641023"/>
                  <a:pt x="556599" y="647308"/>
                  <a:pt x="599020" y="593889"/>
                </a:cubicBezTo>
                <a:cubicBezTo>
                  <a:pt x="641441" y="540470"/>
                  <a:pt x="638298" y="356647"/>
                  <a:pt x="674434" y="273377"/>
                </a:cubicBezTo>
                <a:cubicBezTo>
                  <a:pt x="710570" y="190107"/>
                  <a:pt x="763203" y="142187"/>
                  <a:pt x="815836" y="94268"/>
                </a:cubicBezTo>
              </a:path>
            </a:pathLst>
          </a:custGeom>
          <a:noFill/>
          <a:ln w="19050" cap="flat" cmpd="sng" algn="ctr">
            <a:solidFill>
              <a:srgbClr val="FFC00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0" name="Forma libre 39"/>
          <p:cNvSpPr/>
          <p:nvPr/>
        </p:nvSpPr>
        <p:spPr bwMode="auto">
          <a:xfrm>
            <a:off x="5735944" y="3500100"/>
            <a:ext cx="1645422" cy="3294409"/>
          </a:xfrm>
          <a:custGeom>
            <a:avLst/>
            <a:gdLst>
              <a:gd name="connsiteX0" fmla="*/ 178500 w 1645422"/>
              <a:gd name="connsiteY0" fmla="*/ 815252 h 3635530"/>
              <a:gd name="connsiteX1" fmla="*/ 31543 w 1645422"/>
              <a:gd name="connsiteY1" fmla="*/ 2007238 h 3635530"/>
              <a:gd name="connsiteX2" fmla="*/ 660193 w 1645422"/>
              <a:gd name="connsiteY2" fmla="*/ 3329852 h 3635530"/>
              <a:gd name="connsiteX3" fmla="*/ 1329664 w 1645422"/>
              <a:gd name="connsiteY3" fmla="*/ 3631931 h 3635530"/>
              <a:gd name="connsiteX4" fmla="*/ 1468457 w 1645422"/>
              <a:gd name="connsiteY4" fmla="*/ 3215552 h 3635530"/>
              <a:gd name="connsiteX5" fmla="*/ 978600 w 1645422"/>
              <a:gd name="connsiteY5" fmla="*/ 2268495 h 3635530"/>
              <a:gd name="connsiteX6" fmla="*/ 1150050 w 1645422"/>
              <a:gd name="connsiteY6" fmla="*/ 1680667 h 3635530"/>
              <a:gd name="connsiteX7" fmla="*/ 1566428 w 1645422"/>
              <a:gd name="connsiteY7" fmla="*/ 1149988 h 3635530"/>
              <a:gd name="connsiteX8" fmla="*/ 1582757 w 1645422"/>
              <a:gd name="connsiteY8" fmla="*/ 219260 h 3635530"/>
              <a:gd name="connsiteX9" fmla="*/ 905121 w 1645422"/>
              <a:gd name="connsiteY9" fmla="*/ 39645 h 3635530"/>
              <a:gd name="connsiteX10" fmla="*/ 178500 w 1645422"/>
              <a:gd name="connsiteY10" fmla="*/ 815252 h 3635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45422" h="3635530">
                <a:moveTo>
                  <a:pt x="178500" y="815252"/>
                </a:moveTo>
                <a:cubicBezTo>
                  <a:pt x="32904" y="1143184"/>
                  <a:pt x="-48739" y="1588138"/>
                  <a:pt x="31543" y="2007238"/>
                </a:cubicBezTo>
                <a:cubicBezTo>
                  <a:pt x="111825" y="2426338"/>
                  <a:pt x="443840" y="3059070"/>
                  <a:pt x="660193" y="3329852"/>
                </a:cubicBezTo>
                <a:cubicBezTo>
                  <a:pt x="876547" y="3600634"/>
                  <a:pt x="1194953" y="3650981"/>
                  <a:pt x="1329664" y="3631931"/>
                </a:cubicBezTo>
                <a:cubicBezTo>
                  <a:pt x="1464375" y="3612881"/>
                  <a:pt x="1526968" y="3442791"/>
                  <a:pt x="1468457" y="3215552"/>
                </a:cubicBezTo>
                <a:cubicBezTo>
                  <a:pt x="1409946" y="2988313"/>
                  <a:pt x="1031668" y="2524309"/>
                  <a:pt x="978600" y="2268495"/>
                </a:cubicBezTo>
                <a:cubicBezTo>
                  <a:pt x="925532" y="2012681"/>
                  <a:pt x="1052079" y="1867085"/>
                  <a:pt x="1150050" y="1680667"/>
                </a:cubicBezTo>
                <a:cubicBezTo>
                  <a:pt x="1248021" y="1494249"/>
                  <a:pt x="1494310" y="1393556"/>
                  <a:pt x="1566428" y="1149988"/>
                </a:cubicBezTo>
                <a:cubicBezTo>
                  <a:pt x="1638546" y="906420"/>
                  <a:pt x="1692975" y="404317"/>
                  <a:pt x="1582757" y="219260"/>
                </a:cubicBezTo>
                <a:cubicBezTo>
                  <a:pt x="1472539" y="34203"/>
                  <a:pt x="1139164" y="-58326"/>
                  <a:pt x="905121" y="39645"/>
                </a:cubicBezTo>
                <a:cubicBezTo>
                  <a:pt x="671078" y="137616"/>
                  <a:pt x="324096" y="487320"/>
                  <a:pt x="178500" y="815252"/>
                </a:cubicBezTo>
                <a:close/>
              </a:path>
            </a:pathLst>
          </a:custGeom>
          <a:noFill/>
          <a:ln w="19050" cap="flat" cmpd="sng" algn="ctr">
            <a:solidFill>
              <a:srgbClr val="FFFF66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1" name="Forma libre 40"/>
          <p:cNvSpPr/>
          <p:nvPr/>
        </p:nvSpPr>
        <p:spPr bwMode="auto">
          <a:xfrm>
            <a:off x="7017608" y="4263389"/>
            <a:ext cx="1977427" cy="2170261"/>
          </a:xfrm>
          <a:custGeom>
            <a:avLst/>
            <a:gdLst>
              <a:gd name="connsiteX0" fmla="*/ 743557 w 1977427"/>
              <a:gd name="connsiteY0" fmla="*/ 39191 h 2170261"/>
              <a:gd name="connsiteX1" fmla="*/ 278193 w 1977427"/>
              <a:gd name="connsiteY1" fmla="*/ 471898 h 2170261"/>
              <a:gd name="connsiteX2" fmla="*/ 16936 w 1977427"/>
              <a:gd name="connsiteY2" fmla="*/ 920933 h 2170261"/>
              <a:gd name="connsiteX3" fmla="*/ 90414 w 1977427"/>
              <a:gd name="connsiteY3" fmla="*/ 1337312 h 2170261"/>
              <a:gd name="connsiteX4" fmla="*/ 612929 w 1977427"/>
              <a:gd name="connsiteY4" fmla="*/ 1786348 h 2170261"/>
              <a:gd name="connsiteX5" fmla="*/ 1747764 w 1977427"/>
              <a:gd name="connsiteY5" fmla="*/ 2170069 h 2170261"/>
              <a:gd name="connsiteX6" fmla="*/ 1968200 w 1977427"/>
              <a:gd name="connsiteY6" fmla="*/ 1737362 h 2170261"/>
              <a:gd name="connsiteX7" fmla="*/ 1584479 w 1977427"/>
              <a:gd name="connsiteY7" fmla="*/ 422912 h 2170261"/>
              <a:gd name="connsiteX8" fmla="*/ 1151771 w 1977427"/>
              <a:gd name="connsiteY8" fmla="*/ 63683 h 2170261"/>
              <a:gd name="connsiteX9" fmla="*/ 743557 w 1977427"/>
              <a:gd name="connsiteY9" fmla="*/ 39191 h 2170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77427" h="2170261">
                <a:moveTo>
                  <a:pt x="743557" y="39191"/>
                </a:moveTo>
                <a:cubicBezTo>
                  <a:pt x="597961" y="107227"/>
                  <a:pt x="399296" y="324941"/>
                  <a:pt x="278193" y="471898"/>
                </a:cubicBezTo>
                <a:cubicBezTo>
                  <a:pt x="157089" y="618855"/>
                  <a:pt x="48233" y="776697"/>
                  <a:pt x="16936" y="920933"/>
                </a:cubicBezTo>
                <a:cubicBezTo>
                  <a:pt x="-14361" y="1065169"/>
                  <a:pt x="-8918" y="1193076"/>
                  <a:pt x="90414" y="1337312"/>
                </a:cubicBezTo>
                <a:cubicBezTo>
                  <a:pt x="189746" y="1481548"/>
                  <a:pt x="336704" y="1647555"/>
                  <a:pt x="612929" y="1786348"/>
                </a:cubicBezTo>
                <a:cubicBezTo>
                  <a:pt x="889154" y="1925141"/>
                  <a:pt x="1521886" y="2178233"/>
                  <a:pt x="1747764" y="2170069"/>
                </a:cubicBezTo>
                <a:cubicBezTo>
                  <a:pt x="1973642" y="2161905"/>
                  <a:pt x="1995414" y="2028555"/>
                  <a:pt x="1968200" y="1737362"/>
                </a:cubicBezTo>
                <a:cubicBezTo>
                  <a:pt x="1940986" y="1446169"/>
                  <a:pt x="1720550" y="701858"/>
                  <a:pt x="1584479" y="422912"/>
                </a:cubicBezTo>
                <a:cubicBezTo>
                  <a:pt x="1448408" y="143966"/>
                  <a:pt x="1290564" y="127636"/>
                  <a:pt x="1151771" y="63683"/>
                </a:cubicBezTo>
                <a:cubicBezTo>
                  <a:pt x="1012978" y="-270"/>
                  <a:pt x="889153" y="-28845"/>
                  <a:pt x="743557" y="39191"/>
                </a:cubicBezTo>
                <a:close/>
              </a:path>
            </a:pathLst>
          </a:custGeom>
          <a:noFill/>
          <a:ln w="19050" cap="flat" cmpd="sng" algn="ctr">
            <a:solidFill>
              <a:srgbClr val="FFFF66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8284751" y="3500101"/>
            <a:ext cx="340172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Aquí hay |T</a:t>
            </a:r>
            <a:r>
              <a:rPr lang="es-CO" sz="28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| -1 no-aristas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3" name="Conector recto de flecha 42"/>
          <p:cNvCxnSpPr/>
          <p:nvPr/>
        </p:nvCxnSpPr>
        <p:spPr bwMode="auto">
          <a:xfrm flipH="1">
            <a:off x="8579216" y="3961766"/>
            <a:ext cx="272329" cy="40261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1222513" y="3501987"/>
            <a:ext cx="3814516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Aquí hay |V -T</a:t>
            </a:r>
            <a:r>
              <a:rPr lang="es-CO" sz="28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| -1 no-aristas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46" name="Conector recto de flecha 45"/>
          <p:cNvCxnSpPr>
            <a:stCxn id="45" idx="3"/>
          </p:cNvCxnSpPr>
          <p:nvPr/>
        </p:nvCxnSpPr>
        <p:spPr bwMode="auto">
          <a:xfrm>
            <a:off x="5037029" y="3732820"/>
            <a:ext cx="844248" cy="6315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Marcador de contenido 2"/>
              <p:cNvSpPr txBox="1">
                <a:spLocks/>
              </p:cNvSpPr>
              <p:nvPr/>
            </p:nvSpPr>
            <p:spPr bwMode="auto">
              <a:xfrm>
                <a:off x="690157" y="4382657"/>
                <a:ext cx="4877635" cy="21313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Blip>
                    <a:blip r:embed="rId3"/>
                  </a:buBlip>
                  <a:defRPr sz="32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90000"/>
                  <a:buFont typeface="Wingdings" panose="05000000000000000000" pitchFamily="2" charset="2"/>
                  <a:buBlip>
                    <a:blip r:embed="rId4"/>
                  </a:buBlip>
                  <a:defRPr sz="24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" panose="05000000000000000000" pitchFamily="2" charset="2"/>
                  <a:buBlip>
                    <a:blip r:embed="rId5"/>
                  </a:buBlip>
                  <a:defRPr sz="2000" kern="12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s-CO" sz="2400" dirty="0"/>
                  <a:t>Entonces, por cada arista hay </a:t>
                </a:r>
                <a:r>
                  <a:rPr lang="es-CO" sz="2400" dirty="0">
                    <a:latin typeface="Lucida Calligraphy" panose="03010101010101010101" pitchFamily="66" charset="0"/>
                  </a:rPr>
                  <a:t>O</a:t>
                </a:r>
                <a:r>
                  <a:rPr lang="es-CO" sz="2400" dirty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) no-aristas, por lo que la relación de aristas a no-aristas es </a:t>
                </a:r>
                <a:r>
                  <a:rPr lang="es-CO" sz="2400" dirty="0"/>
                  <a:t>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4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CO" sz="2400" i="1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MX" sz="2400" dirty="0"/>
                  <a:t>.   Q.E.D. (</a:t>
                </a:r>
                <a:r>
                  <a:rPr lang="es-MX" sz="2400" dirty="0">
                    <a:solidFill>
                      <a:srgbClr val="FF9999"/>
                    </a:solidFill>
                  </a:rPr>
                  <a:t>Teorema 1</a:t>
                </a:r>
                <a:r>
                  <a:rPr lang="es-MX" sz="2400" dirty="0"/>
                  <a:t>)</a:t>
                </a:r>
              </a:p>
            </p:txBody>
          </p:sp>
        </mc:Choice>
        <mc:Fallback xmlns="">
          <p:sp>
            <p:nvSpPr>
              <p:cNvPr id="51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90157" y="4382657"/>
                <a:ext cx="4877635" cy="2131383"/>
              </a:xfrm>
              <a:prstGeom prst="rect">
                <a:avLst/>
              </a:prstGeom>
              <a:blipFill>
                <a:blip r:embed="rId6"/>
                <a:stretch>
                  <a:fillRect t="-2286" r="-25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CuadroTexto 43"/>
          <p:cNvSpPr txBox="1"/>
          <p:nvPr/>
        </p:nvSpPr>
        <p:spPr>
          <a:xfrm>
            <a:off x="7200113" y="4966774"/>
            <a:ext cx="328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w</a:t>
            </a:r>
            <a:endParaRPr lang="es-MX" sz="2000" u="none" baseline="-25000" dirty="0"/>
          </a:p>
        </p:txBody>
      </p: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9444217" y="1459317"/>
            <a:ext cx="1399374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400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= (</a:t>
            </a:r>
            <a:r>
              <a:rPr lang="es-MX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v, w</a:t>
            </a:r>
            <a:r>
              <a:rPr lang="es-MX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D66FC6F6-746B-3CB5-A71E-53ECF2B7A8ED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53</a:t>
            </a:fld>
            <a:endParaRPr lang="es-MX" dirty="0"/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D477D794-989C-44E4-8DE4-CEA695457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452" y="147330"/>
            <a:ext cx="22316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Cuando 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&lt;n</a:t>
            </a:r>
            <a:r>
              <a:rPr lang="es-MX" sz="2800" u="none" baseline="30000" dirty="0"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es-MX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3822F183-CCE4-858A-9C3C-22F97733A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6461" y="113156"/>
            <a:ext cx="6393691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Para cada arista </a:t>
            </a:r>
            <a:r>
              <a:rPr lang="es-MX" sz="2400" i="1" u="none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e</a:t>
            </a:r>
            <a:r>
              <a:rPr lang="es-MX" sz="2400" i="1" u="none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que sale de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v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, definí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s-MX" sz="2400" i="1" u="non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  <a:r>
              <a:rPr lang="es-MX" sz="2400" i="1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s-MX" sz="2400" u="none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</a:t>
            </a:r>
            <a:r>
              <a:rPr lang="es-MX" sz="240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| la trayectoria más corta de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pasa por </a:t>
            </a:r>
            <a:r>
              <a:rPr lang="es-MX" sz="2400" u="non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s-MX" sz="2800" i="1" u="none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9">
                <a:extLst>
                  <a:ext uri="{FF2B5EF4-FFF2-40B4-BE49-F238E27FC236}">
                    <a16:creationId xmlns:a16="http://schemas.microsoft.com/office/drawing/2014/main" id="{6288A395-E7BB-0D7E-660F-E378EC3522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645015" y="2526237"/>
                <a:ext cx="3401727" cy="43159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>
                <a:spAutoFit/>
              </a:bodyPr>
              <a:lstStyle>
                <a:lvl1pPr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u="sng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>
                  <a:spcBef>
                    <a:spcPct val="20000"/>
                  </a:spcBef>
                  <a:buClr>
                    <a:srgbClr val="86D1EC"/>
                  </a:buClr>
                  <a:buSzPct val="90000"/>
                </a:pPr>
                <a:r>
                  <a:rPr lang="es-CO" sz="22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La suma es </a:t>
                </a:r>
                <a:r>
                  <a:rPr lang="es-CO" sz="2200" u="none" dirty="0">
                    <a:latin typeface="Lucida Calligraphy" panose="03010101010101010101" pitchFamily="66" charset="0"/>
                    <a:sym typeface="Symbol" panose="05050102010706020507" pitchFamily="18" charset="2"/>
                  </a:rPr>
                  <a:t>O</a:t>
                </a:r>
                <a:r>
                  <a:rPr lang="es-CO" sz="22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(</a:t>
                </a:r>
                <a:r>
                  <a:rPr lang="es-CO" sz="2200" i="1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n</a:t>
                </a:r>
                <a:r>
                  <a:rPr lang="es-CO" sz="22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) = </a:t>
                </a:r>
                <a:r>
                  <a:rPr lang="es-CO" sz="2200" u="none" dirty="0">
                    <a:latin typeface="Lucida Calligraphy" panose="03010101010101010101" pitchFamily="66" charset="0"/>
                    <a:sym typeface="Symbol" panose="05050102010706020507" pitchFamily="18" charset="2"/>
                  </a:rPr>
                  <a:t>O</a:t>
                </a:r>
                <a:r>
                  <a:rPr lang="es-CO" sz="22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CO" sz="2200" i="1" u="none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radPr>
                      <m:deg/>
                      <m:e>
                        <m:r>
                          <a:rPr lang="es-CO" sz="2200" i="1" u="none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lang="es-CO" sz="2200" u="none" dirty="0">
                    <a:latin typeface="Times New Roman" panose="02020603050405020304" pitchFamily="18" charset="0"/>
                    <a:sym typeface="Symbol" panose="05050102010706020507" pitchFamily="18" charset="2"/>
                  </a:rPr>
                  <a:t>)</a:t>
                </a:r>
                <a:endParaRPr lang="es-MX" sz="2200" u="none" dirty="0">
                  <a:latin typeface="Times New Roman" panose="020206030504050203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4" name="Text Box 9">
                <a:extLst>
                  <a:ext uri="{FF2B5EF4-FFF2-40B4-BE49-F238E27FC236}">
                    <a16:creationId xmlns:a16="http://schemas.microsoft.com/office/drawing/2014/main" id="{6288A395-E7BB-0D7E-660F-E378EC3522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45015" y="2526237"/>
                <a:ext cx="3401727" cy="431593"/>
              </a:xfrm>
              <a:prstGeom prst="rect">
                <a:avLst/>
              </a:prstGeom>
              <a:blipFill>
                <a:blip r:embed="rId7"/>
                <a:stretch>
                  <a:fillRect l="-2330" t="-11268" b="-2957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18C61F9A-8898-A6EA-713E-129DFB7398D8}"/>
              </a:ext>
            </a:extLst>
          </p:cNvPr>
          <p:cNvCxnSpPr>
            <a:stCxn id="4" idx="1"/>
          </p:cNvCxnSpPr>
          <p:nvPr/>
        </p:nvCxnSpPr>
        <p:spPr bwMode="auto">
          <a:xfrm flipH="1">
            <a:off x="8006321" y="2742034"/>
            <a:ext cx="638694" cy="153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5739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2" grpId="0" uiExpand="1"/>
      <p:bldP spid="40" grpId="0" uiExpand="1" animBg="1"/>
      <p:bldP spid="41" grpId="0" uiExpand="1" animBg="1"/>
      <p:bldP spid="42" grpId="0" uiExpand="1" animBg="1"/>
      <p:bldP spid="45" grpId="0" uiExpand="1" animBg="1"/>
      <p:bldP spid="51" grpId="0"/>
      <p:bldP spid="44" grpId="0" uiExpand="1"/>
      <p:bldP spid="47" grpId="0" uiExpand="1" animBg="1"/>
      <p:bldP spid="5" grpId="0" uiExpand="1"/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/>
              <a:t>Una cota inferior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9480" y="1600201"/>
            <a:ext cx="10681250" cy="4530725"/>
          </a:xfrm>
        </p:spPr>
        <p:txBody>
          <a:bodyPr/>
          <a:lstStyle/>
          <a:p>
            <a:r>
              <a:rPr lang="es-CO" dirty="0">
                <a:solidFill>
                  <a:srgbClr val="FF9999"/>
                </a:solidFill>
              </a:rPr>
              <a:t>Teorema 2</a:t>
            </a:r>
            <a:r>
              <a:rPr lang="es-CO" dirty="0"/>
              <a:t>. Para toda </a:t>
            </a:r>
            <a:r>
              <a:rPr lang="es-CO" dirty="0">
                <a:sym typeface="Symbol" panose="05050102010706020507" pitchFamily="18" charset="2"/>
              </a:rPr>
              <a:t></a:t>
            </a:r>
            <a:r>
              <a:rPr lang="es-CO" dirty="0"/>
              <a:t>&gt;0, existe un equilibrio Nash del juego de la red con el precio de la anarquía mayor que 3-</a:t>
            </a:r>
            <a:r>
              <a:rPr lang="es-CO" dirty="0">
                <a:sym typeface="Symbol" panose="05050102010706020507" pitchFamily="18" charset="2"/>
              </a:rPr>
              <a:t></a:t>
            </a:r>
            <a:r>
              <a:rPr lang="es-CO" dirty="0"/>
              <a:t>.</a:t>
            </a:r>
          </a:p>
          <a:p>
            <a:r>
              <a:rPr lang="es-CO" sz="2800" dirty="0"/>
              <a:t>Demostración. Para </a:t>
            </a:r>
            <a:r>
              <a:rPr lang="es-CO" sz="2800" i="1" dirty="0"/>
              <a:t>k</a:t>
            </a:r>
            <a:r>
              <a:rPr lang="es-C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</a:t>
            </a:r>
            <a:r>
              <a:rPr lang="es-CO" sz="2800" dirty="0"/>
              <a:t>4, </a:t>
            </a:r>
            <a:r>
              <a:rPr lang="es-CO" sz="2800" i="1" dirty="0"/>
              <a:t>d</a:t>
            </a:r>
            <a:r>
              <a:rPr lang="es-CO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</a:t>
            </a:r>
            <a:r>
              <a:rPr lang="es-CO" sz="2800" dirty="0"/>
              <a:t>2, considere la familia </a:t>
            </a:r>
            <a:r>
              <a:rPr lang="es-CO" sz="2800" dirty="0" err="1"/>
              <a:t>T</a:t>
            </a:r>
            <a:r>
              <a:rPr lang="es-CO" sz="2800" i="1" baseline="-25000" dirty="0" err="1"/>
              <a:t>k,d</a:t>
            </a:r>
            <a:r>
              <a:rPr lang="es-CO" sz="2800" dirty="0"/>
              <a:t> de árboles </a:t>
            </a:r>
            <a:r>
              <a:rPr lang="es-CO" sz="2800" i="1" dirty="0"/>
              <a:t>k</a:t>
            </a:r>
            <a:r>
              <a:rPr lang="es-CO" sz="2800" dirty="0"/>
              <a:t>-arios dirigidos completos de profundidad </a:t>
            </a:r>
            <a:r>
              <a:rPr lang="es-CO" sz="2800" i="1" dirty="0"/>
              <a:t>d</a:t>
            </a:r>
            <a:r>
              <a:rPr lang="es-CO" sz="2800" dirty="0"/>
              <a:t>, con todas las aristas yendo de los padres a los hijos.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CO" sz="2400" dirty="0"/>
              <a:t>Sea </a:t>
            </a:r>
            <a:r>
              <a:rPr lang="es-CO" sz="2400" i="1" dirty="0"/>
              <a:t>n </a:t>
            </a:r>
            <a:r>
              <a:rPr lang="es-CO" sz="2400" dirty="0"/>
              <a:t>el número de nodos en </a:t>
            </a:r>
            <a:r>
              <a:rPr lang="es-CO" sz="2400" dirty="0" err="1"/>
              <a:t>T</a:t>
            </a:r>
            <a:r>
              <a:rPr lang="es-CO" sz="2400" i="1" baseline="-25000" dirty="0" err="1"/>
              <a:t>k,d</a:t>
            </a:r>
            <a:r>
              <a:rPr lang="es-CO" sz="2400" i="1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CO" sz="2400" dirty="0"/>
              <a:t>Hago </a:t>
            </a:r>
            <a:r>
              <a:rPr lang="es-CO" sz="2400" dirty="0">
                <a:sym typeface="Symbol" panose="05050102010706020507" pitchFamily="18" charset="2"/>
              </a:rPr>
              <a:t></a:t>
            </a:r>
            <a:r>
              <a:rPr lang="es-CO" sz="2400" dirty="0"/>
              <a:t>=(</a:t>
            </a:r>
            <a:r>
              <a:rPr lang="es-CO" sz="2400" i="1" dirty="0"/>
              <a:t>d</a:t>
            </a:r>
            <a:r>
              <a:rPr lang="es-CO" sz="2400" dirty="0"/>
              <a:t>-1)</a:t>
            </a:r>
            <a:r>
              <a:rPr lang="es-CO" sz="2400" i="1" dirty="0"/>
              <a:t>n</a:t>
            </a:r>
            <a:r>
              <a:rPr lang="es-CO" sz="2400" dirty="0"/>
              <a:t>.     El costo de agregar una arista.</a:t>
            </a:r>
            <a:endParaRPr lang="es-MX" sz="2400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7757117" y="4440973"/>
            <a:ext cx="407044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nodo interior tiene 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hijos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15404" y="161760"/>
            <a:ext cx="3282696" cy="430887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Solo para cierto valor de </a:t>
            </a:r>
            <a:endParaRPr lang="es-MX" sz="22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6" name="Conector recto de flecha 5"/>
          <p:cNvCxnSpPr/>
          <p:nvPr/>
        </p:nvCxnSpPr>
        <p:spPr bwMode="auto">
          <a:xfrm>
            <a:off x="1772480" y="493256"/>
            <a:ext cx="374904" cy="122581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CuadroTexto 41">
            <a:extLst>
              <a:ext uri="{FF2B5EF4-FFF2-40B4-BE49-F238E27FC236}">
                <a16:creationId xmlns:a16="http://schemas.microsoft.com/office/drawing/2014/main" id="{DD083CAB-273F-C31C-D934-6C06B6DAC364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54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495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99052" y="852218"/>
            <a:ext cx="10939670" cy="5797060"/>
          </a:xfrm>
        </p:spPr>
        <p:txBody>
          <a:bodyPr/>
          <a:lstStyle/>
          <a:p>
            <a:r>
              <a:rPr lang="es-MX" dirty="0"/>
              <a:t>Lema 1. </a:t>
            </a:r>
            <a:r>
              <a:rPr lang="es-MX" dirty="0" err="1"/>
              <a:t>T</a:t>
            </a:r>
            <a:r>
              <a:rPr lang="es-MX" i="1" baseline="-25000" dirty="0" err="1"/>
              <a:t>k</a:t>
            </a:r>
            <a:r>
              <a:rPr lang="es-MX" baseline="-25000" dirty="0" err="1"/>
              <a:t>,</a:t>
            </a:r>
            <a:r>
              <a:rPr lang="es-MX" i="1" baseline="-25000" dirty="0" err="1"/>
              <a:t>d</a:t>
            </a:r>
            <a:r>
              <a:rPr lang="es-MX" dirty="0"/>
              <a:t> es un equilibrio Nash del juego de la red.</a:t>
            </a:r>
          </a:p>
          <a:p>
            <a:endParaRPr lang="es-MX" dirty="0"/>
          </a:p>
          <a:p>
            <a:endParaRPr lang="es-MX" sz="1200" dirty="0"/>
          </a:p>
          <a:p>
            <a:r>
              <a:rPr lang="es-MX" sz="2800" dirty="0"/>
              <a:t>Demostración. </a:t>
            </a:r>
            <a:r>
              <a:rPr lang="es-MX" sz="2400" dirty="0"/>
              <a:t>Todo nodo </a:t>
            </a:r>
            <a:r>
              <a:rPr lang="es-MX" sz="2400" i="1" dirty="0"/>
              <a:t>i </a:t>
            </a:r>
            <a:r>
              <a:rPr lang="es-MX" sz="2400" dirty="0"/>
              <a:t>que no es hoja debe 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conectar</a:t>
            </a:r>
            <a:r>
              <a:rPr lang="es-MX" sz="2400" dirty="0"/>
              <a:t> cuando menos una vez con el subárbol de cada hijo suyo, de otra forma la red sería </a:t>
            </a:r>
            <a:r>
              <a:rPr lang="es-MX" sz="2400" dirty="0" err="1"/>
              <a:t>disconexa</a:t>
            </a:r>
            <a:r>
              <a:rPr lang="es-MX" sz="2400" dirty="0"/>
              <a:t>, causando una penalidad infinita para </a:t>
            </a:r>
            <a:r>
              <a:rPr lang="es-MX" sz="2400" i="1" dirty="0"/>
              <a:t>c</a:t>
            </a:r>
            <a:r>
              <a:rPr lang="es-MX" sz="2400" i="1" baseline="-25000" dirty="0"/>
              <a:t>i</a:t>
            </a:r>
            <a:r>
              <a:rPr lang="es-MX" sz="2400" i="1" dirty="0"/>
              <a:t>.</a:t>
            </a:r>
          </a:p>
          <a:p>
            <a:pPr marL="0" indent="0">
              <a:buNone/>
            </a:pPr>
            <a:r>
              <a:rPr lang="es-MX" sz="2400" i="1" dirty="0"/>
              <a:t> </a:t>
            </a:r>
          </a:p>
          <a:p>
            <a:r>
              <a:rPr lang="es-MX" sz="2400" dirty="0"/>
              <a:t>Si solo hay una arista al subárbol de un cierto hijo, claramente es óptimo para </a:t>
            </a:r>
            <a:r>
              <a:rPr lang="es-MX" sz="2400" i="1" dirty="0"/>
              <a:t>i </a:t>
            </a:r>
            <a:r>
              <a:rPr lang="es-MX" sz="2400" dirty="0"/>
              <a:t>conectarse al hijo directamente.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/>
              <a:t>Si </a:t>
            </a:r>
            <a:r>
              <a:rPr lang="es-MX" sz="2400" i="1" dirty="0"/>
              <a:t>i</a:t>
            </a:r>
            <a:r>
              <a:rPr lang="es-MX" sz="2400" dirty="0"/>
              <a:t> se liga a algún subárbol de un nieto suyo, hace a </a:t>
            </a:r>
            <a:r>
              <a:rPr lang="es-MX" sz="2400" i="1" dirty="0"/>
              <a:t>i</a:t>
            </a:r>
            <a:r>
              <a:rPr lang="es-MX" sz="2400" dirty="0"/>
              <a:t> más cercano a ese subárbol, pero lo aleja del hijo y de cuando menos otros tres subárboles (</a:t>
            </a:r>
            <a:r>
              <a:rPr lang="es-MX" sz="2200" dirty="0"/>
              <a:t>los de sus otros nietos</a:t>
            </a:r>
            <a:r>
              <a:rPr lang="es-MX" sz="2400" dirty="0"/>
              <a:t>). Esto aumenta estrictamente el término de la distancia. 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345507" y="304747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8167020" y="3178547"/>
            <a:ext cx="3127840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</a:t>
            </a:r>
            <a:r>
              <a:rPr lang="es-CO" sz="2400" i="1" u="none" baseline="-25000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es el costo del nodo 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648370" y="304747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i="1" u="none" dirty="0"/>
              <a:t>k</a:t>
            </a:r>
            <a:r>
              <a:rPr lang="es-CO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</a:t>
            </a:r>
            <a:r>
              <a:rPr lang="es-CO" sz="2400" u="none" dirty="0"/>
              <a:t>4, </a:t>
            </a:r>
            <a:r>
              <a:rPr lang="es-CO" sz="2400" i="1" u="none" dirty="0"/>
              <a:t>d</a:t>
            </a:r>
            <a:r>
              <a:rPr lang="es-CO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≥</a:t>
            </a:r>
            <a:r>
              <a:rPr lang="es-CO" sz="2400" u="none" dirty="0"/>
              <a:t>2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Llamada con línea 1 1"/>
          <p:cNvSpPr/>
          <p:nvPr/>
        </p:nvSpPr>
        <p:spPr bwMode="auto">
          <a:xfrm>
            <a:off x="5190370" y="1403829"/>
            <a:ext cx="4182230" cy="872232"/>
          </a:xfrm>
          <a:prstGeom prst="borderCallout1">
            <a:avLst>
              <a:gd name="adj1" fmla="val 33333"/>
              <a:gd name="adj2" fmla="val -1881"/>
              <a:gd name="adj3" fmla="val 1495"/>
              <a:gd name="adj4" fmla="val -43909"/>
            </a:avLst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cuántos hijos tiene un nodo.</a:t>
            </a:r>
          </a:p>
          <a:p>
            <a:r>
              <a:rPr lang="es-MX" sz="2400" i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es-MX" sz="240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 la profundidad del árbol</a:t>
            </a:r>
            <a:endParaRPr lang="es-MX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41">
            <a:extLst>
              <a:ext uri="{FF2B5EF4-FFF2-40B4-BE49-F238E27FC236}">
                <a16:creationId xmlns:a16="http://schemas.microsoft.com/office/drawing/2014/main" id="{A410239C-93CD-9A68-D5C8-77D9FD6D1B2C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55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8282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 Box 9"/>
          <p:cNvSpPr txBox="1">
            <a:spLocks noChangeArrowheads="1"/>
          </p:cNvSpPr>
          <p:nvPr/>
        </p:nvSpPr>
        <p:spPr bwMode="auto">
          <a:xfrm>
            <a:off x="7476732" y="651100"/>
            <a:ext cx="4515950" cy="155734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Árbol dirigido completo </a:t>
            </a:r>
            <a:r>
              <a:rPr lang="es-CO" sz="2800" u="none" dirty="0" err="1"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s-CO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s-CO" sz="2800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s-CO" sz="2800" i="1" u="none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CO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Cada nodo tiene </a:t>
            </a:r>
            <a:r>
              <a:rPr lang="es-CO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r>
              <a:rPr lang="es-CO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hijos.</a:t>
            </a:r>
          </a:p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 profundidad es </a:t>
            </a:r>
            <a:r>
              <a:rPr lang="es-CO" sz="28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CO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. </a:t>
            </a:r>
            <a:endParaRPr lang="es-MX" sz="28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Elipse 3"/>
          <p:cNvSpPr/>
          <p:nvPr/>
        </p:nvSpPr>
        <p:spPr bwMode="auto">
          <a:xfrm>
            <a:off x="2829860" y="235927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5" name="Elipse 4"/>
          <p:cNvSpPr/>
          <p:nvPr/>
        </p:nvSpPr>
        <p:spPr bwMode="auto">
          <a:xfrm>
            <a:off x="5512003" y="230944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" name="Elipse 5"/>
          <p:cNvSpPr/>
          <p:nvPr/>
        </p:nvSpPr>
        <p:spPr bwMode="auto">
          <a:xfrm>
            <a:off x="7192031" y="230944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8" name="Elipse 7"/>
          <p:cNvSpPr/>
          <p:nvPr/>
        </p:nvSpPr>
        <p:spPr bwMode="auto">
          <a:xfrm>
            <a:off x="1992291" y="318030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9" name="Elipse 8"/>
          <p:cNvSpPr/>
          <p:nvPr/>
        </p:nvSpPr>
        <p:spPr bwMode="auto">
          <a:xfrm>
            <a:off x="2629103" y="318030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0" name="Elipse 9"/>
          <p:cNvSpPr/>
          <p:nvPr/>
        </p:nvSpPr>
        <p:spPr bwMode="auto">
          <a:xfrm>
            <a:off x="3173387" y="318030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1" name="Elipse 10"/>
          <p:cNvSpPr/>
          <p:nvPr/>
        </p:nvSpPr>
        <p:spPr bwMode="auto">
          <a:xfrm>
            <a:off x="3826527" y="318030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2" name="Elipse 11"/>
          <p:cNvSpPr/>
          <p:nvPr/>
        </p:nvSpPr>
        <p:spPr bwMode="auto">
          <a:xfrm>
            <a:off x="8872059" y="228893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 dirty="0"/>
          </a:p>
        </p:txBody>
      </p:sp>
      <p:sp>
        <p:nvSpPr>
          <p:cNvPr id="13" name="Elipse 12"/>
          <p:cNvSpPr/>
          <p:nvPr/>
        </p:nvSpPr>
        <p:spPr bwMode="auto">
          <a:xfrm>
            <a:off x="8099802" y="310996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4" name="Elipse 13"/>
          <p:cNvSpPr/>
          <p:nvPr/>
        </p:nvSpPr>
        <p:spPr bwMode="auto">
          <a:xfrm>
            <a:off x="8671302" y="310996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5" name="Elipse 14"/>
          <p:cNvSpPr/>
          <p:nvPr/>
        </p:nvSpPr>
        <p:spPr bwMode="auto">
          <a:xfrm>
            <a:off x="9166602" y="310996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6" name="Elipse 15"/>
          <p:cNvSpPr/>
          <p:nvPr/>
        </p:nvSpPr>
        <p:spPr bwMode="auto">
          <a:xfrm>
            <a:off x="9738102" y="310996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7" name="Elipse 16"/>
          <p:cNvSpPr/>
          <p:nvPr/>
        </p:nvSpPr>
        <p:spPr bwMode="auto">
          <a:xfrm>
            <a:off x="3464582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8" name="Elipse 17"/>
          <p:cNvSpPr/>
          <p:nvPr/>
        </p:nvSpPr>
        <p:spPr bwMode="auto">
          <a:xfrm>
            <a:off x="4012494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9" name="Elipse 18"/>
          <p:cNvSpPr/>
          <p:nvPr/>
        </p:nvSpPr>
        <p:spPr bwMode="auto">
          <a:xfrm>
            <a:off x="3738538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20" name="Elipse 19"/>
          <p:cNvSpPr/>
          <p:nvPr/>
        </p:nvSpPr>
        <p:spPr bwMode="auto">
          <a:xfrm>
            <a:off x="4286450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22" name="Conector recto 21"/>
          <p:cNvCxnSpPr>
            <a:stCxn id="11" idx="4"/>
            <a:endCxn id="17" idx="0"/>
          </p:cNvCxnSpPr>
          <p:nvPr/>
        </p:nvCxnSpPr>
        <p:spPr bwMode="auto">
          <a:xfrm flipH="1">
            <a:off x="3540783" y="3320979"/>
            <a:ext cx="361945" cy="7465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ector recto 22"/>
          <p:cNvCxnSpPr>
            <a:stCxn id="11" idx="4"/>
            <a:endCxn id="19" idx="0"/>
          </p:cNvCxnSpPr>
          <p:nvPr/>
        </p:nvCxnSpPr>
        <p:spPr bwMode="auto">
          <a:xfrm flipH="1">
            <a:off x="3814739" y="3320979"/>
            <a:ext cx="87989" cy="7465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ector recto 25"/>
          <p:cNvCxnSpPr>
            <a:stCxn id="11" idx="5"/>
            <a:endCxn id="18" idx="0"/>
          </p:cNvCxnSpPr>
          <p:nvPr/>
        </p:nvCxnSpPr>
        <p:spPr bwMode="auto">
          <a:xfrm>
            <a:off x="3956610" y="3300377"/>
            <a:ext cx="132085" cy="7671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>
            <a:stCxn id="11" idx="5"/>
            <a:endCxn id="20" idx="0"/>
          </p:cNvCxnSpPr>
          <p:nvPr/>
        </p:nvCxnSpPr>
        <p:spPr bwMode="auto">
          <a:xfrm>
            <a:off x="3956610" y="3300377"/>
            <a:ext cx="406041" cy="7671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Elipse 31"/>
          <p:cNvSpPr/>
          <p:nvPr/>
        </p:nvSpPr>
        <p:spPr bwMode="auto">
          <a:xfrm>
            <a:off x="6195082" y="992276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34" name="Conector recto 33"/>
          <p:cNvCxnSpPr>
            <a:stCxn id="32" idx="4"/>
            <a:endCxn id="4" idx="0"/>
          </p:cNvCxnSpPr>
          <p:nvPr/>
        </p:nvCxnSpPr>
        <p:spPr bwMode="auto">
          <a:xfrm flipH="1">
            <a:off x="2906060" y="1132953"/>
            <a:ext cx="3365222" cy="122631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/>
          <p:cNvCxnSpPr>
            <a:stCxn id="32" idx="5"/>
            <a:endCxn id="5" idx="0"/>
          </p:cNvCxnSpPr>
          <p:nvPr/>
        </p:nvCxnSpPr>
        <p:spPr bwMode="auto">
          <a:xfrm flipH="1">
            <a:off x="5588204" y="1112350"/>
            <a:ext cx="736961" cy="11970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/>
          <p:cNvCxnSpPr>
            <a:stCxn id="32" idx="5"/>
            <a:endCxn id="6" idx="1"/>
          </p:cNvCxnSpPr>
          <p:nvPr/>
        </p:nvCxnSpPr>
        <p:spPr bwMode="auto">
          <a:xfrm>
            <a:off x="6325165" y="1112350"/>
            <a:ext cx="889185" cy="12176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>
            <a:stCxn id="12" idx="3"/>
            <a:endCxn id="13" idx="0"/>
          </p:cNvCxnSpPr>
          <p:nvPr/>
        </p:nvCxnSpPr>
        <p:spPr bwMode="auto">
          <a:xfrm flipH="1">
            <a:off x="8176003" y="2409006"/>
            <a:ext cx="718375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/>
          <p:cNvCxnSpPr>
            <a:stCxn id="12" idx="3"/>
            <a:endCxn id="14" idx="1"/>
          </p:cNvCxnSpPr>
          <p:nvPr/>
        </p:nvCxnSpPr>
        <p:spPr bwMode="auto">
          <a:xfrm flipH="1">
            <a:off x="8693621" y="2409005"/>
            <a:ext cx="200757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>
            <a:stCxn id="12" idx="4"/>
            <a:endCxn id="15" idx="0"/>
          </p:cNvCxnSpPr>
          <p:nvPr/>
        </p:nvCxnSpPr>
        <p:spPr bwMode="auto">
          <a:xfrm>
            <a:off x="8948260" y="2429608"/>
            <a:ext cx="294543" cy="6803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51"/>
          <p:cNvCxnSpPr>
            <a:stCxn id="12" idx="5"/>
            <a:endCxn id="16" idx="0"/>
          </p:cNvCxnSpPr>
          <p:nvPr/>
        </p:nvCxnSpPr>
        <p:spPr bwMode="auto">
          <a:xfrm>
            <a:off x="9002142" y="2409005"/>
            <a:ext cx="812161" cy="700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54"/>
          <p:cNvCxnSpPr/>
          <p:nvPr/>
        </p:nvCxnSpPr>
        <p:spPr bwMode="auto">
          <a:xfrm flipH="1">
            <a:off x="6726132" y="2444507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/>
          <p:cNvCxnSpPr/>
          <p:nvPr/>
        </p:nvCxnSpPr>
        <p:spPr bwMode="auto">
          <a:xfrm flipH="1">
            <a:off x="7088634" y="2444507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/>
          <p:cNvCxnSpPr/>
          <p:nvPr/>
        </p:nvCxnSpPr>
        <p:spPr bwMode="auto">
          <a:xfrm>
            <a:off x="7247424" y="2465109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/>
          <p:cNvCxnSpPr/>
          <p:nvPr/>
        </p:nvCxnSpPr>
        <p:spPr bwMode="auto">
          <a:xfrm>
            <a:off x="7293167" y="2444507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ector recto 62"/>
          <p:cNvCxnSpPr/>
          <p:nvPr/>
        </p:nvCxnSpPr>
        <p:spPr bwMode="auto">
          <a:xfrm flipH="1">
            <a:off x="5046962" y="2425335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63"/>
          <p:cNvCxnSpPr/>
          <p:nvPr/>
        </p:nvCxnSpPr>
        <p:spPr bwMode="auto">
          <a:xfrm flipH="1">
            <a:off x="5409464" y="2425335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/>
          <p:cNvCxnSpPr/>
          <p:nvPr/>
        </p:nvCxnSpPr>
        <p:spPr bwMode="auto">
          <a:xfrm>
            <a:off x="5568254" y="2445937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/>
          <p:cNvCxnSpPr/>
          <p:nvPr/>
        </p:nvCxnSpPr>
        <p:spPr bwMode="auto">
          <a:xfrm>
            <a:off x="5646653" y="2425335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Conector recto 66"/>
          <p:cNvCxnSpPr>
            <a:stCxn id="4" idx="3"/>
            <a:endCxn id="8" idx="0"/>
          </p:cNvCxnSpPr>
          <p:nvPr/>
        </p:nvCxnSpPr>
        <p:spPr bwMode="auto">
          <a:xfrm flipH="1">
            <a:off x="2068492" y="2479345"/>
            <a:ext cx="783687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Conector recto 67"/>
          <p:cNvCxnSpPr>
            <a:stCxn id="4" idx="4"/>
            <a:endCxn id="9" idx="0"/>
          </p:cNvCxnSpPr>
          <p:nvPr/>
        </p:nvCxnSpPr>
        <p:spPr bwMode="auto">
          <a:xfrm flipH="1">
            <a:off x="2705304" y="2499946"/>
            <a:ext cx="200757" cy="6803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Conector recto 68"/>
          <p:cNvCxnSpPr>
            <a:endCxn id="10" idx="1"/>
          </p:cNvCxnSpPr>
          <p:nvPr/>
        </p:nvCxnSpPr>
        <p:spPr bwMode="auto">
          <a:xfrm>
            <a:off x="2927167" y="2477091"/>
            <a:ext cx="268538" cy="7238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Conector recto 69"/>
          <p:cNvCxnSpPr>
            <a:stCxn id="4" idx="5"/>
            <a:endCxn id="11" idx="1"/>
          </p:cNvCxnSpPr>
          <p:nvPr/>
        </p:nvCxnSpPr>
        <p:spPr bwMode="auto">
          <a:xfrm>
            <a:off x="2959943" y="2479344"/>
            <a:ext cx="888903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ector recto 77"/>
          <p:cNvCxnSpPr/>
          <p:nvPr/>
        </p:nvCxnSpPr>
        <p:spPr bwMode="auto">
          <a:xfrm flipH="1">
            <a:off x="7902047" y="3254279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Conector recto 78"/>
          <p:cNvCxnSpPr/>
          <p:nvPr/>
        </p:nvCxnSpPr>
        <p:spPr bwMode="auto">
          <a:xfrm flipH="1">
            <a:off x="8111235" y="3254279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Conector recto 79"/>
          <p:cNvCxnSpPr/>
          <p:nvPr/>
        </p:nvCxnSpPr>
        <p:spPr bwMode="auto">
          <a:xfrm>
            <a:off x="8176002" y="3233677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Conector recto 80"/>
          <p:cNvCxnSpPr/>
          <p:nvPr/>
        </p:nvCxnSpPr>
        <p:spPr bwMode="auto">
          <a:xfrm>
            <a:off x="8176003" y="3233677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Conector recto 85"/>
          <p:cNvCxnSpPr/>
          <p:nvPr/>
        </p:nvCxnSpPr>
        <p:spPr bwMode="auto">
          <a:xfrm flipH="1">
            <a:off x="8503572" y="3277608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Conector recto 86"/>
          <p:cNvCxnSpPr/>
          <p:nvPr/>
        </p:nvCxnSpPr>
        <p:spPr bwMode="auto">
          <a:xfrm flipH="1">
            <a:off x="8712760" y="327760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Conector recto 87"/>
          <p:cNvCxnSpPr/>
          <p:nvPr/>
        </p:nvCxnSpPr>
        <p:spPr bwMode="auto">
          <a:xfrm>
            <a:off x="8777527" y="325700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Conector recto 88"/>
          <p:cNvCxnSpPr/>
          <p:nvPr/>
        </p:nvCxnSpPr>
        <p:spPr bwMode="auto">
          <a:xfrm>
            <a:off x="8777528" y="325700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Conector recto 93"/>
          <p:cNvCxnSpPr/>
          <p:nvPr/>
        </p:nvCxnSpPr>
        <p:spPr bwMode="auto">
          <a:xfrm flipH="1">
            <a:off x="9066466" y="3257007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Conector recto 94"/>
          <p:cNvCxnSpPr/>
          <p:nvPr/>
        </p:nvCxnSpPr>
        <p:spPr bwMode="auto">
          <a:xfrm flipH="1">
            <a:off x="9251171" y="325700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Conector recto 95"/>
          <p:cNvCxnSpPr/>
          <p:nvPr/>
        </p:nvCxnSpPr>
        <p:spPr bwMode="auto">
          <a:xfrm>
            <a:off x="9315938" y="323640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Conector recto 96"/>
          <p:cNvCxnSpPr/>
          <p:nvPr/>
        </p:nvCxnSpPr>
        <p:spPr bwMode="auto">
          <a:xfrm>
            <a:off x="9315939" y="323640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Conector recto 98"/>
          <p:cNvCxnSpPr/>
          <p:nvPr/>
        </p:nvCxnSpPr>
        <p:spPr bwMode="auto">
          <a:xfrm flipH="1">
            <a:off x="9620512" y="3257007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Conector recto 99"/>
          <p:cNvCxnSpPr/>
          <p:nvPr/>
        </p:nvCxnSpPr>
        <p:spPr bwMode="auto">
          <a:xfrm flipH="1">
            <a:off x="9805217" y="325700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Conector recto 100"/>
          <p:cNvCxnSpPr/>
          <p:nvPr/>
        </p:nvCxnSpPr>
        <p:spPr bwMode="auto">
          <a:xfrm>
            <a:off x="9869984" y="323640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Conector recto 101"/>
          <p:cNvCxnSpPr/>
          <p:nvPr/>
        </p:nvCxnSpPr>
        <p:spPr bwMode="auto">
          <a:xfrm>
            <a:off x="9869985" y="323640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Conector recto 102"/>
          <p:cNvCxnSpPr/>
          <p:nvPr/>
        </p:nvCxnSpPr>
        <p:spPr bwMode="auto">
          <a:xfrm flipH="1">
            <a:off x="3004724" y="3339329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Conector recto 103"/>
          <p:cNvCxnSpPr/>
          <p:nvPr/>
        </p:nvCxnSpPr>
        <p:spPr bwMode="auto">
          <a:xfrm flipH="1">
            <a:off x="3189429" y="333932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" name="Conector recto 104"/>
          <p:cNvCxnSpPr/>
          <p:nvPr/>
        </p:nvCxnSpPr>
        <p:spPr bwMode="auto">
          <a:xfrm>
            <a:off x="3254196" y="331872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Conector recto 105"/>
          <p:cNvCxnSpPr/>
          <p:nvPr/>
        </p:nvCxnSpPr>
        <p:spPr bwMode="auto">
          <a:xfrm>
            <a:off x="3254197" y="331872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Conector recto 106"/>
          <p:cNvCxnSpPr/>
          <p:nvPr/>
        </p:nvCxnSpPr>
        <p:spPr bwMode="auto">
          <a:xfrm flipH="1">
            <a:off x="2444398" y="3348149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Conector recto 107"/>
          <p:cNvCxnSpPr/>
          <p:nvPr/>
        </p:nvCxnSpPr>
        <p:spPr bwMode="auto">
          <a:xfrm flipH="1">
            <a:off x="2629103" y="334814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" name="Conector recto 108"/>
          <p:cNvCxnSpPr/>
          <p:nvPr/>
        </p:nvCxnSpPr>
        <p:spPr bwMode="auto">
          <a:xfrm>
            <a:off x="2693870" y="332754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Conector recto 109"/>
          <p:cNvCxnSpPr/>
          <p:nvPr/>
        </p:nvCxnSpPr>
        <p:spPr bwMode="auto">
          <a:xfrm>
            <a:off x="2693871" y="332754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Conector recto 110"/>
          <p:cNvCxnSpPr/>
          <p:nvPr/>
        </p:nvCxnSpPr>
        <p:spPr bwMode="auto">
          <a:xfrm flipH="1">
            <a:off x="1830376" y="3320980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ector recto 111"/>
          <p:cNvCxnSpPr/>
          <p:nvPr/>
        </p:nvCxnSpPr>
        <p:spPr bwMode="auto">
          <a:xfrm flipH="1">
            <a:off x="2015081" y="3320979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Conector recto 112"/>
          <p:cNvCxnSpPr/>
          <p:nvPr/>
        </p:nvCxnSpPr>
        <p:spPr bwMode="auto">
          <a:xfrm>
            <a:off x="2079848" y="3300377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Conector recto 113"/>
          <p:cNvCxnSpPr/>
          <p:nvPr/>
        </p:nvCxnSpPr>
        <p:spPr bwMode="auto">
          <a:xfrm>
            <a:off x="2079849" y="3300377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" name="Text Box 9"/>
          <p:cNvSpPr txBox="1">
            <a:spLocks noChangeArrowheads="1"/>
          </p:cNvSpPr>
          <p:nvPr/>
        </p:nvSpPr>
        <p:spPr bwMode="auto">
          <a:xfrm>
            <a:off x="2695585" y="1862174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2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8" name="Conector recto 117"/>
          <p:cNvCxnSpPr>
            <a:stCxn id="17" idx="3"/>
          </p:cNvCxnSpPr>
          <p:nvPr/>
        </p:nvCxnSpPr>
        <p:spPr bwMode="auto">
          <a:xfrm flipH="1">
            <a:off x="3464246" y="4187563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Conector recto 118"/>
          <p:cNvCxnSpPr>
            <a:stCxn id="17" idx="4"/>
          </p:cNvCxnSpPr>
          <p:nvPr/>
        </p:nvCxnSpPr>
        <p:spPr bwMode="auto">
          <a:xfrm>
            <a:off x="3540782" y="4208165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Conector recto 121"/>
          <p:cNvCxnSpPr>
            <a:stCxn id="17" idx="4"/>
          </p:cNvCxnSpPr>
          <p:nvPr/>
        </p:nvCxnSpPr>
        <p:spPr bwMode="auto">
          <a:xfrm>
            <a:off x="3540782" y="4208165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Conector recto 130"/>
          <p:cNvCxnSpPr/>
          <p:nvPr/>
        </p:nvCxnSpPr>
        <p:spPr bwMode="auto">
          <a:xfrm>
            <a:off x="3586139" y="4197863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Conector recto 131"/>
          <p:cNvCxnSpPr/>
          <p:nvPr/>
        </p:nvCxnSpPr>
        <p:spPr bwMode="auto">
          <a:xfrm flipH="1">
            <a:off x="3745392" y="4200602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" name="Conector recto 132"/>
          <p:cNvCxnSpPr/>
          <p:nvPr/>
        </p:nvCxnSpPr>
        <p:spPr bwMode="auto">
          <a:xfrm>
            <a:off x="3821928" y="4221204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Conector recto 133"/>
          <p:cNvCxnSpPr/>
          <p:nvPr/>
        </p:nvCxnSpPr>
        <p:spPr bwMode="auto">
          <a:xfrm>
            <a:off x="3821928" y="4221204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5" name="Conector recto 134"/>
          <p:cNvCxnSpPr/>
          <p:nvPr/>
        </p:nvCxnSpPr>
        <p:spPr bwMode="auto">
          <a:xfrm>
            <a:off x="3867285" y="421090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Conector recto 135"/>
          <p:cNvCxnSpPr/>
          <p:nvPr/>
        </p:nvCxnSpPr>
        <p:spPr bwMode="auto">
          <a:xfrm flipH="1">
            <a:off x="4025379" y="4205142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Conector recto 136"/>
          <p:cNvCxnSpPr/>
          <p:nvPr/>
        </p:nvCxnSpPr>
        <p:spPr bwMode="auto">
          <a:xfrm>
            <a:off x="4101915" y="4225744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" name="Conector recto 137"/>
          <p:cNvCxnSpPr/>
          <p:nvPr/>
        </p:nvCxnSpPr>
        <p:spPr bwMode="auto">
          <a:xfrm>
            <a:off x="4101915" y="4225744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9" name="Conector recto 138"/>
          <p:cNvCxnSpPr/>
          <p:nvPr/>
        </p:nvCxnSpPr>
        <p:spPr bwMode="auto">
          <a:xfrm>
            <a:off x="4147272" y="421544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Conector recto 139"/>
          <p:cNvCxnSpPr/>
          <p:nvPr/>
        </p:nvCxnSpPr>
        <p:spPr bwMode="auto">
          <a:xfrm flipH="1">
            <a:off x="4301586" y="4184540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Conector recto 140"/>
          <p:cNvCxnSpPr/>
          <p:nvPr/>
        </p:nvCxnSpPr>
        <p:spPr bwMode="auto">
          <a:xfrm>
            <a:off x="4378122" y="4205142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Conector recto 141"/>
          <p:cNvCxnSpPr/>
          <p:nvPr/>
        </p:nvCxnSpPr>
        <p:spPr bwMode="auto">
          <a:xfrm>
            <a:off x="4378122" y="420514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ector recto 142"/>
          <p:cNvCxnSpPr/>
          <p:nvPr/>
        </p:nvCxnSpPr>
        <p:spPr bwMode="auto">
          <a:xfrm>
            <a:off x="4423479" y="419484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4" name="Elipse 143"/>
          <p:cNvSpPr/>
          <p:nvPr/>
        </p:nvSpPr>
        <p:spPr bwMode="auto">
          <a:xfrm>
            <a:off x="3364777" y="3109963"/>
            <a:ext cx="1194701" cy="15898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45" name="Text Box 9"/>
          <p:cNvSpPr txBox="1">
            <a:spLocks noChangeArrowheads="1"/>
          </p:cNvSpPr>
          <p:nvPr/>
        </p:nvSpPr>
        <p:spPr bwMode="auto">
          <a:xfrm>
            <a:off x="4878395" y="3449157"/>
            <a:ext cx="314842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Subárbol de un hijo de 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47" name="Conector recto de flecha 146"/>
          <p:cNvCxnSpPr/>
          <p:nvPr/>
        </p:nvCxnSpPr>
        <p:spPr bwMode="auto">
          <a:xfrm flipH="1">
            <a:off x="4539008" y="3669083"/>
            <a:ext cx="323393" cy="1912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Elipse 147"/>
          <p:cNvSpPr/>
          <p:nvPr/>
        </p:nvSpPr>
        <p:spPr bwMode="auto">
          <a:xfrm>
            <a:off x="4214241" y="3975758"/>
            <a:ext cx="399118" cy="750213"/>
          </a:xfrm>
          <a:prstGeom prst="ellipse">
            <a:avLst/>
          </a:prstGeom>
          <a:noFill/>
          <a:ln w="25400" cap="flat" cmpd="sng" algn="ctr">
            <a:solidFill>
              <a:srgbClr val="FFFF66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49" name="Text Box 9"/>
          <p:cNvSpPr txBox="1">
            <a:spLocks noChangeArrowheads="1"/>
          </p:cNvSpPr>
          <p:nvPr/>
        </p:nvSpPr>
        <p:spPr bwMode="auto">
          <a:xfrm>
            <a:off x="4951382" y="4220138"/>
            <a:ext cx="3300820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Subárbol de un nieto de 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50" name="Conector recto de flecha 149"/>
          <p:cNvCxnSpPr/>
          <p:nvPr/>
        </p:nvCxnSpPr>
        <p:spPr bwMode="auto">
          <a:xfrm flipH="1">
            <a:off x="4611995" y="4440064"/>
            <a:ext cx="323393" cy="1912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66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 Box 9"/>
          <p:cNvSpPr txBox="1">
            <a:spLocks noChangeArrowheads="1"/>
          </p:cNvSpPr>
          <p:nvPr/>
        </p:nvSpPr>
        <p:spPr bwMode="auto">
          <a:xfrm>
            <a:off x="2959942" y="5100931"/>
            <a:ext cx="775882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Si solo va a haber una arista a todo el subárbol de un hijo de 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i,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52" name="Text Box 9"/>
          <p:cNvSpPr txBox="1">
            <a:spLocks noChangeArrowheads="1"/>
          </p:cNvSpPr>
          <p:nvPr/>
        </p:nvSpPr>
        <p:spPr bwMode="auto">
          <a:xfrm>
            <a:off x="2519168" y="5663785"/>
            <a:ext cx="602587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es mejor que 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se conecte directamente a su hijo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53" name="Text Box 9"/>
          <p:cNvSpPr txBox="1">
            <a:spLocks noChangeArrowheads="1"/>
          </p:cNvSpPr>
          <p:nvPr/>
        </p:nvSpPr>
        <p:spPr bwMode="auto">
          <a:xfrm>
            <a:off x="1968673" y="6219794"/>
            <a:ext cx="620732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en vez de ligarse a un subárbol de un nieto suyo.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54" name="Conector recto de flecha 153"/>
          <p:cNvCxnSpPr/>
          <p:nvPr/>
        </p:nvCxnSpPr>
        <p:spPr bwMode="auto">
          <a:xfrm flipV="1">
            <a:off x="2731316" y="2854657"/>
            <a:ext cx="641709" cy="27803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8" name="Forma libre 157"/>
          <p:cNvSpPr/>
          <p:nvPr/>
        </p:nvSpPr>
        <p:spPr bwMode="auto">
          <a:xfrm>
            <a:off x="2976934" y="2399072"/>
            <a:ext cx="1508192" cy="1723515"/>
          </a:xfrm>
          <a:custGeom>
            <a:avLst/>
            <a:gdLst>
              <a:gd name="connsiteX0" fmla="*/ 0 w 1712455"/>
              <a:gd name="connsiteY0" fmla="*/ 0 h 1740310"/>
              <a:gd name="connsiteX1" fmla="*/ 1101213 w 1712455"/>
              <a:gd name="connsiteY1" fmla="*/ 324464 h 1740310"/>
              <a:gd name="connsiteX2" fmla="*/ 1671483 w 1712455"/>
              <a:gd name="connsiteY2" fmla="*/ 1140542 h 1740310"/>
              <a:gd name="connsiteX3" fmla="*/ 1622322 w 1712455"/>
              <a:gd name="connsiteY3" fmla="*/ 1740310 h 1740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2455" h="1740310">
                <a:moveTo>
                  <a:pt x="0" y="0"/>
                </a:moveTo>
                <a:cubicBezTo>
                  <a:pt x="411316" y="67187"/>
                  <a:pt x="822633" y="134374"/>
                  <a:pt x="1101213" y="324464"/>
                </a:cubicBezTo>
                <a:cubicBezTo>
                  <a:pt x="1379793" y="514554"/>
                  <a:pt x="1584632" y="904568"/>
                  <a:pt x="1671483" y="1140542"/>
                </a:cubicBezTo>
                <a:cubicBezTo>
                  <a:pt x="1758334" y="1376516"/>
                  <a:pt x="1690328" y="1558413"/>
                  <a:pt x="1622322" y="1740310"/>
                </a:cubicBezTo>
              </a:path>
            </a:pathLst>
          </a:custGeom>
          <a:noFill/>
          <a:ln w="1587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159" name="Conector recto de flecha 158"/>
          <p:cNvCxnSpPr/>
          <p:nvPr/>
        </p:nvCxnSpPr>
        <p:spPr bwMode="auto">
          <a:xfrm flipV="1">
            <a:off x="2182136" y="2484392"/>
            <a:ext cx="1047386" cy="37560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66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3" name="Text Box 9"/>
          <p:cNvSpPr txBox="1">
            <a:spLocks noChangeArrowheads="1"/>
          </p:cNvSpPr>
          <p:nvPr/>
        </p:nvSpPr>
        <p:spPr bwMode="auto">
          <a:xfrm>
            <a:off x="377687" y="109486"/>
            <a:ext cx="5617233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 arista amarilla acerca al subárbol de un nieto, pero aleja más a cuando menos otros tres subárboles, y al hijo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64" name="Conector recto de flecha 163"/>
          <p:cNvCxnSpPr/>
          <p:nvPr/>
        </p:nvCxnSpPr>
        <p:spPr bwMode="auto">
          <a:xfrm>
            <a:off x="3251840" y="1317524"/>
            <a:ext cx="228948" cy="112698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66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>
            <a:stCxn id="32" idx="5"/>
            <a:endCxn id="12" idx="1"/>
          </p:cNvCxnSpPr>
          <p:nvPr/>
        </p:nvCxnSpPr>
        <p:spPr bwMode="auto">
          <a:xfrm>
            <a:off x="6325165" y="1112350"/>
            <a:ext cx="2569213" cy="11971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Text Box 9"/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98486C79-FAD8-5919-0201-EC24776D68C9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1680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44" grpId="0" animBg="1"/>
      <p:bldP spid="145" grpId="0"/>
      <p:bldP spid="148" grpId="0" animBg="1"/>
      <p:bldP spid="149" grpId="0"/>
      <p:bldP spid="151" grpId="0"/>
      <p:bldP spid="152" grpId="0"/>
      <p:bldP spid="153" grpId="0"/>
      <p:bldP spid="158" grpId="0" animBg="1"/>
      <p:bldP spid="16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37930" y="1093304"/>
            <a:ext cx="10774018" cy="5495065"/>
          </a:xfrm>
        </p:spPr>
        <p:txBody>
          <a:bodyPr/>
          <a:lstStyle/>
          <a:p>
            <a:r>
              <a:rPr lang="es-MX" sz="2400" dirty="0"/>
              <a:t>Esto hace que la contribución total de tal subárbol al término de la distancia de </a:t>
            </a:r>
            <a:r>
              <a:rPr lang="es-MX" sz="2400" i="1" dirty="0"/>
              <a:t>c</a:t>
            </a:r>
            <a:r>
              <a:rPr lang="es-MX" sz="2400" i="1" baseline="-25000" dirty="0"/>
              <a:t>i</a:t>
            </a:r>
            <a:r>
              <a:rPr lang="es-MX" sz="2400" dirty="0"/>
              <a:t> sea cuando más (</a:t>
            </a:r>
            <a:r>
              <a:rPr lang="es-MX" sz="2400" i="1" dirty="0"/>
              <a:t>d</a:t>
            </a:r>
            <a:r>
              <a:rPr lang="es-MX" sz="2400" dirty="0"/>
              <a:t>-1)</a:t>
            </a:r>
            <a:r>
              <a:rPr lang="es-MX" sz="2400" i="1" dirty="0"/>
              <a:t>n</a:t>
            </a:r>
            <a:r>
              <a:rPr lang="es-MX" sz="2400" dirty="0"/>
              <a:t>/</a:t>
            </a:r>
            <a:r>
              <a:rPr lang="es-MX" sz="2400" i="1" dirty="0"/>
              <a:t>k</a:t>
            </a:r>
            <a:r>
              <a:rPr lang="es-MX" sz="2400" dirty="0"/>
              <a:t>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200" dirty="0"/>
              <a:t>porque el subárbol contiene cuando más </a:t>
            </a:r>
            <a:r>
              <a:rPr lang="es-MX" sz="2200" i="1" dirty="0"/>
              <a:t>n</a:t>
            </a:r>
            <a:r>
              <a:rPr lang="es-MX" sz="2200" dirty="0"/>
              <a:t>/</a:t>
            </a:r>
            <a:r>
              <a:rPr lang="es-MX" sz="2200" i="1" dirty="0"/>
              <a:t>k</a:t>
            </a:r>
            <a:r>
              <a:rPr lang="es-MX" sz="2200" dirty="0"/>
              <a:t> nodos, y todos ellos están a cuando más </a:t>
            </a:r>
            <a:r>
              <a:rPr lang="es-MX" sz="2200" i="1" dirty="0"/>
              <a:t>d</a:t>
            </a:r>
            <a:r>
              <a:rPr lang="es-MX" sz="2200" dirty="0"/>
              <a:t>-1 brincos del nodo que estoy examinando (el nodo </a:t>
            </a:r>
            <a:r>
              <a:rPr lang="es-MX" sz="2200" i="1" dirty="0"/>
              <a:t>i</a:t>
            </a:r>
            <a:r>
              <a:rPr lang="es-MX" sz="2200" dirty="0"/>
              <a:t>)</a:t>
            </a:r>
            <a:r>
              <a:rPr lang="es-MX" sz="2400" dirty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s-MX" sz="800" dirty="0"/>
          </a:p>
          <a:p>
            <a:r>
              <a:rPr lang="es-MX" sz="2400" dirty="0"/>
              <a:t>La creación de una conexión adicional a ese subárbol requerirá un costo adicional de </a:t>
            </a:r>
            <a:r>
              <a:rPr lang="es-MX" sz="2400" dirty="0">
                <a:sym typeface="Symbol" panose="05050102010706020507" pitchFamily="18" charset="2"/>
              </a:rPr>
              <a:t></a:t>
            </a:r>
            <a:r>
              <a:rPr lang="es-MX" sz="2400" dirty="0"/>
              <a:t>=(</a:t>
            </a:r>
            <a:r>
              <a:rPr lang="es-MX" sz="2400" i="1" dirty="0"/>
              <a:t>d</a:t>
            </a:r>
            <a:r>
              <a:rPr lang="es-MX" sz="2400" dirty="0"/>
              <a:t>-1)</a:t>
            </a:r>
            <a:r>
              <a:rPr lang="es-MX" sz="2400" i="1" dirty="0"/>
              <a:t>n</a:t>
            </a:r>
            <a:r>
              <a:rPr lang="es-MX" sz="2400" dirty="0"/>
              <a:t>, pero no </a:t>
            </a:r>
            <a:r>
              <a:rPr lang="es-MX" sz="2400" strike="sngStrike" dirty="0"/>
              <a:t>aumentará</a:t>
            </a:r>
            <a:r>
              <a:rPr lang="es-MX" sz="2400" dirty="0"/>
              <a:t> disminuirá la distancia de </a:t>
            </a:r>
            <a:r>
              <a:rPr lang="es-MX" sz="2400" i="1" dirty="0"/>
              <a:t>i </a:t>
            </a:r>
            <a:r>
              <a:rPr lang="es-MX" sz="2400" dirty="0"/>
              <a:t>a cualquier otro por más de </a:t>
            </a:r>
            <a:r>
              <a:rPr lang="es-MX" sz="2400" i="1" dirty="0"/>
              <a:t>d</a:t>
            </a:r>
            <a:r>
              <a:rPr lang="es-MX" sz="2400" dirty="0"/>
              <a:t>-1. </a:t>
            </a:r>
          </a:p>
          <a:p>
            <a:endParaRPr lang="es-MX" sz="800" dirty="0"/>
          </a:p>
          <a:p>
            <a:r>
              <a:rPr lang="es-MX" sz="2400" dirty="0"/>
              <a:t>Entonces, no se creará ninguna conexión adicional.</a:t>
            </a:r>
          </a:p>
          <a:p>
            <a:endParaRPr lang="es-MX" sz="800" dirty="0"/>
          </a:p>
          <a:p>
            <a:r>
              <a:rPr lang="es-MX" sz="2400" dirty="0"/>
              <a:t>Conclusión: no se agregará, quitará o cambiará ninguna arista de un nodo a su subárbol.</a:t>
            </a: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2402468" y="197570"/>
            <a:ext cx="439615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La conexión directa de </a:t>
            </a:r>
            <a:r>
              <a:rPr lang="es-CO" sz="2400" i="1" u="none" dirty="0"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CO" sz="24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 a su hijo</a:t>
            </a:r>
            <a:endParaRPr lang="es-MX" sz="24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6" name="Conector recto de flecha 5"/>
          <p:cNvCxnSpPr/>
          <p:nvPr/>
        </p:nvCxnSpPr>
        <p:spPr bwMode="auto">
          <a:xfrm flipH="1">
            <a:off x="1272209" y="557356"/>
            <a:ext cx="1610903" cy="6374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CuadroTexto 41">
            <a:extLst>
              <a:ext uri="{FF2B5EF4-FFF2-40B4-BE49-F238E27FC236}">
                <a16:creationId xmlns:a16="http://schemas.microsoft.com/office/drawing/2014/main" id="{06AC8D4C-CE9E-852E-09FB-07626E219BC2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57</a:t>
            </a:fld>
            <a:endParaRPr lang="es-MX" dirty="0"/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955BCFD0-B8C8-FE9F-DFF3-4B7F29A6E2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9721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ipse 3"/>
          <p:cNvSpPr/>
          <p:nvPr/>
        </p:nvSpPr>
        <p:spPr bwMode="auto">
          <a:xfrm>
            <a:off x="3038579" y="235927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5" name="Elipse 4"/>
          <p:cNvSpPr/>
          <p:nvPr/>
        </p:nvSpPr>
        <p:spPr bwMode="auto">
          <a:xfrm>
            <a:off x="5720722" y="230944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6" name="Elipse 5"/>
          <p:cNvSpPr/>
          <p:nvPr/>
        </p:nvSpPr>
        <p:spPr bwMode="auto">
          <a:xfrm>
            <a:off x="7400750" y="230944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2201010" y="318030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2837822" y="318030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3382106" y="318030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4035246" y="318030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9080778" y="228893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3" name="Elipse 12"/>
          <p:cNvSpPr/>
          <p:nvPr/>
        </p:nvSpPr>
        <p:spPr bwMode="auto">
          <a:xfrm>
            <a:off x="8308521" y="310996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8880021" y="310996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9375321" y="310996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9946821" y="310996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3673301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4221213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9" name="Elipse 18"/>
          <p:cNvSpPr/>
          <p:nvPr/>
        </p:nvSpPr>
        <p:spPr bwMode="auto">
          <a:xfrm>
            <a:off x="3947257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0" name="Elipse 19"/>
          <p:cNvSpPr/>
          <p:nvPr/>
        </p:nvSpPr>
        <p:spPr bwMode="auto">
          <a:xfrm>
            <a:off x="4495169" y="406748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22" name="Conector recto 21"/>
          <p:cNvCxnSpPr>
            <a:stCxn id="11" idx="4"/>
            <a:endCxn id="17" idx="0"/>
          </p:cNvCxnSpPr>
          <p:nvPr/>
        </p:nvCxnSpPr>
        <p:spPr bwMode="auto">
          <a:xfrm flipH="1">
            <a:off x="3749502" y="3320979"/>
            <a:ext cx="361945" cy="7465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ector recto 22"/>
          <p:cNvCxnSpPr>
            <a:stCxn id="11" idx="4"/>
            <a:endCxn id="19" idx="0"/>
          </p:cNvCxnSpPr>
          <p:nvPr/>
        </p:nvCxnSpPr>
        <p:spPr bwMode="auto">
          <a:xfrm flipH="1">
            <a:off x="4023458" y="3320979"/>
            <a:ext cx="87989" cy="74650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ector recto 25"/>
          <p:cNvCxnSpPr>
            <a:stCxn id="11" idx="5"/>
            <a:endCxn id="18" idx="0"/>
          </p:cNvCxnSpPr>
          <p:nvPr/>
        </p:nvCxnSpPr>
        <p:spPr bwMode="auto">
          <a:xfrm>
            <a:off x="4165329" y="3300377"/>
            <a:ext cx="132085" cy="7671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>
            <a:stCxn id="11" idx="5"/>
            <a:endCxn id="20" idx="0"/>
          </p:cNvCxnSpPr>
          <p:nvPr/>
        </p:nvCxnSpPr>
        <p:spPr bwMode="auto">
          <a:xfrm>
            <a:off x="4165329" y="3300377"/>
            <a:ext cx="406041" cy="7671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Elipse 31"/>
          <p:cNvSpPr/>
          <p:nvPr/>
        </p:nvSpPr>
        <p:spPr bwMode="auto">
          <a:xfrm>
            <a:off x="6403801" y="992276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34" name="Conector recto 33"/>
          <p:cNvCxnSpPr>
            <a:stCxn id="32" idx="4"/>
            <a:endCxn id="4" idx="0"/>
          </p:cNvCxnSpPr>
          <p:nvPr/>
        </p:nvCxnSpPr>
        <p:spPr bwMode="auto">
          <a:xfrm flipH="1">
            <a:off x="3114779" y="1132953"/>
            <a:ext cx="3365222" cy="122631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/>
          <p:cNvCxnSpPr>
            <a:stCxn id="32" idx="5"/>
            <a:endCxn id="5" idx="0"/>
          </p:cNvCxnSpPr>
          <p:nvPr/>
        </p:nvCxnSpPr>
        <p:spPr bwMode="auto">
          <a:xfrm flipH="1">
            <a:off x="5796923" y="1112350"/>
            <a:ext cx="736961" cy="11970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/>
          <p:cNvCxnSpPr>
            <a:stCxn id="32" idx="5"/>
            <a:endCxn id="6" idx="1"/>
          </p:cNvCxnSpPr>
          <p:nvPr/>
        </p:nvCxnSpPr>
        <p:spPr bwMode="auto">
          <a:xfrm>
            <a:off x="6533884" y="1112350"/>
            <a:ext cx="889185" cy="12176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>
            <a:stCxn id="32" idx="5"/>
            <a:endCxn id="12" idx="1"/>
          </p:cNvCxnSpPr>
          <p:nvPr/>
        </p:nvCxnSpPr>
        <p:spPr bwMode="auto">
          <a:xfrm>
            <a:off x="6533884" y="1112350"/>
            <a:ext cx="2569213" cy="11971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>
            <a:stCxn id="12" idx="3"/>
            <a:endCxn id="13" idx="0"/>
          </p:cNvCxnSpPr>
          <p:nvPr/>
        </p:nvCxnSpPr>
        <p:spPr bwMode="auto">
          <a:xfrm flipH="1">
            <a:off x="8384722" y="2409006"/>
            <a:ext cx="718375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/>
          <p:cNvCxnSpPr>
            <a:stCxn id="12" idx="3"/>
            <a:endCxn id="14" idx="1"/>
          </p:cNvCxnSpPr>
          <p:nvPr/>
        </p:nvCxnSpPr>
        <p:spPr bwMode="auto">
          <a:xfrm flipH="1">
            <a:off x="8902340" y="2409005"/>
            <a:ext cx="200757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>
            <a:stCxn id="12" idx="4"/>
            <a:endCxn id="15" idx="0"/>
          </p:cNvCxnSpPr>
          <p:nvPr/>
        </p:nvCxnSpPr>
        <p:spPr bwMode="auto">
          <a:xfrm>
            <a:off x="9156979" y="2429608"/>
            <a:ext cx="294543" cy="6803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51"/>
          <p:cNvCxnSpPr>
            <a:stCxn id="12" idx="5"/>
            <a:endCxn id="16" idx="0"/>
          </p:cNvCxnSpPr>
          <p:nvPr/>
        </p:nvCxnSpPr>
        <p:spPr bwMode="auto">
          <a:xfrm>
            <a:off x="9210861" y="2409005"/>
            <a:ext cx="812161" cy="700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54"/>
          <p:cNvCxnSpPr/>
          <p:nvPr/>
        </p:nvCxnSpPr>
        <p:spPr bwMode="auto">
          <a:xfrm flipH="1">
            <a:off x="6934851" y="2444507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/>
          <p:cNvCxnSpPr/>
          <p:nvPr/>
        </p:nvCxnSpPr>
        <p:spPr bwMode="auto">
          <a:xfrm flipH="1">
            <a:off x="7297353" y="2444507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/>
          <p:cNvCxnSpPr/>
          <p:nvPr/>
        </p:nvCxnSpPr>
        <p:spPr bwMode="auto">
          <a:xfrm>
            <a:off x="7456143" y="2465109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/>
          <p:cNvCxnSpPr/>
          <p:nvPr/>
        </p:nvCxnSpPr>
        <p:spPr bwMode="auto">
          <a:xfrm>
            <a:off x="7501886" y="2444507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ector recto 62"/>
          <p:cNvCxnSpPr/>
          <p:nvPr/>
        </p:nvCxnSpPr>
        <p:spPr bwMode="auto">
          <a:xfrm flipH="1">
            <a:off x="5255681" y="2425335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63"/>
          <p:cNvCxnSpPr/>
          <p:nvPr/>
        </p:nvCxnSpPr>
        <p:spPr bwMode="auto">
          <a:xfrm flipH="1">
            <a:off x="5618183" y="2425335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/>
          <p:cNvCxnSpPr/>
          <p:nvPr/>
        </p:nvCxnSpPr>
        <p:spPr bwMode="auto">
          <a:xfrm>
            <a:off x="5776973" y="2445937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/>
          <p:cNvCxnSpPr/>
          <p:nvPr/>
        </p:nvCxnSpPr>
        <p:spPr bwMode="auto">
          <a:xfrm>
            <a:off x="5855372" y="2425335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Conector recto 66"/>
          <p:cNvCxnSpPr>
            <a:stCxn id="4" idx="3"/>
            <a:endCxn id="8" idx="0"/>
          </p:cNvCxnSpPr>
          <p:nvPr/>
        </p:nvCxnSpPr>
        <p:spPr bwMode="auto">
          <a:xfrm flipH="1">
            <a:off x="2277211" y="2479345"/>
            <a:ext cx="783687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Conector recto 67"/>
          <p:cNvCxnSpPr>
            <a:stCxn id="4" idx="4"/>
            <a:endCxn id="9" idx="0"/>
          </p:cNvCxnSpPr>
          <p:nvPr/>
        </p:nvCxnSpPr>
        <p:spPr bwMode="auto">
          <a:xfrm flipH="1">
            <a:off x="2914023" y="2499946"/>
            <a:ext cx="200757" cy="6803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Conector recto 68"/>
          <p:cNvCxnSpPr>
            <a:endCxn id="10" idx="1"/>
          </p:cNvCxnSpPr>
          <p:nvPr/>
        </p:nvCxnSpPr>
        <p:spPr bwMode="auto">
          <a:xfrm>
            <a:off x="3135886" y="2477091"/>
            <a:ext cx="268538" cy="7238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Conector recto 69"/>
          <p:cNvCxnSpPr>
            <a:stCxn id="4" idx="5"/>
            <a:endCxn id="11" idx="1"/>
          </p:cNvCxnSpPr>
          <p:nvPr/>
        </p:nvCxnSpPr>
        <p:spPr bwMode="auto">
          <a:xfrm>
            <a:off x="3168662" y="2479344"/>
            <a:ext cx="888903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ector recto 77"/>
          <p:cNvCxnSpPr/>
          <p:nvPr/>
        </p:nvCxnSpPr>
        <p:spPr bwMode="auto">
          <a:xfrm flipH="1">
            <a:off x="8110766" y="3254279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Conector recto 78"/>
          <p:cNvCxnSpPr/>
          <p:nvPr/>
        </p:nvCxnSpPr>
        <p:spPr bwMode="auto">
          <a:xfrm flipH="1">
            <a:off x="8319954" y="3254279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Conector recto 79"/>
          <p:cNvCxnSpPr/>
          <p:nvPr/>
        </p:nvCxnSpPr>
        <p:spPr bwMode="auto">
          <a:xfrm>
            <a:off x="8384721" y="3233677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Conector recto 80"/>
          <p:cNvCxnSpPr/>
          <p:nvPr/>
        </p:nvCxnSpPr>
        <p:spPr bwMode="auto">
          <a:xfrm>
            <a:off x="8384722" y="3233677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Conector recto 85"/>
          <p:cNvCxnSpPr/>
          <p:nvPr/>
        </p:nvCxnSpPr>
        <p:spPr bwMode="auto">
          <a:xfrm flipH="1">
            <a:off x="8712291" y="3277608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Conector recto 86"/>
          <p:cNvCxnSpPr/>
          <p:nvPr/>
        </p:nvCxnSpPr>
        <p:spPr bwMode="auto">
          <a:xfrm flipH="1">
            <a:off x="8921479" y="327760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Conector recto 87"/>
          <p:cNvCxnSpPr/>
          <p:nvPr/>
        </p:nvCxnSpPr>
        <p:spPr bwMode="auto">
          <a:xfrm>
            <a:off x="8986246" y="325700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Conector recto 88"/>
          <p:cNvCxnSpPr/>
          <p:nvPr/>
        </p:nvCxnSpPr>
        <p:spPr bwMode="auto">
          <a:xfrm>
            <a:off x="8986247" y="325700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Conector recto 93"/>
          <p:cNvCxnSpPr/>
          <p:nvPr/>
        </p:nvCxnSpPr>
        <p:spPr bwMode="auto">
          <a:xfrm flipH="1">
            <a:off x="9275185" y="3257007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5" name="Conector recto 94"/>
          <p:cNvCxnSpPr/>
          <p:nvPr/>
        </p:nvCxnSpPr>
        <p:spPr bwMode="auto">
          <a:xfrm flipH="1">
            <a:off x="9459890" y="325700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Conector recto 95"/>
          <p:cNvCxnSpPr/>
          <p:nvPr/>
        </p:nvCxnSpPr>
        <p:spPr bwMode="auto">
          <a:xfrm>
            <a:off x="9524657" y="323640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7" name="Conector recto 96"/>
          <p:cNvCxnSpPr/>
          <p:nvPr/>
        </p:nvCxnSpPr>
        <p:spPr bwMode="auto">
          <a:xfrm>
            <a:off x="9524658" y="323640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Conector recto 98"/>
          <p:cNvCxnSpPr/>
          <p:nvPr/>
        </p:nvCxnSpPr>
        <p:spPr bwMode="auto">
          <a:xfrm flipH="1">
            <a:off x="9829231" y="3257007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0" name="Conector recto 99"/>
          <p:cNvCxnSpPr/>
          <p:nvPr/>
        </p:nvCxnSpPr>
        <p:spPr bwMode="auto">
          <a:xfrm flipH="1">
            <a:off x="10013936" y="325700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1" name="Conector recto 100"/>
          <p:cNvCxnSpPr/>
          <p:nvPr/>
        </p:nvCxnSpPr>
        <p:spPr bwMode="auto">
          <a:xfrm>
            <a:off x="10078703" y="323640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Conector recto 101"/>
          <p:cNvCxnSpPr/>
          <p:nvPr/>
        </p:nvCxnSpPr>
        <p:spPr bwMode="auto">
          <a:xfrm>
            <a:off x="10078704" y="323640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Conector recto 102"/>
          <p:cNvCxnSpPr/>
          <p:nvPr/>
        </p:nvCxnSpPr>
        <p:spPr bwMode="auto">
          <a:xfrm flipH="1">
            <a:off x="3213443" y="3339329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4" name="Conector recto 103"/>
          <p:cNvCxnSpPr/>
          <p:nvPr/>
        </p:nvCxnSpPr>
        <p:spPr bwMode="auto">
          <a:xfrm flipH="1">
            <a:off x="3398148" y="333932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" name="Conector recto 104"/>
          <p:cNvCxnSpPr/>
          <p:nvPr/>
        </p:nvCxnSpPr>
        <p:spPr bwMode="auto">
          <a:xfrm>
            <a:off x="3462915" y="331872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6" name="Conector recto 105"/>
          <p:cNvCxnSpPr/>
          <p:nvPr/>
        </p:nvCxnSpPr>
        <p:spPr bwMode="auto">
          <a:xfrm>
            <a:off x="3462916" y="331872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7" name="Conector recto 106"/>
          <p:cNvCxnSpPr/>
          <p:nvPr/>
        </p:nvCxnSpPr>
        <p:spPr bwMode="auto">
          <a:xfrm flipH="1">
            <a:off x="2653117" y="3348149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" name="Conector recto 107"/>
          <p:cNvCxnSpPr/>
          <p:nvPr/>
        </p:nvCxnSpPr>
        <p:spPr bwMode="auto">
          <a:xfrm flipH="1">
            <a:off x="2837822" y="334814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" name="Conector recto 108"/>
          <p:cNvCxnSpPr/>
          <p:nvPr/>
        </p:nvCxnSpPr>
        <p:spPr bwMode="auto">
          <a:xfrm>
            <a:off x="2902589" y="332754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Conector recto 109"/>
          <p:cNvCxnSpPr/>
          <p:nvPr/>
        </p:nvCxnSpPr>
        <p:spPr bwMode="auto">
          <a:xfrm>
            <a:off x="2902590" y="332754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Conector recto 110"/>
          <p:cNvCxnSpPr/>
          <p:nvPr/>
        </p:nvCxnSpPr>
        <p:spPr bwMode="auto">
          <a:xfrm flipH="1">
            <a:off x="2039095" y="3320980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ector recto 111"/>
          <p:cNvCxnSpPr/>
          <p:nvPr/>
        </p:nvCxnSpPr>
        <p:spPr bwMode="auto">
          <a:xfrm flipH="1">
            <a:off x="2223800" y="3320979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Conector recto 112"/>
          <p:cNvCxnSpPr/>
          <p:nvPr/>
        </p:nvCxnSpPr>
        <p:spPr bwMode="auto">
          <a:xfrm>
            <a:off x="2288567" y="3300377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Conector recto 113"/>
          <p:cNvCxnSpPr/>
          <p:nvPr/>
        </p:nvCxnSpPr>
        <p:spPr bwMode="auto">
          <a:xfrm>
            <a:off x="2288568" y="3300377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" name="Text Box 9"/>
          <p:cNvSpPr txBox="1">
            <a:spLocks noChangeArrowheads="1"/>
          </p:cNvSpPr>
          <p:nvPr/>
        </p:nvSpPr>
        <p:spPr bwMode="auto">
          <a:xfrm>
            <a:off x="2904304" y="1862174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8" name="Conector recto 117"/>
          <p:cNvCxnSpPr>
            <a:stCxn id="17" idx="3"/>
          </p:cNvCxnSpPr>
          <p:nvPr/>
        </p:nvCxnSpPr>
        <p:spPr bwMode="auto">
          <a:xfrm flipH="1">
            <a:off x="3672965" y="4187563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Conector recto 118"/>
          <p:cNvCxnSpPr>
            <a:stCxn id="17" idx="4"/>
          </p:cNvCxnSpPr>
          <p:nvPr/>
        </p:nvCxnSpPr>
        <p:spPr bwMode="auto">
          <a:xfrm>
            <a:off x="3749501" y="4208165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Conector recto 121"/>
          <p:cNvCxnSpPr>
            <a:stCxn id="17" idx="4"/>
          </p:cNvCxnSpPr>
          <p:nvPr/>
        </p:nvCxnSpPr>
        <p:spPr bwMode="auto">
          <a:xfrm>
            <a:off x="3749501" y="4208165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Conector recto 130"/>
          <p:cNvCxnSpPr/>
          <p:nvPr/>
        </p:nvCxnSpPr>
        <p:spPr bwMode="auto">
          <a:xfrm>
            <a:off x="3794858" y="4197863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Conector recto 131"/>
          <p:cNvCxnSpPr/>
          <p:nvPr/>
        </p:nvCxnSpPr>
        <p:spPr bwMode="auto">
          <a:xfrm flipH="1">
            <a:off x="3954111" y="4200602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" name="Conector recto 132"/>
          <p:cNvCxnSpPr/>
          <p:nvPr/>
        </p:nvCxnSpPr>
        <p:spPr bwMode="auto">
          <a:xfrm>
            <a:off x="4030647" y="4221204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4" name="Conector recto 133"/>
          <p:cNvCxnSpPr/>
          <p:nvPr/>
        </p:nvCxnSpPr>
        <p:spPr bwMode="auto">
          <a:xfrm>
            <a:off x="4030647" y="4221204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5" name="Conector recto 134"/>
          <p:cNvCxnSpPr/>
          <p:nvPr/>
        </p:nvCxnSpPr>
        <p:spPr bwMode="auto">
          <a:xfrm>
            <a:off x="4076004" y="421090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6" name="Conector recto 135"/>
          <p:cNvCxnSpPr/>
          <p:nvPr/>
        </p:nvCxnSpPr>
        <p:spPr bwMode="auto">
          <a:xfrm flipH="1">
            <a:off x="4234098" y="4205142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7" name="Conector recto 136"/>
          <p:cNvCxnSpPr/>
          <p:nvPr/>
        </p:nvCxnSpPr>
        <p:spPr bwMode="auto">
          <a:xfrm>
            <a:off x="4310634" y="4225744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" name="Conector recto 137"/>
          <p:cNvCxnSpPr/>
          <p:nvPr/>
        </p:nvCxnSpPr>
        <p:spPr bwMode="auto">
          <a:xfrm>
            <a:off x="4310634" y="4225744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9" name="Conector recto 138"/>
          <p:cNvCxnSpPr/>
          <p:nvPr/>
        </p:nvCxnSpPr>
        <p:spPr bwMode="auto">
          <a:xfrm>
            <a:off x="4355991" y="421544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Conector recto 139"/>
          <p:cNvCxnSpPr/>
          <p:nvPr/>
        </p:nvCxnSpPr>
        <p:spPr bwMode="auto">
          <a:xfrm flipH="1">
            <a:off x="4510305" y="4184540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Conector recto 140"/>
          <p:cNvCxnSpPr/>
          <p:nvPr/>
        </p:nvCxnSpPr>
        <p:spPr bwMode="auto">
          <a:xfrm>
            <a:off x="4586841" y="4205142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Conector recto 141"/>
          <p:cNvCxnSpPr/>
          <p:nvPr/>
        </p:nvCxnSpPr>
        <p:spPr bwMode="auto">
          <a:xfrm>
            <a:off x="4586841" y="420514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ector recto 142"/>
          <p:cNvCxnSpPr/>
          <p:nvPr/>
        </p:nvCxnSpPr>
        <p:spPr bwMode="auto">
          <a:xfrm>
            <a:off x="4632198" y="419484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Text Box 9"/>
          <p:cNvSpPr txBox="1">
            <a:spLocks noChangeArrowheads="1"/>
          </p:cNvSpPr>
          <p:nvPr/>
        </p:nvSpPr>
        <p:spPr bwMode="auto">
          <a:xfrm>
            <a:off x="2488494" y="4786300"/>
            <a:ext cx="7973441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Poner una arista adicional de </a:t>
            </a:r>
            <a:r>
              <a:rPr lang="es-CO" sz="24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a ese subárbol (de un hijo suyo)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52" name="Text Box 9"/>
          <p:cNvSpPr txBox="1">
            <a:spLocks noChangeArrowheads="1"/>
          </p:cNvSpPr>
          <p:nvPr/>
        </p:nvSpPr>
        <p:spPr bwMode="auto">
          <a:xfrm>
            <a:off x="2184820" y="5338971"/>
            <a:ext cx="2587179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cuesta  = (</a:t>
            </a:r>
            <a:r>
              <a:rPr lang="es-CO" sz="24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-1)</a:t>
            </a:r>
            <a:r>
              <a:rPr lang="es-CO" sz="24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.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53" name="Text Box 9"/>
          <p:cNvSpPr txBox="1">
            <a:spLocks noChangeArrowheads="1"/>
          </p:cNvSpPr>
          <p:nvPr/>
        </p:nvSpPr>
        <p:spPr bwMode="auto">
          <a:xfrm>
            <a:off x="1143000" y="5876187"/>
            <a:ext cx="556260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En los que cambia, solo se acorta por (</a:t>
            </a:r>
            <a:r>
              <a:rPr lang="es-CO" sz="24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-1).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15" name="Elipse 114"/>
          <p:cNvSpPr/>
          <p:nvPr/>
        </p:nvSpPr>
        <p:spPr bwMode="auto">
          <a:xfrm>
            <a:off x="3573496" y="3109963"/>
            <a:ext cx="1194701" cy="158985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17" name="Text Box 9"/>
          <p:cNvSpPr txBox="1">
            <a:spLocks noChangeArrowheads="1"/>
          </p:cNvSpPr>
          <p:nvPr/>
        </p:nvSpPr>
        <p:spPr bwMode="auto">
          <a:xfrm>
            <a:off x="5128205" y="3831291"/>
            <a:ext cx="3268218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Subárbol de un hijo de </a:t>
            </a:r>
            <a:r>
              <a:rPr lang="es-CO" sz="2400" i="1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</a:t>
            </a:r>
            <a:endParaRPr lang="es-MX" sz="2400" u="non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cxnSp>
        <p:nvCxnSpPr>
          <p:cNvPr id="120" name="Conector recto de flecha 119"/>
          <p:cNvCxnSpPr>
            <a:stCxn id="117" idx="1"/>
          </p:cNvCxnSpPr>
          <p:nvPr/>
        </p:nvCxnSpPr>
        <p:spPr bwMode="auto">
          <a:xfrm flipH="1">
            <a:off x="4746470" y="4062124"/>
            <a:ext cx="381735" cy="454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Conector recto 2"/>
          <p:cNvCxnSpPr>
            <a:stCxn id="4" idx="5"/>
            <a:endCxn id="18" idx="1"/>
          </p:cNvCxnSpPr>
          <p:nvPr/>
        </p:nvCxnSpPr>
        <p:spPr bwMode="auto">
          <a:xfrm>
            <a:off x="3168661" y="2479345"/>
            <a:ext cx="1074870" cy="1608745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Conector recto de flecha 120"/>
          <p:cNvCxnSpPr/>
          <p:nvPr/>
        </p:nvCxnSpPr>
        <p:spPr bwMode="auto">
          <a:xfrm flipV="1">
            <a:off x="3334220" y="3257007"/>
            <a:ext cx="338745" cy="152929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FF66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3" name="Text Box 9"/>
          <p:cNvSpPr txBox="1">
            <a:spLocks noChangeArrowheads="1"/>
          </p:cNvSpPr>
          <p:nvPr/>
        </p:nvSpPr>
        <p:spPr bwMode="auto">
          <a:xfrm>
            <a:off x="4982269" y="5364539"/>
            <a:ext cx="574205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La distancia de </a:t>
            </a:r>
            <a:r>
              <a:rPr lang="es-CO" sz="24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 </a:t>
            </a: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a muchos nodos no cambia.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4" name="Text Box 9"/>
          <p:cNvSpPr txBox="1">
            <a:spLocks noChangeArrowheads="1"/>
          </p:cNvSpPr>
          <p:nvPr/>
        </p:nvSpPr>
        <p:spPr bwMode="auto">
          <a:xfrm>
            <a:off x="6780004" y="5876187"/>
            <a:ext cx="426899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Es más el costo que la ganancia.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5" name="Text Box 9"/>
          <p:cNvSpPr txBox="1">
            <a:spLocks noChangeArrowheads="1"/>
          </p:cNvSpPr>
          <p:nvPr/>
        </p:nvSpPr>
        <p:spPr bwMode="auto">
          <a:xfrm>
            <a:off x="3213443" y="6342468"/>
            <a:ext cx="4662196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Entonces, no añado arista adicional.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2EA43ACD-42DC-43A1-9A7F-16B3CAC730B4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58</a:t>
            </a:fld>
            <a:endParaRPr lang="es-MX" dirty="0"/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A752DCD0-A08A-4040-2F56-48A8F782F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1852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2" grpId="0"/>
      <p:bldP spid="153" grpId="0"/>
      <p:bldP spid="123" grpId="0"/>
      <p:bldP spid="124" grpId="0"/>
      <p:bldP spid="12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9295" y="1222513"/>
            <a:ext cx="11517527" cy="5153000"/>
          </a:xfrm>
        </p:spPr>
        <p:txBody>
          <a:bodyPr/>
          <a:lstStyle/>
          <a:p>
            <a:r>
              <a:rPr lang="es-MX" sz="2400" dirty="0">
                <a:effectLst/>
              </a:rPr>
              <a:t>Todo nodo </a:t>
            </a:r>
            <a:r>
              <a:rPr lang="es-MX" sz="2400" i="1" dirty="0">
                <a:effectLst/>
              </a:rPr>
              <a:t>i </a:t>
            </a:r>
            <a:r>
              <a:rPr lang="es-MX" sz="2400" dirty="0">
                <a:effectLst/>
              </a:rPr>
              <a:t>que no es raíz, a profundidad </a:t>
            </a:r>
            <a:r>
              <a:rPr lang="es-MX" sz="2400" dirty="0">
                <a:effectLst/>
                <a:sym typeface="Symbol" panose="05050102010706020507" pitchFamily="18" charset="2"/>
              </a:rPr>
              <a:t></a:t>
            </a:r>
            <a:r>
              <a:rPr lang="es-MX" sz="2400" dirty="0">
                <a:effectLst/>
              </a:rPr>
              <a:t>1, ya está conectado a todos los nodos </a:t>
            </a:r>
            <a:r>
              <a:rPr lang="es-MX" sz="2400" i="1" dirty="0">
                <a:effectLst/>
              </a:rPr>
              <a:t>afuera </a:t>
            </a:r>
            <a:r>
              <a:rPr lang="es-MX" sz="2400" dirty="0">
                <a:effectLst/>
              </a:rPr>
              <a:t>de su subárbol a través de una arista de su papá.</a:t>
            </a: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36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r>
              <a:rPr lang="es-MX" sz="2400" dirty="0">
                <a:effectLst/>
              </a:rPr>
              <a:t>Si tal nodo se conecta a la raíz, se acercará a todo otro nodo por no más de </a:t>
            </a:r>
            <a:r>
              <a:rPr lang="es-MX" sz="2400" dirty="0">
                <a:effectLst/>
                <a:sym typeface="Symbol" panose="05050102010706020507" pitchFamily="18" charset="2"/>
              </a:rPr>
              <a:t></a:t>
            </a:r>
            <a:r>
              <a:rPr lang="es-MX" sz="2400" dirty="0">
                <a:effectLst/>
              </a:rPr>
              <a:t>-1, para un ahorro total posible de no más de (</a:t>
            </a:r>
            <a:r>
              <a:rPr lang="es-MX" sz="2400" i="1" dirty="0">
                <a:effectLst/>
              </a:rPr>
              <a:t>d</a:t>
            </a:r>
            <a:r>
              <a:rPr lang="es-MX" sz="2400" dirty="0">
                <a:effectLst/>
              </a:rPr>
              <a:t>-1)(</a:t>
            </a:r>
            <a:r>
              <a:rPr lang="es-MX" sz="2400" i="1" dirty="0">
                <a:effectLst/>
              </a:rPr>
              <a:t>n</a:t>
            </a:r>
            <a:r>
              <a:rPr lang="es-MX" sz="2400" dirty="0">
                <a:effectLst/>
              </a:rPr>
              <a:t>-1). No vale la pena.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78863" y="379252"/>
            <a:ext cx="88161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¿Valdrá la pena agregar una arista más a algún nodo?</a:t>
            </a:r>
            <a:endParaRPr lang="es-MX" sz="2800" u="none" dirty="0">
              <a:solidFill>
                <a:srgbClr val="FFFFFF"/>
              </a:solidFill>
              <a:latin typeface="+mj-lt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Elipse 6"/>
          <p:cNvSpPr/>
          <p:nvPr/>
        </p:nvSpPr>
        <p:spPr bwMode="auto">
          <a:xfrm>
            <a:off x="1725819" y="341718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4407962" y="336736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6087990" y="336736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888250" y="423822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1525062" y="423822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2069346" y="423822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" name="Elipse 12"/>
          <p:cNvSpPr/>
          <p:nvPr/>
        </p:nvSpPr>
        <p:spPr bwMode="auto">
          <a:xfrm>
            <a:off x="2722486" y="423822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7768018" y="334684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6995761" y="416788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7567261" y="416788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8062561" y="416788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8634061" y="416788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9" name="Elipse 18"/>
          <p:cNvSpPr/>
          <p:nvPr/>
        </p:nvSpPr>
        <p:spPr bwMode="auto">
          <a:xfrm>
            <a:off x="2360541" y="471392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0" name="Elipse 19"/>
          <p:cNvSpPr/>
          <p:nvPr/>
        </p:nvSpPr>
        <p:spPr bwMode="auto">
          <a:xfrm>
            <a:off x="2908453" y="471392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1" name="Elipse 20"/>
          <p:cNvSpPr/>
          <p:nvPr/>
        </p:nvSpPr>
        <p:spPr bwMode="auto">
          <a:xfrm>
            <a:off x="2634497" y="471392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2" name="Elipse 21"/>
          <p:cNvSpPr/>
          <p:nvPr/>
        </p:nvSpPr>
        <p:spPr bwMode="auto">
          <a:xfrm>
            <a:off x="3182409" y="471392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23" name="Conector recto 22"/>
          <p:cNvCxnSpPr>
            <a:stCxn id="13" idx="4"/>
            <a:endCxn id="19" idx="0"/>
          </p:cNvCxnSpPr>
          <p:nvPr/>
        </p:nvCxnSpPr>
        <p:spPr bwMode="auto">
          <a:xfrm flipH="1">
            <a:off x="2436742" y="4378896"/>
            <a:ext cx="361945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ector recto 23"/>
          <p:cNvCxnSpPr>
            <a:stCxn id="13" idx="4"/>
            <a:endCxn id="21" idx="0"/>
          </p:cNvCxnSpPr>
          <p:nvPr/>
        </p:nvCxnSpPr>
        <p:spPr bwMode="auto">
          <a:xfrm flipH="1">
            <a:off x="2710698" y="4378896"/>
            <a:ext cx="87989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ector recto 24"/>
          <p:cNvCxnSpPr>
            <a:stCxn id="13" idx="5"/>
            <a:endCxn id="20" idx="0"/>
          </p:cNvCxnSpPr>
          <p:nvPr/>
        </p:nvCxnSpPr>
        <p:spPr bwMode="auto">
          <a:xfrm>
            <a:off x="2852569" y="4358294"/>
            <a:ext cx="132085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ector recto 25"/>
          <p:cNvCxnSpPr>
            <a:stCxn id="13" idx="5"/>
            <a:endCxn id="22" idx="0"/>
          </p:cNvCxnSpPr>
          <p:nvPr/>
        </p:nvCxnSpPr>
        <p:spPr bwMode="auto">
          <a:xfrm>
            <a:off x="2852569" y="4358294"/>
            <a:ext cx="406041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Elipse 26"/>
          <p:cNvSpPr/>
          <p:nvPr/>
        </p:nvSpPr>
        <p:spPr bwMode="auto">
          <a:xfrm>
            <a:off x="5091041" y="205019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28" name="Conector recto 27"/>
          <p:cNvCxnSpPr>
            <a:stCxn id="27" idx="4"/>
            <a:endCxn id="7" idx="0"/>
          </p:cNvCxnSpPr>
          <p:nvPr/>
        </p:nvCxnSpPr>
        <p:spPr bwMode="auto">
          <a:xfrm flipH="1">
            <a:off x="1802019" y="2190870"/>
            <a:ext cx="3365222" cy="122631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>
            <a:stCxn id="27" idx="5"/>
            <a:endCxn id="8" idx="0"/>
          </p:cNvCxnSpPr>
          <p:nvPr/>
        </p:nvCxnSpPr>
        <p:spPr bwMode="auto">
          <a:xfrm flipH="1">
            <a:off x="4484163" y="2170267"/>
            <a:ext cx="736961" cy="11970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29"/>
          <p:cNvCxnSpPr>
            <a:stCxn id="27" idx="5"/>
            <a:endCxn id="9" idx="1"/>
          </p:cNvCxnSpPr>
          <p:nvPr/>
        </p:nvCxnSpPr>
        <p:spPr bwMode="auto">
          <a:xfrm>
            <a:off x="5221124" y="2170267"/>
            <a:ext cx="889185" cy="12176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30"/>
          <p:cNvCxnSpPr>
            <a:stCxn id="27" idx="5"/>
            <a:endCxn id="14" idx="1"/>
          </p:cNvCxnSpPr>
          <p:nvPr/>
        </p:nvCxnSpPr>
        <p:spPr bwMode="auto">
          <a:xfrm>
            <a:off x="5221124" y="2170267"/>
            <a:ext cx="2569213" cy="11971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31"/>
          <p:cNvCxnSpPr>
            <a:stCxn id="14" idx="3"/>
            <a:endCxn id="15" idx="0"/>
          </p:cNvCxnSpPr>
          <p:nvPr/>
        </p:nvCxnSpPr>
        <p:spPr bwMode="auto">
          <a:xfrm flipH="1">
            <a:off x="7071962" y="3466923"/>
            <a:ext cx="718375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ector recto 32"/>
          <p:cNvCxnSpPr>
            <a:stCxn id="14" idx="3"/>
            <a:endCxn id="16" idx="1"/>
          </p:cNvCxnSpPr>
          <p:nvPr/>
        </p:nvCxnSpPr>
        <p:spPr bwMode="auto">
          <a:xfrm flipH="1">
            <a:off x="7589580" y="3466922"/>
            <a:ext cx="200757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ector recto 33"/>
          <p:cNvCxnSpPr>
            <a:stCxn id="14" idx="4"/>
            <a:endCxn id="17" idx="0"/>
          </p:cNvCxnSpPr>
          <p:nvPr/>
        </p:nvCxnSpPr>
        <p:spPr bwMode="auto">
          <a:xfrm>
            <a:off x="7844219" y="3487525"/>
            <a:ext cx="294543" cy="6803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/>
          <p:cNvCxnSpPr>
            <a:stCxn id="14" idx="5"/>
            <a:endCxn id="18" idx="0"/>
          </p:cNvCxnSpPr>
          <p:nvPr/>
        </p:nvCxnSpPr>
        <p:spPr bwMode="auto">
          <a:xfrm>
            <a:off x="7898101" y="3466922"/>
            <a:ext cx="812161" cy="700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recto 35"/>
          <p:cNvCxnSpPr/>
          <p:nvPr/>
        </p:nvCxnSpPr>
        <p:spPr bwMode="auto">
          <a:xfrm flipH="1">
            <a:off x="5622091" y="3502424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36"/>
          <p:cNvCxnSpPr/>
          <p:nvPr/>
        </p:nvCxnSpPr>
        <p:spPr bwMode="auto">
          <a:xfrm flipH="1">
            <a:off x="5984593" y="3502424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/>
          <p:cNvCxnSpPr/>
          <p:nvPr/>
        </p:nvCxnSpPr>
        <p:spPr bwMode="auto">
          <a:xfrm>
            <a:off x="6143383" y="3523026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ector recto 38"/>
          <p:cNvCxnSpPr/>
          <p:nvPr/>
        </p:nvCxnSpPr>
        <p:spPr bwMode="auto">
          <a:xfrm>
            <a:off x="6189126" y="3502424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ector recto 39"/>
          <p:cNvCxnSpPr/>
          <p:nvPr/>
        </p:nvCxnSpPr>
        <p:spPr bwMode="auto">
          <a:xfrm flipH="1">
            <a:off x="3942921" y="3483252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/>
          <p:nvPr/>
        </p:nvCxnSpPr>
        <p:spPr bwMode="auto">
          <a:xfrm flipH="1">
            <a:off x="4305423" y="3483252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/>
          <p:cNvCxnSpPr/>
          <p:nvPr/>
        </p:nvCxnSpPr>
        <p:spPr bwMode="auto">
          <a:xfrm>
            <a:off x="4464213" y="3503854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/>
          <p:cNvCxnSpPr/>
          <p:nvPr/>
        </p:nvCxnSpPr>
        <p:spPr bwMode="auto">
          <a:xfrm>
            <a:off x="4542612" y="3483252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/>
          <p:cNvCxnSpPr>
            <a:stCxn id="7" idx="3"/>
            <a:endCxn id="10" idx="0"/>
          </p:cNvCxnSpPr>
          <p:nvPr/>
        </p:nvCxnSpPr>
        <p:spPr bwMode="auto">
          <a:xfrm flipH="1">
            <a:off x="964451" y="3537262"/>
            <a:ext cx="783687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>
            <a:stCxn id="7" idx="4"/>
            <a:endCxn id="11" idx="0"/>
          </p:cNvCxnSpPr>
          <p:nvPr/>
        </p:nvCxnSpPr>
        <p:spPr bwMode="auto">
          <a:xfrm flipH="1">
            <a:off x="1601263" y="3557863"/>
            <a:ext cx="200757" cy="6803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/>
          <p:cNvCxnSpPr>
            <a:endCxn id="12" idx="1"/>
          </p:cNvCxnSpPr>
          <p:nvPr/>
        </p:nvCxnSpPr>
        <p:spPr bwMode="auto">
          <a:xfrm>
            <a:off x="1823126" y="3535008"/>
            <a:ext cx="268538" cy="7238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46"/>
          <p:cNvCxnSpPr>
            <a:stCxn id="7" idx="5"/>
            <a:endCxn id="13" idx="1"/>
          </p:cNvCxnSpPr>
          <p:nvPr/>
        </p:nvCxnSpPr>
        <p:spPr bwMode="auto">
          <a:xfrm>
            <a:off x="1855902" y="3537261"/>
            <a:ext cx="888903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47"/>
          <p:cNvCxnSpPr/>
          <p:nvPr/>
        </p:nvCxnSpPr>
        <p:spPr bwMode="auto">
          <a:xfrm flipH="1">
            <a:off x="6798006" y="4312196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/>
          <p:nvPr/>
        </p:nvCxnSpPr>
        <p:spPr bwMode="auto">
          <a:xfrm flipH="1">
            <a:off x="7007194" y="431219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Conector recto 49"/>
          <p:cNvCxnSpPr/>
          <p:nvPr/>
        </p:nvCxnSpPr>
        <p:spPr bwMode="auto">
          <a:xfrm>
            <a:off x="7071961" y="429159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50"/>
          <p:cNvCxnSpPr/>
          <p:nvPr/>
        </p:nvCxnSpPr>
        <p:spPr bwMode="auto">
          <a:xfrm>
            <a:off x="7071962" y="429159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51"/>
          <p:cNvCxnSpPr/>
          <p:nvPr/>
        </p:nvCxnSpPr>
        <p:spPr bwMode="auto">
          <a:xfrm flipH="1">
            <a:off x="7399531" y="4335525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Conector recto 52"/>
          <p:cNvCxnSpPr/>
          <p:nvPr/>
        </p:nvCxnSpPr>
        <p:spPr bwMode="auto">
          <a:xfrm flipH="1">
            <a:off x="7608719" y="433552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Conector recto 53"/>
          <p:cNvCxnSpPr/>
          <p:nvPr/>
        </p:nvCxnSpPr>
        <p:spPr bwMode="auto">
          <a:xfrm>
            <a:off x="7673486" y="431492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54"/>
          <p:cNvCxnSpPr/>
          <p:nvPr/>
        </p:nvCxnSpPr>
        <p:spPr bwMode="auto">
          <a:xfrm>
            <a:off x="7673487" y="431492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/>
          <p:cNvCxnSpPr/>
          <p:nvPr/>
        </p:nvCxnSpPr>
        <p:spPr bwMode="auto">
          <a:xfrm flipH="1">
            <a:off x="7962425" y="4314924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/>
          <p:cNvCxnSpPr/>
          <p:nvPr/>
        </p:nvCxnSpPr>
        <p:spPr bwMode="auto">
          <a:xfrm flipH="1">
            <a:off x="8147130" y="4314923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/>
          <p:cNvCxnSpPr/>
          <p:nvPr/>
        </p:nvCxnSpPr>
        <p:spPr bwMode="auto">
          <a:xfrm>
            <a:off x="8211897" y="4294321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ector recto 58"/>
          <p:cNvCxnSpPr/>
          <p:nvPr/>
        </p:nvCxnSpPr>
        <p:spPr bwMode="auto">
          <a:xfrm>
            <a:off x="8211898" y="4294321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Conector recto 59"/>
          <p:cNvCxnSpPr/>
          <p:nvPr/>
        </p:nvCxnSpPr>
        <p:spPr bwMode="auto">
          <a:xfrm flipH="1">
            <a:off x="8516471" y="4314924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Conector recto 60"/>
          <p:cNvCxnSpPr/>
          <p:nvPr/>
        </p:nvCxnSpPr>
        <p:spPr bwMode="auto">
          <a:xfrm flipH="1">
            <a:off x="8701176" y="4314923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Conector recto 61"/>
          <p:cNvCxnSpPr/>
          <p:nvPr/>
        </p:nvCxnSpPr>
        <p:spPr bwMode="auto">
          <a:xfrm>
            <a:off x="8765943" y="4294321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ector recto 62"/>
          <p:cNvCxnSpPr/>
          <p:nvPr/>
        </p:nvCxnSpPr>
        <p:spPr bwMode="auto">
          <a:xfrm>
            <a:off x="8765944" y="4294321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63"/>
          <p:cNvCxnSpPr/>
          <p:nvPr/>
        </p:nvCxnSpPr>
        <p:spPr bwMode="auto">
          <a:xfrm flipH="1">
            <a:off x="1900683" y="4397246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/>
          <p:cNvCxnSpPr/>
          <p:nvPr/>
        </p:nvCxnSpPr>
        <p:spPr bwMode="auto">
          <a:xfrm flipH="1">
            <a:off x="2085388" y="439724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/>
          <p:cNvCxnSpPr/>
          <p:nvPr/>
        </p:nvCxnSpPr>
        <p:spPr bwMode="auto">
          <a:xfrm>
            <a:off x="2150155" y="437664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Conector recto 66"/>
          <p:cNvCxnSpPr/>
          <p:nvPr/>
        </p:nvCxnSpPr>
        <p:spPr bwMode="auto">
          <a:xfrm>
            <a:off x="2150156" y="4376644"/>
            <a:ext cx="136773" cy="3225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Conector recto 67"/>
          <p:cNvCxnSpPr/>
          <p:nvPr/>
        </p:nvCxnSpPr>
        <p:spPr bwMode="auto">
          <a:xfrm flipH="1">
            <a:off x="1340357" y="4406066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Conector recto 68"/>
          <p:cNvCxnSpPr/>
          <p:nvPr/>
        </p:nvCxnSpPr>
        <p:spPr bwMode="auto">
          <a:xfrm flipH="1">
            <a:off x="1525062" y="440606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Conector recto 69"/>
          <p:cNvCxnSpPr/>
          <p:nvPr/>
        </p:nvCxnSpPr>
        <p:spPr bwMode="auto">
          <a:xfrm>
            <a:off x="1589829" y="438546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Conector recto 70"/>
          <p:cNvCxnSpPr/>
          <p:nvPr/>
        </p:nvCxnSpPr>
        <p:spPr bwMode="auto">
          <a:xfrm>
            <a:off x="1589830" y="438546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Conector recto 72"/>
          <p:cNvCxnSpPr/>
          <p:nvPr/>
        </p:nvCxnSpPr>
        <p:spPr bwMode="auto">
          <a:xfrm flipH="1">
            <a:off x="911040" y="437889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Conector recto 73"/>
          <p:cNvCxnSpPr/>
          <p:nvPr/>
        </p:nvCxnSpPr>
        <p:spPr bwMode="auto">
          <a:xfrm>
            <a:off x="975807" y="435829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Conector recto 74"/>
          <p:cNvCxnSpPr/>
          <p:nvPr/>
        </p:nvCxnSpPr>
        <p:spPr bwMode="auto">
          <a:xfrm>
            <a:off x="975808" y="435829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Text Box 9"/>
          <p:cNvSpPr txBox="1">
            <a:spLocks noChangeArrowheads="1"/>
          </p:cNvSpPr>
          <p:nvPr/>
        </p:nvSpPr>
        <p:spPr bwMode="auto">
          <a:xfrm>
            <a:off x="2679579" y="3759628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77" name="Conector recto 76"/>
          <p:cNvCxnSpPr>
            <a:stCxn id="19" idx="3"/>
          </p:cNvCxnSpPr>
          <p:nvPr/>
        </p:nvCxnSpPr>
        <p:spPr bwMode="auto">
          <a:xfrm flipH="1">
            <a:off x="2360205" y="4834000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ector recto 77"/>
          <p:cNvCxnSpPr>
            <a:stCxn id="19" idx="4"/>
          </p:cNvCxnSpPr>
          <p:nvPr/>
        </p:nvCxnSpPr>
        <p:spPr bwMode="auto">
          <a:xfrm>
            <a:off x="2436741" y="4854602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Conector recto 78"/>
          <p:cNvCxnSpPr>
            <a:stCxn id="19" idx="4"/>
          </p:cNvCxnSpPr>
          <p:nvPr/>
        </p:nvCxnSpPr>
        <p:spPr bwMode="auto">
          <a:xfrm>
            <a:off x="2436741" y="485460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Conector recto 79"/>
          <p:cNvCxnSpPr/>
          <p:nvPr/>
        </p:nvCxnSpPr>
        <p:spPr bwMode="auto">
          <a:xfrm>
            <a:off x="2482098" y="484430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Conector recto 80"/>
          <p:cNvCxnSpPr/>
          <p:nvPr/>
        </p:nvCxnSpPr>
        <p:spPr bwMode="auto">
          <a:xfrm flipH="1">
            <a:off x="2641351" y="4847039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Conector recto 81"/>
          <p:cNvCxnSpPr/>
          <p:nvPr/>
        </p:nvCxnSpPr>
        <p:spPr bwMode="auto">
          <a:xfrm>
            <a:off x="2717887" y="4867641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Conector recto 82"/>
          <p:cNvCxnSpPr/>
          <p:nvPr/>
        </p:nvCxnSpPr>
        <p:spPr bwMode="auto">
          <a:xfrm>
            <a:off x="2717887" y="486764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Conector recto 83"/>
          <p:cNvCxnSpPr/>
          <p:nvPr/>
        </p:nvCxnSpPr>
        <p:spPr bwMode="auto">
          <a:xfrm>
            <a:off x="2763244" y="485733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Conector recto 84"/>
          <p:cNvCxnSpPr/>
          <p:nvPr/>
        </p:nvCxnSpPr>
        <p:spPr bwMode="auto">
          <a:xfrm flipH="1">
            <a:off x="2921338" y="4851579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Conector recto 85"/>
          <p:cNvCxnSpPr/>
          <p:nvPr/>
        </p:nvCxnSpPr>
        <p:spPr bwMode="auto">
          <a:xfrm>
            <a:off x="2997874" y="4872181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Conector recto 86"/>
          <p:cNvCxnSpPr/>
          <p:nvPr/>
        </p:nvCxnSpPr>
        <p:spPr bwMode="auto">
          <a:xfrm>
            <a:off x="2997874" y="487218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Conector recto 87"/>
          <p:cNvCxnSpPr/>
          <p:nvPr/>
        </p:nvCxnSpPr>
        <p:spPr bwMode="auto">
          <a:xfrm>
            <a:off x="3043231" y="486187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Conector recto 88"/>
          <p:cNvCxnSpPr/>
          <p:nvPr/>
        </p:nvCxnSpPr>
        <p:spPr bwMode="auto">
          <a:xfrm flipH="1">
            <a:off x="3197545" y="4830977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0" name="Conector recto 89"/>
          <p:cNvCxnSpPr/>
          <p:nvPr/>
        </p:nvCxnSpPr>
        <p:spPr bwMode="auto">
          <a:xfrm>
            <a:off x="3274081" y="4851579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1" name="Conector recto 90"/>
          <p:cNvCxnSpPr/>
          <p:nvPr/>
        </p:nvCxnSpPr>
        <p:spPr bwMode="auto">
          <a:xfrm>
            <a:off x="3274081" y="485157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2" name="Conector recto 91"/>
          <p:cNvCxnSpPr/>
          <p:nvPr/>
        </p:nvCxnSpPr>
        <p:spPr bwMode="auto">
          <a:xfrm>
            <a:off x="3319438" y="4841277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9" name="Conector recto 98"/>
          <p:cNvCxnSpPr>
            <a:endCxn id="13" idx="7"/>
          </p:cNvCxnSpPr>
          <p:nvPr/>
        </p:nvCxnSpPr>
        <p:spPr bwMode="auto">
          <a:xfrm flipH="1">
            <a:off x="2852568" y="2200917"/>
            <a:ext cx="2287288" cy="20579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Conector recto de flecha 101"/>
          <p:cNvCxnSpPr/>
          <p:nvPr/>
        </p:nvCxnSpPr>
        <p:spPr bwMode="auto">
          <a:xfrm>
            <a:off x="415457" y="2069683"/>
            <a:ext cx="0" cy="223579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3" name="Text Box 9"/>
          <p:cNvSpPr txBox="1">
            <a:spLocks noChangeArrowheads="1"/>
          </p:cNvSpPr>
          <p:nvPr/>
        </p:nvSpPr>
        <p:spPr bwMode="auto">
          <a:xfrm>
            <a:off x="415457" y="2955929"/>
            <a:ext cx="49634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</a:t>
            </a:r>
            <a:endParaRPr lang="es-MX" sz="2200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06" name="Text Box 9"/>
          <p:cNvSpPr txBox="1">
            <a:spLocks noChangeArrowheads="1"/>
          </p:cNvSpPr>
          <p:nvPr/>
        </p:nvSpPr>
        <p:spPr bwMode="auto">
          <a:xfrm>
            <a:off x="1466007" y="2575587"/>
            <a:ext cx="2530982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ahorro ≤ (</a:t>
            </a:r>
            <a:r>
              <a:rPr lang="es-CO" sz="2400" i="1" u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</a:t>
            </a:r>
            <a:r>
              <a:rPr lang="es-CO" sz="2400" u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-1)(</a:t>
            </a:r>
            <a:r>
              <a:rPr lang="es-CO" sz="2400" i="1" u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n</a:t>
            </a:r>
            <a:r>
              <a:rPr lang="es-CO" sz="2400" u="none" dirty="0">
                <a:solidFill>
                  <a:srgbClr val="FFFF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-1)</a:t>
            </a:r>
            <a:endParaRPr lang="es-MX" sz="2400" u="none" dirty="0">
              <a:solidFill>
                <a:srgbClr val="FFFFF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cxnSp>
        <p:nvCxnSpPr>
          <p:cNvPr id="107" name="Conector recto de flecha 106"/>
          <p:cNvCxnSpPr/>
          <p:nvPr/>
        </p:nvCxnSpPr>
        <p:spPr bwMode="auto">
          <a:xfrm flipV="1">
            <a:off x="8718874" y="6087773"/>
            <a:ext cx="373968" cy="23977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1" name="Elipse 110"/>
          <p:cNvSpPr/>
          <p:nvPr/>
        </p:nvSpPr>
        <p:spPr bwMode="auto">
          <a:xfrm>
            <a:off x="848621" y="474924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12" name="Conector recto 111"/>
          <p:cNvCxnSpPr/>
          <p:nvPr/>
        </p:nvCxnSpPr>
        <p:spPr bwMode="auto">
          <a:xfrm flipH="1">
            <a:off x="794553" y="4378896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3" name="Elipse 112"/>
          <p:cNvSpPr/>
          <p:nvPr/>
        </p:nvSpPr>
        <p:spPr bwMode="auto">
          <a:xfrm>
            <a:off x="6719115" y="469555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14" name="Elipse 113"/>
          <p:cNvSpPr/>
          <p:nvPr/>
        </p:nvSpPr>
        <p:spPr bwMode="auto">
          <a:xfrm>
            <a:off x="497408" y="499730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15" name="Conector recto 114"/>
          <p:cNvCxnSpPr>
            <a:endCxn id="114" idx="7"/>
          </p:cNvCxnSpPr>
          <p:nvPr/>
        </p:nvCxnSpPr>
        <p:spPr bwMode="auto">
          <a:xfrm flipH="1">
            <a:off x="627491" y="4869317"/>
            <a:ext cx="243449" cy="1485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Conector recto 115"/>
          <p:cNvCxnSpPr/>
          <p:nvPr/>
        </p:nvCxnSpPr>
        <p:spPr bwMode="auto">
          <a:xfrm flipH="1">
            <a:off x="800870" y="4888239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CuadroTexto 41">
            <a:extLst>
              <a:ext uri="{FF2B5EF4-FFF2-40B4-BE49-F238E27FC236}">
                <a16:creationId xmlns:a16="http://schemas.microsoft.com/office/drawing/2014/main" id="{ED484BFA-FAC6-8702-828D-7E7F889308F7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59</a:t>
            </a:fld>
            <a:endParaRPr lang="es-MX" dirty="0"/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1401D9FC-C00A-CB06-0DA4-362D07C5C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11F71790-3906-C779-FFF5-F2FF6664F2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315" y="6327546"/>
            <a:ext cx="557326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Porque la arista añadida me costó </a:t>
            </a:r>
            <a:r>
              <a:rPr lang="es-CO" sz="2400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=(</a:t>
            </a:r>
            <a:r>
              <a:rPr lang="es-CO" sz="2400" i="1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s-CO" sz="2400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-1)</a:t>
            </a:r>
            <a:r>
              <a:rPr lang="es-CO" sz="2400" i="1" u="none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endParaRPr lang="es-MX" sz="2400" i="1" u="none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cxnSp>
        <p:nvCxnSpPr>
          <p:cNvPr id="72" name="Conector recto de flecha 71">
            <a:extLst>
              <a:ext uri="{FF2B5EF4-FFF2-40B4-BE49-F238E27FC236}">
                <a16:creationId xmlns:a16="http://schemas.microsoft.com/office/drawing/2014/main" id="{4C8BEFBC-EA02-9557-9EE4-8C0A88F60D89}"/>
              </a:ext>
            </a:extLst>
          </p:cNvPr>
          <p:cNvCxnSpPr/>
          <p:nvPr/>
        </p:nvCxnSpPr>
        <p:spPr bwMode="auto">
          <a:xfrm>
            <a:off x="3362990" y="2991365"/>
            <a:ext cx="403926" cy="4280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14455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6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11085" y="382138"/>
            <a:ext cx="11651529" cy="6291617"/>
          </a:xfrm>
        </p:spPr>
        <p:txBody>
          <a:bodyPr/>
          <a:lstStyle/>
          <a:p>
            <a:pPr marL="0" indent="0">
              <a:buNone/>
            </a:pPr>
            <a:r>
              <a:rPr lang="es-MX" sz="2800" dirty="0">
                <a:effectLst/>
              </a:rPr>
              <a:t>Definiciones. </a:t>
            </a:r>
          </a:p>
          <a:p>
            <a:pPr marL="0" indent="0">
              <a:buNone/>
            </a:pPr>
            <a:endParaRPr lang="es-MX" sz="2800" dirty="0">
              <a:effectLst/>
            </a:endParaRPr>
          </a:p>
          <a:p>
            <a:r>
              <a:rPr lang="es-MX" sz="2400" dirty="0">
                <a:effectLst/>
              </a:rPr>
              <a:t>                 de un jugador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. Es un conjunto de aristas no dirigidas lanzadas por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 a algunos nodos (</a:t>
            </a:r>
            <a:r>
              <a:rPr lang="es-MX" sz="2200" dirty="0">
                <a:effectLst/>
              </a:rPr>
              <a:t>a algunos otros jugadores o agentes</a:t>
            </a:r>
            <a:r>
              <a:rPr lang="es-MX" sz="2300" dirty="0">
                <a:effectLst/>
              </a:rPr>
              <a:t>). </a:t>
            </a:r>
            <a:r>
              <a:rPr lang="es-MX" sz="2300" i="1" dirty="0">
                <a:effectLst/>
              </a:rPr>
              <a:t>i </a:t>
            </a:r>
            <a:r>
              <a:rPr lang="es-MX" sz="2300" dirty="0">
                <a:effectLst/>
              </a:rPr>
              <a:t>paga por las aristas que lanza</a:t>
            </a:r>
            <a:r>
              <a:rPr lang="es-MX" sz="2400" dirty="0">
                <a:effectLst/>
              </a:rPr>
              <a:t>.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solidFill>
                  <a:srgbClr val="FFFF66"/>
                </a:solidFill>
                <a:effectLst/>
              </a:rPr>
              <a:t>                                   </a:t>
            </a:r>
            <a:r>
              <a:rPr lang="es-MX" sz="2400" dirty="0">
                <a:effectLst/>
              </a:rPr>
              <a:t> = Equilibrio de Nash puro. Un estado de la red (</a:t>
            </a:r>
            <a:r>
              <a:rPr lang="es-MX" sz="2200" dirty="0">
                <a:effectLst/>
              </a:rPr>
              <a:t>las estrategias seleccionadas y las recompensas correspondientes</a:t>
            </a:r>
            <a:r>
              <a:rPr lang="es-MX" sz="2400" dirty="0">
                <a:effectLst/>
              </a:rPr>
              <a:t>) en que ningún agente tiene incentivo para desviarse. </a:t>
            </a:r>
            <a:r>
              <a:rPr lang="es-MX" sz="2200" dirty="0">
                <a:effectLst/>
              </a:rPr>
              <a:t>(Ningún jugador gana algo si cambia su propia estrategia, mientras los demás jugadores no cambien las suyas</a:t>
            </a:r>
            <a:r>
              <a:rPr lang="es-MX" sz="2400" dirty="0">
                <a:effectLst/>
              </a:rPr>
              <a:t>). 	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Se supone que cada jugador conoce las estrategias de equilibrio de todos los jugadores (juegos con conocimiento perfecto).</a:t>
            </a:r>
          </a:p>
          <a:p>
            <a:endParaRPr lang="es-MX" sz="1000" dirty="0">
              <a:effectLst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 Es una combinación de estrategias 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 (compuesta de las estrategias </a:t>
            </a:r>
            <a:r>
              <a:rPr lang="es-MX" sz="2400" i="1" dirty="0">
                <a:effectLst/>
              </a:rPr>
              <a:t>s</a:t>
            </a:r>
            <a:r>
              <a:rPr lang="es-MX" sz="2400" baseline="-25000" dirty="0">
                <a:effectLst/>
              </a:rPr>
              <a:t>0</a:t>
            </a:r>
            <a:r>
              <a:rPr lang="es-MX" sz="2400" dirty="0">
                <a:effectLst/>
              </a:rPr>
              <a:t>, </a:t>
            </a:r>
            <a:r>
              <a:rPr lang="es-MX" sz="2400" i="1" dirty="0">
                <a:effectLst/>
              </a:rPr>
              <a:t>s</a:t>
            </a:r>
            <a:r>
              <a:rPr lang="es-MX" sz="2400" baseline="-25000" dirty="0">
                <a:effectLst/>
              </a:rPr>
              <a:t>1</a:t>
            </a:r>
            <a:r>
              <a:rPr lang="es-MX" sz="2400" dirty="0">
                <a:effectLst/>
              </a:rPr>
              <a:t>, .., </a:t>
            </a:r>
            <a:r>
              <a:rPr lang="es-MX" sz="2400" i="1" dirty="0">
                <a:effectLst/>
              </a:rPr>
              <a:t>s</a:t>
            </a:r>
            <a:r>
              <a:rPr lang="es-MX" sz="2400" i="1" baseline="-25000" dirty="0">
                <a:effectLst/>
              </a:rPr>
              <a:t>n</a:t>
            </a:r>
            <a:r>
              <a:rPr lang="es-MX" sz="2400" baseline="-25000" dirty="0">
                <a:effectLst/>
              </a:rPr>
              <a:t>-1</a:t>
            </a:r>
            <a:r>
              <a:rPr lang="es-MX" sz="2400" dirty="0">
                <a:effectLst/>
              </a:rPr>
              <a:t> de los </a:t>
            </a:r>
            <a:r>
              <a:rPr lang="es-MX" sz="2400" i="1" dirty="0">
                <a:effectLst/>
              </a:rPr>
              <a:t>n</a:t>
            </a:r>
            <a:r>
              <a:rPr lang="es-MX" sz="2400" dirty="0">
                <a:effectLst/>
              </a:rPr>
              <a:t> jugadores) tal que, para cada jugador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, y para todas las estrategias 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’ que difieran solamente en la componente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,  </a:t>
            </a:r>
            <a:r>
              <a:rPr lang="es-MX" sz="2400" i="1" dirty="0" err="1">
                <a:effectLst/>
              </a:rPr>
              <a:t>c</a:t>
            </a:r>
            <a:r>
              <a:rPr lang="es-MX" sz="2400" i="1" baseline="-25000" dirty="0" err="1">
                <a:effectLst/>
              </a:rPr>
              <a:t>i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) </a:t>
            </a:r>
            <a:r>
              <a:rPr lang="es-MX" sz="2400" dirty="0">
                <a:effectLst/>
                <a:sym typeface="Symbol" panose="05050102010706020507" pitchFamily="18" charset="2"/>
              </a:rPr>
              <a:t></a:t>
            </a:r>
            <a:r>
              <a:rPr lang="es-MX" sz="2400" dirty="0">
                <a:effectLst/>
              </a:rPr>
              <a:t> </a:t>
            </a:r>
            <a:r>
              <a:rPr lang="es-MX" sz="2400" i="1" dirty="0" err="1">
                <a:effectLst/>
              </a:rPr>
              <a:t>c</a:t>
            </a:r>
            <a:r>
              <a:rPr lang="es-MX" sz="2400" i="1" baseline="-25000" dirty="0" err="1">
                <a:effectLst/>
              </a:rPr>
              <a:t>i</a:t>
            </a:r>
            <a:r>
              <a:rPr lang="es-MX" sz="2400" dirty="0">
                <a:effectLst/>
              </a:rPr>
              <a:t>(</a:t>
            </a:r>
            <a:r>
              <a:rPr lang="es-MX" sz="2400" i="1" dirty="0">
                <a:effectLst/>
              </a:rPr>
              <a:t>s</a:t>
            </a:r>
            <a:r>
              <a:rPr lang="es-MX" sz="2400" dirty="0">
                <a:effectLst/>
              </a:rPr>
              <a:t>’).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 las estrategias disponibles para el jugador </a:t>
            </a:r>
            <a:r>
              <a:rPr lang="es-MX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s-MX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MX" sz="24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s-MX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 la que le cuesta menos.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7B7BFF20-6854-2267-B91A-BE1E7D5F96AB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</a:t>
            </a:fld>
            <a:endParaRPr lang="es-MX" dirty="0"/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7438847F-5B00-F9BA-C6E2-2069EA244C6B}"/>
              </a:ext>
            </a:extLst>
          </p:cNvPr>
          <p:cNvCxnSpPr>
            <a:cxnSpLocks/>
          </p:cNvCxnSpPr>
          <p:nvPr/>
        </p:nvCxnSpPr>
        <p:spPr>
          <a:xfrm flipH="1" flipV="1">
            <a:off x="10321232" y="6047142"/>
            <a:ext cx="492080" cy="283056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DD95F44-40A8-AD45-F307-8D153E3A33C6}"/>
              </a:ext>
            </a:extLst>
          </p:cNvPr>
          <p:cNvSpPr txBox="1"/>
          <p:nvPr/>
        </p:nvSpPr>
        <p:spPr>
          <a:xfrm>
            <a:off x="10590028" y="6245029"/>
            <a:ext cx="964634" cy="46166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costos</a:t>
            </a:r>
            <a:endParaRPr lang="es-MX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2AFA370-5100-A88B-3B05-C721CD7C8DA3}"/>
              </a:ext>
            </a:extLst>
          </p:cNvPr>
          <p:cNvSpPr txBox="1"/>
          <p:nvPr/>
        </p:nvSpPr>
        <p:spPr>
          <a:xfrm>
            <a:off x="646237" y="1384768"/>
            <a:ext cx="1597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</a:t>
            </a:r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BE7F32A-CD10-F20C-A62E-A638151E22C9}"/>
              </a:ext>
            </a:extLst>
          </p:cNvPr>
          <p:cNvSpPr txBox="1"/>
          <p:nvPr/>
        </p:nvSpPr>
        <p:spPr>
          <a:xfrm>
            <a:off x="654126" y="2381694"/>
            <a:ext cx="3620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Equilibrio (puro) Nash</a:t>
            </a:r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9F6C9D3-B49C-EE50-7213-54EAF4D3D708}"/>
              </a:ext>
            </a:extLst>
          </p:cNvPr>
          <p:cNvSpPr txBox="1"/>
          <p:nvPr/>
        </p:nvSpPr>
        <p:spPr>
          <a:xfrm>
            <a:off x="3717621" y="336824"/>
            <a:ext cx="8329121" cy="83099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Puro = la estrategia de un jugador es determinista.</a:t>
            </a:r>
          </a:p>
          <a:p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Mixto = el jugador escoge al azar entre sus estrategias disponibles.</a:t>
            </a:r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1192E657-C847-27FD-8EE2-76E6CCDA13B6}"/>
              </a:ext>
            </a:extLst>
          </p:cNvPr>
          <p:cNvCxnSpPr>
            <a:cxnSpLocks/>
            <a:stCxn id="4" idx="1"/>
            <a:endCxn id="17" idx="0"/>
          </p:cNvCxnSpPr>
          <p:nvPr/>
        </p:nvCxnSpPr>
        <p:spPr>
          <a:xfrm flipH="1">
            <a:off x="2464207" y="752323"/>
            <a:ext cx="1253414" cy="162937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99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animBg="1"/>
      <p:bldP spid="15" grpId="0"/>
      <p:bldP spid="17" grpId="0"/>
      <p:bldP spid="4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3026" y="1073427"/>
            <a:ext cx="11321636" cy="5580837"/>
          </a:xfrm>
        </p:spPr>
        <p:txBody>
          <a:bodyPr/>
          <a:lstStyle/>
          <a:p>
            <a:r>
              <a:rPr lang="es-MX" sz="2400" dirty="0">
                <a:effectLst/>
              </a:rPr>
              <a:t>Si tal nodo se conecta a un hijo de su papá (</a:t>
            </a:r>
            <a:r>
              <a:rPr lang="es-MX" sz="2200" dirty="0">
                <a:effectLst/>
              </a:rPr>
              <a:t>un hermano suyo</a:t>
            </a:r>
            <a:r>
              <a:rPr lang="es-MX" sz="2400" dirty="0">
                <a:effectLst/>
              </a:rPr>
              <a:t>), se acercará a todo otro nodo por no más de 1, para un ahorro total de no más de </a:t>
            </a:r>
            <a:r>
              <a:rPr lang="es-MX" sz="2400" i="1" dirty="0">
                <a:effectLst/>
              </a:rPr>
              <a:t>n</a:t>
            </a:r>
            <a:r>
              <a:rPr lang="es-MX" sz="2400" dirty="0">
                <a:effectLst/>
              </a:rPr>
              <a:t>-1.</a:t>
            </a: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8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pPr marL="0" indent="0">
              <a:buNone/>
            </a:pPr>
            <a:endParaRPr lang="es-MX" sz="2400" dirty="0">
              <a:effectLst/>
            </a:endParaRPr>
          </a:p>
          <a:p>
            <a:pPr marL="0" indent="0">
              <a:buNone/>
            </a:pPr>
            <a:r>
              <a:rPr lang="es-MX" sz="2400" dirty="0">
                <a:effectLst/>
              </a:rPr>
              <a:t>El costo de la arista añadida es 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 = (</a:t>
            </a:r>
            <a:r>
              <a:rPr lang="es-MX" sz="2400" i="1" dirty="0">
                <a:effectLst/>
              </a:rPr>
              <a:t>d</a:t>
            </a:r>
            <a:r>
              <a:rPr lang="es-MX" sz="2400" dirty="0">
                <a:effectLst/>
              </a:rPr>
              <a:t>-1)</a:t>
            </a:r>
            <a:r>
              <a:rPr lang="es-MX" sz="2400" i="1" dirty="0">
                <a:effectLst/>
              </a:rPr>
              <a:t>n, </a:t>
            </a:r>
            <a:r>
              <a:rPr lang="es-MX" sz="2400" dirty="0">
                <a:effectLst/>
              </a:rPr>
              <a:t>superior a la ganancia </a:t>
            </a:r>
            <a:r>
              <a:rPr lang="es-MX" sz="2400" i="1" dirty="0">
                <a:effectLst/>
              </a:rPr>
              <a:t>n</a:t>
            </a:r>
            <a:r>
              <a:rPr lang="es-MX" sz="2400" dirty="0">
                <a:effectLst/>
              </a:rPr>
              <a:t>-1. No vale la pena la conexión adicional.</a:t>
            </a:r>
          </a:p>
        </p:txBody>
      </p:sp>
      <p:sp>
        <p:nvSpPr>
          <p:cNvPr id="7" name="Elipse 6"/>
          <p:cNvSpPr/>
          <p:nvPr/>
        </p:nvSpPr>
        <p:spPr bwMode="auto">
          <a:xfrm>
            <a:off x="3047723" y="3297919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5729866" y="3248096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7409894" y="3248096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2210154" y="411895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2846966" y="411895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391250" y="411895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9089922" y="322758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8317665" y="404861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8889165" y="404861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9384465" y="404861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9955965" y="404861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7" name="Elipse 26"/>
          <p:cNvSpPr/>
          <p:nvPr/>
        </p:nvSpPr>
        <p:spPr bwMode="auto">
          <a:xfrm>
            <a:off x="6412945" y="193092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28" name="Conector recto 27"/>
          <p:cNvCxnSpPr>
            <a:stCxn id="27" idx="4"/>
            <a:endCxn id="7" idx="0"/>
          </p:cNvCxnSpPr>
          <p:nvPr/>
        </p:nvCxnSpPr>
        <p:spPr bwMode="auto">
          <a:xfrm flipH="1">
            <a:off x="3123923" y="2071602"/>
            <a:ext cx="3365222" cy="122631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>
            <a:stCxn id="27" idx="5"/>
            <a:endCxn id="8" idx="0"/>
          </p:cNvCxnSpPr>
          <p:nvPr/>
        </p:nvCxnSpPr>
        <p:spPr bwMode="auto">
          <a:xfrm flipH="1">
            <a:off x="5806067" y="2050999"/>
            <a:ext cx="736961" cy="11970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29"/>
          <p:cNvCxnSpPr>
            <a:stCxn id="27" idx="5"/>
            <a:endCxn id="9" idx="1"/>
          </p:cNvCxnSpPr>
          <p:nvPr/>
        </p:nvCxnSpPr>
        <p:spPr bwMode="auto">
          <a:xfrm>
            <a:off x="6543028" y="2050999"/>
            <a:ext cx="889185" cy="12176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30"/>
          <p:cNvCxnSpPr>
            <a:stCxn id="27" idx="5"/>
            <a:endCxn id="14" idx="1"/>
          </p:cNvCxnSpPr>
          <p:nvPr/>
        </p:nvCxnSpPr>
        <p:spPr bwMode="auto">
          <a:xfrm>
            <a:off x="6543028" y="2050999"/>
            <a:ext cx="2569213" cy="11971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31"/>
          <p:cNvCxnSpPr>
            <a:stCxn id="14" idx="3"/>
            <a:endCxn id="15" idx="0"/>
          </p:cNvCxnSpPr>
          <p:nvPr/>
        </p:nvCxnSpPr>
        <p:spPr bwMode="auto">
          <a:xfrm flipH="1">
            <a:off x="8393866" y="3347655"/>
            <a:ext cx="718375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ector recto 32"/>
          <p:cNvCxnSpPr>
            <a:stCxn id="14" idx="3"/>
            <a:endCxn id="16" idx="1"/>
          </p:cNvCxnSpPr>
          <p:nvPr/>
        </p:nvCxnSpPr>
        <p:spPr bwMode="auto">
          <a:xfrm flipH="1">
            <a:off x="8911484" y="3347654"/>
            <a:ext cx="200757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ector recto 33"/>
          <p:cNvCxnSpPr>
            <a:stCxn id="14" idx="4"/>
            <a:endCxn id="17" idx="0"/>
          </p:cNvCxnSpPr>
          <p:nvPr/>
        </p:nvCxnSpPr>
        <p:spPr bwMode="auto">
          <a:xfrm>
            <a:off x="9166123" y="3368257"/>
            <a:ext cx="294543" cy="6803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/>
          <p:cNvCxnSpPr>
            <a:stCxn id="14" idx="5"/>
            <a:endCxn id="18" idx="0"/>
          </p:cNvCxnSpPr>
          <p:nvPr/>
        </p:nvCxnSpPr>
        <p:spPr bwMode="auto">
          <a:xfrm>
            <a:off x="9220005" y="3347654"/>
            <a:ext cx="812161" cy="700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recto 35"/>
          <p:cNvCxnSpPr/>
          <p:nvPr/>
        </p:nvCxnSpPr>
        <p:spPr bwMode="auto">
          <a:xfrm flipH="1">
            <a:off x="6943995" y="3383156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36"/>
          <p:cNvCxnSpPr/>
          <p:nvPr/>
        </p:nvCxnSpPr>
        <p:spPr bwMode="auto">
          <a:xfrm flipH="1">
            <a:off x="7306497" y="3383156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/>
          <p:cNvCxnSpPr/>
          <p:nvPr/>
        </p:nvCxnSpPr>
        <p:spPr bwMode="auto">
          <a:xfrm>
            <a:off x="7465287" y="3403758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ector recto 38"/>
          <p:cNvCxnSpPr/>
          <p:nvPr/>
        </p:nvCxnSpPr>
        <p:spPr bwMode="auto">
          <a:xfrm>
            <a:off x="7511030" y="3383156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ector recto 39"/>
          <p:cNvCxnSpPr/>
          <p:nvPr/>
        </p:nvCxnSpPr>
        <p:spPr bwMode="auto">
          <a:xfrm flipH="1">
            <a:off x="5264825" y="3363984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/>
          <p:nvPr/>
        </p:nvCxnSpPr>
        <p:spPr bwMode="auto">
          <a:xfrm flipH="1">
            <a:off x="5627327" y="3363984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/>
          <p:cNvCxnSpPr/>
          <p:nvPr/>
        </p:nvCxnSpPr>
        <p:spPr bwMode="auto">
          <a:xfrm>
            <a:off x="5786117" y="3384586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/>
          <p:cNvCxnSpPr/>
          <p:nvPr/>
        </p:nvCxnSpPr>
        <p:spPr bwMode="auto">
          <a:xfrm>
            <a:off x="5864516" y="3363984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/>
          <p:cNvCxnSpPr>
            <a:stCxn id="7" idx="3"/>
            <a:endCxn id="10" idx="0"/>
          </p:cNvCxnSpPr>
          <p:nvPr/>
        </p:nvCxnSpPr>
        <p:spPr bwMode="auto">
          <a:xfrm flipH="1">
            <a:off x="2286355" y="3417994"/>
            <a:ext cx="783687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>
            <a:stCxn id="7" idx="4"/>
            <a:endCxn id="11" idx="0"/>
          </p:cNvCxnSpPr>
          <p:nvPr/>
        </p:nvCxnSpPr>
        <p:spPr bwMode="auto">
          <a:xfrm flipH="1">
            <a:off x="2923167" y="3438595"/>
            <a:ext cx="200757" cy="6803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/>
          <p:cNvCxnSpPr>
            <a:endCxn id="12" idx="1"/>
          </p:cNvCxnSpPr>
          <p:nvPr/>
        </p:nvCxnSpPr>
        <p:spPr bwMode="auto">
          <a:xfrm>
            <a:off x="3145030" y="3415740"/>
            <a:ext cx="268538" cy="7238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46"/>
          <p:cNvCxnSpPr>
            <a:stCxn id="7" idx="5"/>
          </p:cNvCxnSpPr>
          <p:nvPr/>
        </p:nvCxnSpPr>
        <p:spPr bwMode="auto">
          <a:xfrm>
            <a:off x="3177806" y="3417993"/>
            <a:ext cx="888903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47"/>
          <p:cNvCxnSpPr/>
          <p:nvPr/>
        </p:nvCxnSpPr>
        <p:spPr bwMode="auto">
          <a:xfrm flipH="1">
            <a:off x="8119910" y="4192928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/>
          <p:nvPr/>
        </p:nvCxnSpPr>
        <p:spPr bwMode="auto">
          <a:xfrm flipH="1">
            <a:off x="8329098" y="419292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Conector recto 49"/>
          <p:cNvCxnSpPr/>
          <p:nvPr/>
        </p:nvCxnSpPr>
        <p:spPr bwMode="auto">
          <a:xfrm>
            <a:off x="8393865" y="417232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50"/>
          <p:cNvCxnSpPr/>
          <p:nvPr/>
        </p:nvCxnSpPr>
        <p:spPr bwMode="auto">
          <a:xfrm>
            <a:off x="8393866" y="417232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51"/>
          <p:cNvCxnSpPr/>
          <p:nvPr/>
        </p:nvCxnSpPr>
        <p:spPr bwMode="auto">
          <a:xfrm flipH="1">
            <a:off x="8721435" y="4216257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Conector recto 52"/>
          <p:cNvCxnSpPr/>
          <p:nvPr/>
        </p:nvCxnSpPr>
        <p:spPr bwMode="auto">
          <a:xfrm flipH="1">
            <a:off x="8930623" y="4216257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Conector recto 53"/>
          <p:cNvCxnSpPr/>
          <p:nvPr/>
        </p:nvCxnSpPr>
        <p:spPr bwMode="auto">
          <a:xfrm>
            <a:off x="8995390" y="4195655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54"/>
          <p:cNvCxnSpPr/>
          <p:nvPr/>
        </p:nvCxnSpPr>
        <p:spPr bwMode="auto">
          <a:xfrm>
            <a:off x="8995391" y="4195655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/>
          <p:cNvCxnSpPr/>
          <p:nvPr/>
        </p:nvCxnSpPr>
        <p:spPr bwMode="auto">
          <a:xfrm flipH="1">
            <a:off x="9284329" y="4195656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/>
          <p:cNvCxnSpPr/>
          <p:nvPr/>
        </p:nvCxnSpPr>
        <p:spPr bwMode="auto">
          <a:xfrm flipH="1">
            <a:off x="9469034" y="419565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/>
          <p:cNvCxnSpPr/>
          <p:nvPr/>
        </p:nvCxnSpPr>
        <p:spPr bwMode="auto">
          <a:xfrm>
            <a:off x="9533801" y="417505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ector recto 58"/>
          <p:cNvCxnSpPr/>
          <p:nvPr/>
        </p:nvCxnSpPr>
        <p:spPr bwMode="auto">
          <a:xfrm>
            <a:off x="9533802" y="417505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Conector recto 59"/>
          <p:cNvCxnSpPr/>
          <p:nvPr/>
        </p:nvCxnSpPr>
        <p:spPr bwMode="auto">
          <a:xfrm flipH="1">
            <a:off x="9838375" y="4195656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Conector recto 60"/>
          <p:cNvCxnSpPr/>
          <p:nvPr/>
        </p:nvCxnSpPr>
        <p:spPr bwMode="auto">
          <a:xfrm flipH="1">
            <a:off x="10023080" y="419565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Conector recto 61"/>
          <p:cNvCxnSpPr/>
          <p:nvPr/>
        </p:nvCxnSpPr>
        <p:spPr bwMode="auto">
          <a:xfrm>
            <a:off x="10087847" y="417505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ector recto 62"/>
          <p:cNvCxnSpPr/>
          <p:nvPr/>
        </p:nvCxnSpPr>
        <p:spPr bwMode="auto">
          <a:xfrm>
            <a:off x="10087848" y="417505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63"/>
          <p:cNvCxnSpPr/>
          <p:nvPr/>
        </p:nvCxnSpPr>
        <p:spPr bwMode="auto">
          <a:xfrm flipH="1">
            <a:off x="3222587" y="4277978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/>
          <p:cNvCxnSpPr/>
          <p:nvPr/>
        </p:nvCxnSpPr>
        <p:spPr bwMode="auto">
          <a:xfrm flipH="1">
            <a:off x="3407292" y="4277977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/>
          <p:cNvCxnSpPr/>
          <p:nvPr/>
        </p:nvCxnSpPr>
        <p:spPr bwMode="auto">
          <a:xfrm>
            <a:off x="3472059" y="4257375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Conector recto 67"/>
          <p:cNvCxnSpPr/>
          <p:nvPr/>
        </p:nvCxnSpPr>
        <p:spPr bwMode="auto">
          <a:xfrm flipH="1">
            <a:off x="2662261" y="4286798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Conector recto 68"/>
          <p:cNvCxnSpPr/>
          <p:nvPr/>
        </p:nvCxnSpPr>
        <p:spPr bwMode="auto">
          <a:xfrm flipH="1">
            <a:off x="2846966" y="4286797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Conector recto 69"/>
          <p:cNvCxnSpPr/>
          <p:nvPr/>
        </p:nvCxnSpPr>
        <p:spPr bwMode="auto">
          <a:xfrm>
            <a:off x="2911733" y="4266195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Conector recto 70"/>
          <p:cNvCxnSpPr/>
          <p:nvPr/>
        </p:nvCxnSpPr>
        <p:spPr bwMode="auto">
          <a:xfrm>
            <a:off x="2911734" y="4266195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Conector recto 72"/>
          <p:cNvCxnSpPr/>
          <p:nvPr/>
        </p:nvCxnSpPr>
        <p:spPr bwMode="auto">
          <a:xfrm flipH="1">
            <a:off x="2232944" y="4259628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Conector recto 73"/>
          <p:cNvCxnSpPr/>
          <p:nvPr/>
        </p:nvCxnSpPr>
        <p:spPr bwMode="auto">
          <a:xfrm>
            <a:off x="2297711" y="4239026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Conector recto 74"/>
          <p:cNvCxnSpPr/>
          <p:nvPr/>
        </p:nvCxnSpPr>
        <p:spPr bwMode="auto">
          <a:xfrm>
            <a:off x="2297712" y="4239026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Forma libre 1"/>
          <p:cNvSpPr/>
          <p:nvPr/>
        </p:nvSpPr>
        <p:spPr bwMode="auto">
          <a:xfrm>
            <a:off x="2941320" y="4001799"/>
            <a:ext cx="1124712" cy="164682"/>
          </a:xfrm>
          <a:custGeom>
            <a:avLst/>
            <a:gdLst>
              <a:gd name="connsiteX0" fmla="*/ 1124712 w 1124712"/>
              <a:gd name="connsiteY0" fmla="*/ 164682 h 164682"/>
              <a:gd name="connsiteX1" fmla="*/ 640080 w 1124712"/>
              <a:gd name="connsiteY1" fmla="*/ 90 h 164682"/>
              <a:gd name="connsiteX2" fmla="*/ 0 w 1124712"/>
              <a:gd name="connsiteY2" fmla="*/ 146394 h 16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24712" h="164682">
                <a:moveTo>
                  <a:pt x="1124712" y="164682"/>
                </a:moveTo>
                <a:cubicBezTo>
                  <a:pt x="976122" y="83910"/>
                  <a:pt x="827532" y="3138"/>
                  <a:pt x="640080" y="90"/>
                </a:cubicBezTo>
                <a:cubicBezTo>
                  <a:pt x="452628" y="-2958"/>
                  <a:pt x="226314" y="71718"/>
                  <a:pt x="0" y="146394"/>
                </a:cubicBezTo>
              </a:path>
            </a:pathLst>
          </a:custGeom>
          <a:noFill/>
          <a:ln w="19050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101" name="Text Box 9"/>
          <p:cNvSpPr txBox="1">
            <a:spLocks noChangeArrowheads="1"/>
          </p:cNvSpPr>
          <p:nvPr/>
        </p:nvSpPr>
        <p:spPr bwMode="auto">
          <a:xfrm>
            <a:off x="3450581" y="3172891"/>
            <a:ext cx="1278625" cy="40011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000" u="none" dirty="0">
                <a:solidFill>
                  <a:srgbClr val="FFFFFF"/>
                </a:solidFill>
                <a:latin typeface="Arial Narrow" panose="020B0606020202030204" pitchFamily="34" charset="0"/>
                <a:sym typeface="Symbol" panose="05050102010706020507" pitchFamily="18" charset="2"/>
              </a:rPr>
              <a:t>ahorro≤</a:t>
            </a:r>
            <a:r>
              <a:rPr lang="es-CO" sz="2000" i="1" u="none" dirty="0">
                <a:solidFill>
                  <a:srgbClr val="FFFFFF"/>
                </a:solidFill>
                <a:latin typeface="Arial Narrow" panose="020B0606020202030204" pitchFamily="34" charset="0"/>
                <a:sym typeface="Symbol" panose="05050102010706020507" pitchFamily="18" charset="2"/>
              </a:rPr>
              <a:t>n</a:t>
            </a:r>
            <a:r>
              <a:rPr lang="es-CO" sz="2000" u="none" dirty="0">
                <a:solidFill>
                  <a:srgbClr val="FFFFFF"/>
                </a:solidFill>
                <a:latin typeface="Arial Narrow" panose="020B0606020202030204" pitchFamily="34" charset="0"/>
                <a:sym typeface="Symbol" panose="05050102010706020507" pitchFamily="18" charset="2"/>
              </a:rPr>
              <a:t>-1</a:t>
            </a:r>
            <a:endParaRPr lang="es-MX" sz="2000" u="none" dirty="0">
              <a:solidFill>
                <a:srgbClr val="FFFFFF"/>
              </a:solidFill>
              <a:latin typeface="Arial Narrow" panose="020B0606020202030204" pitchFamily="34" charset="0"/>
              <a:sym typeface="Symbol" panose="05050102010706020507" pitchFamily="18" charset="2"/>
            </a:endParaRPr>
          </a:p>
        </p:txBody>
      </p:sp>
      <p:cxnSp>
        <p:nvCxnSpPr>
          <p:cNvPr id="104" name="Conector recto de flecha 103"/>
          <p:cNvCxnSpPr/>
          <p:nvPr/>
        </p:nvCxnSpPr>
        <p:spPr bwMode="auto">
          <a:xfrm flipH="1">
            <a:off x="3591751" y="3608112"/>
            <a:ext cx="347867" cy="36675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Elipse 104"/>
          <p:cNvSpPr/>
          <p:nvPr/>
        </p:nvSpPr>
        <p:spPr bwMode="auto">
          <a:xfrm>
            <a:off x="4044390" y="411895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6" name="Elipse 105"/>
          <p:cNvSpPr/>
          <p:nvPr/>
        </p:nvSpPr>
        <p:spPr bwMode="auto">
          <a:xfrm>
            <a:off x="3682445" y="459465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7" name="Elipse 106"/>
          <p:cNvSpPr/>
          <p:nvPr/>
        </p:nvSpPr>
        <p:spPr bwMode="auto">
          <a:xfrm>
            <a:off x="4230357" y="459465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8" name="Elipse 107"/>
          <p:cNvSpPr/>
          <p:nvPr/>
        </p:nvSpPr>
        <p:spPr bwMode="auto">
          <a:xfrm>
            <a:off x="3956401" y="459465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9" name="Elipse 108"/>
          <p:cNvSpPr/>
          <p:nvPr/>
        </p:nvSpPr>
        <p:spPr bwMode="auto">
          <a:xfrm>
            <a:off x="4504313" y="459465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10" name="Conector recto 109"/>
          <p:cNvCxnSpPr>
            <a:stCxn id="105" idx="4"/>
            <a:endCxn id="106" idx="0"/>
          </p:cNvCxnSpPr>
          <p:nvPr/>
        </p:nvCxnSpPr>
        <p:spPr bwMode="auto">
          <a:xfrm flipH="1">
            <a:off x="3758646" y="4259628"/>
            <a:ext cx="361945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Conector recto 110"/>
          <p:cNvCxnSpPr>
            <a:stCxn id="105" idx="4"/>
            <a:endCxn id="108" idx="0"/>
          </p:cNvCxnSpPr>
          <p:nvPr/>
        </p:nvCxnSpPr>
        <p:spPr bwMode="auto">
          <a:xfrm flipH="1">
            <a:off x="4032602" y="4259628"/>
            <a:ext cx="87989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ector recto 111"/>
          <p:cNvCxnSpPr>
            <a:stCxn id="105" idx="5"/>
            <a:endCxn id="107" idx="0"/>
          </p:cNvCxnSpPr>
          <p:nvPr/>
        </p:nvCxnSpPr>
        <p:spPr bwMode="auto">
          <a:xfrm>
            <a:off x="4174473" y="4239026"/>
            <a:ext cx="132085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Conector recto 112"/>
          <p:cNvCxnSpPr>
            <a:stCxn id="105" idx="5"/>
            <a:endCxn id="109" idx="0"/>
          </p:cNvCxnSpPr>
          <p:nvPr/>
        </p:nvCxnSpPr>
        <p:spPr bwMode="auto">
          <a:xfrm>
            <a:off x="4174473" y="4239026"/>
            <a:ext cx="406041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" name="Text Box 9"/>
          <p:cNvSpPr txBox="1">
            <a:spLocks noChangeArrowheads="1"/>
          </p:cNvSpPr>
          <p:nvPr/>
        </p:nvSpPr>
        <p:spPr bwMode="auto">
          <a:xfrm>
            <a:off x="4001483" y="3640360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5" name="Conector recto 114"/>
          <p:cNvCxnSpPr>
            <a:stCxn id="106" idx="3"/>
          </p:cNvCxnSpPr>
          <p:nvPr/>
        </p:nvCxnSpPr>
        <p:spPr bwMode="auto">
          <a:xfrm flipH="1">
            <a:off x="3682109" y="4714732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Conector recto 115"/>
          <p:cNvCxnSpPr>
            <a:stCxn id="106" idx="4"/>
          </p:cNvCxnSpPr>
          <p:nvPr/>
        </p:nvCxnSpPr>
        <p:spPr bwMode="auto">
          <a:xfrm>
            <a:off x="3758645" y="4735334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Conector recto 116"/>
          <p:cNvCxnSpPr>
            <a:stCxn id="106" idx="4"/>
          </p:cNvCxnSpPr>
          <p:nvPr/>
        </p:nvCxnSpPr>
        <p:spPr bwMode="auto">
          <a:xfrm>
            <a:off x="3758645" y="4735334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Conector recto 117"/>
          <p:cNvCxnSpPr/>
          <p:nvPr/>
        </p:nvCxnSpPr>
        <p:spPr bwMode="auto">
          <a:xfrm>
            <a:off x="3804002" y="472503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Conector recto 118"/>
          <p:cNvCxnSpPr/>
          <p:nvPr/>
        </p:nvCxnSpPr>
        <p:spPr bwMode="auto">
          <a:xfrm flipH="1">
            <a:off x="3963255" y="4727771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ector recto 119"/>
          <p:cNvCxnSpPr/>
          <p:nvPr/>
        </p:nvCxnSpPr>
        <p:spPr bwMode="auto">
          <a:xfrm>
            <a:off x="4039791" y="4748373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Conector recto 120"/>
          <p:cNvCxnSpPr/>
          <p:nvPr/>
        </p:nvCxnSpPr>
        <p:spPr bwMode="auto">
          <a:xfrm>
            <a:off x="4039791" y="4748373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Conector recto 121"/>
          <p:cNvCxnSpPr/>
          <p:nvPr/>
        </p:nvCxnSpPr>
        <p:spPr bwMode="auto">
          <a:xfrm>
            <a:off x="4085148" y="473807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Conector recto 122"/>
          <p:cNvCxnSpPr/>
          <p:nvPr/>
        </p:nvCxnSpPr>
        <p:spPr bwMode="auto">
          <a:xfrm flipH="1">
            <a:off x="4243242" y="4732311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Conector recto 123"/>
          <p:cNvCxnSpPr/>
          <p:nvPr/>
        </p:nvCxnSpPr>
        <p:spPr bwMode="auto">
          <a:xfrm>
            <a:off x="4319778" y="4752913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ector recto 124"/>
          <p:cNvCxnSpPr/>
          <p:nvPr/>
        </p:nvCxnSpPr>
        <p:spPr bwMode="auto">
          <a:xfrm>
            <a:off x="4319778" y="4752913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Conector recto 125"/>
          <p:cNvCxnSpPr/>
          <p:nvPr/>
        </p:nvCxnSpPr>
        <p:spPr bwMode="auto">
          <a:xfrm>
            <a:off x="4365135" y="474261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Conector recto 126"/>
          <p:cNvCxnSpPr/>
          <p:nvPr/>
        </p:nvCxnSpPr>
        <p:spPr bwMode="auto">
          <a:xfrm flipH="1">
            <a:off x="4519449" y="4711709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Conector recto 127"/>
          <p:cNvCxnSpPr/>
          <p:nvPr/>
        </p:nvCxnSpPr>
        <p:spPr bwMode="auto">
          <a:xfrm>
            <a:off x="4595985" y="4732311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Conector recto 128"/>
          <p:cNvCxnSpPr/>
          <p:nvPr/>
        </p:nvCxnSpPr>
        <p:spPr bwMode="auto">
          <a:xfrm>
            <a:off x="4595985" y="473231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Conector recto 129"/>
          <p:cNvCxnSpPr/>
          <p:nvPr/>
        </p:nvCxnSpPr>
        <p:spPr bwMode="auto">
          <a:xfrm>
            <a:off x="4641342" y="472200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Conector recto 130"/>
          <p:cNvCxnSpPr/>
          <p:nvPr/>
        </p:nvCxnSpPr>
        <p:spPr bwMode="auto">
          <a:xfrm>
            <a:off x="3472060" y="4257376"/>
            <a:ext cx="136773" cy="3225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Elipse 131"/>
          <p:cNvSpPr/>
          <p:nvPr/>
        </p:nvSpPr>
        <p:spPr bwMode="auto">
          <a:xfrm>
            <a:off x="2170525" y="462997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7" name="Elipse 136"/>
          <p:cNvSpPr/>
          <p:nvPr/>
        </p:nvSpPr>
        <p:spPr bwMode="auto">
          <a:xfrm>
            <a:off x="8041019" y="457628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9" name="Elipse 138"/>
          <p:cNvSpPr/>
          <p:nvPr/>
        </p:nvSpPr>
        <p:spPr bwMode="auto">
          <a:xfrm>
            <a:off x="1819312" y="487803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40" name="Conector recto 139"/>
          <p:cNvCxnSpPr>
            <a:stCxn id="132" idx="3"/>
            <a:endCxn id="139" idx="7"/>
          </p:cNvCxnSpPr>
          <p:nvPr/>
        </p:nvCxnSpPr>
        <p:spPr bwMode="auto">
          <a:xfrm flipH="1">
            <a:off x="1949395" y="4750049"/>
            <a:ext cx="243449" cy="1485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ector recto 142"/>
          <p:cNvCxnSpPr/>
          <p:nvPr/>
        </p:nvCxnSpPr>
        <p:spPr bwMode="auto">
          <a:xfrm flipH="1">
            <a:off x="2116457" y="4259628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ector recto 143"/>
          <p:cNvCxnSpPr/>
          <p:nvPr/>
        </p:nvCxnSpPr>
        <p:spPr bwMode="auto">
          <a:xfrm flipH="1">
            <a:off x="2122774" y="4768971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CuadroTexto 41">
            <a:extLst>
              <a:ext uri="{FF2B5EF4-FFF2-40B4-BE49-F238E27FC236}">
                <a16:creationId xmlns:a16="http://schemas.microsoft.com/office/drawing/2014/main" id="{4BB92642-5060-8218-5C93-84ADCFF9F5FE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60</a:t>
            </a:fld>
            <a:endParaRPr lang="es-MX" dirty="0"/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26CCAB2F-4FF7-3496-169F-F0E75FBBE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D7533F5C-648E-902B-5A25-A5A12666E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3" y="379252"/>
            <a:ext cx="88161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¿Valdrá la pena agregar una arista más a algún nodo?</a:t>
            </a:r>
            <a:endParaRPr lang="es-MX" sz="2800" u="none" dirty="0">
              <a:solidFill>
                <a:srgbClr val="FFFFFF"/>
              </a:solidFill>
              <a:latin typeface="+mj-lt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1193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01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33025" y="1073427"/>
            <a:ext cx="11630111" cy="5580837"/>
          </a:xfrm>
        </p:spPr>
        <p:txBody>
          <a:bodyPr/>
          <a:lstStyle/>
          <a:p>
            <a:r>
              <a:rPr lang="es-MX" sz="2400" dirty="0">
                <a:effectLst/>
              </a:rPr>
              <a:t>Considere otro nodo</a:t>
            </a:r>
            <a:r>
              <a:rPr lang="es-MX" sz="2400" i="1" dirty="0">
                <a:effectLst/>
              </a:rPr>
              <a:t> j</a:t>
            </a:r>
            <a:r>
              <a:rPr lang="es-MX" sz="2400" dirty="0">
                <a:effectLst/>
              </a:rPr>
              <a:t> que no es descendiente de </a:t>
            </a:r>
            <a:r>
              <a:rPr lang="es-MX" sz="2400" i="1" dirty="0">
                <a:effectLst/>
              </a:rPr>
              <a:t>i</a:t>
            </a:r>
            <a:r>
              <a:rPr lang="es-MX" sz="2400" dirty="0">
                <a:effectLst/>
              </a:rPr>
              <a:t> (analizado ya) ni es su papá. </a:t>
            </a:r>
          </a:p>
          <a:p>
            <a:pPr marL="742950" lvl="2" indent="-342900">
              <a:buClr>
                <a:schemeClr val="hlink"/>
              </a:buClr>
              <a:buBlip>
                <a:blip r:embed="rId2"/>
              </a:buBlip>
            </a:pPr>
            <a:r>
              <a:rPr lang="es-MX" dirty="0">
                <a:effectLst/>
                <a:ea typeface="+mn-ea"/>
                <a:cs typeface="+mn-cs"/>
              </a:rPr>
              <a:t>Sea </a:t>
            </a:r>
            <a:r>
              <a:rPr lang="es-MX" i="1" dirty="0">
                <a:effectLst/>
                <a:ea typeface="+mn-ea"/>
                <a:cs typeface="+mn-cs"/>
              </a:rPr>
              <a:t>j</a:t>
            </a:r>
            <a:r>
              <a:rPr lang="es-MX" baseline="-25000" dirty="0">
                <a:effectLst/>
                <a:ea typeface="+mn-ea"/>
                <a:cs typeface="+mn-cs"/>
              </a:rPr>
              <a:t>0</a:t>
            </a:r>
            <a:r>
              <a:rPr lang="es-MX" dirty="0">
                <a:effectLst/>
                <a:ea typeface="+mn-ea"/>
                <a:cs typeface="+mn-cs"/>
              </a:rPr>
              <a:t> el hermano de </a:t>
            </a:r>
            <a:r>
              <a:rPr lang="es-MX" i="1" dirty="0">
                <a:effectLst/>
                <a:ea typeface="+mn-ea"/>
                <a:cs typeface="+mn-cs"/>
              </a:rPr>
              <a:t>i</a:t>
            </a:r>
            <a:r>
              <a:rPr lang="es-MX" dirty="0">
                <a:effectLst/>
                <a:ea typeface="+mn-ea"/>
                <a:cs typeface="+mn-cs"/>
              </a:rPr>
              <a:t> que es el ancestro de</a:t>
            </a:r>
            <a:r>
              <a:rPr lang="es-MX" i="1" dirty="0">
                <a:effectLst/>
                <a:ea typeface="+mn-ea"/>
                <a:cs typeface="+mn-cs"/>
              </a:rPr>
              <a:t> j</a:t>
            </a:r>
            <a:r>
              <a:rPr lang="es-MX" dirty="0">
                <a:effectLst/>
                <a:ea typeface="+mn-ea"/>
                <a:cs typeface="+mn-cs"/>
              </a:rPr>
              <a:t>, o la raíz, si no hay tal hermano.</a:t>
            </a:r>
          </a:p>
          <a:p>
            <a:endParaRPr lang="es-MX" sz="2400" dirty="0">
              <a:effectLst/>
            </a:endParaRPr>
          </a:p>
          <a:p>
            <a:endParaRPr lang="es-MX" sz="2800" dirty="0">
              <a:effectLst/>
            </a:endParaRPr>
          </a:p>
          <a:p>
            <a:endParaRPr lang="es-MX" sz="2800" dirty="0">
              <a:effectLst/>
            </a:endParaRPr>
          </a:p>
          <a:p>
            <a:endParaRPr lang="es-MX" sz="2800" dirty="0">
              <a:effectLst/>
            </a:endParaRPr>
          </a:p>
          <a:p>
            <a:endParaRPr lang="es-MX" sz="2800" dirty="0">
              <a:effectLst/>
            </a:endParaRPr>
          </a:p>
          <a:p>
            <a:endParaRPr lang="es-MX" sz="2800" dirty="0">
              <a:effectLst/>
            </a:endParaRPr>
          </a:p>
          <a:p>
            <a:endParaRPr lang="es-MX" sz="2800" dirty="0">
              <a:effectLst/>
            </a:endParaRPr>
          </a:p>
          <a:p>
            <a:endParaRPr lang="es-MX" sz="1000" dirty="0">
              <a:effectLst/>
            </a:endParaRPr>
          </a:p>
          <a:p>
            <a:r>
              <a:rPr lang="es-MX" sz="2400" dirty="0">
                <a:effectLst/>
              </a:rPr>
              <a:t>Esto incluye el caso en que </a:t>
            </a:r>
            <a:r>
              <a:rPr lang="es-MX" sz="2400" i="1" dirty="0">
                <a:effectLst/>
              </a:rPr>
              <a:t>i </a:t>
            </a:r>
            <a:r>
              <a:rPr lang="es-MX" sz="2400" dirty="0">
                <a:effectLst/>
              </a:rPr>
              <a:t>y </a:t>
            </a:r>
            <a:r>
              <a:rPr lang="es-MX" sz="2400" i="1" dirty="0">
                <a:effectLst/>
              </a:rPr>
              <a:t>j </a:t>
            </a:r>
            <a:r>
              <a:rPr lang="es-MX" sz="2400" dirty="0">
                <a:effectLst/>
              </a:rPr>
              <a:t>comparten un ancestro que no es la raíz y no es el papá (ni de </a:t>
            </a:r>
            <a:r>
              <a:rPr lang="es-MX" sz="2400" i="1" dirty="0">
                <a:effectLst/>
              </a:rPr>
              <a:t>i </a:t>
            </a:r>
            <a:r>
              <a:rPr lang="es-MX" sz="2400" dirty="0">
                <a:effectLst/>
              </a:rPr>
              <a:t>ni de </a:t>
            </a:r>
            <a:r>
              <a:rPr lang="es-MX" sz="2400" i="1" dirty="0">
                <a:effectLst/>
              </a:rPr>
              <a:t>j</a:t>
            </a:r>
            <a:r>
              <a:rPr lang="es-MX" sz="2400" dirty="0">
                <a:effectLst/>
              </a:rPr>
              <a:t>).</a:t>
            </a: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endParaRPr lang="es-MX" sz="2400" dirty="0">
              <a:effectLst/>
            </a:endParaRPr>
          </a:p>
          <a:p>
            <a:pPr marL="0" indent="0">
              <a:buNone/>
            </a:pPr>
            <a:endParaRPr lang="es-MX" sz="2400" dirty="0">
              <a:effectLst/>
            </a:endParaRPr>
          </a:p>
        </p:txBody>
      </p:sp>
      <p:sp>
        <p:nvSpPr>
          <p:cNvPr id="7" name="Elipse 6"/>
          <p:cNvSpPr/>
          <p:nvPr/>
        </p:nvSpPr>
        <p:spPr bwMode="auto">
          <a:xfrm>
            <a:off x="3047723" y="340620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5729866" y="335638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7409894" y="335638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2210154" y="422724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2846966" y="422724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391250" y="422724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9089922" y="3335868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8317665" y="415690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8889165" y="415690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9384465" y="415690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9955965" y="415690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7" name="Elipse 26"/>
          <p:cNvSpPr/>
          <p:nvPr/>
        </p:nvSpPr>
        <p:spPr bwMode="auto">
          <a:xfrm>
            <a:off x="6412945" y="203921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28" name="Conector recto 27"/>
          <p:cNvCxnSpPr>
            <a:stCxn id="27" idx="4"/>
            <a:endCxn id="7" idx="0"/>
          </p:cNvCxnSpPr>
          <p:nvPr/>
        </p:nvCxnSpPr>
        <p:spPr bwMode="auto">
          <a:xfrm flipH="1">
            <a:off x="3123923" y="2179890"/>
            <a:ext cx="3365222" cy="122631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>
            <a:stCxn id="27" idx="5"/>
            <a:endCxn id="8" idx="0"/>
          </p:cNvCxnSpPr>
          <p:nvPr/>
        </p:nvCxnSpPr>
        <p:spPr bwMode="auto">
          <a:xfrm flipH="1">
            <a:off x="5806067" y="2159287"/>
            <a:ext cx="736961" cy="11970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29"/>
          <p:cNvCxnSpPr>
            <a:stCxn id="27" idx="5"/>
            <a:endCxn id="9" idx="1"/>
          </p:cNvCxnSpPr>
          <p:nvPr/>
        </p:nvCxnSpPr>
        <p:spPr bwMode="auto">
          <a:xfrm>
            <a:off x="6543028" y="2159287"/>
            <a:ext cx="889185" cy="12176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30"/>
          <p:cNvCxnSpPr>
            <a:stCxn id="27" idx="5"/>
            <a:endCxn id="14" idx="1"/>
          </p:cNvCxnSpPr>
          <p:nvPr/>
        </p:nvCxnSpPr>
        <p:spPr bwMode="auto">
          <a:xfrm>
            <a:off x="6543028" y="2159287"/>
            <a:ext cx="2569213" cy="11971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31"/>
          <p:cNvCxnSpPr>
            <a:stCxn id="14" idx="3"/>
            <a:endCxn id="15" idx="0"/>
          </p:cNvCxnSpPr>
          <p:nvPr/>
        </p:nvCxnSpPr>
        <p:spPr bwMode="auto">
          <a:xfrm flipH="1">
            <a:off x="8393866" y="3455943"/>
            <a:ext cx="718375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ector recto 32"/>
          <p:cNvCxnSpPr>
            <a:stCxn id="14" idx="3"/>
            <a:endCxn id="16" idx="1"/>
          </p:cNvCxnSpPr>
          <p:nvPr/>
        </p:nvCxnSpPr>
        <p:spPr bwMode="auto">
          <a:xfrm flipH="1">
            <a:off x="8911484" y="3455942"/>
            <a:ext cx="200757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ector recto 33"/>
          <p:cNvCxnSpPr>
            <a:stCxn id="14" idx="4"/>
            <a:endCxn id="17" idx="0"/>
          </p:cNvCxnSpPr>
          <p:nvPr/>
        </p:nvCxnSpPr>
        <p:spPr bwMode="auto">
          <a:xfrm>
            <a:off x="9166123" y="3476545"/>
            <a:ext cx="294543" cy="6803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/>
          <p:cNvCxnSpPr>
            <a:stCxn id="14" idx="5"/>
            <a:endCxn id="18" idx="0"/>
          </p:cNvCxnSpPr>
          <p:nvPr/>
        </p:nvCxnSpPr>
        <p:spPr bwMode="auto">
          <a:xfrm>
            <a:off x="9220005" y="3455942"/>
            <a:ext cx="812161" cy="700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recto 35"/>
          <p:cNvCxnSpPr/>
          <p:nvPr/>
        </p:nvCxnSpPr>
        <p:spPr bwMode="auto">
          <a:xfrm flipH="1">
            <a:off x="6943995" y="3491444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36"/>
          <p:cNvCxnSpPr/>
          <p:nvPr/>
        </p:nvCxnSpPr>
        <p:spPr bwMode="auto">
          <a:xfrm flipH="1">
            <a:off x="7306497" y="3491444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/>
          <p:cNvCxnSpPr/>
          <p:nvPr/>
        </p:nvCxnSpPr>
        <p:spPr bwMode="auto">
          <a:xfrm>
            <a:off x="7465287" y="3512046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ector recto 38"/>
          <p:cNvCxnSpPr/>
          <p:nvPr/>
        </p:nvCxnSpPr>
        <p:spPr bwMode="auto">
          <a:xfrm>
            <a:off x="7511030" y="3491444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ector recto 39"/>
          <p:cNvCxnSpPr/>
          <p:nvPr/>
        </p:nvCxnSpPr>
        <p:spPr bwMode="auto">
          <a:xfrm flipH="1">
            <a:off x="5264825" y="3472272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/>
          <p:nvPr/>
        </p:nvCxnSpPr>
        <p:spPr bwMode="auto">
          <a:xfrm flipH="1">
            <a:off x="5627327" y="3472272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/>
          <p:cNvCxnSpPr/>
          <p:nvPr/>
        </p:nvCxnSpPr>
        <p:spPr bwMode="auto">
          <a:xfrm>
            <a:off x="5786117" y="3492874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/>
          <p:cNvCxnSpPr/>
          <p:nvPr/>
        </p:nvCxnSpPr>
        <p:spPr bwMode="auto">
          <a:xfrm>
            <a:off x="5864516" y="3472272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/>
          <p:cNvCxnSpPr>
            <a:stCxn id="7" idx="3"/>
            <a:endCxn id="10" idx="0"/>
          </p:cNvCxnSpPr>
          <p:nvPr/>
        </p:nvCxnSpPr>
        <p:spPr bwMode="auto">
          <a:xfrm flipH="1">
            <a:off x="2286355" y="3526282"/>
            <a:ext cx="783687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>
            <a:stCxn id="7" idx="4"/>
            <a:endCxn id="11" idx="0"/>
          </p:cNvCxnSpPr>
          <p:nvPr/>
        </p:nvCxnSpPr>
        <p:spPr bwMode="auto">
          <a:xfrm flipH="1">
            <a:off x="2923167" y="3546883"/>
            <a:ext cx="200757" cy="6803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/>
          <p:cNvCxnSpPr>
            <a:endCxn id="12" idx="1"/>
          </p:cNvCxnSpPr>
          <p:nvPr/>
        </p:nvCxnSpPr>
        <p:spPr bwMode="auto">
          <a:xfrm>
            <a:off x="3145030" y="3524028"/>
            <a:ext cx="268538" cy="7238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46"/>
          <p:cNvCxnSpPr>
            <a:stCxn id="7" idx="5"/>
          </p:cNvCxnSpPr>
          <p:nvPr/>
        </p:nvCxnSpPr>
        <p:spPr bwMode="auto">
          <a:xfrm>
            <a:off x="3177806" y="3526281"/>
            <a:ext cx="888903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47"/>
          <p:cNvCxnSpPr/>
          <p:nvPr/>
        </p:nvCxnSpPr>
        <p:spPr bwMode="auto">
          <a:xfrm flipH="1">
            <a:off x="8119910" y="4301216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/>
          <p:nvPr/>
        </p:nvCxnSpPr>
        <p:spPr bwMode="auto">
          <a:xfrm flipH="1">
            <a:off x="8329098" y="430121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Conector recto 49"/>
          <p:cNvCxnSpPr/>
          <p:nvPr/>
        </p:nvCxnSpPr>
        <p:spPr bwMode="auto">
          <a:xfrm>
            <a:off x="8393865" y="428061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50"/>
          <p:cNvCxnSpPr/>
          <p:nvPr/>
        </p:nvCxnSpPr>
        <p:spPr bwMode="auto">
          <a:xfrm>
            <a:off x="8393866" y="428061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51"/>
          <p:cNvCxnSpPr/>
          <p:nvPr/>
        </p:nvCxnSpPr>
        <p:spPr bwMode="auto">
          <a:xfrm flipH="1">
            <a:off x="8721435" y="4324545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Conector recto 52"/>
          <p:cNvCxnSpPr/>
          <p:nvPr/>
        </p:nvCxnSpPr>
        <p:spPr bwMode="auto">
          <a:xfrm flipH="1">
            <a:off x="8930623" y="432454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Conector recto 53"/>
          <p:cNvCxnSpPr/>
          <p:nvPr/>
        </p:nvCxnSpPr>
        <p:spPr bwMode="auto">
          <a:xfrm>
            <a:off x="8995390" y="430394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54"/>
          <p:cNvCxnSpPr/>
          <p:nvPr/>
        </p:nvCxnSpPr>
        <p:spPr bwMode="auto">
          <a:xfrm>
            <a:off x="8995391" y="430394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/>
          <p:cNvCxnSpPr/>
          <p:nvPr/>
        </p:nvCxnSpPr>
        <p:spPr bwMode="auto">
          <a:xfrm flipH="1">
            <a:off x="9284329" y="4303944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/>
          <p:cNvCxnSpPr/>
          <p:nvPr/>
        </p:nvCxnSpPr>
        <p:spPr bwMode="auto">
          <a:xfrm flipH="1">
            <a:off x="9469034" y="4303943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/>
          <p:cNvCxnSpPr/>
          <p:nvPr/>
        </p:nvCxnSpPr>
        <p:spPr bwMode="auto">
          <a:xfrm>
            <a:off x="9533801" y="4283341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ector recto 58"/>
          <p:cNvCxnSpPr/>
          <p:nvPr/>
        </p:nvCxnSpPr>
        <p:spPr bwMode="auto">
          <a:xfrm>
            <a:off x="9533802" y="4283341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Conector recto 59"/>
          <p:cNvCxnSpPr/>
          <p:nvPr/>
        </p:nvCxnSpPr>
        <p:spPr bwMode="auto">
          <a:xfrm flipH="1">
            <a:off x="9838375" y="4303944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Conector recto 60"/>
          <p:cNvCxnSpPr/>
          <p:nvPr/>
        </p:nvCxnSpPr>
        <p:spPr bwMode="auto">
          <a:xfrm flipH="1">
            <a:off x="10023080" y="4303943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Conector recto 61"/>
          <p:cNvCxnSpPr/>
          <p:nvPr/>
        </p:nvCxnSpPr>
        <p:spPr bwMode="auto">
          <a:xfrm>
            <a:off x="10087847" y="4283341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ector recto 62"/>
          <p:cNvCxnSpPr/>
          <p:nvPr/>
        </p:nvCxnSpPr>
        <p:spPr bwMode="auto">
          <a:xfrm>
            <a:off x="10087848" y="4283341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63"/>
          <p:cNvCxnSpPr/>
          <p:nvPr/>
        </p:nvCxnSpPr>
        <p:spPr bwMode="auto">
          <a:xfrm flipH="1">
            <a:off x="3222587" y="4386266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/>
          <p:cNvCxnSpPr/>
          <p:nvPr/>
        </p:nvCxnSpPr>
        <p:spPr bwMode="auto">
          <a:xfrm flipH="1">
            <a:off x="3407292" y="438626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/>
          <p:cNvCxnSpPr/>
          <p:nvPr/>
        </p:nvCxnSpPr>
        <p:spPr bwMode="auto">
          <a:xfrm>
            <a:off x="3472059" y="436566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Conector recto 67"/>
          <p:cNvCxnSpPr/>
          <p:nvPr/>
        </p:nvCxnSpPr>
        <p:spPr bwMode="auto">
          <a:xfrm flipH="1">
            <a:off x="2662261" y="4395086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Conector recto 68"/>
          <p:cNvCxnSpPr/>
          <p:nvPr/>
        </p:nvCxnSpPr>
        <p:spPr bwMode="auto">
          <a:xfrm flipH="1">
            <a:off x="2846966" y="439508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Conector recto 69"/>
          <p:cNvCxnSpPr/>
          <p:nvPr/>
        </p:nvCxnSpPr>
        <p:spPr bwMode="auto">
          <a:xfrm>
            <a:off x="2911733" y="437448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Conector recto 70"/>
          <p:cNvCxnSpPr/>
          <p:nvPr/>
        </p:nvCxnSpPr>
        <p:spPr bwMode="auto">
          <a:xfrm>
            <a:off x="2911734" y="437448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Conector recto 72"/>
          <p:cNvCxnSpPr/>
          <p:nvPr/>
        </p:nvCxnSpPr>
        <p:spPr bwMode="auto">
          <a:xfrm flipH="1">
            <a:off x="2232944" y="4367916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Conector recto 73"/>
          <p:cNvCxnSpPr/>
          <p:nvPr/>
        </p:nvCxnSpPr>
        <p:spPr bwMode="auto">
          <a:xfrm>
            <a:off x="2297711" y="4347314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Conector recto 74"/>
          <p:cNvCxnSpPr/>
          <p:nvPr/>
        </p:nvCxnSpPr>
        <p:spPr bwMode="auto">
          <a:xfrm>
            <a:off x="2297712" y="4347314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Elipse 104"/>
          <p:cNvSpPr/>
          <p:nvPr/>
        </p:nvSpPr>
        <p:spPr bwMode="auto">
          <a:xfrm>
            <a:off x="4044390" y="422724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6" name="Elipse 105"/>
          <p:cNvSpPr/>
          <p:nvPr/>
        </p:nvSpPr>
        <p:spPr bwMode="auto">
          <a:xfrm>
            <a:off x="3682445" y="470294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7" name="Elipse 106"/>
          <p:cNvSpPr/>
          <p:nvPr/>
        </p:nvSpPr>
        <p:spPr bwMode="auto">
          <a:xfrm>
            <a:off x="4230357" y="470294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8" name="Elipse 107"/>
          <p:cNvSpPr/>
          <p:nvPr/>
        </p:nvSpPr>
        <p:spPr bwMode="auto">
          <a:xfrm>
            <a:off x="3956401" y="470294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9" name="Elipse 108"/>
          <p:cNvSpPr/>
          <p:nvPr/>
        </p:nvSpPr>
        <p:spPr bwMode="auto">
          <a:xfrm>
            <a:off x="4504313" y="4702945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10" name="Conector recto 109"/>
          <p:cNvCxnSpPr>
            <a:stCxn id="105" idx="4"/>
            <a:endCxn id="106" idx="0"/>
          </p:cNvCxnSpPr>
          <p:nvPr/>
        </p:nvCxnSpPr>
        <p:spPr bwMode="auto">
          <a:xfrm flipH="1">
            <a:off x="3758646" y="4367916"/>
            <a:ext cx="361945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Conector recto 110"/>
          <p:cNvCxnSpPr>
            <a:stCxn id="105" idx="4"/>
            <a:endCxn id="108" idx="0"/>
          </p:cNvCxnSpPr>
          <p:nvPr/>
        </p:nvCxnSpPr>
        <p:spPr bwMode="auto">
          <a:xfrm flipH="1">
            <a:off x="4032602" y="4367916"/>
            <a:ext cx="87989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ector recto 111"/>
          <p:cNvCxnSpPr>
            <a:stCxn id="105" idx="5"/>
            <a:endCxn id="107" idx="0"/>
          </p:cNvCxnSpPr>
          <p:nvPr/>
        </p:nvCxnSpPr>
        <p:spPr bwMode="auto">
          <a:xfrm>
            <a:off x="4174473" y="4347314"/>
            <a:ext cx="132085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Conector recto 112"/>
          <p:cNvCxnSpPr>
            <a:stCxn id="105" idx="5"/>
            <a:endCxn id="109" idx="0"/>
          </p:cNvCxnSpPr>
          <p:nvPr/>
        </p:nvCxnSpPr>
        <p:spPr bwMode="auto">
          <a:xfrm>
            <a:off x="4174473" y="4347314"/>
            <a:ext cx="406041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" name="Text Box 9"/>
          <p:cNvSpPr txBox="1">
            <a:spLocks noChangeArrowheads="1"/>
          </p:cNvSpPr>
          <p:nvPr/>
        </p:nvSpPr>
        <p:spPr bwMode="auto">
          <a:xfrm>
            <a:off x="4001483" y="3748648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5" name="Conector recto 114"/>
          <p:cNvCxnSpPr>
            <a:stCxn id="106" idx="3"/>
          </p:cNvCxnSpPr>
          <p:nvPr/>
        </p:nvCxnSpPr>
        <p:spPr bwMode="auto">
          <a:xfrm flipH="1">
            <a:off x="3682109" y="4823020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Conector recto 115"/>
          <p:cNvCxnSpPr>
            <a:stCxn id="106" idx="4"/>
          </p:cNvCxnSpPr>
          <p:nvPr/>
        </p:nvCxnSpPr>
        <p:spPr bwMode="auto">
          <a:xfrm>
            <a:off x="3758645" y="4843622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Conector recto 116"/>
          <p:cNvCxnSpPr>
            <a:stCxn id="106" idx="4"/>
          </p:cNvCxnSpPr>
          <p:nvPr/>
        </p:nvCxnSpPr>
        <p:spPr bwMode="auto">
          <a:xfrm>
            <a:off x="3758645" y="4843622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Conector recto 117"/>
          <p:cNvCxnSpPr/>
          <p:nvPr/>
        </p:nvCxnSpPr>
        <p:spPr bwMode="auto">
          <a:xfrm>
            <a:off x="3804002" y="483332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Conector recto 118"/>
          <p:cNvCxnSpPr/>
          <p:nvPr/>
        </p:nvCxnSpPr>
        <p:spPr bwMode="auto">
          <a:xfrm flipH="1">
            <a:off x="3963255" y="4836059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ector recto 119"/>
          <p:cNvCxnSpPr/>
          <p:nvPr/>
        </p:nvCxnSpPr>
        <p:spPr bwMode="auto">
          <a:xfrm>
            <a:off x="4039791" y="4856661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Conector recto 120"/>
          <p:cNvCxnSpPr/>
          <p:nvPr/>
        </p:nvCxnSpPr>
        <p:spPr bwMode="auto">
          <a:xfrm>
            <a:off x="4039791" y="485666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Conector recto 121"/>
          <p:cNvCxnSpPr/>
          <p:nvPr/>
        </p:nvCxnSpPr>
        <p:spPr bwMode="auto">
          <a:xfrm>
            <a:off x="4085148" y="484635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Conector recto 122"/>
          <p:cNvCxnSpPr/>
          <p:nvPr/>
        </p:nvCxnSpPr>
        <p:spPr bwMode="auto">
          <a:xfrm flipH="1">
            <a:off x="4243242" y="4840599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Conector recto 123"/>
          <p:cNvCxnSpPr/>
          <p:nvPr/>
        </p:nvCxnSpPr>
        <p:spPr bwMode="auto">
          <a:xfrm>
            <a:off x="4319778" y="4861201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ector recto 124"/>
          <p:cNvCxnSpPr/>
          <p:nvPr/>
        </p:nvCxnSpPr>
        <p:spPr bwMode="auto">
          <a:xfrm>
            <a:off x="4319778" y="486120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Conector recto 125"/>
          <p:cNvCxnSpPr/>
          <p:nvPr/>
        </p:nvCxnSpPr>
        <p:spPr bwMode="auto">
          <a:xfrm>
            <a:off x="4365135" y="485089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Conector recto 126"/>
          <p:cNvCxnSpPr/>
          <p:nvPr/>
        </p:nvCxnSpPr>
        <p:spPr bwMode="auto">
          <a:xfrm flipH="1">
            <a:off x="4519449" y="4819997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Conector recto 127"/>
          <p:cNvCxnSpPr/>
          <p:nvPr/>
        </p:nvCxnSpPr>
        <p:spPr bwMode="auto">
          <a:xfrm>
            <a:off x="4595985" y="4840599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Conector recto 128"/>
          <p:cNvCxnSpPr/>
          <p:nvPr/>
        </p:nvCxnSpPr>
        <p:spPr bwMode="auto">
          <a:xfrm>
            <a:off x="4595985" y="484059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Conector recto 129"/>
          <p:cNvCxnSpPr/>
          <p:nvPr/>
        </p:nvCxnSpPr>
        <p:spPr bwMode="auto">
          <a:xfrm>
            <a:off x="4641342" y="4830297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Conector recto 130"/>
          <p:cNvCxnSpPr/>
          <p:nvPr/>
        </p:nvCxnSpPr>
        <p:spPr bwMode="auto">
          <a:xfrm>
            <a:off x="3472060" y="4365664"/>
            <a:ext cx="136773" cy="3225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Elipse 131"/>
          <p:cNvSpPr/>
          <p:nvPr/>
        </p:nvSpPr>
        <p:spPr bwMode="auto">
          <a:xfrm>
            <a:off x="2170525" y="473826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3" name="Text Box 9"/>
          <p:cNvSpPr txBox="1">
            <a:spLocks noChangeArrowheads="1"/>
          </p:cNvSpPr>
          <p:nvPr/>
        </p:nvSpPr>
        <p:spPr bwMode="auto">
          <a:xfrm>
            <a:off x="1576694" y="4911555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4" name="Text Box 9"/>
          <p:cNvSpPr txBox="1">
            <a:spLocks noChangeArrowheads="1"/>
          </p:cNvSpPr>
          <p:nvPr/>
        </p:nvSpPr>
        <p:spPr bwMode="auto">
          <a:xfrm>
            <a:off x="1895512" y="3955201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s-MX" sz="2200" u="none" baseline="-25000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6" name="Text Box 9"/>
          <p:cNvSpPr txBox="1">
            <a:spLocks noChangeArrowheads="1"/>
          </p:cNvSpPr>
          <p:nvPr/>
        </p:nvSpPr>
        <p:spPr bwMode="auto">
          <a:xfrm>
            <a:off x="6681893" y="1782189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s-MX" sz="2200" u="none" baseline="-25000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7" name="Elipse 136"/>
          <p:cNvSpPr/>
          <p:nvPr/>
        </p:nvSpPr>
        <p:spPr bwMode="auto">
          <a:xfrm>
            <a:off x="8041019" y="468457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9" name="Elipse 138"/>
          <p:cNvSpPr/>
          <p:nvPr/>
        </p:nvSpPr>
        <p:spPr bwMode="auto">
          <a:xfrm>
            <a:off x="1819312" y="498632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40" name="Conector recto 139"/>
          <p:cNvCxnSpPr>
            <a:stCxn id="132" idx="3"/>
            <a:endCxn id="139" idx="7"/>
          </p:cNvCxnSpPr>
          <p:nvPr/>
        </p:nvCxnSpPr>
        <p:spPr bwMode="auto">
          <a:xfrm flipH="1">
            <a:off x="1949395" y="4858337"/>
            <a:ext cx="243449" cy="1485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ector recto 142"/>
          <p:cNvCxnSpPr/>
          <p:nvPr/>
        </p:nvCxnSpPr>
        <p:spPr bwMode="auto">
          <a:xfrm flipH="1">
            <a:off x="2116457" y="4367916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ector recto 143"/>
          <p:cNvCxnSpPr/>
          <p:nvPr/>
        </p:nvCxnSpPr>
        <p:spPr bwMode="auto">
          <a:xfrm flipH="1">
            <a:off x="2122774" y="4877259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8" name="Text Box 9"/>
          <p:cNvSpPr txBox="1">
            <a:spLocks noChangeArrowheads="1"/>
          </p:cNvSpPr>
          <p:nvPr/>
        </p:nvSpPr>
        <p:spPr bwMode="auto">
          <a:xfrm>
            <a:off x="7823316" y="4463873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endParaRPr lang="es-MX" sz="2200" i="1" u="none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Rectángulo redondeado 4"/>
          <p:cNvSpPr/>
          <p:nvPr/>
        </p:nvSpPr>
        <p:spPr bwMode="auto">
          <a:xfrm>
            <a:off x="9894731" y="2637908"/>
            <a:ext cx="2152011" cy="117488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s-MX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lámina analizo dos casos, el blanco y el verde</a:t>
            </a: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4BB92642-5060-8218-5C93-84ADCFF9F5FE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61</a:t>
            </a:fld>
            <a:endParaRPr lang="es-MX" dirty="0"/>
          </a:p>
        </p:txBody>
      </p:sp>
      <p:sp>
        <p:nvSpPr>
          <p:cNvPr id="20" name="Text Box 9">
            <a:extLst>
              <a:ext uri="{FF2B5EF4-FFF2-40B4-BE49-F238E27FC236}">
                <a16:creationId xmlns:a16="http://schemas.microsoft.com/office/drawing/2014/main" id="{26CCAB2F-4FF7-3496-169F-F0E75FBBE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D7533F5C-648E-902B-5A25-A5A12666E3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3" y="379252"/>
            <a:ext cx="88161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¿Valdrá la pena agregar una arista más a algún nodo?</a:t>
            </a:r>
            <a:endParaRPr lang="es-MX" sz="2800" u="none" dirty="0">
              <a:solidFill>
                <a:srgbClr val="FFFFFF"/>
              </a:solidFill>
              <a:latin typeface="+mj-lt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6653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" grpId="0"/>
      <p:bldP spid="136" grpId="0"/>
      <p:bldP spid="5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1085" y="1044339"/>
            <a:ext cx="10388009" cy="5678957"/>
          </a:xfrm>
        </p:spPr>
        <p:txBody>
          <a:bodyPr/>
          <a:lstStyle/>
          <a:p>
            <a:r>
              <a:rPr lang="es-MX" sz="2400" dirty="0"/>
              <a:t>Considere la trayectoria simple de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 a </a:t>
            </a:r>
            <a:r>
              <a:rPr lang="es-MX" sz="2400" i="1" dirty="0"/>
              <a:t>j: </a:t>
            </a:r>
            <a:r>
              <a:rPr lang="es-MX" sz="2400" dirty="0"/>
              <a:t>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, </a:t>
            </a:r>
            <a:r>
              <a:rPr lang="es-MX" sz="2400" i="1" dirty="0"/>
              <a:t>j</a:t>
            </a:r>
            <a:r>
              <a:rPr lang="es-MX" sz="2400" baseline="-25000" dirty="0"/>
              <a:t>1</a:t>
            </a:r>
            <a:r>
              <a:rPr lang="es-MX" sz="2400" dirty="0"/>
              <a:t>,… </a:t>
            </a:r>
            <a:r>
              <a:rPr lang="es-MX" sz="2400" i="1" dirty="0" err="1"/>
              <a:t>j</a:t>
            </a:r>
            <a:r>
              <a:rPr lang="es-MX" sz="2400" baseline="-25000" dirty="0" err="1"/>
              <a:t>x</a:t>
            </a:r>
            <a:r>
              <a:rPr lang="es-MX" sz="2400" dirty="0"/>
              <a:t> = </a:t>
            </a:r>
            <a:r>
              <a:rPr lang="es-MX" sz="2400" i="1" dirty="0"/>
              <a:t>j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000" dirty="0"/>
              <a:t>No pasa por ningún nodo descendiente de </a:t>
            </a:r>
            <a:r>
              <a:rPr lang="es-MX" sz="2000" i="1" dirty="0"/>
              <a:t>i</a:t>
            </a:r>
            <a:r>
              <a:rPr lang="es-MX" sz="2000" dirty="0"/>
              <a:t>.</a:t>
            </a:r>
          </a:p>
          <a:p>
            <a:pPr lvl="1"/>
            <a:endParaRPr lang="es-MX" sz="20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r>
              <a:rPr lang="es-MX" sz="2400" dirty="0"/>
              <a:t>Ligar </a:t>
            </a:r>
            <a:r>
              <a:rPr lang="es-MX" sz="2400" i="1" dirty="0"/>
              <a:t>i </a:t>
            </a:r>
            <a:r>
              <a:rPr lang="es-MX" sz="2400" dirty="0"/>
              <a:t>con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 (un hermano de </a:t>
            </a:r>
            <a:r>
              <a:rPr lang="es-MX" sz="2400" i="1" dirty="0"/>
              <a:t>i</a:t>
            </a:r>
            <a:r>
              <a:rPr lang="es-MX" sz="2400" dirty="0"/>
              <a:t>) no vale la pena (lámina 60).</a:t>
            </a:r>
          </a:p>
          <a:p>
            <a:r>
              <a:rPr lang="es-MX" sz="2400" dirty="0"/>
              <a:t>Ligar </a:t>
            </a:r>
            <a:r>
              <a:rPr lang="es-MX" sz="2400" i="1" dirty="0"/>
              <a:t>i </a:t>
            </a:r>
            <a:r>
              <a:rPr lang="es-MX" sz="2400" dirty="0"/>
              <a:t>con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 (la raíz) no vale la pena (lámina 59).</a:t>
            </a:r>
          </a:p>
        </p:txBody>
      </p:sp>
      <p:sp>
        <p:nvSpPr>
          <p:cNvPr id="7" name="Elipse 6"/>
          <p:cNvSpPr/>
          <p:nvPr/>
        </p:nvSpPr>
        <p:spPr bwMode="auto">
          <a:xfrm>
            <a:off x="3047723" y="3253456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5729866" y="320363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7409894" y="320363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2210154" y="407449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2846966" y="4074489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391250" y="407449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9089922" y="318311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8317665" y="400415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8889165" y="400415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9384465" y="400415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9955965" y="400415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7" name="Elipse 26"/>
          <p:cNvSpPr/>
          <p:nvPr/>
        </p:nvSpPr>
        <p:spPr bwMode="auto">
          <a:xfrm>
            <a:off x="6412945" y="188646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28" name="Conector recto 27"/>
          <p:cNvCxnSpPr>
            <a:stCxn id="27" idx="4"/>
            <a:endCxn id="7" idx="0"/>
          </p:cNvCxnSpPr>
          <p:nvPr/>
        </p:nvCxnSpPr>
        <p:spPr bwMode="auto">
          <a:xfrm flipH="1">
            <a:off x="3123923" y="2027139"/>
            <a:ext cx="3365222" cy="122631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>
            <a:stCxn id="27" idx="5"/>
            <a:endCxn id="8" idx="0"/>
          </p:cNvCxnSpPr>
          <p:nvPr/>
        </p:nvCxnSpPr>
        <p:spPr bwMode="auto">
          <a:xfrm flipH="1">
            <a:off x="5806067" y="2006536"/>
            <a:ext cx="736961" cy="11970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29"/>
          <p:cNvCxnSpPr>
            <a:stCxn id="27" idx="5"/>
            <a:endCxn id="9" idx="1"/>
          </p:cNvCxnSpPr>
          <p:nvPr/>
        </p:nvCxnSpPr>
        <p:spPr bwMode="auto">
          <a:xfrm>
            <a:off x="6543028" y="2006536"/>
            <a:ext cx="889185" cy="12176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30"/>
          <p:cNvCxnSpPr>
            <a:stCxn id="27" idx="5"/>
            <a:endCxn id="14" idx="1"/>
          </p:cNvCxnSpPr>
          <p:nvPr/>
        </p:nvCxnSpPr>
        <p:spPr bwMode="auto">
          <a:xfrm>
            <a:off x="6543028" y="2006536"/>
            <a:ext cx="2569213" cy="11971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31"/>
          <p:cNvCxnSpPr>
            <a:stCxn id="14" idx="3"/>
            <a:endCxn id="15" idx="0"/>
          </p:cNvCxnSpPr>
          <p:nvPr/>
        </p:nvCxnSpPr>
        <p:spPr bwMode="auto">
          <a:xfrm flipH="1">
            <a:off x="8393866" y="3303192"/>
            <a:ext cx="718375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ector recto 32"/>
          <p:cNvCxnSpPr>
            <a:stCxn id="14" idx="3"/>
            <a:endCxn id="16" idx="1"/>
          </p:cNvCxnSpPr>
          <p:nvPr/>
        </p:nvCxnSpPr>
        <p:spPr bwMode="auto">
          <a:xfrm flipH="1">
            <a:off x="8911484" y="3303191"/>
            <a:ext cx="200757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ector recto 33"/>
          <p:cNvCxnSpPr>
            <a:stCxn id="14" idx="4"/>
            <a:endCxn id="17" idx="0"/>
          </p:cNvCxnSpPr>
          <p:nvPr/>
        </p:nvCxnSpPr>
        <p:spPr bwMode="auto">
          <a:xfrm>
            <a:off x="9166123" y="3323794"/>
            <a:ext cx="294543" cy="6803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/>
          <p:cNvCxnSpPr>
            <a:stCxn id="14" idx="5"/>
            <a:endCxn id="18" idx="0"/>
          </p:cNvCxnSpPr>
          <p:nvPr/>
        </p:nvCxnSpPr>
        <p:spPr bwMode="auto">
          <a:xfrm>
            <a:off x="9220005" y="3303191"/>
            <a:ext cx="812161" cy="700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recto 35"/>
          <p:cNvCxnSpPr/>
          <p:nvPr/>
        </p:nvCxnSpPr>
        <p:spPr bwMode="auto">
          <a:xfrm flipH="1">
            <a:off x="6943995" y="3338693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36"/>
          <p:cNvCxnSpPr/>
          <p:nvPr/>
        </p:nvCxnSpPr>
        <p:spPr bwMode="auto">
          <a:xfrm flipH="1">
            <a:off x="7306497" y="3338693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/>
          <p:cNvCxnSpPr/>
          <p:nvPr/>
        </p:nvCxnSpPr>
        <p:spPr bwMode="auto">
          <a:xfrm>
            <a:off x="7465287" y="3359295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ector recto 38"/>
          <p:cNvCxnSpPr/>
          <p:nvPr/>
        </p:nvCxnSpPr>
        <p:spPr bwMode="auto">
          <a:xfrm>
            <a:off x="7511030" y="3338693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ector recto 39"/>
          <p:cNvCxnSpPr/>
          <p:nvPr/>
        </p:nvCxnSpPr>
        <p:spPr bwMode="auto">
          <a:xfrm flipH="1">
            <a:off x="5264825" y="3319521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/>
          <p:nvPr/>
        </p:nvCxnSpPr>
        <p:spPr bwMode="auto">
          <a:xfrm flipH="1">
            <a:off x="5627327" y="3319521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/>
          <p:cNvCxnSpPr/>
          <p:nvPr/>
        </p:nvCxnSpPr>
        <p:spPr bwMode="auto">
          <a:xfrm>
            <a:off x="5786117" y="3340123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/>
          <p:cNvCxnSpPr/>
          <p:nvPr/>
        </p:nvCxnSpPr>
        <p:spPr bwMode="auto">
          <a:xfrm>
            <a:off x="5864516" y="3319521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/>
          <p:cNvCxnSpPr>
            <a:stCxn id="7" idx="3"/>
            <a:endCxn id="10" idx="0"/>
          </p:cNvCxnSpPr>
          <p:nvPr/>
        </p:nvCxnSpPr>
        <p:spPr bwMode="auto">
          <a:xfrm flipH="1">
            <a:off x="2286355" y="3373531"/>
            <a:ext cx="783687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>
            <a:stCxn id="7" idx="4"/>
            <a:endCxn id="11" idx="0"/>
          </p:cNvCxnSpPr>
          <p:nvPr/>
        </p:nvCxnSpPr>
        <p:spPr bwMode="auto">
          <a:xfrm flipH="1">
            <a:off x="2923167" y="3394132"/>
            <a:ext cx="200757" cy="6803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/>
          <p:cNvCxnSpPr>
            <a:endCxn id="12" idx="1"/>
          </p:cNvCxnSpPr>
          <p:nvPr/>
        </p:nvCxnSpPr>
        <p:spPr bwMode="auto">
          <a:xfrm>
            <a:off x="3145030" y="3371277"/>
            <a:ext cx="268538" cy="7238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46"/>
          <p:cNvCxnSpPr>
            <a:stCxn id="7" idx="5"/>
          </p:cNvCxnSpPr>
          <p:nvPr/>
        </p:nvCxnSpPr>
        <p:spPr bwMode="auto">
          <a:xfrm>
            <a:off x="3177806" y="3373530"/>
            <a:ext cx="888903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47"/>
          <p:cNvCxnSpPr/>
          <p:nvPr/>
        </p:nvCxnSpPr>
        <p:spPr bwMode="auto">
          <a:xfrm flipH="1">
            <a:off x="8119910" y="4148465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/>
          <p:nvPr/>
        </p:nvCxnSpPr>
        <p:spPr bwMode="auto">
          <a:xfrm flipH="1">
            <a:off x="8329098" y="414846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Conector recto 49"/>
          <p:cNvCxnSpPr/>
          <p:nvPr/>
        </p:nvCxnSpPr>
        <p:spPr bwMode="auto">
          <a:xfrm>
            <a:off x="8393865" y="412786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50"/>
          <p:cNvCxnSpPr/>
          <p:nvPr/>
        </p:nvCxnSpPr>
        <p:spPr bwMode="auto">
          <a:xfrm>
            <a:off x="8393866" y="412786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51"/>
          <p:cNvCxnSpPr/>
          <p:nvPr/>
        </p:nvCxnSpPr>
        <p:spPr bwMode="auto">
          <a:xfrm flipH="1">
            <a:off x="8721435" y="4171794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Conector recto 52"/>
          <p:cNvCxnSpPr/>
          <p:nvPr/>
        </p:nvCxnSpPr>
        <p:spPr bwMode="auto">
          <a:xfrm flipH="1">
            <a:off x="8930623" y="4171794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Conector recto 53"/>
          <p:cNvCxnSpPr/>
          <p:nvPr/>
        </p:nvCxnSpPr>
        <p:spPr bwMode="auto">
          <a:xfrm>
            <a:off x="8995390" y="4151192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54"/>
          <p:cNvCxnSpPr/>
          <p:nvPr/>
        </p:nvCxnSpPr>
        <p:spPr bwMode="auto">
          <a:xfrm>
            <a:off x="8995391" y="4151192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/>
          <p:cNvCxnSpPr/>
          <p:nvPr/>
        </p:nvCxnSpPr>
        <p:spPr bwMode="auto">
          <a:xfrm flipH="1">
            <a:off x="9284329" y="4151193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/>
          <p:cNvCxnSpPr/>
          <p:nvPr/>
        </p:nvCxnSpPr>
        <p:spPr bwMode="auto">
          <a:xfrm flipH="1">
            <a:off x="9469034" y="4151192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/>
          <p:cNvCxnSpPr/>
          <p:nvPr/>
        </p:nvCxnSpPr>
        <p:spPr bwMode="auto">
          <a:xfrm>
            <a:off x="9533801" y="4130590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ector recto 58"/>
          <p:cNvCxnSpPr/>
          <p:nvPr/>
        </p:nvCxnSpPr>
        <p:spPr bwMode="auto">
          <a:xfrm>
            <a:off x="9533802" y="4130590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Conector recto 59"/>
          <p:cNvCxnSpPr/>
          <p:nvPr/>
        </p:nvCxnSpPr>
        <p:spPr bwMode="auto">
          <a:xfrm flipH="1">
            <a:off x="9838375" y="4151193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Conector recto 60"/>
          <p:cNvCxnSpPr/>
          <p:nvPr/>
        </p:nvCxnSpPr>
        <p:spPr bwMode="auto">
          <a:xfrm flipH="1">
            <a:off x="10023080" y="4151192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Conector recto 61"/>
          <p:cNvCxnSpPr/>
          <p:nvPr/>
        </p:nvCxnSpPr>
        <p:spPr bwMode="auto">
          <a:xfrm>
            <a:off x="10087847" y="4130590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ector recto 62"/>
          <p:cNvCxnSpPr/>
          <p:nvPr/>
        </p:nvCxnSpPr>
        <p:spPr bwMode="auto">
          <a:xfrm>
            <a:off x="10087848" y="4130590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63"/>
          <p:cNvCxnSpPr/>
          <p:nvPr/>
        </p:nvCxnSpPr>
        <p:spPr bwMode="auto">
          <a:xfrm flipH="1">
            <a:off x="3222587" y="4233515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/>
          <p:cNvCxnSpPr/>
          <p:nvPr/>
        </p:nvCxnSpPr>
        <p:spPr bwMode="auto">
          <a:xfrm flipH="1">
            <a:off x="3407292" y="4233514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/>
          <p:cNvCxnSpPr/>
          <p:nvPr/>
        </p:nvCxnSpPr>
        <p:spPr bwMode="auto">
          <a:xfrm>
            <a:off x="3472059" y="4212912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Conector recto 67"/>
          <p:cNvCxnSpPr/>
          <p:nvPr/>
        </p:nvCxnSpPr>
        <p:spPr bwMode="auto">
          <a:xfrm flipH="1">
            <a:off x="2662261" y="4242335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Conector recto 68"/>
          <p:cNvCxnSpPr/>
          <p:nvPr/>
        </p:nvCxnSpPr>
        <p:spPr bwMode="auto">
          <a:xfrm flipH="1">
            <a:off x="2846966" y="4242334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Conector recto 69"/>
          <p:cNvCxnSpPr/>
          <p:nvPr/>
        </p:nvCxnSpPr>
        <p:spPr bwMode="auto">
          <a:xfrm>
            <a:off x="2911733" y="4221732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Conector recto 70"/>
          <p:cNvCxnSpPr/>
          <p:nvPr/>
        </p:nvCxnSpPr>
        <p:spPr bwMode="auto">
          <a:xfrm>
            <a:off x="2911734" y="4221732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Conector recto 72"/>
          <p:cNvCxnSpPr/>
          <p:nvPr/>
        </p:nvCxnSpPr>
        <p:spPr bwMode="auto">
          <a:xfrm flipH="1">
            <a:off x="2232944" y="421516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Conector recto 73"/>
          <p:cNvCxnSpPr/>
          <p:nvPr/>
        </p:nvCxnSpPr>
        <p:spPr bwMode="auto">
          <a:xfrm>
            <a:off x="2297711" y="419456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Conector recto 74"/>
          <p:cNvCxnSpPr/>
          <p:nvPr/>
        </p:nvCxnSpPr>
        <p:spPr bwMode="auto">
          <a:xfrm>
            <a:off x="2297712" y="419456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Elipse 104"/>
          <p:cNvSpPr/>
          <p:nvPr/>
        </p:nvSpPr>
        <p:spPr bwMode="auto">
          <a:xfrm>
            <a:off x="4044390" y="4074489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6" name="Elipse 105"/>
          <p:cNvSpPr/>
          <p:nvPr/>
        </p:nvSpPr>
        <p:spPr bwMode="auto">
          <a:xfrm>
            <a:off x="3682445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7" name="Elipse 106"/>
          <p:cNvSpPr/>
          <p:nvPr/>
        </p:nvSpPr>
        <p:spPr bwMode="auto">
          <a:xfrm>
            <a:off x="4230357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8" name="Elipse 107"/>
          <p:cNvSpPr/>
          <p:nvPr/>
        </p:nvSpPr>
        <p:spPr bwMode="auto">
          <a:xfrm>
            <a:off x="3956401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9" name="Elipse 108"/>
          <p:cNvSpPr/>
          <p:nvPr/>
        </p:nvSpPr>
        <p:spPr bwMode="auto">
          <a:xfrm>
            <a:off x="4504313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10" name="Conector recto 109"/>
          <p:cNvCxnSpPr>
            <a:stCxn id="105" idx="4"/>
            <a:endCxn id="106" idx="0"/>
          </p:cNvCxnSpPr>
          <p:nvPr/>
        </p:nvCxnSpPr>
        <p:spPr bwMode="auto">
          <a:xfrm flipH="1">
            <a:off x="3758646" y="4215165"/>
            <a:ext cx="361945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Conector recto 110"/>
          <p:cNvCxnSpPr>
            <a:stCxn id="105" idx="4"/>
            <a:endCxn id="108" idx="0"/>
          </p:cNvCxnSpPr>
          <p:nvPr/>
        </p:nvCxnSpPr>
        <p:spPr bwMode="auto">
          <a:xfrm flipH="1">
            <a:off x="4032602" y="4215165"/>
            <a:ext cx="87989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ector recto 111"/>
          <p:cNvCxnSpPr>
            <a:stCxn id="105" idx="5"/>
            <a:endCxn id="107" idx="0"/>
          </p:cNvCxnSpPr>
          <p:nvPr/>
        </p:nvCxnSpPr>
        <p:spPr bwMode="auto">
          <a:xfrm>
            <a:off x="4174473" y="4194563"/>
            <a:ext cx="132085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Conector recto 112"/>
          <p:cNvCxnSpPr>
            <a:stCxn id="105" idx="5"/>
            <a:endCxn id="109" idx="0"/>
          </p:cNvCxnSpPr>
          <p:nvPr/>
        </p:nvCxnSpPr>
        <p:spPr bwMode="auto">
          <a:xfrm>
            <a:off x="4174473" y="4194563"/>
            <a:ext cx="406041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" name="Text Box 9"/>
          <p:cNvSpPr txBox="1">
            <a:spLocks noChangeArrowheads="1"/>
          </p:cNvSpPr>
          <p:nvPr/>
        </p:nvSpPr>
        <p:spPr bwMode="auto">
          <a:xfrm>
            <a:off x="4001483" y="3595897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5" name="Conector recto 114"/>
          <p:cNvCxnSpPr>
            <a:stCxn id="106" idx="3"/>
          </p:cNvCxnSpPr>
          <p:nvPr/>
        </p:nvCxnSpPr>
        <p:spPr bwMode="auto">
          <a:xfrm flipH="1">
            <a:off x="3682109" y="4670269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Conector recto 115"/>
          <p:cNvCxnSpPr>
            <a:stCxn id="106" idx="4"/>
          </p:cNvCxnSpPr>
          <p:nvPr/>
        </p:nvCxnSpPr>
        <p:spPr bwMode="auto">
          <a:xfrm>
            <a:off x="3758645" y="4690871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Conector recto 116"/>
          <p:cNvCxnSpPr>
            <a:stCxn id="106" idx="4"/>
          </p:cNvCxnSpPr>
          <p:nvPr/>
        </p:nvCxnSpPr>
        <p:spPr bwMode="auto">
          <a:xfrm>
            <a:off x="3758645" y="469087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Conector recto 117"/>
          <p:cNvCxnSpPr/>
          <p:nvPr/>
        </p:nvCxnSpPr>
        <p:spPr bwMode="auto">
          <a:xfrm>
            <a:off x="3804002" y="468056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Conector recto 118"/>
          <p:cNvCxnSpPr/>
          <p:nvPr/>
        </p:nvCxnSpPr>
        <p:spPr bwMode="auto">
          <a:xfrm flipH="1">
            <a:off x="3963255" y="4683308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ector recto 119"/>
          <p:cNvCxnSpPr/>
          <p:nvPr/>
        </p:nvCxnSpPr>
        <p:spPr bwMode="auto">
          <a:xfrm>
            <a:off x="4039791" y="4703910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Conector recto 120"/>
          <p:cNvCxnSpPr/>
          <p:nvPr/>
        </p:nvCxnSpPr>
        <p:spPr bwMode="auto">
          <a:xfrm>
            <a:off x="4039791" y="470391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Conector recto 121"/>
          <p:cNvCxnSpPr/>
          <p:nvPr/>
        </p:nvCxnSpPr>
        <p:spPr bwMode="auto">
          <a:xfrm>
            <a:off x="4085148" y="4693608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Conector recto 122"/>
          <p:cNvCxnSpPr/>
          <p:nvPr/>
        </p:nvCxnSpPr>
        <p:spPr bwMode="auto">
          <a:xfrm flipH="1">
            <a:off x="4243242" y="4687848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Conector recto 123"/>
          <p:cNvCxnSpPr/>
          <p:nvPr/>
        </p:nvCxnSpPr>
        <p:spPr bwMode="auto">
          <a:xfrm>
            <a:off x="4319778" y="4708450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ector recto 124"/>
          <p:cNvCxnSpPr/>
          <p:nvPr/>
        </p:nvCxnSpPr>
        <p:spPr bwMode="auto">
          <a:xfrm>
            <a:off x="4319778" y="470845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Conector recto 125"/>
          <p:cNvCxnSpPr/>
          <p:nvPr/>
        </p:nvCxnSpPr>
        <p:spPr bwMode="auto">
          <a:xfrm>
            <a:off x="4365135" y="4698148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Conector recto 126"/>
          <p:cNvCxnSpPr/>
          <p:nvPr/>
        </p:nvCxnSpPr>
        <p:spPr bwMode="auto">
          <a:xfrm flipH="1">
            <a:off x="4519449" y="4667246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Conector recto 127"/>
          <p:cNvCxnSpPr/>
          <p:nvPr/>
        </p:nvCxnSpPr>
        <p:spPr bwMode="auto">
          <a:xfrm>
            <a:off x="4595985" y="4687848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Conector recto 128"/>
          <p:cNvCxnSpPr/>
          <p:nvPr/>
        </p:nvCxnSpPr>
        <p:spPr bwMode="auto">
          <a:xfrm>
            <a:off x="4595985" y="4687848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Conector recto 129"/>
          <p:cNvCxnSpPr/>
          <p:nvPr/>
        </p:nvCxnSpPr>
        <p:spPr bwMode="auto">
          <a:xfrm>
            <a:off x="4641342" y="4677546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Conector recto 130"/>
          <p:cNvCxnSpPr/>
          <p:nvPr/>
        </p:nvCxnSpPr>
        <p:spPr bwMode="auto">
          <a:xfrm>
            <a:off x="3472060" y="4212913"/>
            <a:ext cx="136773" cy="3225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Elipse 131"/>
          <p:cNvSpPr/>
          <p:nvPr/>
        </p:nvSpPr>
        <p:spPr bwMode="auto">
          <a:xfrm>
            <a:off x="2170525" y="458551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3" name="Text Box 9"/>
          <p:cNvSpPr txBox="1">
            <a:spLocks noChangeArrowheads="1"/>
          </p:cNvSpPr>
          <p:nvPr/>
        </p:nvSpPr>
        <p:spPr bwMode="auto">
          <a:xfrm>
            <a:off x="1576694" y="4758804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4" name="Text Box 9"/>
          <p:cNvSpPr txBox="1">
            <a:spLocks noChangeArrowheads="1"/>
          </p:cNvSpPr>
          <p:nvPr/>
        </p:nvSpPr>
        <p:spPr bwMode="auto">
          <a:xfrm>
            <a:off x="1895512" y="3802450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s-MX" sz="2200" u="none" baseline="-25000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5" name="Text Box 9"/>
          <p:cNvSpPr txBox="1">
            <a:spLocks noChangeArrowheads="1"/>
          </p:cNvSpPr>
          <p:nvPr/>
        </p:nvSpPr>
        <p:spPr bwMode="auto">
          <a:xfrm>
            <a:off x="7812178" y="4347153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endParaRPr lang="es-MX" sz="2200" i="1" u="none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6" name="Text Box 9"/>
          <p:cNvSpPr txBox="1">
            <a:spLocks noChangeArrowheads="1"/>
          </p:cNvSpPr>
          <p:nvPr/>
        </p:nvSpPr>
        <p:spPr bwMode="auto">
          <a:xfrm>
            <a:off x="6654953" y="1485060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s-MX" sz="2200" u="none" baseline="-25000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7" name="Elipse 136"/>
          <p:cNvSpPr/>
          <p:nvPr/>
        </p:nvSpPr>
        <p:spPr bwMode="auto">
          <a:xfrm>
            <a:off x="8041019" y="4531819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9" name="Elipse 138"/>
          <p:cNvSpPr/>
          <p:nvPr/>
        </p:nvSpPr>
        <p:spPr bwMode="auto">
          <a:xfrm>
            <a:off x="1819312" y="483357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40" name="Conector recto 139"/>
          <p:cNvCxnSpPr>
            <a:stCxn id="132" idx="3"/>
            <a:endCxn id="139" idx="7"/>
          </p:cNvCxnSpPr>
          <p:nvPr/>
        </p:nvCxnSpPr>
        <p:spPr bwMode="auto">
          <a:xfrm flipH="1">
            <a:off x="1949395" y="4705586"/>
            <a:ext cx="243449" cy="1485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ector recto 142"/>
          <p:cNvCxnSpPr/>
          <p:nvPr/>
        </p:nvCxnSpPr>
        <p:spPr bwMode="auto">
          <a:xfrm flipH="1">
            <a:off x="2116457" y="4215165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ector recto 143"/>
          <p:cNvCxnSpPr/>
          <p:nvPr/>
        </p:nvCxnSpPr>
        <p:spPr bwMode="auto">
          <a:xfrm flipH="1">
            <a:off x="2122774" y="4724508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1" name="Text Box 9"/>
          <p:cNvSpPr txBox="1">
            <a:spLocks noChangeArrowheads="1"/>
          </p:cNvSpPr>
          <p:nvPr/>
        </p:nvSpPr>
        <p:spPr bwMode="auto">
          <a:xfrm>
            <a:off x="2296121" y="4462102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1</a:t>
            </a:r>
            <a:endParaRPr lang="es-MX" sz="2200" u="none" baseline="-25000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42" name="Text Box 9"/>
          <p:cNvSpPr txBox="1">
            <a:spLocks noChangeArrowheads="1"/>
          </p:cNvSpPr>
          <p:nvPr/>
        </p:nvSpPr>
        <p:spPr bwMode="auto">
          <a:xfrm>
            <a:off x="7999792" y="3733425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200" u="none" baseline="-25000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45" name="Text Box 9"/>
          <p:cNvSpPr txBox="1">
            <a:spLocks noChangeArrowheads="1"/>
          </p:cNvSpPr>
          <p:nvPr/>
        </p:nvSpPr>
        <p:spPr bwMode="auto">
          <a:xfrm>
            <a:off x="9306617" y="2907806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1</a:t>
            </a:r>
            <a:endParaRPr lang="es-MX" sz="2200" u="none" baseline="-25000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EA540A0F-3B89-DB14-C237-8A8DDB1BE1A0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62</a:t>
            </a:fld>
            <a:endParaRPr lang="es-MX" dirty="0"/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44F1E1CB-E30E-828F-5E88-EA789FA16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1B67D940-8ABC-9C84-A292-C384B1197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3" y="379252"/>
            <a:ext cx="88161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¿Valdrá la pena agregar una arista más a algún nodo?</a:t>
            </a:r>
            <a:endParaRPr lang="es-MX" sz="2800" u="none" dirty="0">
              <a:solidFill>
                <a:srgbClr val="FFFFFF"/>
              </a:solidFill>
              <a:latin typeface="+mj-lt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496FDC62-6EFA-DFC6-076D-5848AA9DC220}"/>
              </a:ext>
            </a:extLst>
          </p:cNvPr>
          <p:cNvCxnSpPr>
            <a:cxnSpLocks/>
            <a:stCxn id="139" idx="7"/>
            <a:endCxn id="132" idx="3"/>
          </p:cNvCxnSpPr>
          <p:nvPr/>
        </p:nvCxnSpPr>
        <p:spPr>
          <a:xfrm flipV="1">
            <a:off x="1949394" y="4705587"/>
            <a:ext cx="243449" cy="148586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66">
            <a:extLst>
              <a:ext uri="{FF2B5EF4-FFF2-40B4-BE49-F238E27FC236}">
                <a16:creationId xmlns:a16="http://schemas.microsoft.com/office/drawing/2014/main" id="{FA603985-7740-DA5F-3666-27427BA42CA4}"/>
              </a:ext>
            </a:extLst>
          </p:cNvPr>
          <p:cNvCxnSpPr>
            <a:cxnSpLocks/>
            <a:stCxn id="132" idx="0"/>
          </p:cNvCxnSpPr>
          <p:nvPr/>
        </p:nvCxnSpPr>
        <p:spPr>
          <a:xfrm flipV="1">
            <a:off x="2246725" y="4194563"/>
            <a:ext cx="26013" cy="39094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F8A0FB43-0CE9-6C9A-DFD0-A829BCC4FBAB}"/>
              </a:ext>
            </a:extLst>
          </p:cNvPr>
          <p:cNvCxnSpPr>
            <a:cxnSpLocks/>
            <a:endCxn id="27" idx="5"/>
          </p:cNvCxnSpPr>
          <p:nvPr/>
        </p:nvCxnSpPr>
        <p:spPr>
          <a:xfrm flipH="1" flipV="1">
            <a:off x="6543027" y="2006537"/>
            <a:ext cx="2560142" cy="1201721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recto 100">
            <a:extLst>
              <a:ext uri="{FF2B5EF4-FFF2-40B4-BE49-F238E27FC236}">
                <a16:creationId xmlns:a16="http://schemas.microsoft.com/office/drawing/2014/main" id="{77E0C430-4F7C-CEC5-418F-B53A93680E2E}"/>
              </a:ext>
            </a:extLst>
          </p:cNvPr>
          <p:cNvCxnSpPr>
            <a:cxnSpLocks/>
            <a:stCxn id="15" idx="0"/>
            <a:endCxn id="14" idx="3"/>
          </p:cNvCxnSpPr>
          <p:nvPr/>
        </p:nvCxnSpPr>
        <p:spPr>
          <a:xfrm flipV="1">
            <a:off x="8393865" y="3303192"/>
            <a:ext cx="718375" cy="700959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Conector recto 137">
            <a:extLst>
              <a:ext uri="{FF2B5EF4-FFF2-40B4-BE49-F238E27FC236}">
                <a16:creationId xmlns:a16="http://schemas.microsoft.com/office/drawing/2014/main" id="{BF5FEF28-2D6F-CF8D-CA3E-FA09832F444F}"/>
              </a:ext>
            </a:extLst>
          </p:cNvPr>
          <p:cNvCxnSpPr>
            <a:cxnSpLocks/>
            <a:stCxn id="137" idx="7"/>
          </p:cNvCxnSpPr>
          <p:nvPr/>
        </p:nvCxnSpPr>
        <p:spPr>
          <a:xfrm flipV="1">
            <a:off x="8171101" y="4123644"/>
            <a:ext cx="172331" cy="428777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Forma libre: forma 160">
            <a:extLst>
              <a:ext uri="{FF2B5EF4-FFF2-40B4-BE49-F238E27FC236}">
                <a16:creationId xmlns:a16="http://schemas.microsoft.com/office/drawing/2014/main" id="{779EFCDC-890A-3B62-A5EC-14036F5EF537}"/>
              </a:ext>
            </a:extLst>
          </p:cNvPr>
          <p:cNvSpPr/>
          <p:nvPr/>
        </p:nvSpPr>
        <p:spPr>
          <a:xfrm>
            <a:off x="2320119" y="3793859"/>
            <a:ext cx="1774209" cy="341413"/>
          </a:xfrm>
          <a:custGeom>
            <a:avLst/>
            <a:gdLst>
              <a:gd name="connsiteX0" fmla="*/ 1774209 w 1774209"/>
              <a:gd name="connsiteY0" fmla="*/ 341413 h 341413"/>
              <a:gd name="connsiteX1" fmla="*/ 900753 w 1774209"/>
              <a:gd name="connsiteY1" fmla="*/ 219 h 341413"/>
              <a:gd name="connsiteX2" fmla="*/ 0 w 1774209"/>
              <a:gd name="connsiteY2" fmla="*/ 300469 h 341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74209" h="341413">
                <a:moveTo>
                  <a:pt x="1774209" y="341413"/>
                </a:moveTo>
                <a:cubicBezTo>
                  <a:pt x="1485331" y="174228"/>
                  <a:pt x="1196454" y="7043"/>
                  <a:pt x="900753" y="219"/>
                </a:cubicBezTo>
                <a:cubicBezTo>
                  <a:pt x="605052" y="-6605"/>
                  <a:pt x="302526" y="146932"/>
                  <a:pt x="0" y="300469"/>
                </a:cubicBez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63" name="Conector recto 162">
            <a:extLst>
              <a:ext uri="{FF2B5EF4-FFF2-40B4-BE49-F238E27FC236}">
                <a16:creationId xmlns:a16="http://schemas.microsoft.com/office/drawing/2014/main" id="{FE52FFEC-F7E2-6732-0603-9F77732DE9A8}"/>
              </a:ext>
            </a:extLst>
          </p:cNvPr>
          <p:cNvCxnSpPr>
            <a:stCxn id="105" idx="6"/>
            <a:endCxn id="27" idx="5"/>
          </p:cNvCxnSpPr>
          <p:nvPr/>
        </p:nvCxnSpPr>
        <p:spPr>
          <a:xfrm flipV="1">
            <a:off x="4196790" y="2027139"/>
            <a:ext cx="2292355" cy="2117689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86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41" grpId="0"/>
      <p:bldP spid="142" grpId="0"/>
      <p:bldP spid="145" grpId="0"/>
      <p:bldP spid="16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01085" y="1044339"/>
            <a:ext cx="10388009" cy="5678957"/>
          </a:xfrm>
        </p:spPr>
        <p:txBody>
          <a:bodyPr/>
          <a:lstStyle/>
          <a:p>
            <a:r>
              <a:rPr lang="es-MX" sz="2400" dirty="0"/>
              <a:t>Considere la trayectoria simple de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 a </a:t>
            </a:r>
            <a:r>
              <a:rPr lang="es-MX" sz="2400" i="1" dirty="0"/>
              <a:t>j: </a:t>
            </a:r>
            <a:r>
              <a:rPr lang="es-MX" sz="2400" dirty="0"/>
              <a:t>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, </a:t>
            </a:r>
            <a:r>
              <a:rPr lang="es-MX" sz="2400" i="1" dirty="0"/>
              <a:t>j</a:t>
            </a:r>
            <a:r>
              <a:rPr lang="es-MX" sz="2400" baseline="-25000" dirty="0"/>
              <a:t>1</a:t>
            </a:r>
            <a:r>
              <a:rPr lang="es-MX" sz="2400" dirty="0"/>
              <a:t>,… </a:t>
            </a:r>
            <a:r>
              <a:rPr lang="es-MX" sz="2400" i="1" dirty="0" err="1"/>
              <a:t>j</a:t>
            </a:r>
            <a:r>
              <a:rPr lang="es-MX" sz="2400" baseline="-25000" dirty="0" err="1"/>
              <a:t>x</a:t>
            </a:r>
            <a:r>
              <a:rPr lang="es-MX" sz="2400" dirty="0"/>
              <a:t> = </a:t>
            </a:r>
            <a:r>
              <a:rPr lang="es-MX" sz="2400" i="1" dirty="0"/>
              <a:t>j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000" dirty="0"/>
              <a:t>No pasa por ningún nodo descendiente de </a:t>
            </a:r>
            <a:r>
              <a:rPr lang="es-MX" sz="2000" i="1" dirty="0"/>
              <a:t>i</a:t>
            </a:r>
            <a:r>
              <a:rPr lang="es-MX" sz="2000" dirty="0"/>
              <a:t>.</a:t>
            </a:r>
          </a:p>
          <a:p>
            <a:pPr lvl="1"/>
            <a:endParaRPr lang="es-MX" sz="20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2400" dirty="0"/>
          </a:p>
          <a:p>
            <a:endParaRPr lang="es-MX" sz="1000" dirty="0"/>
          </a:p>
          <a:p>
            <a:r>
              <a:rPr lang="es-MX" sz="2400" dirty="0"/>
              <a:t>Ligar </a:t>
            </a:r>
            <a:r>
              <a:rPr lang="es-MX" sz="2400" i="1" dirty="0"/>
              <a:t>i </a:t>
            </a:r>
            <a:r>
              <a:rPr lang="es-MX" sz="2400" dirty="0"/>
              <a:t>con algún descendiente de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 es peor aún (</a:t>
            </a:r>
            <a:r>
              <a:rPr lang="es-MX" sz="2200" dirty="0"/>
              <a:t>se gana menos que ligar </a:t>
            </a:r>
            <a:r>
              <a:rPr lang="es-MX" sz="2200" i="1" dirty="0"/>
              <a:t>i </a:t>
            </a:r>
            <a:r>
              <a:rPr lang="es-MX" sz="2200" dirty="0"/>
              <a:t>con </a:t>
            </a:r>
            <a:r>
              <a:rPr lang="es-MX" sz="22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), </a:t>
            </a:r>
          </a:p>
          <a:p>
            <a:r>
              <a:rPr lang="es-MX" sz="2400" dirty="0"/>
              <a:t>porque se acorta la distancia a los descendientes de </a:t>
            </a:r>
            <a:r>
              <a:rPr lang="es-MX" sz="2400" i="1" dirty="0"/>
              <a:t>j</a:t>
            </a:r>
            <a:r>
              <a:rPr lang="es-MX" sz="2400" baseline="-25000" dirty="0"/>
              <a:t>0</a:t>
            </a:r>
            <a:r>
              <a:rPr lang="es-MX" sz="2400" dirty="0"/>
              <a:t>, pero se aumenta la distancia a los otros dos subárboles hermanos de </a:t>
            </a:r>
            <a:r>
              <a:rPr lang="es-MX" sz="2400" i="1" dirty="0"/>
              <a:t>i.</a:t>
            </a:r>
            <a:r>
              <a:rPr lang="es-MX" sz="2400" dirty="0"/>
              <a:t> </a:t>
            </a:r>
          </a:p>
          <a:p>
            <a:endParaRPr lang="es-MX" sz="2400" dirty="0">
              <a:effectLst/>
            </a:endParaRPr>
          </a:p>
        </p:txBody>
      </p:sp>
      <p:sp>
        <p:nvSpPr>
          <p:cNvPr id="7" name="Elipse 6"/>
          <p:cNvSpPr/>
          <p:nvPr/>
        </p:nvSpPr>
        <p:spPr bwMode="auto">
          <a:xfrm>
            <a:off x="3047723" y="3253456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8" name="Elipse 7"/>
          <p:cNvSpPr/>
          <p:nvPr/>
        </p:nvSpPr>
        <p:spPr bwMode="auto">
          <a:xfrm>
            <a:off x="5729866" y="320363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9" name="Elipse 8"/>
          <p:cNvSpPr/>
          <p:nvPr/>
        </p:nvSpPr>
        <p:spPr bwMode="auto">
          <a:xfrm>
            <a:off x="7409894" y="3203633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" name="Elipse 9"/>
          <p:cNvSpPr/>
          <p:nvPr/>
        </p:nvSpPr>
        <p:spPr bwMode="auto">
          <a:xfrm>
            <a:off x="2210154" y="407449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1" name="Elipse 10"/>
          <p:cNvSpPr/>
          <p:nvPr/>
        </p:nvSpPr>
        <p:spPr bwMode="auto">
          <a:xfrm>
            <a:off x="2846966" y="4074489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2" name="Elipse 11"/>
          <p:cNvSpPr/>
          <p:nvPr/>
        </p:nvSpPr>
        <p:spPr bwMode="auto">
          <a:xfrm>
            <a:off x="3391250" y="407449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4" name="Elipse 13"/>
          <p:cNvSpPr/>
          <p:nvPr/>
        </p:nvSpPr>
        <p:spPr bwMode="auto">
          <a:xfrm>
            <a:off x="9089922" y="3183117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15" name="Elipse 14"/>
          <p:cNvSpPr/>
          <p:nvPr/>
        </p:nvSpPr>
        <p:spPr bwMode="auto">
          <a:xfrm>
            <a:off x="8317665" y="400415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6" name="Elipse 15"/>
          <p:cNvSpPr/>
          <p:nvPr/>
        </p:nvSpPr>
        <p:spPr bwMode="auto">
          <a:xfrm>
            <a:off x="8889165" y="400415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7" name="Elipse 16"/>
          <p:cNvSpPr/>
          <p:nvPr/>
        </p:nvSpPr>
        <p:spPr bwMode="auto">
          <a:xfrm>
            <a:off x="9384465" y="400415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8" name="Elipse 17"/>
          <p:cNvSpPr/>
          <p:nvPr/>
        </p:nvSpPr>
        <p:spPr bwMode="auto">
          <a:xfrm>
            <a:off x="9955965" y="4004150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27" name="Elipse 26"/>
          <p:cNvSpPr/>
          <p:nvPr/>
        </p:nvSpPr>
        <p:spPr bwMode="auto">
          <a:xfrm>
            <a:off x="6412945" y="188646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28" name="Conector recto 27"/>
          <p:cNvCxnSpPr>
            <a:stCxn id="27" idx="4"/>
            <a:endCxn id="7" idx="0"/>
          </p:cNvCxnSpPr>
          <p:nvPr/>
        </p:nvCxnSpPr>
        <p:spPr bwMode="auto">
          <a:xfrm flipH="1">
            <a:off x="3123923" y="2027139"/>
            <a:ext cx="3365222" cy="122631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Conector recto 28"/>
          <p:cNvCxnSpPr>
            <a:stCxn id="27" idx="5"/>
            <a:endCxn id="8" idx="0"/>
          </p:cNvCxnSpPr>
          <p:nvPr/>
        </p:nvCxnSpPr>
        <p:spPr bwMode="auto">
          <a:xfrm flipH="1">
            <a:off x="5806067" y="2006536"/>
            <a:ext cx="736961" cy="119709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Conector recto 29"/>
          <p:cNvCxnSpPr>
            <a:stCxn id="27" idx="5"/>
            <a:endCxn id="9" idx="1"/>
          </p:cNvCxnSpPr>
          <p:nvPr/>
        </p:nvCxnSpPr>
        <p:spPr bwMode="auto">
          <a:xfrm>
            <a:off x="6543028" y="2006536"/>
            <a:ext cx="889185" cy="121769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Conector recto 30"/>
          <p:cNvCxnSpPr>
            <a:stCxn id="27" idx="5"/>
            <a:endCxn id="14" idx="1"/>
          </p:cNvCxnSpPr>
          <p:nvPr/>
        </p:nvCxnSpPr>
        <p:spPr bwMode="auto">
          <a:xfrm>
            <a:off x="6543028" y="2006536"/>
            <a:ext cx="2569213" cy="11971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Conector recto 31"/>
          <p:cNvCxnSpPr>
            <a:stCxn id="14" idx="3"/>
            <a:endCxn id="15" idx="0"/>
          </p:cNvCxnSpPr>
          <p:nvPr/>
        </p:nvCxnSpPr>
        <p:spPr bwMode="auto">
          <a:xfrm flipH="1">
            <a:off x="8393866" y="3303192"/>
            <a:ext cx="718375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Conector recto 32"/>
          <p:cNvCxnSpPr>
            <a:stCxn id="14" idx="3"/>
            <a:endCxn id="16" idx="1"/>
          </p:cNvCxnSpPr>
          <p:nvPr/>
        </p:nvCxnSpPr>
        <p:spPr bwMode="auto">
          <a:xfrm flipH="1">
            <a:off x="8911484" y="3303191"/>
            <a:ext cx="200757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Conector recto 33"/>
          <p:cNvCxnSpPr>
            <a:stCxn id="14" idx="4"/>
            <a:endCxn id="17" idx="0"/>
          </p:cNvCxnSpPr>
          <p:nvPr/>
        </p:nvCxnSpPr>
        <p:spPr bwMode="auto">
          <a:xfrm>
            <a:off x="9166123" y="3323794"/>
            <a:ext cx="294543" cy="6803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Conector recto 34"/>
          <p:cNvCxnSpPr>
            <a:stCxn id="14" idx="5"/>
            <a:endCxn id="18" idx="0"/>
          </p:cNvCxnSpPr>
          <p:nvPr/>
        </p:nvCxnSpPr>
        <p:spPr bwMode="auto">
          <a:xfrm>
            <a:off x="9220005" y="3303191"/>
            <a:ext cx="812161" cy="70095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ector recto 35"/>
          <p:cNvCxnSpPr/>
          <p:nvPr/>
        </p:nvCxnSpPr>
        <p:spPr bwMode="auto">
          <a:xfrm flipH="1">
            <a:off x="6943995" y="3338693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Conector recto 36"/>
          <p:cNvCxnSpPr/>
          <p:nvPr/>
        </p:nvCxnSpPr>
        <p:spPr bwMode="auto">
          <a:xfrm flipH="1">
            <a:off x="7306497" y="3338693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Conector recto 37"/>
          <p:cNvCxnSpPr/>
          <p:nvPr/>
        </p:nvCxnSpPr>
        <p:spPr bwMode="auto">
          <a:xfrm>
            <a:off x="7465287" y="3359295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Conector recto 38"/>
          <p:cNvCxnSpPr/>
          <p:nvPr/>
        </p:nvCxnSpPr>
        <p:spPr bwMode="auto">
          <a:xfrm>
            <a:off x="7511030" y="3338693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Conector recto 39"/>
          <p:cNvCxnSpPr/>
          <p:nvPr/>
        </p:nvCxnSpPr>
        <p:spPr bwMode="auto">
          <a:xfrm flipH="1">
            <a:off x="5264825" y="3319521"/>
            <a:ext cx="467410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Conector recto 40"/>
          <p:cNvCxnSpPr/>
          <p:nvPr/>
        </p:nvCxnSpPr>
        <p:spPr bwMode="auto">
          <a:xfrm flipH="1">
            <a:off x="5627327" y="3319521"/>
            <a:ext cx="104909" cy="5028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ector recto 41"/>
          <p:cNvCxnSpPr/>
          <p:nvPr/>
        </p:nvCxnSpPr>
        <p:spPr bwMode="auto">
          <a:xfrm>
            <a:off x="5786117" y="3340123"/>
            <a:ext cx="217947" cy="5436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ector recto 42"/>
          <p:cNvCxnSpPr/>
          <p:nvPr/>
        </p:nvCxnSpPr>
        <p:spPr bwMode="auto">
          <a:xfrm>
            <a:off x="5864516" y="3319521"/>
            <a:ext cx="458211" cy="42932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Conector recto 43"/>
          <p:cNvCxnSpPr>
            <a:stCxn id="7" idx="3"/>
            <a:endCxn id="10" idx="0"/>
          </p:cNvCxnSpPr>
          <p:nvPr/>
        </p:nvCxnSpPr>
        <p:spPr bwMode="auto">
          <a:xfrm flipH="1">
            <a:off x="2286355" y="3373531"/>
            <a:ext cx="783687" cy="7009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Conector recto 44"/>
          <p:cNvCxnSpPr>
            <a:stCxn id="7" idx="4"/>
            <a:endCxn id="11" idx="0"/>
          </p:cNvCxnSpPr>
          <p:nvPr/>
        </p:nvCxnSpPr>
        <p:spPr bwMode="auto">
          <a:xfrm flipH="1">
            <a:off x="2923167" y="3394132"/>
            <a:ext cx="200757" cy="68035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Conector recto 45"/>
          <p:cNvCxnSpPr>
            <a:endCxn id="12" idx="1"/>
          </p:cNvCxnSpPr>
          <p:nvPr/>
        </p:nvCxnSpPr>
        <p:spPr bwMode="auto">
          <a:xfrm>
            <a:off x="3145030" y="3371277"/>
            <a:ext cx="268538" cy="7238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ector recto 46"/>
          <p:cNvCxnSpPr>
            <a:stCxn id="7" idx="5"/>
          </p:cNvCxnSpPr>
          <p:nvPr/>
        </p:nvCxnSpPr>
        <p:spPr bwMode="auto">
          <a:xfrm>
            <a:off x="3177806" y="3373530"/>
            <a:ext cx="888903" cy="7215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Conector recto 47"/>
          <p:cNvCxnSpPr/>
          <p:nvPr/>
        </p:nvCxnSpPr>
        <p:spPr bwMode="auto">
          <a:xfrm flipH="1">
            <a:off x="8119910" y="4148465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Conector recto 48"/>
          <p:cNvCxnSpPr/>
          <p:nvPr/>
        </p:nvCxnSpPr>
        <p:spPr bwMode="auto">
          <a:xfrm flipH="1">
            <a:off x="8329098" y="414846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Conector recto 49"/>
          <p:cNvCxnSpPr/>
          <p:nvPr/>
        </p:nvCxnSpPr>
        <p:spPr bwMode="auto">
          <a:xfrm>
            <a:off x="8393865" y="412786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Conector recto 50"/>
          <p:cNvCxnSpPr/>
          <p:nvPr/>
        </p:nvCxnSpPr>
        <p:spPr bwMode="auto">
          <a:xfrm>
            <a:off x="8393866" y="412786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Conector recto 51"/>
          <p:cNvCxnSpPr/>
          <p:nvPr/>
        </p:nvCxnSpPr>
        <p:spPr bwMode="auto">
          <a:xfrm flipH="1">
            <a:off x="8721435" y="4171794"/>
            <a:ext cx="220075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Conector recto 52"/>
          <p:cNvCxnSpPr/>
          <p:nvPr/>
        </p:nvCxnSpPr>
        <p:spPr bwMode="auto">
          <a:xfrm flipH="1">
            <a:off x="8930623" y="4171794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Conector recto 53"/>
          <p:cNvCxnSpPr/>
          <p:nvPr/>
        </p:nvCxnSpPr>
        <p:spPr bwMode="auto">
          <a:xfrm>
            <a:off x="8995390" y="4151192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Conector recto 54"/>
          <p:cNvCxnSpPr/>
          <p:nvPr/>
        </p:nvCxnSpPr>
        <p:spPr bwMode="auto">
          <a:xfrm>
            <a:off x="8995391" y="4151192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Conector recto 55"/>
          <p:cNvCxnSpPr/>
          <p:nvPr/>
        </p:nvCxnSpPr>
        <p:spPr bwMode="auto">
          <a:xfrm flipH="1">
            <a:off x="9284329" y="4151193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Conector recto 56"/>
          <p:cNvCxnSpPr/>
          <p:nvPr/>
        </p:nvCxnSpPr>
        <p:spPr bwMode="auto">
          <a:xfrm flipH="1">
            <a:off x="9469034" y="4151192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Conector recto 57"/>
          <p:cNvCxnSpPr/>
          <p:nvPr/>
        </p:nvCxnSpPr>
        <p:spPr bwMode="auto">
          <a:xfrm>
            <a:off x="9533801" y="4130590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Conector recto 58"/>
          <p:cNvCxnSpPr/>
          <p:nvPr/>
        </p:nvCxnSpPr>
        <p:spPr bwMode="auto">
          <a:xfrm>
            <a:off x="9533802" y="4130590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Conector recto 59"/>
          <p:cNvCxnSpPr/>
          <p:nvPr/>
        </p:nvCxnSpPr>
        <p:spPr bwMode="auto">
          <a:xfrm flipH="1">
            <a:off x="9838375" y="4151193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Conector recto 60"/>
          <p:cNvCxnSpPr/>
          <p:nvPr/>
        </p:nvCxnSpPr>
        <p:spPr bwMode="auto">
          <a:xfrm flipH="1">
            <a:off x="10023080" y="4151192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Conector recto 61"/>
          <p:cNvCxnSpPr/>
          <p:nvPr/>
        </p:nvCxnSpPr>
        <p:spPr bwMode="auto">
          <a:xfrm>
            <a:off x="10087847" y="4130590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Conector recto 62"/>
          <p:cNvCxnSpPr/>
          <p:nvPr/>
        </p:nvCxnSpPr>
        <p:spPr bwMode="auto">
          <a:xfrm>
            <a:off x="10087848" y="4130590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Conector recto 63"/>
          <p:cNvCxnSpPr/>
          <p:nvPr/>
        </p:nvCxnSpPr>
        <p:spPr bwMode="auto">
          <a:xfrm flipH="1">
            <a:off x="3222587" y="4233515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Conector recto 64"/>
          <p:cNvCxnSpPr/>
          <p:nvPr/>
        </p:nvCxnSpPr>
        <p:spPr bwMode="auto">
          <a:xfrm flipH="1">
            <a:off x="3407292" y="4233514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Conector recto 65"/>
          <p:cNvCxnSpPr/>
          <p:nvPr/>
        </p:nvCxnSpPr>
        <p:spPr bwMode="auto">
          <a:xfrm>
            <a:off x="3472059" y="4212912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Conector recto 67"/>
          <p:cNvCxnSpPr/>
          <p:nvPr/>
        </p:nvCxnSpPr>
        <p:spPr bwMode="auto">
          <a:xfrm flipH="1">
            <a:off x="2662261" y="4242335"/>
            <a:ext cx="195592" cy="384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Conector recto 68"/>
          <p:cNvCxnSpPr/>
          <p:nvPr/>
        </p:nvCxnSpPr>
        <p:spPr bwMode="auto">
          <a:xfrm flipH="1">
            <a:off x="2846966" y="4242334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Conector recto 69"/>
          <p:cNvCxnSpPr/>
          <p:nvPr/>
        </p:nvCxnSpPr>
        <p:spPr bwMode="auto">
          <a:xfrm>
            <a:off x="2911733" y="4221732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Conector recto 70"/>
          <p:cNvCxnSpPr/>
          <p:nvPr/>
        </p:nvCxnSpPr>
        <p:spPr bwMode="auto">
          <a:xfrm>
            <a:off x="2911734" y="4221732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Conector recto 72"/>
          <p:cNvCxnSpPr/>
          <p:nvPr/>
        </p:nvCxnSpPr>
        <p:spPr bwMode="auto">
          <a:xfrm flipH="1">
            <a:off x="2232944" y="4215165"/>
            <a:ext cx="35378" cy="44414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Conector recto 73"/>
          <p:cNvCxnSpPr/>
          <p:nvPr/>
        </p:nvCxnSpPr>
        <p:spPr bwMode="auto">
          <a:xfrm>
            <a:off x="2297711" y="4194563"/>
            <a:ext cx="51526" cy="46474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Conector recto 74"/>
          <p:cNvCxnSpPr/>
          <p:nvPr/>
        </p:nvCxnSpPr>
        <p:spPr bwMode="auto">
          <a:xfrm>
            <a:off x="2297712" y="4194563"/>
            <a:ext cx="210049" cy="40759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5" name="Elipse 104"/>
          <p:cNvSpPr/>
          <p:nvPr/>
        </p:nvSpPr>
        <p:spPr bwMode="auto">
          <a:xfrm>
            <a:off x="4044390" y="4074489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6" name="Elipse 105"/>
          <p:cNvSpPr/>
          <p:nvPr/>
        </p:nvSpPr>
        <p:spPr bwMode="auto">
          <a:xfrm>
            <a:off x="3682445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7" name="Elipse 106"/>
          <p:cNvSpPr/>
          <p:nvPr/>
        </p:nvSpPr>
        <p:spPr bwMode="auto">
          <a:xfrm>
            <a:off x="4230357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8" name="Elipse 107"/>
          <p:cNvSpPr/>
          <p:nvPr/>
        </p:nvSpPr>
        <p:spPr bwMode="auto">
          <a:xfrm>
            <a:off x="3956401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09" name="Elipse 108"/>
          <p:cNvSpPr/>
          <p:nvPr/>
        </p:nvSpPr>
        <p:spPr bwMode="auto">
          <a:xfrm>
            <a:off x="4504313" y="4550194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10" name="Conector recto 109"/>
          <p:cNvCxnSpPr>
            <a:stCxn id="105" idx="4"/>
            <a:endCxn id="106" idx="0"/>
          </p:cNvCxnSpPr>
          <p:nvPr/>
        </p:nvCxnSpPr>
        <p:spPr bwMode="auto">
          <a:xfrm flipH="1">
            <a:off x="3758646" y="4215165"/>
            <a:ext cx="361945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1" name="Conector recto 110"/>
          <p:cNvCxnSpPr>
            <a:stCxn id="105" idx="4"/>
            <a:endCxn id="108" idx="0"/>
          </p:cNvCxnSpPr>
          <p:nvPr/>
        </p:nvCxnSpPr>
        <p:spPr bwMode="auto">
          <a:xfrm flipH="1">
            <a:off x="4032602" y="4215165"/>
            <a:ext cx="87989" cy="33502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ector recto 111"/>
          <p:cNvCxnSpPr>
            <a:stCxn id="105" idx="5"/>
            <a:endCxn id="107" idx="0"/>
          </p:cNvCxnSpPr>
          <p:nvPr/>
        </p:nvCxnSpPr>
        <p:spPr bwMode="auto">
          <a:xfrm>
            <a:off x="4174473" y="4194563"/>
            <a:ext cx="132085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Conector recto 112"/>
          <p:cNvCxnSpPr>
            <a:stCxn id="105" idx="5"/>
            <a:endCxn id="109" idx="0"/>
          </p:cNvCxnSpPr>
          <p:nvPr/>
        </p:nvCxnSpPr>
        <p:spPr bwMode="auto">
          <a:xfrm>
            <a:off x="4174473" y="4194563"/>
            <a:ext cx="406041" cy="35563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" name="Text Box 9"/>
          <p:cNvSpPr txBox="1">
            <a:spLocks noChangeArrowheads="1"/>
          </p:cNvSpPr>
          <p:nvPr/>
        </p:nvSpPr>
        <p:spPr bwMode="auto">
          <a:xfrm>
            <a:off x="4001483" y="3595897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i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5" name="Conector recto 114"/>
          <p:cNvCxnSpPr>
            <a:stCxn id="106" idx="3"/>
          </p:cNvCxnSpPr>
          <p:nvPr/>
        </p:nvCxnSpPr>
        <p:spPr bwMode="auto">
          <a:xfrm flipH="1">
            <a:off x="3682109" y="4670269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Conector recto 115"/>
          <p:cNvCxnSpPr>
            <a:stCxn id="106" idx="4"/>
          </p:cNvCxnSpPr>
          <p:nvPr/>
        </p:nvCxnSpPr>
        <p:spPr bwMode="auto">
          <a:xfrm>
            <a:off x="3758645" y="4690871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Conector recto 116"/>
          <p:cNvCxnSpPr>
            <a:stCxn id="106" idx="4"/>
          </p:cNvCxnSpPr>
          <p:nvPr/>
        </p:nvCxnSpPr>
        <p:spPr bwMode="auto">
          <a:xfrm>
            <a:off x="3758645" y="4690871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Conector recto 117"/>
          <p:cNvCxnSpPr/>
          <p:nvPr/>
        </p:nvCxnSpPr>
        <p:spPr bwMode="auto">
          <a:xfrm>
            <a:off x="3804002" y="4680569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9" name="Conector recto 118"/>
          <p:cNvCxnSpPr/>
          <p:nvPr/>
        </p:nvCxnSpPr>
        <p:spPr bwMode="auto">
          <a:xfrm flipH="1">
            <a:off x="3963255" y="4683308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ector recto 119"/>
          <p:cNvCxnSpPr/>
          <p:nvPr/>
        </p:nvCxnSpPr>
        <p:spPr bwMode="auto">
          <a:xfrm>
            <a:off x="4039791" y="4703910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1" name="Conector recto 120"/>
          <p:cNvCxnSpPr/>
          <p:nvPr/>
        </p:nvCxnSpPr>
        <p:spPr bwMode="auto">
          <a:xfrm>
            <a:off x="4039791" y="470391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2" name="Conector recto 121"/>
          <p:cNvCxnSpPr/>
          <p:nvPr/>
        </p:nvCxnSpPr>
        <p:spPr bwMode="auto">
          <a:xfrm>
            <a:off x="4085148" y="4693608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Conector recto 122"/>
          <p:cNvCxnSpPr/>
          <p:nvPr/>
        </p:nvCxnSpPr>
        <p:spPr bwMode="auto">
          <a:xfrm flipH="1">
            <a:off x="4243242" y="4687848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4" name="Conector recto 123"/>
          <p:cNvCxnSpPr/>
          <p:nvPr/>
        </p:nvCxnSpPr>
        <p:spPr bwMode="auto">
          <a:xfrm>
            <a:off x="4319778" y="4708450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ector recto 124"/>
          <p:cNvCxnSpPr/>
          <p:nvPr/>
        </p:nvCxnSpPr>
        <p:spPr bwMode="auto">
          <a:xfrm>
            <a:off x="4319778" y="4708450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Conector recto 125"/>
          <p:cNvCxnSpPr/>
          <p:nvPr/>
        </p:nvCxnSpPr>
        <p:spPr bwMode="auto">
          <a:xfrm>
            <a:off x="4365135" y="4698148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Conector recto 126"/>
          <p:cNvCxnSpPr/>
          <p:nvPr/>
        </p:nvCxnSpPr>
        <p:spPr bwMode="auto">
          <a:xfrm flipH="1">
            <a:off x="4519449" y="4667246"/>
            <a:ext cx="22655" cy="1457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8" name="Conector recto 127"/>
          <p:cNvCxnSpPr/>
          <p:nvPr/>
        </p:nvCxnSpPr>
        <p:spPr bwMode="auto">
          <a:xfrm>
            <a:off x="4595985" y="4687848"/>
            <a:ext cx="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9" name="Conector recto 128"/>
          <p:cNvCxnSpPr/>
          <p:nvPr/>
        </p:nvCxnSpPr>
        <p:spPr bwMode="auto">
          <a:xfrm>
            <a:off x="4595985" y="4687848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Conector recto 129"/>
          <p:cNvCxnSpPr/>
          <p:nvPr/>
        </p:nvCxnSpPr>
        <p:spPr bwMode="auto">
          <a:xfrm>
            <a:off x="4641342" y="4677546"/>
            <a:ext cx="76200" cy="125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Conector recto 130"/>
          <p:cNvCxnSpPr/>
          <p:nvPr/>
        </p:nvCxnSpPr>
        <p:spPr bwMode="auto">
          <a:xfrm>
            <a:off x="3472060" y="4212913"/>
            <a:ext cx="136773" cy="32254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Elipse 131"/>
          <p:cNvSpPr/>
          <p:nvPr/>
        </p:nvSpPr>
        <p:spPr bwMode="auto">
          <a:xfrm>
            <a:off x="2170525" y="4585512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3" name="Text Box 9"/>
          <p:cNvSpPr txBox="1">
            <a:spLocks noChangeArrowheads="1"/>
          </p:cNvSpPr>
          <p:nvPr/>
        </p:nvSpPr>
        <p:spPr bwMode="auto">
          <a:xfrm>
            <a:off x="1576694" y="4758804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endParaRPr lang="es-MX" sz="2200" i="1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4" name="Text Box 9"/>
          <p:cNvSpPr txBox="1">
            <a:spLocks noChangeArrowheads="1"/>
          </p:cNvSpPr>
          <p:nvPr/>
        </p:nvSpPr>
        <p:spPr bwMode="auto">
          <a:xfrm>
            <a:off x="1895512" y="3802450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s-MX" sz="2200" u="none" baseline="-25000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5" name="Text Box 9"/>
          <p:cNvSpPr txBox="1">
            <a:spLocks noChangeArrowheads="1"/>
          </p:cNvSpPr>
          <p:nvPr/>
        </p:nvSpPr>
        <p:spPr bwMode="auto">
          <a:xfrm>
            <a:off x="7812178" y="4347153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endParaRPr lang="es-MX" sz="2200" i="1" u="none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6" name="Text Box 9"/>
          <p:cNvSpPr txBox="1">
            <a:spLocks noChangeArrowheads="1"/>
          </p:cNvSpPr>
          <p:nvPr/>
        </p:nvSpPr>
        <p:spPr bwMode="auto">
          <a:xfrm>
            <a:off x="6654953" y="1485060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0</a:t>
            </a:r>
            <a:endParaRPr lang="es-MX" sz="2200" u="none" baseline="-25000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7" name="Elipse 136"/>
          <p:cNvSpPr/>
          <p:nvPr/>
        </p:nvSpPr>
        <p:spPr bwMode="auto">
          <a:xfrm>
            <a:off x="8041019" y="4531819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sp>
        <p:nvSpPr>
          <p:cNvPr id="139" name="Elipse 138"/>
          <p:cNvSpPr/>
          <p:nvPr/>
        </p:nvSpPr>
        <p:spPr bwMode="auto">
          <a:xfrm>
            <a:off x="1819312" y="4833571"/>
            <a:ext cx="152400" cy="140677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MX">
              <a:solidFill>
                <a:srgbClr val="FFFFFF"/>
              </a:solidFill>
            </a:endParaRPr>
          </a:p>
        </p:txBody>
      </p:sp>
      <p:cxnSp>
        <p:nvCxnSpPr>
          <p:cNvPr id="140" name="Conector recto 139"/>
          <p:cNvCxnSpPr>
            <a:stCxn id="132" idx="3"/>
            <a:endCxn id="139" idx="7"/>
          </p:cNvCxnSpPr>
          <p:nvPr/>
        </p:nvCxnSpPr>
        <p:spPr bwMode="auto">
          <a:xfrm flipH="1">
            <a:off x="1949395" y="4705586"/>
            <a:ext cx="243449" cy="14858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ector recto 142"/>
          <p:cNvCxnSpPr/>
          <p:nvPr/>
        </p:nvCxnSpPr>
        <p:spPr bwMode="auto">
          <a:xfrm flipH="1">
            <a:off x="2116457" y="4215165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ector recto 143"/>
          <p:cNvCxnSpPr/>
          <p:nvPr/>
        </p:nvCxnSpPr>
        <p:spPr bwMode="auto">
          <a:xfrm flipH="1">
            <a:off x="2122774" y="4724508"/>
            <a:ext cx="127374" cy="2733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1" name="Text Box 9"/>
          <p:cNvSpPr txBox="1">
            <a:spLocks noChangeArrowheads="1"/>
          </p:cNvSpPr>
          <p:nvPr/>
        </p:nvSpPr>
        <p:spPr bwMode="auto">
          <a:xfrm>
            <a:off x="2296121" y="4462102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1</a:t>
            </a:r>
            <a:endParaRPr lang="es-MX" sz="2200" u="none" baseline="-25000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42" name="Text Box 9"/>
          <p:cNvSpPr txBox="1">
            <a:spLocks noChangeArrowheads="1"/>
          </p:cNvSpPr>
          <p:nvPr/>
        </p:nvSpPr>
        <p:spPr bwMode="auto">
          <a:xfrm>
            <a:off x="7999792" y="3733425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2</a:t>
            </a:r>
            <a:endParaRPr lang="es-MX" sz="2200" u="none" baseline="-25000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45" name="Text Box 9"/>
          <p:cNvSpPr txBox="1">
            <a:spLocks noChangeArrowheads="1"/>
          </p:cNvSpPr>
          <p:nvPr/>
        </p:nvSpPr>
        <p:spPr bwMode="auto">
          <a:xfrm>
            <a:off x="9306617" y="2907806"/>
            <a:ext cx="383472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200" i="1" u="none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j</a:t>
            </a:r>
            <a:r>
              <a:rPr lang="es-CO" sz="2200" u="none" baseline="-25000" dirty="0">
                <a:solidFill>
                  <a:srgbClr val="00FF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1</a:t>
            </a:r>
            <a:endParaRPr lang="es-MX" sz="2200" u="none" baseline="-25000" dirty="0">
              <a:solidFill>
                <a:srgbClr val="00FF99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4" name="CuadroTexto 41">
            <a:extLst>
              <a:ext uri="{FF2B5EF4-FFF2-40B4-BE49-F238E27FC236}">
                <a16:creationId xmlns:a16="http://schemas.microsoft.com/office/drawing/2014/main" id="{EA540A0F-3B89-DB14-C237-8A8DDB1BE1A0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63</a:t>
            </a:fld>
            <a:endParaRPr lang="es-MX" dirty="0"/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44F1E1CB-E30E-828F-5E88-EA789FA16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9" name="Text Box 9">
            <a:extLst>
              <a:ext uri="{FF2B5EF4-FFF2-40B4-BE49-F238E27FC236}">
                <a16:creationId xmlns:a16="http://schemas.microsoft.com/office/drawing/2014/main" id="{1B67D940-8ABC-9C84-A292-C384B1197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3" y="379252"/>
            <a:ext cx="88161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¿Valdrá la pena agregar una arista más a algún nodo?</a:t>
            </a:r>
            <a:endParaRPr lang="es-MX" sz="2800" u="none" dirty="0">
              <a:solidFill>
                <a:srgbClr val="FFFFFF"/>
              </a:solidFill>
              <a:latin typeface="+mj-lt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9C2AAD0F-1DF5-601C-097A-5D46979494DC}"/>
              </a:ext>
            </a:extLst>
          </p:cNvPr>
          <p:cNvCxnSpPr>
            <a:cxnSpLocks/>
            <a:endCxn id="132" idx="5"/>
          </p:cNvCxnSpPr>
          <p:nvPr/>
        </p:nvCxnSpPr>
        <p:spPr>
          <a:xfrm flipH="1">
            <a:off x="2300607" y="4144828"/>
            <a:ext cx="1896183" cy="560759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ipse 5">
            <a:extLst>
              <a:ext uri="{FF2B5EF4-FFF2-40B4-BE49-F238E27FC236}">
                <a16:creationId xmlns:a16="http://schemas.microsoft.com/office/drawing/2014/main" id="{59914737-1514-5CB9-E410-7C256C1FB4EA}"/>
              </a:ext>
            </a:extLst>
          </p:cNvPr>
          <p:cNvSpPr/>
          <p:nvPr/>
        </p:nvSpPr>
        <p:spPr>
          <a:xfrm>
            <a:off x="2634965" y="3902990"/>
            <a:ext cx="560326" cy="95118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Elipse 19">
            <a:extLst>
              <a:ext uri="{FF2B5EF4-FFF2-40B4-BE49-F238E27FC236}">
                <a16:creationId xmlns:a16="http://schemas.microsoft.com/office/drawing/2014/main" id="{855447D1-77E2-D37F-3454-2C8734869C23}"/>
              </a:ext>
            </a:extLst>
          </p:cNvPr>
          <p:cNvSpPr/>
          <p:nvPr/>
        </p:nvSpPr>
        <p:spPr>
          <a:xfrm>
            <a:off x="3155262" y="3902990"/>
            <a:ext cx="540976" cy="951182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701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20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8343" y="988828"/>
            <a:ext cx="11366205" cy="5142098"/>
          </a:xfrm>
        </p:spPr>
        <p:txBody>
          <a:bodyPr/>
          <a:lstStyle/>
          <a:p>
            <a:r>
              <a:rPr lang="es-ES" sz="2400" dirty="0"/>
              <a:t>Por inducción, los ahorros de ligar </a:t>
            </a:r>
            <a:r>
              <a:rPr lang="es-ES" sz="2400" i="1" dirty="0"/>
              <a:t>i</a:t>
            </a:r>
            <a:r>
              <a:rPr lang="es-ES" sz="2400" dirty="0"/>
              <a:t> con </a:t>
            </a:r>
            <a:r>
              <a:rPr lang="es-ES" sz="2400" i="1" dirty="0"/>
              <a:t>j</a:t>
            </a:r>
            <a:r>
              <a:rPr lang="es-ES" sz="2400" dirty="0"/>
              <a:t> son también estrictamente menores que </a:t>
            </a:r>
            <a:r>
              <a:rPr lang="es-CO" sz="2400" dirty="0">
                <a:solidFill>
                  <a:srgbClr val="FFFFFF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</a:t>
            </a:r>
            <a:r>
              <a:rPr lang="es-ES" sz="2400" dirty="0"/>
              <a:t>. No vale la pena.</a:t>
            </a:r>
          </a:p>
          <a:p>
            <a:endParaRPr lang="es-MX" sz="1000" dirty="0"/>
          </a:p>
          <a:p>
            <a:r>
              <a:rPr lang="es-MX" sz="2400" dirty="0"/>
              <a:t>Como agregar una sola arista no vale la pena,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/>
              <a:t>agregar más de una tampoco vale la pena, porque los ahorros netos en las distancias no son mayores que la suma de los ahorros cuando se añaden individualmente las aristas.</a:t>
            </a:r>
          </a:p>
          <a:p>
            <a:pPr lvl="1"/>
            <a:endParaRPr lang="es-MX" sz="1000" dirty="0"/>
          </a:p>
          <a:p>
            <a:r>
              <a:rPr lang="es-MX" sz="2400" dirty="0"/>
              <a:t>Ninguna de las aristas que </a:t>
            </a:r>
            <a:r>
              <a:rPr lang="es-MX" sz="2400" i="1" dirty="0"/>
              <a:t>i </a:t>
            </a:r>
            <a:r>
              <a:rPr lang="es-MX" sz="2400" dirty="0"/>
              <a:t>pagó (puso y pagó) puede ser removida.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/>
              <a:t>Quedaría un grafo no conexo.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/>
              <a:t>No vale la pena agregar ni quitar aristas.</a:t>
            </a:r>
          </a:p>
          <a:p>
            <a:pPr lvl="1"/>
            <a:endParaRPr lang="es-MX" sz="1000" dirty="0"/>
          </a:p>
          <a:p>
            <a:r>
              <a:rPr lang="es-MX" sz="2400" dirty="0"/>
              <a:t>Entonces, </a:t>
            </a:r>
            <a:r>
              <a:rPr lang="es-MX" sz="2400" dirty="0" err="1"/>
              <a:t>T</a:t>
            </a:r>
            <a:r>
              <a:rPr lang="es-MX" sz="2800" i="1" baseline="-25000" dirty="0" err="1"/>
              <a:t>k</a:t>
            </a:r>
            <a:r>
              <a:rPr lang="es-MX" sz="2800" baseline="-25000" dirty="0" err="1"/>
              <a:t>,</a:t>
            </a:r>
            <a:r>
              <a:rPr lang="es-MX" sz="2800" i="1" baseline="-25000" dirty="0" err="1"/>
              <a:t>d</a:t>
            </a:r>
            <a:r>
              <a:rPr lang="es-MX" sz="2400" dirty="0"/>
              <a:t> es un equilibrio Nash.        Q.E.D.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80357296-84CC-AA64-7A38-D4D989407234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64</a:t>
            </a:fld>
            <a:endParaRPr lang="es-MX" dirty="0"/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952E4269-42DD-3ABF-030C-F8F0D7A0D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3" y="379252"/>
            <a:ext cx="88161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¿Valdrá la pena agregar una arista más a algún nodo?</a:t>
            </a:r>
            <a:endParaRPr lang="es-MX" sz="2800" u="none" dirty="0">
              <a:solidFill>
                <a:srgbClr val="FFFFFF"/>
              </a:solidFill>
              <a:latin typeface="+mj-lt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8395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38150" y="728815"/>
                <a:ext cx="11116512" cy="5708138"/>
              </a:xfrm>
            </p:spPr>
            <p:txBody>
              <a:bodyPr/>
              <a:lstStyle/>
              <a:p>
                <a:r>
                  <a:rPr lang="es-MX" sz="2400" dirty="0"/>
                  <a:t>El costo total del óptimo social (la estrella, para valores suficientemente altos de </a:t>
                </a:r>
                <a:r>
                  <a:rPr lang="es-MX" sz="2400" i="1" dirty="0"/>
                  <a:t>d</a:t>
                </a:r>
                <a:r>
                  <a:rPr lang="es-MX" sz="2400" dirty="0"/>
                  <a:t> y </a:t>
                </a:r>
                <a:r>
                  <a:rPr lang="es-MX" sz="2400" i="1" dirty="0"/>
                  <a:t>n</a:t>
                </a:r>
                <a:r>
                  <a:rPr lang="es-MX" sz="2400" dirty="0"/>
                  <a:t>) es </a:t>
                </a:r>
                <a:r>
                  <a:rPr lang="es-MX" sz="2400" dirty="0">
                    <a:sym typeface="Symbol" panose="05050102010706020507" pitchFamily="18" charset="2"/>
                  </a:rPr>
                  <a:t></a:t>
                </a:r>
                <a:r>
                  <a:rPr lang="es-MX" sz="2400" dirty="0"/>
                  <a:t>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 + 2</a:t>
                </a:r>
                <a:r>
                  <a:rPr lang="es-MX" sz="2400" i="1" dirty="0"/>
                  <a:t>n</a:t>
                </a:r>
                <a:r>
                  <a:rPr lang="es-MX" sz="2400" dirty="0"/>
                  <a:t>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 = (</a:t>
                </a:r>
                <a:r>
                  <a:rPr lang="es-MX" sz="2400" i="1" dirty="0"/>
                  <a:t>d</a:t>
                </a:r>
                <a:r>
                  <a:rPr lang="es-MX" sz="2400" dirty="0"/>
                  <a:t>+1)</a:t>
                </a:r>
                <a:r>
                  <a:rPr lang="es-MX" sz="2400" i="1" dirty="0"/>
                  <a:t>n</a:t>
                </a:r>
                <a:r>
                  <a:rPr lang="es-MX" sz="2400" dirty="0"/>
                  <a:t>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-1).</a:t>
                </a:r>
              </a:p>
              <a:p>
                <a:endParaRPr lang="es-MX" sz="1000" dirty="0"/>
              </a:p>
              <a:p>
                <a:r>
                  <a:rPr lang="es-MX" sz="2400" dirty="0"/>
                  <a:t>Costo del equilibrio Nash: Si cuento distancias entre las hojas solamente, las que son cuando menos </a:t>
                </a:r>
                <a:r>
                  <a:rPr lang="es-MX" sz="2400" i="1" dirty="0"/>
                  <a:t>n</a:t>
                </a:r>
                <a:r>
                  <a:rPr lang="es-MX" sz="2400" dirty="0"/>
                  <a:t>(</a:t>
                </a:r>
                <a:r>
                  <a:rPr lang="es-MX" sz="2400" i="1" dirty="0"/>
                  <a:t>k</a:t>
                </a:r>
                <a:r>
                  <a:rPr lang="es-MX" sz="2400" dirty="0"/>
                  <a:t>-1)/</a:t>
                </a:r>
                <a:r>
                  <a:rPr lang="es-MX" sz="2400" i="1" dirty="0"/>
                  <a:t>k</a:t>
                </a:r>
                <a:r>
                  <a:rPr lang="es-MX" sz="2400" dirty="0"/>
                  <a:t>, obtengo </a:t>
                </a:r>
              </a:p>
              <a:p>
                <a:pPr marL="0" indent="0">
                  <a:buNone/>
                </a:pPr>
                <a:r>
                  <a:rPr lang="es-MX" sz="2400" dirty="0"/>
                  <a:t>	C(</a:t>
                </a:r>
                <a:r>
                  <a:rPr lang="es-MX" sz="2400" dirty="0" err="1"/>
                  <a:t>T</a:t>
                </a:r>
                <a:r>
                  <a:rPr lang="es-MX" sz="2400" i="1" baseline="-25000" dirty="0" err="1"/>
                  <a:t>d</a:t>
                </a:r>
                <a:r>
                  <a:rPr lang="es-MX" sz="2400" baseline="-25000" dirty="0" err="1"/>
                  <a:t>,</a:t>
                </a:r>
                <a:r>
                  <a:rPr lang="es-MX" sz="2400" i="1" baseline="-25000" dirty="0" err="1"/>
                  <a:t>k</a:t>
                </a:r>
                <a:r>
                  <a:rPr lang="es-MX" sz="2400" dirty="0"/>
                  <a:t>) </a:t>
                </a:r>
                <a:r>
                  <a:rPr lang="es-MX" sz="2400" dirty="0">
                    <a:sym typeface="Symbol" panose="05050102010706020507" pitchFamily="18" charset="2"/>
                  </a:rPr>
                  <a:t></a:t>
                </a:r>
                <a:r>
                  <a:rPr lang="es-MX" sz="2400" dirty="0"/>
                  <a:t>(</a:t>
                </a:r>
                <a:r>
                  <a:rPr lang="es-MX" sz="2400" i="1" dirty="0"/>
                  <a:t>n</a:t>
                </a:r>
                <a:r>
                  <a:rPr lang="es-MX" sz="2400" dirty="0"/>
                  <a:t>-1) + 2</a:t>
                </a:r>
                <a:r>
                  <a:rPr lang="es-MX" sz="2400" i="1" dirty="0"/>
                  <a:t>d</a:t>
                </a:r>
                <a:r>
                  <a:rPr lang="es-MX" sz="2800" dirty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MX" sz="2400" i="1" dirty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s-MX" sz="2400" i="1" dirty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s-MX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s-MX" sz="2400" i="1" dirty="0">
                            <a:latin typeface="Cambria Math" panose="02040503050406030204" pitchFamily="18" charset="0"/>
                          </a:rPr>
                          <m:t>−1)</m:t>
                        </m:r>
                      </m:num>
                      <m:den>
                        <m:r>
                          <a:rPr lang="es-MX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</m:den>
                    </m:f>
                  </m:oMath>
                </a14:m>
                <a:r>
                  <a:rPr lang="es-MX" sz="2400" dirty="0"/>
                  <a:t> -1</a:t>
                </a:r>
                <a:r>
                  <a:rPr lang="es-MX" sz="2800" dirty="0"/>
                  <a:t>)</a:t>
                </a:r>
                <a:r>
                  <a:rPr lang="es-MX" sz="2400" baseline="30000" dirty="0"/>
                  <a:t>2</a:t>
                </a:r>
                <a:r>
                  <a:rPr lang="es-MX" sz="2400" dirty="0"/>
                  <a:t> </a:t>
                </a:r>
              </a:p>
              <a:p>
                <a:pPr marL="0" indent="0">
                  <a:buNone/>
                </a:pPr>
                <a:r>
                  <a:rPr lang="es-MX" sz="2400" dirty="0"/>
                  <a:t>Entonces, </a:t>
                </a:r>
              </a:p>
              <a:p>
                <a:pPr marL="0" indent="0">
                  <a:buNone/>
                </a:pPr>
                <a:r>
                  <a:rPr lang="es-MX" sz="2400" dirty="0" err="1"/>
                  <a:t>lim</a:t>
                </a:r>
                <a:r>
                  <a:rPr lang="es-MX" sz="2800" i="1" baseline="-25000" dirty="0" err="1"/>
                  <a:t>k</a:t>
                </a:r>
                <a:r>
                  <a:rPr lang="es-MX" sz="2800" baseline="-25000" dirty="0" err="1"/>
                  <a:t>,</a:t>
                </a:r>
                <a:r>
                  <a:rPr lang="es-MX" sz="2800" i="1" baseline="-25000" dirty="0" err="1"/>
                  <a:t>d</a:t>
                </a:r>
                <a:r>
                  <a:rPr lang="es-MX" sz="2400" baseline="-25000" dirty="0">
                    <a:sym typeface="Wingdings" panose="05000000000000000000" pitchFamily="2" charset="2"/>
                  </a:rPr>
                  <a:t></a:t>
                </a:r>
                <a:r>
                  <a:rPr lang="es-MX" sz="2400" baseline="-25000" dirty="0">
                    <a:sym typeface="Symbol" panose="05050102010706020507" pitchFamily="18" charset="2"/>
                  </a:rPr>
                  <a:t></a:t>
                </a:r>
                <a:r>
                  <a:rPr lang="es-MX" sz="2400" dirty="0">
                    <a:sym typeface="Symbol" panose="05050102010706020507" pitchFamily="18" charset="2"/>
                  </a:rPr>
                  <a:t></a:t>
                </a:r>
                <a:r>
                  <a:rPr lang="es-MX" sz="2400" dirty="0">
                    <a:sym typeface="Wingdings" panose="05000000000000000000" pitchFamily="2" charset="2"/>
                  </a:rPr>
                  <a:t>(</a:t>
                </a:r>
                <a:r>
                  <a:rPr lang="es-MX" sz="2400" dirty="0" err="1">
                    <a:sym typeface="Wingdings" panose="05000000000000000000" pitchFamily="2" charset="2"/>
                  </a:rPr>
                  <a:t>T</a:t>
                </a:r>
                <a:r>
                  <a:rPr lang="es-MX" sz="2800" i="1" baseline="-25000" dirty="0" err="1">
                    <a:sym typeface="Wingdings" panose="05000000000000000000" pitchFamily="2" charset="2"/>
                  </a:rPr>
                  <a:t>d</a:t>
                </a:r>
                <a:r>
                  <a:rPr lang="es-MX" sz="2800" baseline="-25000" dirty="0" err="1">
                    <a:sym typeface="Wingdings" panose="05000000000000000000" pitchFamily="2" charset="2"/>
                  </a:rPr>
                  <a:t>,</a:t>
                </a:r>
                <a:r>
                  <a:rPr lang="es-MX" sz="2800" i="1" baseline="-25000" dirty="0" err="1">
                    <a:sym typeface="Wingdings" panose="05000000000000000000" pitchFamily="2" charset="2"/>
                  </a:rPr>
                  <a:t>k</a:t>
                </a:r>
                <a:r>
                  <a:rPr lang="es-MX" sz="2400" dirty="0">
                    <a:sym typeface="Wingdings" panose="05000000000000000000" pitchFamily="2" charset="2"/>
                  </a:rPr>
                  <a:t>) = </a:t>
                </a:r>
                <a:r>
                  <a:rPr lang="es-MX" sz="2400" dirty="0" err="1"/>
                  <a:t>lim</a:t>
                </a:r>
                <a:r>
                  <a:rPr lang="es-MX" sz="2800" i="1" baseline="-25000" dirty="0" err="1"/>
                  <a:t>d</a:t>
                </a:r>
                <a:r>
                  <a:rPr lang="es-MX" sz="2800" baseline="-25000" dirty="0">
                    <a:sym typeface="Wingdings" panose="05000000000000000000" pitchFamily="2" charset="2"/>
                  </a:rPr>
                  <a:t></a:t>
                </a:r>
                <a:r>
                  <a:rPr lang="es-MX" sz="2800" baseline="-25000" dirty="0">
                    <a:sym typeface="Symbol" panose="05050102010706020507" pitchFamily="18" charset="2"/>
                  </a:rPr>
                  <a:t></a:t>
                </a:r>
                <a:r>
                  <a:rPr lang="es-MX" sz="2400" dirty="0">
                    <a:sym typeface="Symbol" panose="05050102010706020507" pitchFamily="18" charset="2"/>
                  </a:rPr>
                  <a:t></a:t>
                </a:r>
                <a:r>
                  <a:rPr lang="es-MX" sz="2800" dirty="0">
                    <a:sym typeface="Symbol" panose="05050102010706020507" pitchFamily="18" charset="2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s-MX" sz="2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𝑑</m:t>
                            </m:r>
                            <m:r>
                              <a:rPr lang="es-MX" sz="2800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−1</m:t>
                            </m:r>
                          </m:e>
                        </m:d>
                        <m:r>
                          <a:rPr lang="es-MX" sz="2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d>
                          <m:dPr>
                            <m:ctrlP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  <m:r>
                              <a:rPr lang="es-MX" sz="2800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−1</m:t>
                            </m:r>
                          </m:e>
                        </m:d>
                        <m:r>
                          <a:rPr lang="es-MX" sz="28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+2</m:t>
                        </m:r>
                        <m:r>
                          <a:rPr lang="es-MX" sz="2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𝑑</m:t>
                        </m:r>
                        <m:d>
                          <m:dPr>
                            <m:ctrlP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  <m:r>
                              <a:rPr lang="es-MX" sz="2800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−1</m:t>
                            </m:r>
                          </m:e>
                        </m:d>
                        <m:r>
                          <a:rPr lang="es-MX" sz="2800" baseline="300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2</m:t>
                        </m:r>
                      </m:num>
                      <m:den>
                        <m:d>
                          <m:dPr>
                            <m:ctrlP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r>
                              <a:rPr lang="es-MX" sz="2800" i="1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𝑑</m:t>
                            </m:r>
                            <m:r>
                              <a:rPr lang="es-MX" sz="2800" dirty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+1</m:t>
                            </m:r>
                          </m:e>
                        </m:d>
                        <m:r>
                          <a:rPr lang="es-MX" sz="2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r>
                          <a:rPr lang="es-MX" sz="28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(</m:t>
                        </m:r>
                        <m:r>
                          <a:rPr lang="es-MX" sz="2800" i="1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  <m:r>
                          <a:rPr lang="es-MX" sz="2800" dirty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−1)</m:t>
                        </m:r>
                      </m:den>
                    </m:f>
                  </m:oMath>
                </a14:m>
                <a:r>
                  <a:rPr lang="es-MX" sz="2800" dirty="0">
                    <a:sym typeface="Symbol" panose="05050102010706020507" pitchFamily="18" charset="2"/>
                  </a:rPr>
                  <a:t>)</a:t>
                </a:r>
                <a:r>
                  <a:rPr lang="es-MX" sz="2400" dirty="0">
                    <a:sym typeface="Symbol" panose="05050102010706020507" pitchFamily="18" charset="2"/>
                  </a:rPr>
                  <a:t> = 3.</a:t>
                </a:r>
                <a:endParaRPr lang="es-MX" sz="2400" dirty="0"/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8150" y="728815"/>
                <a:ext cx="11116512" cy="5708138"/>
              </a:xfrm>
              <a:blipFill>
                <a:blip r:embed="rId2"/>
                <a:stretch>
                  <a:fillRect l="-933" t="-855" r="-165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313817" y="4938680"/>
            <a:ext cx="5255263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 es el precio de la anarquía del árbol </a:t>
            </a:r>
            <a:r>
              <a:rPr lang="es-CO" sz="2400" u="none" dirty="0" err="1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s-CO" sz="2400" i="1" u="none" baseline="-25000" dirty="0" err="1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CO" sz="2400" u="none" baseline="-25000" dirty="0" err="1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s-CO" sz="2400" i="1" u="none" baseline="-25000" dirty="0" err="1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k</a:t>
            </a:r>
            <a:endParaRPr lang="es-MX" sz="2400" u="none" baseline="-25000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Elipse 4"/>
          <p:cNvSpPr/>
          <p:nvPr/>
        </p:nvSpPr>
        <p:spPr bwMode="auto">
          <a:xfrm>
            <a:off x="2527505" y="2501941"/>
            <a:ext cx="3126658" cy="73741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sp>
        <p:nvSpPr>
          <p:cNvPr id="6" name="Elipse 5"/>
          <p:cNvSpPr/>
          <p:nvPr/>
        </p:nvSpPr>
        <p:spPr bwMode="auto">
          <a:xfrm>
            <a:off x="3924668" y="3551750"/>
            <a:ext cx="3126658" cy="52335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MX" u="sng"/>
          </a:p>
        </p:txBody>
      </p:sp>
      <p:cxnSp>
        <p:nvCxnSpPr>
          <p:cNvPr id="8" name="Conector recto de flecha 7"/>
          <p:cNvCxnSpPr/>
          <p:nvPr/>
        </p:nvCxnSpPr>
        <p:spPr bwMode="auto">
          <a:xfrm>
            <a:off x="4356305" y="3190199"/>
            <a:ext cx="294968" cy="36155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Conector recto de flecha 6"/>
          <p:cNvCxnSpPr/>
          <p:nvPr/>
        </p:nvCxnSpPr>
        <p:spPr bwMode="auto">
          <a:xfrm flipV="1">
            <a:off x="1381665" y="4270331"/>
            <a:ext cx="361969" cy="7605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7211540" y="4569230"/>
            <a:ext cx="2700662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Q.E.D. (</a:t>
            </a:r>
            <a:r>
              <a:rPr lang="es-CO" sz="2400" u="none" dirty="0">
                <a:solidFill>
                  <a:srgbClr val="FF9999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Teorema 2</a:t>
            </a: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1" name="Conector recto de flecha 10"/>
          <p:cNvCxnSpPr/>
          <p:nvPr/>
        </p:nvCxnSpPr>
        <p:spPr bwMode="auto">
          <a:xfrm flipH="1" flipV="1">
            <a:off x="7372350" y="4305415"/>
            <a:ext cx="171450" cy="2309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CuadroTexto 41">
            <a:extLst>
              <a:ext uri="{FF2B5EF4-FFF2-40B4-BE49-F238E27FC236}">
                <a16:creationId xmlns:a16="http://schemas.microsoft.com/office/drawing/2014/main" id="{BC0CC649-996F-9873-1732-AB16675E708C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65</a:t>
            </a:fld>
            <a:endParaRPr lang="es-MX" dirty="0"/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80390901-DC70-6E3B-1810-FAA3BC63DA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0272" y="96031"/>
            <a:ext cx="1385433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ym typeface="Symbol" panose="05050102010706020507" pitchFamily="18" charset="2"/>
              </a:rPr>
              <a:t></a:t>
            </a:r>
            <a:r>
              <a:rPr lang="es-CO" sz="2400" u="none" dirty="0"/>
              <a:t>=(</a:t>
            </a:r>
            <a:r>
              <a:rPr lang="es-CO" sz="2400" i="1" u="none" dirty="0"/>
              <a:t>d</a:t>
            </a:r>
            <a:r>
              <a:rPr lang="es-CO" sz="2400" u="none" dirty="0"/>
              <a:t>-1)</a:t>
            </a:r>
            <a:r>
              <a:rPr lang="es-CO" sz="2400" i="1" u="none" dirty="0"/>
              <a:t>n</a:t>
            </a:r>
            <a:endParaRPr lang="es-MX" sz="24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4A2A7C24-5C16-AE4F-CAEA-DC85EF122B47}"/>
              </a:ext>
            </a:extLst>
          </p:cNvPr>
          <p:cNvSpPr txBox="1"/>
          <p:nvPr/>
        </p:nvSpPr>
        <p:spPr>
          <a:xfrm>
            <a:off x="2488954" y="5611122"/>
            <a:ext cx="8428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6D1EC"/>
              </a:buClr>
              <a:buSzPct val="90000"/>
              <a:tabLst/>
              <a:defRPr/>
            </a:pPr>
            <a:r>
              <a:rPr kumimoji="0" lang="es-CO" sz="2400" b="0" i="0" u="none" strike="noStrike" kern="0" cap="none" spc="0" normalizeH="0" baseline="0" noProof="0" dirty="0">
                <a:ln>
                  <a:noFill/>
                </a:ln>
                <a:solidFill>
                  <a:srgbClr val="FF99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Teorema 2</a:t>
            </a:r>
            <a:r>
              <a:rPr kumimoji="0" lang="es-CO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Para toda </a:t>
            </a:r>
            <a:r>
              <a:rPr kumimoji="0" lang="es-CO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kumimoji="0" lang="es-CO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&gt;0, existe un equilibrio Nash del juego de la red con el precio de la anarquía mayor que 3-</a:t>
            </a:r>
            <a:r>
              <a:rPr kumimoji="0" lang="es-CO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kumimoji="0" lang="es-CO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207C53AC-F2C4-6005-530B-B85A71393DB4}"/>
              </a:ext>
            </a:extLst>
          </p:cNvPr>
          <p:cNvCxnSpPr/>
          <p:nvPr/>
        </p:nvCxnSpPr>
        <p:spPr bwMode="auto">
          <a:xfrm flipV="1">
            <a:off x="7299383" y="5055092"/>
            <a:ext cx="969818" cy="46182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 Box 9">
            <a:extLst>
              <a:ext uri="{FF2B5EF4-FFF2-40B4-BE49-F238E27FC236}">
                <a16:creationId xmlns:a16="http://schemas.microsoft.com/office/drawing/2014/main" id="{3BC90A7F-5CA8-DD7C-27AA-B12A59D5CA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16" y="205595"/>
            <a:ext cx="8120499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800" u="none" dirty="0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Cálculo del precio de la anarquía para el árbol </a:t>
            </a:r>
            <a:r>
              <a:rPr lang="es-CO" sz="2800" u="none" dirty="0" err="1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T</a:t>
            </a:r>
            <a:r>
              <a:rPr lang="es-CO" sz="2800" i="1" u="none" baseline="-25000" dirty="0" err="1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d</a:t>
            </a:r>
            <a:r>
              <a:rPr lang="es-CO" sz="2800" u="none" baseline="-25000" dirty="0" err="1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,</a:t>
            </a:r>
            <a:r>
              <a:rPr lang="es-CO" sz="2800" i="1" u="none" baseline="-25000" dirty="0" err="1">
                <a:solidFill>
                  <a:srgbClr val="FFFF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k</a:t>
            </a:r>
            <a:endParaRPr lang="es-MX" sz="2800" u="none" baseline="-25000" dirty="0">
              <a:solidFill>
                <a:srgbClr val="FFFFFF"/>
              </a:solidFill>
              <a:latin typeface="+mj-lt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BDEF51AB-3A1E-15E5-DDF2-0A6DEF289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9755" y="4424499"/>
            <a:ext cx="1869745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óptimo social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9BCDC875-145C-3617-10A0-05580D96606C}"/>
              </a:ext>
            </a:extLst>
          </p:cNvPr>
          <p:cNvCxnSpPr/>
          <p:nvPr/>
        </p:nvCxnSpPr>
        <p:spPr bwMode="auto">
          <a:xfrm flipV="1">
            <a:off x="4202372" y="4415324"/>
            <a:ext cx="427128" cy="1210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9305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 animBg="1"/>
      <p:bldP spid="6" grpId="0" animBg="1"/>
      <p:bldP spid="10" grpId="0"/>
      <p:bldP spid="14" grpId="0"/>
      <p:bldP spid="1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Conjetura del árbol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00456" y="1600201"/>
            <a:ext cx="11591544" cy="4898923"/>
          </a:xfrm>
        </p:spPr>
        <p:txBody>
          <a:bodyPr/>
          <a:lstStyle/>
          <a:p>
            <a:r>
              <a:rPr lang="es-MX" sz="2400" dirty="0">
                <a:effectLst/>
              </a:rPr>
              <a:t>Numerosos intentos con 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&gt;2 solo han producido equilibrios Nash que son árboles.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Excepto el grafo de Petersen, que es un equilibrio transitorio para 1 </a:t>
            </a:r>
            <a:r>
              <a:rPr lang="es-MX" sz="2400" dirty="0">
                <a:effectLst/>
                <a:sym typeface="Symbol" panose="05050102010706020507" pitchFamily="18" charset="2"/>
              </a:rPr>
              <a:t></a:t>
            </a:r>
            <a:r>
              <a:rPr lang="es-MX" sz="2400" dirty="0">
                <a:effectLst/>
              </a:rPr>
              <a:t> 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 </a:t>
            </a:r>
            <a:r>
              <a:rPr lang="es-MX" sz="2400" dirty="0">
                <a:effectLst/>
                <a:sym typeface="Symbol" panose="05050102010706020507" pitchFamily="18" charset="2"/>
              </a:rPr>
              <a:t></a:t>
            </a:r>
            <a:r>
              <a:rPr lang="es-MX" sz="2400" dirty="0">
                <a:effectLst/>
              </a:rPr>
              <a:t> 4.</a:t>
            </a:r>
          </a:p>
          <a:p>
            <a:pPr lvl="1"/>
            <a:endParaRPr lang="es-MX" sz="1000" dirty="0">
              <a:effectLst/>
            </a:endParaRPr>
          </a:p>
          <a:p>
            <a:r>
              <a:rPr lang="es-MX" sz="2400" dirty="0">
                <a:effectLst/>
              </a:rPr>
              <a:t>Es intuitivo suponer que será más difícil que aparezcan equilibrios que no sean árboles, conforme </a:t>
            </a:r>
            <a:r>
              <a:rPr lang="es-MX" sz="2400" dirty="0">
                <a:effectLst/>
                <a:sym typeface="Symbol" panose="05050102010706020507" pitchFamily="18" charset="2"/>
              </a:rPr>
              <a:t></a:t>
            </a:r>
            <a:r>
              <a:rPr lang="es-MX" sz="2400" dirty="0">
                <a:effectLst/>
              </a:rPr>
              <a:t> crezca y el costo de aristas redundantes sea mayor.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effectLst/>
              </a:rPr>
              <a:t>Postulo la siguiente conjetura: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solidFill>
                  <a:srgbClr val="FFFF66"/>
                </a:solidFill>
                <a:effectLst/>
              </a:rPr>
              <a:t>Conjetura del árbol</a:t>
            </a:r>
            <a:r>
              <a:rPr lang="es-MX" sz="2400" dirty="0">
                <a:effectLst/>
              </a:rPr>
              <a:t>. Existe una constante A, tal que para toda </a:t>
            </a:r>
            <a:r>
              <a:rPr lang="es-MX" sz="2400" dirty="0">
                <a:effectLst/>
                <a:sym typeface="Symbol" panose="05050102010706020507" pitchFamily="18" charset="2"/>
              </a:rPr>
              <a:t></a:t>
            </a:r>
            <a:r>
              <a:rPr lang="es-MX" sz="2400" dirty="0">
                <a:effectLst/>
              </a:rPr>
              <a:t>A, todos los equilibrios Nash no transitorios son árboles.</a:t>
            </a:r>
            <a:endParaRPr lang="es-MX" sz="2800" dirty="0">
              <a:effectLst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508955" y="6068237"/>
            <a:ext cx="346095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Conjetura no demostrada.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5" name="CuadroTexto 41">
            <a:extLst>
              <a:ext uri="{FF2B5EF4-FFF2-40B4-BE49-F238E27FC236}">
                <a16:creationId xmlns:a16="http://schemas.microsoft.com/office/drawing/2014/main" id="{BBEF2D57-F8F3-A395-A061-404CDDB95CE0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66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2254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420624" y="1204081"/>
                <a:ext cx="11626118" cy="482181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s-MX" sz="2400" dirty="0">
                    <a:effectLst/>
                  </a:rPr>
                  <a:t>Si la conjetura fuese cierta, con ella obtengo una cota superior para el precio de la anarquía.</a:t>
                </a:r>
              </a:p>
              <a:p>
                <a:pPr marL="0" indent="0">
                  <a:buNone/>
                </a:pPr>
                <a:endParaRPr lang="es-MX" sz="1000" dirty="0">
                  <a:effectLst/>
                </a:endParaRPr>
              </a:p>
              <a:p>
                <a:r>
                  <a:rPr lang="es-MX" sz="2800" dirty="0">
                    <a:solidFill>
                      <a:srgbClr val="FF9999"/>
                    </a:solidFill>
                    <a:effectLst/>
                  </a:rPr>
                  <a:t>Teorema 3</a:t>
                </a:r>
                <a:r>
                  <a:rPr lang="es-MX" sz="2800" dirty="0">
                    <a:effectLst/>
                  </a:rPr>
                  <a:t>. Para cualquier árbol T que es un equilibrio Nash, </a:t>
                </a:r>
                <a:r>
                  <a:rPr lang="es-MX" sz="2800" dirty="0">
                    <a:effectLst/>
                    <a:sym typeface="Symbol" panose="05050102010706020507" pitchFamily="18" charset="2"/>
                  </a:rPr>
                  <a:t></a:t>
                </a:r>
                <a:r>
                  <a:rPr lang="es-MX" sz="2800" dirty="0">
                    <a:effectLst/>
                  </a:rPr>
                  <a:t>(T) &lt; 5.</a:t>
                </a:r>
              </a:p>
              <a:p>
                <a:endParaRPr lang="es-MX" sz="2800" dirty="0">
                  <a:effectLst/>
                </a:endParaRPr>
              </a:p>
              <a:p>
                <a:r>
                  <a:rPr lang="es-MX" sz="2400" dirty="0">
                    <a:effectLst/>
                  </a:rPr>
                  <a:t>De los teoremas 1 y 3 obtengo</a:t>
                </a:r>
              </a:p>
              <a:p>
                <a:endParaRPr lang="es-MX" sz="1000" dirty="0">
                  <a:effectLst/>
                </a:endParaRPr>
              </a:p>
              <a:p>
                <a:r>
                  <a:rPr lang="es-MX" sz="2800" dirty="0">
                    <a:effectLst/>
                  </a:rPr>
                  <a:t>Corolario 4. Si la conjetura del árbol es cierta para algún valor de A, entonces para todos los equilibrios Nash G no transitorios,</a:t>
                </a:r>
              </a:p>
              <a:p>
                <a:endParaRPr lang="es-MX" sz="1000" dirty="0">
                  <a:effectLst/>
                </a:endParaRPr>
              </a:p>
              <a:p>
                <a:pPr marL="0" indent="0">
                  <a:buNone/>
                </a:pPr>
                <a:r>
                  <a:rPr lang="es-MX" sz="2800" dirty="0">
                    <a:effectLst/>
                    <a:sym typeface="Symbol" panose="05050102010706020507" pitchFamily="18" charset="2"/>
                  </a:rPr>
                  <a:t>	</a:t>
                </a:r>
                <a:r>
                  <a:rPr lang="es-MX" sz="2800" dirty="0">
                    <a:effectLst/>
                  </a:rPr>
                  <a:t>(G) = </a:t>
                </a:r>
                <a:r>
                  <a:rPr lang="es-MX" sz="2800" dirty="0">
                    <a:effectLst/>
                    <a:latin typeface="Lucida Calligraphy" panose="03010101010101010101" pitchFamily="66" charset="0"/>
                  </a:rPr>
                  <a:t>O</a:t>
                </a:r>
                <a:r>
                  <a:rPr lang="es-MX" sz="2800" dirty="0">
                    <a:effectLst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s-MX" sz="2800" i="1" dirty="0"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s-MX" sz="2800" i="1" dirty="0">
                            <a:effectLst/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rad>
                  </m:oMath>
                </a14:m>
                <a:r>
                  <a:rPr lang="es-MX" sz="2800" dirty="0">
                    <a:effectLst/>
                  </a:rPr>
                  <a:t>).</a:t>
                </a:r>
              </a:p>
              <a:p>
                <a:pPr marL="0" indent="0">
                  <a:buNone/>
                </a:pPr>
                <a:endParaRPr lang="es-MX" sz="2800" dirty="0">
                  <a:effectLst/>
                </a:endParaRPr>
              </a:p>
            </p:txBody>
          </p:sp>
        </mc:Choice>
        <mc:Fallback xmlns="">
          <p:sp>
            <p:nvSpPr>
              <p:cNvPr id="3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0624" y="1204081"/>
                <a:ext cx="11626118" cy="4821816"/>
              </a:xfrm>
              <a:blipFill>
                <a:blip r:embed="rId2"/>
                <a:stretch>
                  <a:fillRect l="-787" t="-885" r="-99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8339745" y="2764993"/>
            <a:ext cx="3460957" cy="461665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CO" sz="2400" u="none" dirty="0">
                <a:solidFill>
                  <a:srgbClr val="FFFF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Demostrado en el artículo.</a:t>
            </a:r>
            <a:endParaRPr lang="es-MX" sz="2400" u="none" dirty="0">
              <a:solidFill>
                <a:srgbClr val="FFFFFF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6F5E35A5-8D03-81BE-649E-B588E1E0FB83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67</a:t>
            </a:fld>
            <a:endParaRPr lang="es-MX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FC6CFA13-1CC2-15AD-3BD9-56193F44B8AB}"/>
                  </a:ext>
                </a:extLst>
              </p:cNvPr>
              <p:cNvSpPr txBox="1"/>
              <p:nvPr/>
            </p:nvSpPr>
            <p:spPr>
              <a:xfrm>
                <a:off x="420624" y="6256214"/>
                <a:ext cx="9098280" cy="462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 lvl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86D1EC"/>
                  </a:buClr>
                  <a:buSzPct val="90000"/>
                  <a:tabLst/>
                  <a:defRPr/>
                </a:pPr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99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Teorema 1</a:t>
                </a:r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Para </a:t>
                </a:r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</a:t>
                </a:r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&lt;</a:t>
                </a:r>
                <a:r>
                  <a:rPr kumimoji="0" lang="es-MX" sz="2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kumimoji="0" lang="es-MX" sz="24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el precio de la anarquía para mi modelo es </a:t>
                </a:r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Lucida Calligraphy" panose="03010101010101010101" pitchFamily="66" charset="0"/>
                    <a:cs typeface="Times New Roman" panose="02020603050405020304" pitchFamily="18" charset="0"/>
                  </a:rPr>
                  <a:t>O</a:t>
                </a:r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0" lang="es-MX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/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s-MX" sz="2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FFFFFF"/>
                            </a:solidFill>
                            <a:effectLst>
                              <a:outerShdw blurRad="38100" dist="38100" dir="2700000" algn="tl">
                                <a:srgbClr val="000000"/>
                              </a:outerShdw>
                            </a:effectLst>
                            <a:uLnTx/>
                            <a:uFillTx/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e>
                    </m:rad>
                  </m:oMath>
                </a14:m>
                <a:r>
                  <a:rPr kumimoji="0" lang="es-MX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FC6CFA13-1CC2-15AD-3BD9-56193F44B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624" y="6256214"/>
                <a:ext cx="9098280" cy="462306"/>
              </a:xfrm>
              <a:prstGeom prst="rect">
                <a:avLst/>
              </a:prstGeom>
              <a:blipFill>
                <a:blip r:embed="rId3"/>
                <a:stretch>
                  <a:fillRect l="-1072" t="-15789" r="-1340" b="-3684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73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71832" y="658762"/>
            <a:ext cx="10604091" cy="6036922"/>
          </a:xfrm>
        </p:spPr>
        <p:txBody>
          <a:bodyPr/>
          <a:lstStyle/>
          <a:p>
            <a:r>
              <a:rPr lang="es-MX" dirty="0"/>
              <a:t>Extensiones. </a:t>
            </a:r>
            <a:r>
              <a:rPr lang="es-MX" sz="2800" dirty="0"/>
              <a:t>Sugiere que se estudie</a:t>
            </a:r>
          </a:p>
          <a:p>
            <a:endParaRPr lang="es-MX" sz="800" dirty="0"/>
          </a:p>
          <a:p>
            <a:r>
              <a:rPr lang="es-MX" sz="2400" dirty="0"/>
              <a:t>Las aristas son dirigidas. Solo se puede usar en la dirección de </a:t>
            </a:r>
            <a:r>
              <a:rPr lang="es-MX" sz="2400" i="1" dirty="0"/>
              <a:t>i</a:t>
            </a:r>
            <a:r>
              <a:rPr lang="es-MX" sz="2400" dirty="0"/>
              <a:t> a </a:t>
            </a:r>
            <a:r>
              <a:rPr lang="es-MX" sz="2400" i="1" dirty="0"/>
              <a:t>j</a:t>
            </a:r>
            <a:r>
              <a:rPr lang="es-MX" sz="2400" dirty="0"/>
              <a:t> (</a:t>
            </a:r>
            <a:r>
              <a:rPr lang="es-MX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variante menos aplicable a situaciones reales</a:t>
            </a:r>
            <a:r>
              <a:rPr lang="es-MX" sz="2400" dirty="0"/>
              <a:t>).</a:t>
            </a:r>
          </a:p>
          <a:p>
            <a:endParaRPr lang="es-MX" sz="800" dirty="0"/>
          </a:p>
          <a:p>
            <a:r>
              <a:rPr lang="es-MX" sz="2400" dirty="0"/>
              <a:t>En mi modelo, un nodo paga por una arista su costo completo o nada (</a:t>
            </a:r>
            <a:r>
              <a:rPr lang="es-MX" sz="2200" dirty="0">
                <a:latin typeface="Arial Narrow" panose="020B0606020202030204" pitchFamily="34" charset="0"/>
              </a:rPr>
              <a:t>con la esperanza que el nodo en el otro lado decida pagar por ella</a:t>
            </a:r>
            <a:r>
              <a:rPr lang="es-MX" sz="2400" dirty="0"/>
              <a:t>). Ahora, un nodo puede pagar una fracción de una arista, y la arista existe si la suma es &gt;1. </a:t>
            </a:r>
            <a:r>
              <a:rPr lang="es-MX" sz="2200" dirty="0"/>
              <a:t>En el equilibrio, la suma será 0 </a:t>
            </a:r>
            <a:r>
              <a:rPr lang="es-MX" sz="2200" dirty="0" err="1"/>
              <a:t>ó</a:t>
            </a:r>
            <a:r>
              <a:rPr lang="es-MX" sz="2200" dirty="0"/>
              <a:t> 1 para cada arista</a:t>
            </a:r>
            <a:r>
              <a:rPr lang="es-MX" sz="2400" dirty="0"/>
              <a:t>.</a:t>
            </a:r>
          </a:p>
          <a:p>
            <a:endParaRPr lang="es-MX" sz="800" dirty="0"/>
          </a:p>
          <a:p>
            <a:r>
              <a:rPr lang="es-MX" sz="2400" dirty="0"/>
              <a:t>Las redes estrella causan congestión (</a:t>
            </a:r>
            <a:r>
              <a:rPr lang="es-MX" sz="2200" dirty="0"/>
              <a:t>se usan en Internet</a:t>
            </a:r>
            <a:r>
              <a:rPr lang="es-MX" sz="2400" dirty="0"/>
              <a:t>). Tomar esto en cuenta y modificar el modelo.</a:t>
            </a:r>
          </a:p>
          <a:p>
            <a:endParaRPr lang="es-MX" sz="800" dirty="0"/>
          </a:p>
          <a:p>
            <a:r>
              <a:rPr lang="es-MX" sz="2400" dirty="0"/>
              <a:t>He supuesto que todos los nodos tienen el mismo tráfico. Será más realista dar una matriz de tráfico [</a:t>
            </a:r>
            <a:r>
              <a:rPr lang="es-MX" sz="2400" i="1" dirty="0" err="1"/>
              <a:t>t</a:t>
            </a:r>
            <a:r>
              <a:rPr lang="es-MX" sz="2400" i="1" baseline="-25000" dirty="0" err="1"/>
              <a:t>ij</a:t>
            </a:r>
            <a:r>
              <a:rPr lang="es-MX" sz="2400" dirty="0"/>
              <a:t>] </a:t>
            </a:r>
            <a:r>
              <a:rPr lang="es-MX" sz="2400" dirty="0">
                <a:sym typeface="Symbol" panose="05050102010706020507" pitchFamily="18" charset="2"/>
              </a:rPr>
              <a:t></a:t>
            </a:r>
            <a:r>
              <a:rPr lang="es-MX" sz="2400" dirty="0"/>
              <a:t>0, y ahora el término </a:t>
            </a:r>
            <a:r>
              <a:rPr lang="es-MX" sz="2400" i="1" dirty="0" err="1"/>
              <a:t>d</a:t>
            </a:r>
            <a:r>
              <a:rPr lang="es-MX" sz="2400" baseline="-25000" dirty="0" err="1"/>
              <a:t>G</a:t>
            </a:r>
            <a:r>
              <a:rPr lang="es-MX" sz="2400" baseline="-25000" dirty="0"/>
              <a:t>[s]</a:t>
            </a:r>
            <a:r>
              <a:rPr lang="es-MX" sz="2400" dirty="0"/>
              <a:t>(</a:t>
            </a:r>
            <a:r>
              <a:rPr lang="es-MX" sz="2400" i="1" dirty="0" err="1"/>
              <a:t>i</a:t>
            </a:r>
            <a:r>
              <a:rPr lang="es-MX" sz="2400" dirty="0" err="1"/>
              <a:t>,</a:t>
            </a:r>
            <a:r>
              <a:rPr lang="es-MX" sz="2400" i="1" dirty="0" err="1"/>
              <a:t>j</a:t>
            </a:r>
            <a:r>
              <a:rPr lang="es-MX" sz="2400" dirty="0"/>
              <a:t>) de la función de costo será multiplicado por </a:t>
            </a:r>
            <a:r>
              <a:rPr lang="es-MX" sz="2400" i="1" dirty="0" err="1"/>
              <a:t>t</a:t>
            </a:r>
            <a:r>
              <a:rPr lang="es-MX" sz="2400" i="1" baseline="-25000" dirty="0" err="1"/>
              <a:t>ij</a:t>
            </a:r>
            <a:r>
              <a:rPr lang="es-MX" sz="2400" i="1" dirty="0"/>
              <a:t>. </a:t>
            </a:r>
          </a:p>
          <a:p>
            <a:endParaRPr lang="es-MX" sz="800" i="1" dirty="0"/>
          </a:p>
          <a:p>
            <a:r>
              <a:rPr lang="es-MX" sz="2400" dirty="0"/>
              <a:t>Hay otras. Ver el artículo.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AAD85F90-0DD0-83F6-6A2A-84CDE69274EC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68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43695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8219" y="1428794"/>
            <a:ext cx="11340445" cy="6250675"/>
          </a:xfrm>
        </p:spPr>
        <p:txBody>
          <a:bodyPr/>
          <a:lstStyle/>
          <a:p>
            <a:r>
              <a:rPr lang="es-MX" sz="2400" dirty="0">
                <a:solidFill>
                  <a:srgbClr val="FFFF66"/>
                </a:solidFill>
                <a:effectLst/>
              </a:rPr>
              <a:t>                                 </a:t>
            </a:r>
            <a:r>
              <a:rPr lang="es-MX" sz="2400" dirty="0">
                <a:effectLst/>
              </a:rPr>
              <a:t>. Uno en el que cuando menos un jugador puede cambiar su estrategia sin afectar su beneficio. 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effectLst/>
              </a:rPr>
              <a:t>Un                                          </a:t>
            </a:r>
            <a:r>
              <a:rPr lang="es-MX" sz="2400" dirty="0">
                <a:solidFill>
                  <a:srgbClr val="FFFF66"/>
                </a:solidFill>
                <a:effectLst/>
              </a:rPr>
              <a:t> </a:t>
            </a:r>
            <a:r>
              <a:rPr lang="es-MX" sz="2400" dirty="0">
                <a:effectLst/>
              </a:rPr>
              <a:t>es un equilibrio Nash débil, a partir del cual existe una secuencia de jugadores que cambian sin alterar su beneficio, pero que eventualmente conducen a una posición de no-equilibrio.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solidFill>
                  <a:srgbClr val="FFFF66"/>
                </a:solidFill>
                <a:effectLst/>
              </a:rPr>
              <a:t>                      </a:t>
            </a:r>
            <a:r>
              <a:rPr lang="es-MX" sz="2400" dirty="0">
                <a:effectLst/>
              </a:rPr>
              <a:t>. El óptimo social es el óptimo obtenido cuando todos los nodos se ponen de acuerdo para maximizar el beneficio total.  </a:t>
            </a:r>
            <a:r>
              <a:rPr lang="es-MX" sz="2200" dirty="0">
                <a:effectLst/>
              </a:rPr>
              <a:t>Hay información total. </a:t>
            </a:r>
            <a:endParaRPr lang="es-MX" sz="2400" dirty="0">
              <a:effectLst/>
            </a:endParaRPr>
          </a:p>
          <a:p>
            <a:endParaRPr lang="es-MX" sz="1000" dirty="0">
              <a:effectLst/>
            </a:endParaRPr>
          </a:p>
          <a:p>
            <a:r>
              <a:rPr lang="es-MX" sz="2400" dirty="0">
                <a:solidFill>
                  <a:srgbClr val="FFFF66"/>
                </a:solidFill>
                <a:effectLst/>
              </a:rPr>
              <a:t>                        </a:t>
            </a:r>
            <a:r>
              <a:rPr lang="es-MX" sz="2400" dirty="0">
                <a:effectLst/>
              </a:rPr>
              <a:t>. El que vela por sus propios intereses (</a:t>
            </a:r>
            <a:r>
              <a:rPr lang="es-MX" sz="2200" dirty="0">
                <a:effectLst/>
              </a:rPr>
              <a:t>no le importa el bien común, el óptimo social</a:t>
            </a:r>
            <a:r>
              <a:rPr lang="es-MX" sz="2400" dirty="0">
                <a:effectLst/>
              </a:rPr>
              <a:t>).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9DA0A5F6-4C87-546F-A55F-16D37400F797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7</a:t>
            </a:fld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B1C6AD7-C962-97BE-F26F-9D7F8B134EC7}"/>
              </a:ext>
            </a:extLst>
          </p:cNvPr>
          <p:cNvSpPr txBox="1"/>
          <p:nvPr/>
        </p:nvSpPr>
        <p:spPr>
          <a:xfrm>
            <a:off x="311085" y="406262"/>
            <a:ext cx="2785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Definiciones.</a:t>
            </a:r>
            <a:endParaRPr lang="es-MX" sz="2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CDD23A9-2BAB-AC2A-67F9-9C062316A3C1}"/>
              </a:ext>
            </a:extLst>
          </p:cNvPr>
          <p:cNvSpPr txBox="1"/>
          <p:nvPr/>
        </p:nvSpPr>
        <p:spPr>
          <a:xfrm>
            <a:off x="693684" y="1428794"/>
            <a:ext cx="3038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Equilibrio Nash débil</a:t>
            </a:r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F80CE89-AE5D-016A-F42F-183AEE7DAB85}"/>
              </a:ext>
            </a:extLst>
          </p:cNvPr>
          <p:cNvSpPr txBox="1"/>
          <p:nvPr/>
        </p:nvSpPr>
        <p:spPr>
          <a:xfrm>
            <a:off x="693282" y="3775732"/>
            <a:ext cx="2085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Óptimo social</a:t>
            </a:r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BC99FB1-F251-58CE-8962-30B1C3A7E33B}"/>
              </a:ext>
            </a:extLst>
          </p:cNvPr>
          <p:cNvSpPr txBox="1"/>
          <p:nvPr/>
        </p:nvSpPr>
        <p:spPr>
          <a:xfrm>
            <a:off x="1171973" y="2411037"/>
            <a:ext cx="3669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equilibrio transitorio Nash</a:t>
            </a:r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5F30A8D-3680-E321-84B4-8A28E5B172CD}"/>
              </a:ext>
            </a:extLst>
          </p:cNvPr>
          <p:cNvSpPr txBox="1"/>
          <p:nvPr/>
        </p:nvSpPr>
        <p:spPr>
          <a:xfrm>
            <a:off x="693282" y="4736799"/>
            <a:ext cx="2237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Agente egoísta</a:t>
            </a:r>
            <a:endParaRPr lang="es-MX" sz="2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006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14779" y="1091821"/>
            <a:ext cx="11139883" cy="5663820"/>
          </a:xfrm>
        </p:spPr>
        <p:txBody>
          <a:bodyPr/>
          <a:lstStyle/>
          <a:p>
            <a:endParaRPr lang="es-MX" sz="2800" dirty="0">
              <a:effectLst/>
            </a:endParaRPr>
          </a:p>
          <a:p>
            <a:r>
              <a:rPr lang="es-MX" sz="2400" dirty="0">
                <a:effectLst/>
              </a:rPr>
              <a:t>El                                    </a:t>
            </a:r>
            <a:r>
              <a:rPr lang="es-MX" sz="2400" dirty="0">
                <a:solidFill>
                  <a:srgbClr val="FFFF66"/>
                </a:solidFill>
                <a:effectLst/>
              </a:rPr>
              <a:t> </a:t>
            </a:r>
            <a:r>
              <a:rPr lang="es-MX" sz="2400" dirty="0">
                <a:effectLst/>
              </a:rPr>
              <a:t>será la relación entre el equilibrio de Nash en el peor caso y el óptimo social. </a:t>
            </a:r>
            <a:r>
              <a:rPr lang="es-MX" sz="2200" dirty="0">
                <a:effectLst/>
              </a:rPr>
              <a:t>Es la medida informativa de la falta de coordinación porque los agentes siguen su propio interés.  ¿Qué tanto nos afecta que los agentes sean egoístas y sigan su propio interés?</a:t>
            </a:r>
            <a:r>
              <a:rPr lang="es-MX" sz="2400" dirty="0">
                <a:effectLst/>
              </a:rPr>
              <a:t> 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solidFill>
                  <a:srgbClr val="FFFF66"/>
                </a:solidFill>
                <a:effectLst/>
              </a:rPr>
              <a:t>                                      </a:t>
            </a:r>
            <a:r>
              <a:rPr lang="es-MX" sz="2400" dirty="0">
                <a:effectLst/>
              </a:rPr>
              <a:t>.</a:t>
            </a:r>
            <a:r>
              <a:rPr lang="es-MX" sz="2400" dirty="0">
                <a:solidFill>
                  <a:srgbClr val="FFFF66"/>
                </a:solidFill>
                <a:effectLst/>
              </a:rPr>
              <a:t> </a:t>
            </a:r>
            <a:r>
              <a:rPr lang="es-MX" sz="2400" dirty="0">
                <a:effectLst/>
              </a:rPr>
              <a:t>El precio de la estabilidad es la relación del costo del mejor equilibrio de Nash al costo óptimo u óptimo social.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solidFill>
                  <a:srgbClr val="FFFF66"/>
                </a:solidFill>
                <a:effectLst/>
              </a:rPr>
              <a:t>                    . </a:t>
            </a:r>
            <a:r>
              <a:rPr lang="es-MX" sz="2400" dirty="0">
                <a:effectLst/>
              </a:rPr>
              <a:t>El costo total pagado por todos los nodos.</a:t>
            </a: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7FFB5D18-ABB7-4B2C-B68D-DDBE4AF1903A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8</a:t>
            </a:fld>
            <a:endParaRPr lang="es-MX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493C5EF-7DEE-08A5-2A84-2ADA98D0A3C8}"/>
              </a:ext>
            </a:extLst>
          </p:cNvPr>
          <p:cNvSpPr txBox="1"/>
          <p:nvPr/>
        </p:nvSpPr>
        <p:spPr>
          <a:xfrm>
            <a:off x="311085" y="406262"/>
            <a:ext cx="2785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Definiciones.</a:t>
            </a:r>
            <a:endParaRPr lang="es-MX" sz="2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C072B3F-8895-5C4A-271E-1B1DDA7DEB1A}"/>
              </a:ext>
            </a:extLst>
          </p:cNvPr>
          <p:cNvSpPr txBox="1"/>
          <p:nvPr/>
        </p:nvSpPr>
        <p:spPr>
          <a:xfrm>
            <a:off x="1106982" y="1590331"/>
            <a:ext cx="3082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</a:rPr>
              <a:t>precio de la anarquía</a:t>
            </a:r>
            <a:endParaRPr lang="es-MX" sz="2400" dirty="0">
              <a:solidFill>
                <a:srgbClr val="FFFF00"/>
              </a:solidFill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1E7EC8A-3E28-C5FF-D871-B249FFF96F17}"/>
              </a:ext>
            </a:extLst>
          </p:cNvPr>
          <p:cNvSpPr txBox="1"/>
          <p:nvPr/>
        </p:nvSpPr>
        <p:spPr>
          <a:xfrm>
            <a:off x="780917" y="3292759"/>
            <a:ext cx="3429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</a:rPr>
              <a:t>Precio de la estabilidad</a:t>
            </a:r>
            <a:endParaRPr lang="es-MX" sz="2400" dirty="0">
              <a:solidFill>
                <a:srgbClr val="FFFF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2A49E0E-631A-9FEB-98A0-C588B2E48114}"/>
              </a:ext>
            </a:extLst>
          </p:cNvPr>
          <p:cNvSpPr txBox="1"/>
          <p:nvPr/>
        </p:nvSpPr>
        <p:spPr>
          <a:xfrm>
            <a:off x="752335" y="4252166"/>
            <a:ext cx="18819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rgbClr val="FFFF00"/>
                </a:solidFill>
              </a:rPr>
              <a:t>Costo social</a:t>
            </a:r>
            <a:endParaRPr lang="es-MX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43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6181" y="1126672"/>
            <a:ext cx="10998481" cy="5004254"/>
          </a:xfrm>
        </p:spPr>
        <p:txBody>
          <a:bodyPr/>
          <a:lstStyle/>
          <a:p>
            <a:r>
              <a:rPr lang="es-MX" sz="2400" dirty="0">
                <a:effectLst/>
              </a:rPr>
              <a:t>«Nash </a:t>
            </a:r>
            <a:r>
              <a:rPr lang="es-MX" sz="2400" dirty="0" err="1">
                <a:effectLst/>
              </a:rPr>
              <a:t>equilibrium</a:t>
            </a:r>
            <a:r>
              <a:rPr lang="es-MX" sz="2400" dirty="0">
                <a:effectLst/>
              </a:rPr>
              <a:t>» -- equilibrio Nash. </a:t>
            </a:r>
          </a:p>
          <a:p>
            <a:endParaRPr lang="es-MX" sz="1000" dirty="0">
              <a:effectLst/>
            </a:endParaRPr>
          </a:p>
          <a:p>
            <a:r>
              <a:rPr lang="es-MX" sz="2400" dirty="0">
                <a:effectLst/>
              </a:rPr>
              <a:t>Es un concepto de solución de un juego no cooperativo (jugadores egoístas) con dos o más jugadores, en el que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 se supone que cada jugador conoce las estrategias de equilibrio de los otros jugadores, y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s-MX" sz="2400" dirty="0">
                <a:effectLst/>
              </a:rPr>
              <a:t>ningún jugador gana algo si cambia su propia estrategia. </a:t>
            </a:r>
          </a:p>
          <a:p>
            <a:pPr lvl="1"/>
            <a:endParaRPr lang="es-MX" sz="1000" dirty="0">
              <a:effectLst/>
            </a:endParaRPr>
          </a:p>
          <a:p>
            <a:r>
              <a:rPr lang="es-MX" sz="2400" dirty="0">
                <a:effectLst/>
              </a:rPr>
              <a:t>Si cada jugador ha escogido una estrategia y ningún jugador se beneficia al cambiar estrategias mientras los otros jugadores no cambien las suyas, entonces el estado actual de las estrategias seleccionadas y las recompensas correspondientes constituyen un equilibrio Nash.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424095" y="315470"/>
            <a:ext cx="4023360" cy="52322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spcBef>
                <a:spcPct val="20000"/>
              </a:spcBef>
              <a:buClr>
                <a:srgbClr val="86D1EC"/>
              </a:buClr>
              <a:buSzPct val="90000"/>
            </a:pPr>
            <a:r>
              <a:rPr lang="es-MX" sz="2800" u="none" dirty="0">
                <a:latin typeface="Times New Roman" panose="02020603050405020304" pitchFamily="18" charset="0"/>
                <a:sym typeface="Symbol" panose="05050102010706020507" pitchFamily="18" charset="2"/>
              </a:rPr>
              <a:t>Qué es el equilibrio Nash.</a:t>
            </a:r>
            <a:endParaRPr lang="es-MX" sz="2800" i="1" u="none" dirty="0"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2" name="CuadroTexto 41">
            <a:extLst>
              <a:ext uri="{FF2B5EF4-FFF2-40B4-BE49-F238E27FC236}">
                <a16:creationId xmlns:a16="http://schemas.microsoft.com/office/drawing/2014/main" id="{436A6680-7B4E-F563-2D32-EEFB810F89B6}"/>
              </a:ext>
            </a:extLst>
          </p:cNvPr>
          <p:cNvSpPr txBox="1"/>
          <p:nvPr/>
        </p:nvSpPr>
        <p:spPr>
          <a:xfrm>
            <a:off x="11554662" y="6375512"/>
            <a:ext cx="49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fld id="{62D02FB9-60DE-42B5-8D90-FBB7BED7039C}" type="slidenum">
              <a:rPr lang="es-MX" smtClean="0"/>
              <a:t>9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8965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AzulObscuro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zulObscuro" id="{8152B57C-C5A5-465F-A516-7246DF5BC588}" vid="{F8596F17-6285-468F-836A-72CB96E1454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AzulObscuro</Template>
  <TotalTime>21169</TotalTime>
  <Words>8765</Words>
  <Application>Microsoft Office PowerPoint</Application>
  <PresentationFormat>Panorámica</PresentationFormat>
  <Paragraphs>844</Paragraphs>
  <Slides>68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68</vt:i4>
      </vt:variant>
    </vt:vector>
  </HeadingPairs>
  <TitlesOfParts>
    <vt:vector size="82" baseType="lpstr">
      <vt:lpstr>Albertus Medium</vt:lpstr>
      <vt:lpstr>Aptos</vt:lpstr>
      <vt:lpstr>Arial</vt:lpstr>
      <vt:lpstr>Arial Narrow</vt:lpstr>
      <vt:lpstr>Baskerville Old Face</vt:lpstr>
      <vt:lpstr>Calibri</vt:lpstr>
      <vt:lpstr>Cambria Math</vt:lpstr>
      <vt:lpstr>French Script MT</vt:lpstr>
      <vt:lpstr>Lucida Calligraphy</vt:lpstr>
      <vt:lpstr>Symbol</vt:lpstr>
      <vt:lpstr>Times New Roman</vt:lpstr>
      <vt:lpstr>Tw Cen MT</vt:lpstr>
      <vt:lpstr>Wingdings</vt:lpstr>
      <vt:lpstr>AzulObscuro</vt:lpstr>
      <vt:lpstr>Modelos de Teoría de Juegos para explicar el comportamiento de Redes  </vt:lpstr>
      <vt:lpstr>4. Game-theoretic models of behavior in networks  A. Game theoretic models of network formation </vt:lpstr>
      <vt:lpstr>A. Game theoretic models of network formation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A. Game theoretic models of network formation</vt:lpstr>
      <vt:lpstr>Internet</vt:lpstr>
      <vt:lpstr>Equilibrio Nash</vt:lpstr>
      <vt:lpstr>Presentación de PowerPoint</vt:lpstr>
      <vt:lpstr>El juego de la creación de redes</vt:lpstr>
      <vt:lpstr>Presentación de PowerPoint</vt:lpstr>
      <vt:lpstr>Resultados</vt:lpstr>
      <vt:lpstr>Presentación de PowerPoint</vt:lpstr>
      <vt:lpstr>Presentación de PowerPoint</vt:lpstr>
      <vt:lpstr>Presentación de PowerPoint</vt:lpstr>
      <vt:lpstr>Presentación de PowerPoint</vt:lpstr>
      <vt:lpstr>El modelo</vt:lpstr>
      <vt:lpstr>El modelo</vt:lpstr>
      <vt:lpstr>Presentación de PowerPoint</vt:lpstr>
      <vt:lpstr>Presentación de PowerPoint</vt:lpstr>
      <vt:lpstr>Presentación de PowerPoint</vt:lpstr>
      <vt:lpstr>Presentación de PowerPoint</vt:lpstr>
      <vt:lpstr>Resultados básicos</vt:lpstr>
      <vt:lpstr>Resultados básicos</vt:lpstr>
      <vt:lpstr>Resultados básicos</vt:lpstr>
      <vt:lpstr>Resultados básicos</vt:lpstr>
      <vt:lpstr>Resultados básicos</vt:lpstr>
      <vt:lpstr>Resultados básicos</vt:lpstr>
      <vt:lpstr>Resultados básicos</vt:lpstr>
      <vt:lpstr>Resultados básicos</vt:lpstr>
      <vt:lpstr>Presentación de PowerPoint</vt:lpstr>
      <vt:lpstr>Presentación de PowerPoint</vt:lpstr>
      <vt:lpstr>Resultados básicos</vt:lpstr>
      <vt:lpstr>Una cota superior</vt:lpstr>
      <vt:lpstr>Presentación de PowerPoint</vt:lpstr>
      <vt:lpstr>Presentación de PowerPoint</vt:lpstr>
      <vt:lpstr>Notaciones asintóticas</vt:lpstr>
      <vt:lpstr>Presentación de PowerPoint</vt:lpstr>
      <vt:lpstr>Presentación de PowerPoint</vt:lpstr>
      <vt:lpstr>Presentación de PowerPoint</vt:lpstr>
      <vt:lpstr>Presentación de PowerPoint</vt:lpstr>
      <vt:lpstr>Una cota superior</vt:lpstr>
      <vt:lpstr>Una cota superior</vt:lpstr>
      <vt:lpstr>Una cota superior</vt:lpstr>
      <vt:lpstr>Una cota superior</vt:lpstr>
      <vt:lpstr>Una cota superior</vt:lpstr>
      <vt:lpstr>Presentación de PowerPoint</vt:lpstr>
      <vt:lpstr>Presentación de PowerPoint</vt:lpstr>
      <vt:lpstr>Presentación de PowerPoint</vt:lpstr>
      <vt:lpstr>Una cota inferior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Conjetura del árbol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trestres</dc:creator>
  <cp:lastModifiedBy>Adolfo Guzman Arenas</cp:lastModifiedBy>
  <cp:revision>1289</cp:revision>
  <cp:lastPrinted>1601-01-01T00:00:00Z</cp:lastPrinted>
  <dcterms:created xsi:type="dcterms:W3CDTF">1601-01-01T00:00:00Z</dcterms:created>
  <dcterms:modified xsi:type="dcterms:W3CDTF">2024-07-14T00:53:31Z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