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0"/>
  </p:notesMasterIdLst>
  <p:sldIdLst>
    <p:sldId id="256" r:id="rId2"/>
    <p:sldId id="257" r:id="rId3"/>
    <p:sldId id="278" r:id="rId4"/>
    <p:sldId id="279" r:id="rId5"/>
    <p:sldId id="292" r:id="rId6"/>
    <p:sldId id="260" r:id="rId7"/>
    <p:sldId id="266" r:id="rId8"/>
    <p:sldId id="267" r:id="rId9"/>
    <p:sldId id="293" r:id="rId10"/>
    <p:sldId id="284" r:id="rId11"/>
    <p:sldId id="270" r:id="rId12"/>
    <p:sldId id="287" r:id="rId13"/>
    <p:sldId id="285" r:id="rId14"/>
    <p:sldId id="286" r:id="rId15"/>
    <p:sldId id="288" r:id="rId16"/>
    <p:sldId id="274" r:id="rId17"/>
    <p:sldId id="275" r:id="rId18"/>
    <p:sldId id="29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24" autoAdjust="0"/>
  </p:normalViewPr>
  <p:slideViewPr>
    <p:cSldViewPr>
      <p:cViewPr>
        <p:scale>
          <a:sx n="70" d="100"/>
          <a:sy n="70"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904"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image" Target="../media/image9.wmf"/><Relationship Id="rId7" Type="http://schemas.openxmlformats.org/officeDocument/2006/relationships/image" Target="../media/image13.wmf"/><Relationship Id="rId2" Type="http://schemas.openxmlformats.org/officeDocument/2006/relationships/image" Target="../media/image8.wmf"/><Relationship Id="rId1" Type="http://schemas.openxmlformats.org/officeDocument/2006/relationships/image" Target="../media/image7.wmf"/><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FA3052-290B-4996-9E8E-65D1C3BA0C30}" type="datetimeFigureOut">
              <a:rPr lang="en-US" smtClean="0"/>
              <a:pPr/>
              <a:t>1/13/2011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50296E-3A3E-46A5-BEA1-086507814F9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50296E-3A3E-46A5-BEA1-086507814F97}"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50296E-3A3E-46A5-BEA1-086507814F97}"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50296E-3A3E-46A5-BEA1-086507814F97}"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9EB66B1-046E-468B-A217-5B19145CDBAD}" type="datetime1">
              <a:rPr lang="en-US" smtClean="0"/>
              <a:pPr/>
              <a:t>1/13/2011</a:t>
            </a:fld>
            <a:endParaRPr lang="en-US"/>
          </a:p>
        </p:txBody>
      </p:sp>
      <p:sp>
        <p:nvSpPr>
          <p:cNvPr id="19" name="Footer Placeholder 18"/>
          <p:cNvSpPr>
            <a:spLocks noGrp="1"/>
          </p:cNvSpPr>
          <p:nvPr>
            <p:ph type="ftr" sz="quarter" idx="11"/>
          </p:nvPr>
        </p:nvSpPr>
        <p:spPr/>
        <p:txBody>
          <a:bodyPr/>
          <a:lstStyle/>
          <a:p>
            <a:r>
              <a:rPr lang="es-ES" smtClean="0"/>
              <a:t>Gonzalez-Parra, Lee, Velazquez, Castillo-Chavez  Cuernavaca, January 2011</a:t>
            </a:r>
            <a:endParaRPr lang="en-US"/>
          </a:p>
        </p:txBody>
      </p:sp>
      <p:sp>
        <p:nvSpPr>
          <p:cNvPr id="27" name="Slide Number Placeholder 26"/>
          <p:cNvSpPr>
            <a:spLocks noGrp="1"/>
          </p:cNvSpPr>
          <p:nvPr>
            <p:ph type="sldNum" sz="quarter" idx="12"/>
          </p:nvPr>
        </p:nvSpPr>
        <p:spPr/>
        <p:txBody>
          <a:bodyPr/>
          <a:lstStyle/>
          <a:p>
            <a:fld id="{E511295A-9E9B-4222-AED6-2651799487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8F7751-DE38-474B-A20C-4DCE7DEE52A4}" type="datetime1">
              <a:rPr lang="en-US" smtClean="0"/>
              <a:pPr/>
              <a:t>1/13/2011</a:t>
            </a:fld>
            <a:endParaRPr lang="en-US"/>
          </a:p>
        </p:txBody>
      </p:sp>
      <p:sp>
        <p:nvSpPr>
          <p:cNvPr id="5" name="Footer Placeholder 4"/>
          <p:cNvSpPr>
            <a:spLocks noGrp="1"/>
          </p:cNvSpPr>
          <p:nvPr>
            <p:ph type="ftr" sz="quarter" idx="11"/>
          </p:nvPr>
        </p:nvSpPr>
        <p:spPr/>
        <p:txBody>
          <a:bodyPr/>
          <a:lstStyle/>
          <a:p>
            <a:r>
              <a:rPr lang="es-ES" smtClean="0"/>
              <a:t>Gonzalez-Parra, Lee, Velazquez, Castillo-Chavez  Cuernavaca, January 2011</a:t>
            </a:r>
            <a:endParaRPr lang="en-US"/>
          </a:p>
        </p:txBody>
      </p:sp>
      <p:sp>
        <p:nvSpPr>
          <p:cNvPr id="6" name="Slide Number Placeholder 5"/>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F1B88F-B1BF-48BD-9378-9F1BB52B3518}" type="datetime1">
              <a:rPr lang="en-US" smtClean="0"/>
              <a:pPr/>
              <a:t>1/13/2011</a:t>
            </a:fld>
            <a:endParaRPr lang="en-US"/>
          </a:p>
        </p:txBody>
      </p:sp>
      <p:sp>
        <p:nvSpPr>
          <p:cNvPr id="5" name="Footer Placeholder 4"/>
          <p:cNvSpPr>
            <a:spLocks noGrp="1"/>
          </p:cNvSpPr>
          <p:nvPr>
            <p:ph type="ftr" sz="quarter" idx="11"/>
          </p:nvPr>
        </p:nvSpPr>
        <p:spPr/>
        <p:txBody>
          <a:bodyPr/>
          <a:lstStyle/>
          <a:p>
            <a:r>
              <a:rPr lang="es-ES" smtClean="0"/>
              <a:t>Gonzalez-Parra, Lee, Velazquez, Castillo-Chavez  Cuernavaca, January 2011</a:t>
            </a:r>
            <a:endParaRPr lang="en-US"/>
          </a:p>
        </p:txBody>
      </p:sp>
      <p:sp>
        <p:nvSpPr>
          <p:cNvPr id="6" name="Slide Number Placeholder 5"/>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7B5ADC-3A40-4656-A4C0-12BBC6A1C32B}" type="datetime1">
              <a:rPr lang="en-US" smtClean="0"/>
              <a:pPr/>
              <a:t>1/13/2011</a:t>
            </a:fld>
            <a:endParaRPr lang="en-US"/>
          </a:p>
        </p:txBody>
      </p:sp>
      <p:sp>
        <p:nvSpPr>
          <p:cNvPr id="5" name="Footer Placeholder 4"/>
          <p:cNvSpPr>
            <a:spLocks noGrp="1"/>
          </p:cNvSpPr>
          <p:nvPr>
            <p:ph type="ftr" sz="quarter" idx="11"/>
          </p:nvPr>
        </p:nvSpPr>
        <p:spPr/>
        <p:txBody>
          <a:bodyPr/>
          <a:lstStyle/>
          <a:p>
            <a:r>
              <a:rPr lang="es-ES" smtClean="0"/>
              <a:t>Gonzalez-Parra, Lee, Velazquez, Castillo-Chavez  Cuernavaca, January 2011</a:t>
            </a:r>
            <a:endParaRPr lang="en-US"/>
          </a:p>
        </p:txBody>
      </p:sp>
      <p:sp>
        <p:nvSpPr>
          <p:cNvPr id="6" name="Slide Number Placeholder 5"/>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4FE40F8-A44E-4A18-A51B-1D777EFAF4B9}" type="datetime1">
              <a:rPr lang="en-US" smtClean="0"/>
              <a:pPr/>
              <a:t>1/13/2011</a:t>
            </a:fld>
            <a:endParaRPr lang="en-US"/>
          </a:p>
        </p:txBody>
      </p:sp>
      <p:sp>
        <p:nvSpPr>
          <p:cNvPr id="5" name="Footer Placeholder 4"/>
          <p:cNvSpPr>
            <a:spLocks noGrp="1"/>
          </p:cNvSpPr>
          <p:nvPr>
            <p:ph type="ftr" sz="quarter" idx="11"/>
          </p:nvPr>
        </p:nvSpPr>
        <p:spPr/>
        <p:txBody>
          <a:bodyPr/>
          <a:lstStyle/>
          <a:p>
            <a:r>
              <a:rPr lang="es-ES" smtClean="0"/>
              <a:t>Gonzalez-Parra, Lee, Velazquez, Castillo-Chavez  Cuernavaca, January 2011</a:t>
            </a:r>
            <a:endParaRPr lang="en-US"/>
          </a:p>
        </p:txBody>
      </p:sp>
      <p:sp>
        <p:nvSpPr>
          <p:cNvPr id="6" name="Slide Number Placeholder 5"/>
          <p:cNvSpPr>
            <a:spLocks noGrp="1"/>
          </p:cNvSpPr>
          <p:nvPr>
            <p:ph type="sldNum" sz="quarter" idx="12"/>
          </p:nvPr>
        </p:nvSpPr>
        <p:spPr/>
        <p:txBody>
          <a:bodyPr/>
          <a:lstStyle/>
          <a:p>
            <a:fld id="{E511295A-9E9B-4222-AED6-2651799487C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9697263-BF7C-4FF3-82A3-497A3546C0C4}" type="datetime1">
              <a:rPr lang="en-US" smtClean="0"/>
              <a:pPr/>
              <a:t>1/13/2011</a:t>
            </a:fld>
            <a:endParaRPr lang="en-US"/>
          </a:p>
        </p:txBody>
      </p:sp>
      <p:sp>
        <p:nvSpPr>
          <p:cNvPr id="6" name="Footer Placeholder 5"/>
          <p:cNvSpPr>
            <a:spLocks noGrp="1"/>
          </p:cNvSpPr>
          <p:nvPr>
            <p:ph type="ftr" sz="quarter" idx="11"/>
          </p:nvPr>
        </p:nvSpPr>
        <p:spPr/>
        <p:txBody>
          <a:bodyPr/>
          <a:lstStyle/>
          <a:p>
            <a:r>
              <a:rPr lang="es-ES" smtClean="0"/>
              <a:t>Gonzalez-Parra, Lee, Velazquez, Castillo-Chavez  Cuernavaca, January 2011</a:t>
            </a:r>
            <a:endParaRPr lang="en-US"/>
          </a:p>
        </p:txBody>
      </p:sp>
      <p:sp>
        <p:nvSpPr>
          <p:cNvPr id="7" name="Slide Number Placeholder 6"/>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5B2FAD6-6D2D-4941-B1D2-DB40D87101BC}" type="datetime1">
              <a:rPr lang="en-US" smtClean="0"/>
              <a:pPr/>
              <a:t>1/13/2011</a:t>
            </a:fld>
            <a:endParaRPr lang="en-US"/>
          </a:p>
        </p:txBody>
      </p:sp>
      <p:sp>
        <p:nvSpPr>
          <p:cNvPr id="8" name="Footer Placeholder 7"/>
          <p:cNvSpPr>
            <a:spLocks noGrp="1"/>
          </p:cNvSpPr>
          <p:nvPr>
            <p:ph type="ftr" sz="quarter" idx="11"/>
          </p:nvPr>
        </p:nvSpPr>
        <p:spPr/>
        <p:txBody>
          <a:bodyPr/>
          <a:lstStyle/>
          <a:p>
            <a:r>
              <a:rPr lang="es-ES" smtClean="0"/>
              <a:t>Gonzalez-Parra, Lee, Velazquez, Castillo-Chavez  Cuernavaca, January 2011</a:t>
            </a:r>
            <a:endParaRPr lang="en-US"/>
          </a:p>
        </p:txBody>
      </p:sp>
      <p:sp>
        <p:nvSpPr>
          <p:cNvPr id="9" name="Slide Number Placeholder 8"/>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3E9035-2479-444A-90D1-FF91A07D5AFC}" type="datetime1">
              <a:rPr lang="en-US" smtClean="0"/>
              <a:pPr/>
              <a:t>1/13/2011</a:t>
            </a:fld>
            <a:endParaRPr lang="en-US"/>
          </a:p>
        </p:txBody>
      </p:sp>
      <p:sp>
        <p:nvSpPr>
          <p:cNvPr id="4" name="Footer Placeholder 3"/>
          <p:cNvSpPr>
            <a:spLocks noGrp="1"/>
          </p:cNvSpPr>
          <p:nvPr>
            <p:ph type="ftr" sz="quarter" idx="11"/>
          </p:nvPr>
        </p:nvSpPr>
        <p:spPr/>
        <p:txBody>
          <a:bodyPr/>
          <a:lstStyle/>
          <a:p>
            <a:r>
              <a:rPr lang="es-ES" smtClean="0"/>
              <a:t>Gonzalez-Parra, Lee, Velazquez, Castillo-Chavez  Cuernavaca, January 2011</a:t>
            </a:r>
            <a:endParaRPr lang="en-US"/>
          </a:p>
        </p:txBody>
      </p:sp>
      <p:sp>
        <p:nvSpPr>
          <p:cNvPr id="5" name="Slide Number Placeholder 4"/>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DF7CE-DE7F-4D53-9C8C-EE280A11AB9E}" type="datetime1">
              <a:rPr lang="en-US" smtClean="0"/>
              <a:pPr/>
              <a:t>1/13/2011</a:t>
            </a:fld>
            <a:endParaRPr lang="en-US"/>
          </a:p>
        </p:txBody>
      </p:sp>
      <p:sp>
        <p:nvSpPr>
          <p:cNvPr id="3" name="Footer Placeholder 2"/>
          <p:cNvSpPr>
            <a:spLocks noGrp="1"/>
          </p:cNvSpPr>
          <p:nvPr>
            <p:ph type="ftr" sz="quarter" idx="11"/>
          </p:nvPr>
        </p:nvSpPr>
        <p:spPr/>
        <p:txBody>
          <a:bodyPr/>
          <a:lstStyle/>
          <a:p>
            <a:r>
              <a:rPr lang="es-ES" smtClean="0"/>
              <a:t>Gonzalez-Parra, Lee, Velazquez, Castillo-Chavez  Cuernavaca, January 2011</a:t>
            </a:r>
            <a:endParaRPr lang="en-US"/>
          </a:p>
        </p:txBody>
      </p:sp>
      <p:sp>
        <p:nvSpPr>
          <p:cNvPr id="4" name="Slide Number Placeholder 3"/>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65BA85-586C-4F8E-B05F-C6492D32EF41}" type="datetime1">
              <a:rPr lang="en-US" smtClean="0"/>
              <a:pPr/>
              <a:t>1/13/2011</a:t>
            </a:fld>
            <a:endParaRPr lang="en-US"/>
          </a:p>
        </p:txBody>
      </p:sp>
      <p:sp>
        <p:nvSpPr>
          <p:cNvPr id="6" name="Footer Placeholder 5"/>
          <p:cNvSpPr>
            <a:spLocks noGrp="1"/>
          </p:cNvSpPr>
          <p:nvPr>
            <p:ph type="ftr" sz="quarter" idx="11"/>
          </p:nvPr>
        </p:nvSpPr>
        <p:spPr/>
        <p:txBody>
          <a:bodyPr/>
          <a:lstStyle/>
          <a:p>
            <a:r>
              <a:rPr lang="es-ES" smtClean="0"/>
              <a:t>Gonzalez-Parra, Lee, Velazquez, Castillo-Chavez  Cuernavaca, January 2011</a:t>
            </a:r>
            <a:endParaRPr lang="en-US"/>
          </a:p>
        </p:txBody>
      </p:sp>
      <p:sp>
        <p:nvSpPr>
          <p:cNvPr id="7" name="Slide Number Placeholder 6"/>
          <p:cNvSpPr>
            <a:spLocks noGrp="1"/>
          </p:cNvSpPr>
          <p:nvPr>
            <p:ph type="sldNum" sz="quarter" idx="12"/>
          </p:nvPr>
        </p:nvSpPr>
        <p:spPr/>
        <p:txBody>
          <a:bodyPr/>
          <a:lstStyle/>
          <a:p>
            <a:fld id="{E511295A-9E9B-4222-AED6-2651799487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C55A615-EF3E-49E6-B8B2-C66B2A4A6C28}" type="datetime1">
              <a:rPr lang="en-US" smtClean="0"/>
              <a:pPr/>
              <a:t>1/13/2011</a:t>
            </a:fld>
            <a:endParaRPr lang="en-US"/>
          </a:p>
        </p:txBody>
      </p:sp>
      <p:sp>
        <p:nvSpPr>
          <p:cNvPr id="6" name="Footer Placeholder 5"/>
          <p:cNvSpPr>
            <a:spLocks noGrp="1"/>
          </p:cNvSpPr>
          <p:nvPr>
            <p:ph type="ftr" sz="quarter" idx="11"/>
          </p:nvPr>
        </p:nvSpPr>
        <p:spPr/>
        <p:txBody>
          <a:bodyPr/>
          <a:lstStyle/>
          <a:p>
            <a:r>
              <a:rPr lang="es-ES" smtClean="0"/>
              <a:t>Gonzalez-Parra, Lee, Velazquez, Castillo-Chavez  Cuernavaca, January 2011</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511295A-9E9B-4222-AED6-2651799487C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AE83380-B7FF-4A42-B00D-435D3AF3A9C5}" type="datetime1">
              <a:rPr lang="en-US" smtClean="0"/>
              <a:pPr/>
              <a:t>1/13/2011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s-ES" smtClean="0"/>
              <a:t>Gonzalez-Parra, Lee, Velazquez, Castillo-Chavez  Cuernavaca, January 2011</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511295A-9E9B-4222-AED6-2651799487C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clovetwo.com/archives/2009/8/23/healthnfitness/sf_05distance.jpg" TargetMode="External"/><Relationship Id="rId5" Type="http://schemas.openxmlformats.org/officeDocument/2006/relationships/image" Target="../media/image6.jpeg"/><Relationship Id="rId4" Type="http://schemas.openxmlformats.org/officeDocument/2006/relationships/hyperlink" Target="http://i.telegraph.co.uk/telegraph/multimedia/archive/01395/swine-flu-treatmen_1395505c.jpg" TargetMode="Externa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xml"/><Relationship Id="rId7" Type="http://schemas.openxmlformats.org/officeDocument/2006/relationships/oleObject" Target="../embeddings/oleObject4.bin"/><Relationship Id="rId12"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3.bin"/><Relationship Id="rId11" Type="http://schemas.openxmlformats.org/officeDocument/2006/relationships/oleObject" Target="../embeddings/oleObject8.bin"/><Relationship Id="rId5" Type="http://schemas.openxmlformats.org/officeDocument/2006/relationships/oleObject" Target="../embeddings/oleObject2.bin"/><Relationship Id="rId10" Type="http://schemas.openxmlformats.org/officeDocument/2006/relationships/oleObject" Target="../embeddings/oleObject7.bin"/><Relationship Id="rId4" Type="http://schemas.openxmlformats.org/officeDocument/2006/relationships/oleObject" Target="../embeddings/oleObject1.bin"/><Relationship Id="rId9" Type="http://schemas.openxmlformats.org/officeDocument/2006/relationships/oleObject" Target="../embeddings/oleObject6.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20.bin"/><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23.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851648" cy="1828800"/>
          </a:xfrm>
        </p:spPr>
        <p:txBody>
          <a:bodyPr>
            <a:normAutofit/>
          </a:bodyPr>
          <a:lstStyle/>
          <a:p>
            <a:pPr algn="ctr"/>
            <a:r>
              <a:rPr lang="en-US" sz="4800" dirty="0" smtClean="0"/>
              <a:t>Optimal Control  on a Discrete  Time Influenza Model</a:t>
            </a:r>
            <a:endParaRPr lang="en-US" sz="4800" dirty="0"/>
          </a:p>
        </p:txBody>
      </p:sp>
      <p:sp>
        <p:nvSpPr>
          <p:cNvPr id="3" name="Subtitle 2"/>
          <p:cNvSpPr>
            <a:spLocks noGrp="1"/>
          </p:cNvSpPr>
          <p:nvPr>
            <p:ph type="subTitle" idx="1"/>
          </p:nvPr>
        </p:nvSpPr>
        <p:spPr>
          <a:xfrm>
            <a:off x="1447800" y="2438400"/>
            <a:ext cx="6629400" cy="1752600"/>
          </a:xfrm>
        </p:spPr>
        <p:txBody>
          <a:bodyPr>
            <a:normAutofit fontScale="92500"/>
          </a:bodyPr>
          <a:lstStyle/>
          <a:p>
            <a:pPr algn="ctr"/>
            <a:r>
              <a:rPr lang="en-US" sz="2800" dirty="0" smtClean="0"/>
              <a:t>Paula A. Gonzalez-Parra</a:t>
            </a:r>
            <a:r>
              <a:rPr lang="en-US" sz="2800" baseline="30000" dirty="0" smtClean="0"/>
              <a:t>1</a:t>
            </a:r>
            <a:r>
              <a:rPr lang="en-US" sz="2800" dirty="0" smtClean="0"/>
              <a:t>  Leticia Velazquez</a:t>
            </a:r>
            <a:r>
              <a:rPr lang="en-US" sz="2800" baseline="30000" dirty="0" smtClean="0"/>
              <a:t>1,2</a:t>
            </a:r>
            <a:r>
              <a:rPr lang="en-US" sz="2800" dirty="0" smtClean="0"/>
              <a:t> Sunmi Lee</a:t>
            </a:r>
            <a:r>
              <a:rPr lang="en-US" sz="2800" baseline="30000" dirty="0" smtClean="0"/>
              <a:t>3</a:t>
            </a:r>
            <a:r>
              <a:rPr lang="en-US" sz="2800" dirty="0" smtClean="0"/>
              <a:t>   Carlos Castillo-Chavez</a:t>
            </a:r>
            <a:r>
              <a:rPr lang="en-US" sz="2800" baseline="30000" dirty="0" smtClean="0"/>
              <a:t>3</a:t>
            </a:r>
            <a:endParaRPr lang="en-US" sz="2800" dirty="0" smtClean="0"/>
          </a:p>
          <a:p>
            <a:pPr algn="ctr"/>
            <a:r>
              <a:rPr lang="en-US" sz="1500" baseline="30000" dirty="0" smtClean="0"/>
              <a:t>1</a:t>
            </a:r>
            <a:r>
              <a:rPr lang="en-US" sz="1500" dirty="0" smtClean="0"/>
              <a:t> Program in Computational Science, University of Texas at El Paso</a:t>
            </a:r>
          </a:p>
          <a:p>
            <a:pPr algn="ctr"/>
            <a:r>
              <a:rPr lang="en-US" sz="1500" baseline="30000" dirty="0" smtClean="0"/>
              <a:t>2 </a:t>
            </a:r>
            <a:r>
              <a:rPr lang="en-US" sz="1500" dirty="0" smtClean="0"/>
              <a:t>Department  in Mathematical Sciences, University of Texas at El Paso</a:t>
            </a:r>
          </a:p>
          <a:p>
            <a:pPr algn="ctr"/>
            <a:r>
              <a:rPr lang="en-US" sz="1500" baseline="30000" dirty="0" smtClean="0"/>
              <a:t>3</a:t>
            </a:r>
            <a:r>
              <a:rPr lang="en-US" sz="1500" dirty="0" smtClean="0"/>
              <a:t> Mathematical &amp; Computational Modeling Sciences Center, Arizona State University </a:t>
            </a:r>
            <a:r>
              <a:rPr lang="en-US" sz="1500" baseline="30000" dirty="0" smtClean="0"/>
              <a:t> </a:t>
            </a:r>
            <a:endParaRPr lang="en-US" sz="1500" dirty="0" smtClean="0"/>
          </a:p>
          <a:p>
            <a:pPr algn="ctr"/>
            <a:endParaRPr lang="en-US" sz="1800" dirty="0" smtClean="0"/>
          </a:p>
          <a:p>
            <a:pPr algn="ctr"/>
            <a:endParaRPr lang="en-US" sz="1800" dirty="0" smtClean="0"/>
          </a:p>
          <a:p>
            <a:pPr algn="ctr"/>
            <a:endParaRPr lang="en-US" sz="1800" dirty="0" smtClean="0"/>
          </a:p>
          <a:p>
            <a:pPr algn="ctr"/>
            <a:endParaRPr lang="en-US" sz="1800" dirty="0"/>
          </a:p>
        </p:txBody>
      </p:sp>
      <p:pic>
        <p:nvPicPr>
          <p:cNvPr id="5" name="Picture 72" descr="logoCPS.jpg"/>
          <p:cNvPicPr>
            <a:picLocks noChangeAspect="1"/>
          </p:cNvPicPr>
          <p:nvPr/>
        </p:nvPicPr>
        <p:blipFill>
          <a:blip r:embed="rId2" cstate="print"/>
          <a:srcRect/>
          <a:stretch>
            <a:fillRect/>
          </a:stretch>
        </p:blipFill>
        <p:spPr bwMode="auto">
          <a:xfrm>
            <a:off x="6849789" y="5334000"/>
            <a:ext cx="2294211" cy="1419225"/>
          </a:xfrm>
          <a:prstGeom prst="rect">
            <a:avLst/>
          </a:prstGeom>
          <a:noFill/>
          <a:ln w="9525">
            <a:noFill/>
            <a:miter lim="800000"/>
            <a:headEnd/>
            <a:tailEnd/>
          </a:ln>
        </p:spPr>
      </p:pic>
      <p:pic>
        <p:nvPicPr>
          <p:cNvPr id="6" name="Picture 5"/>
          <p:cNvPicPr>
            <a:picLocks noChangeAspect="1" noChangeArrowheads="1"/>
          </p:cNvPicPr>
          <p:nvPr/>
        </p:nvPicPr>
        <p:blipFill>
          <a:blip r:embed="rId3" cstate="print"/>
          <a:srcRect/>
          <a:stretch>
            <a:fillRect/>
          </a:stretch>
        </p:blipFill>
        <p:spPr bwMode="auto">
          <a:xfrm>
            <a:off x="0" y="5377585"/>
            <a:ext cx="1828800" cy="1404215"/>
          </a:xfrm>
          <a:prstGeom prst="rect">
            <a:avLst/>
          </a:prstGeom>
          <a:noFill/>
          <a:ln w="9525">
            <a:noFill/>
            <a:miter lim="800000"/>
            <a:headEnd/>
            <a:tailEnd/>
          </a:ln>
        </p:spPr>
      </p:pic>
      <p:sp>
        <p:nvSpPr>
          <p:cNvPr id="7" name="Rectangle 6"/>
          <p:cNvSpPr/>
          <p:nvPr/>
        </p:nvSpPr>
        <p:spPr>
          <a:xfrm>
            <a:off x="1981200" y="5181600"/>
            <a:ext cx="5181600" cy="1107996"/>
          </a:xfrm>
          <a:prstGeom prst="rect">
            <a:avLst/>
          </a:prstGeom>
        </p:spPr>
        <p:txBody>
          <a:bodyPr wrap="square">
            <a:spAutoFit/>
          </a:bodyPr>
          <a:lstStyle/>
          <a:p>
            <a:pPr algn="ctr"/>
            <a:r>
              <a:rPr lang="en-US" dirty="0" smtClean="0"/>
              <a:t> </a:t>
            </a:r>
            <a:r>
              <a:rPr lang="en-US" sz="1600" dirty="0" smtClean="0"/>
              <a:t>Mathematics in Emerging Infectious Disease Management</a:t>
            </a:r>
          </a:p>
          <a:p>
            <a:pPr algn="ctr"/>
            <a:r>
              <a:rPr lang="en-US" sz="1600" dirty="0" smtClean="0"/>
              <a:t>Cuernavaca, Mexico.</a:t>
            </a:r>
          </a:p>
          <a:p>
            <a:pPr algn="ctr"/>
            <a:r>
              <a:rPr lang="en-US" sz="1600" dirty="0" smtClean="0"/>
              <a:t> January 13, 2011</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5800" y="4800600"/>
            <a:ext cx="7543800" cy="1569660"/>
          </a:xfrm>
          <a:prstGeom prst="rect">
            <a:avLst/>
          </a:prstGeom>
          <a:noFill/>
        </p:spPr>
        <p:txBody>
          <a:bodyPr wrap="square" rtlCol="0">
            <a:spAutoFit/>
          </a:bodyPr>
          <a:lstStyle/>
          <a:p>
            <a:pPr algn="just">
              <a:buFont typeface="Arial" pitchFamily="34" charset="0"/>
              <a:buChar char="•"/>
            </a:pPr>
            <a:r>
              <a:rPr lang="en-US" sz="1600" dirty="0" smtClean="0"/>
              <a:t>Figure (A): As expected, the optimal solution requires the implementation of the highest permitted values for each control. </a:t>
            </a:r>
          </a:p>
          <a:p>
            <a:pPr algn="just">
              <a:buFont typeface="Arial" pitchFamily="34" charset="0"/>
              <a:buChar char="•"/>
            </a:pPr>
            <a:r>
              <a:rPr lang="en-US" sz="1600" dirty="0" smtClean="0"/>
              <a:t>Figure (B): Strategy 3 (dual policy) produces the highest reduction  (~</a:t>
            </a:r>
            <a:r>
              <a:rPr lang="en-US" sz="1600" dirty="0" smtClean="0">
                <a:latin typeface="+mj-lt"/>
              </a:rPr>
              <a:t>22</a:t>
            </a:r>
            <a:r>
              <a:rPr lang="en-US" sz="1600" dirty="0" smtClean="0"/>
              <a:t>% ) in the final epidemic size . </a:t>
            </a:r>
          </a:p>
          <a:p>
            <a:pPr algn="just">
              <a:buFont typeface="Arial" pitchFamily="34" charset="0"/>
              <a:buChar char="•"/>
            </a:pPr>
            <a:r>
              <a:rPr lang="en-US" sz="1600" dirty="0" smtClean="0"/>
              <a:t>In conclusion: even when there is a maximum control implemented the reduction in the final epidemic size is appropriate to the situation.</a:t>
            </a:r>
            <a:endParaRPr lang="en-US" sz="1600" dirty="0"/>
          </a:p>
        </p:txBody>
      </p:sp>
      <p:sp>
        <p:nvSpPr>
          <p:cNvPr id="8" name="Date Placeholder 7"/>
          <p:cNvSpPr>
            <a:spLocks noGrp="1"/>
          </p:cNvSpPr>
          <p:nvPr>
            <p:ph type="dt" sz="half" idx="10"/>
          </p:nvPr>
        </p:nvSpPr>
        <p:spPr/>
        <p:txBody>
          <a:bodyPr/>
          <a:lstStyle/>
          <a:p>
            <a:fld id="{2E351E66-11E4-44F8-8AC4-3604966F9EDB}" type="datetime1">
              <a:rPr lang="en-US" smtClean="0"/>
              <a:pPr/>
              <a:t>1/13/2011</a:t>
            </a:fld>
            <a:endParaRPr lang="en-US"/>
          </a:p>
        </p:txBody>
      </p:sp>
      <p:sp>
        <p:nvSpPr>
          <p:cNvPr id="9" name="Slide Number Placeholder 8"/>
          <p:cNvSpPr>
            <a:spLocks noGrp="1"/>
          </p:cNvSpPr>
          <p:nvPr>
            <p:ph type="sldNum" sz="quarter" idx="12"/>
          </p:nvPr>
        </p:nvSpPr>
        <p:spPr/>
        <p:txBody>
          <a:bodyPr/>
          <a:lstStyle/>
          <a:p>
            <a:fld id="{E511295A-9E9B-4222-AED6-2651799487CE}" type="slidenum">
              <a:rPr lang="en-US" smtClean="0"/>
              <a:pPr/>
              <a:t>10</a:t>
            </a:fld>
            <a:endParaRPr lang="en-US"/>
          </a:p>
        </p:txBody>
      </p:sp>
      <p:sp>
        <p:nvSpPr>
          <p:cNvPr id="10" name="Footer Placeholder 9"/>
          <p:cNvSpPr>
            <a:spLocks noGrp="1"/>
          </p:cNvSpPr>
          <p:nvPr>
            <p:ph type="ftr" sz="quarter" idx="11"/>
          </p:nvPr>
        </p:nvSpPr>
        <p:spPr/>
        <p:txBody>
          <a:bodyPr/>
          <a:lstStyle/>
          <a:p>
            <a:r>
              <a:rPr lang="es-ES" smtClean="0"/>
              <a:t>Gonzalez-Parra, Lee, Velazquez, Castillo-Chavez  Cuernavaca, January 2011</a:t>
            </a:r>
            <a:endParaRPr lang="en-US" dirty="0"/>
          </a:p>
        </p:txBody>
      </p:sp>
      <p:sp>
        <p:nvSpPr>
          <p:cNvPr id="7" name="Title 1"/>
          <p:cNvSpPr>
            <a:spLocks noGrp="1"/>
          </p:cNvSpPr>
          <p:nvPr>
            <p:ph type="title"/>
          </p:nvPr>
        </p:nvSpPr>
        <p:spPr>
          <a:xfrm>
            <a:off x="228600" y="-228600"/>
            <a:ext cx="8305800" cy="1143000"/>
          </a:xfrm>
        </p:spPr>
        <p:txBody>
          <a:bodyPr>
            <a:normAutofit fontScale="90000"/>
          </a:bodyPr>
          <a:lstStyle/>
          <a:p>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600" dirty="0" smtClean="0"/>
              <a:t>Implication of policies (R</a:t>
            </a:r>
            <a:r>
              <a:rPr lang="en-US" sz="3600" baseline="-25000" dirty="0" smtClean="0"/>
              <a:t>0 </a:t>
            </a:r>
            <a:r>
              <a:rPr lang="en-US" sz="3600" dirty="0" smtClean="0"/>
              <a:t>= 2.4)</a:t>
            </a:r>
            <a:endParaRPr lang="en-US" sz="3600" dirty="0"/>
          </a:p>
        </p:txBody>
      </p:sp>
      <p:pic>
        <p:nvPicPr>
          <p:cNvPr id="71682" name="Picture 2"/>
          <p:cNvPicPr>
            <a:picLocks noChangeAspect="1" noChangeArrowheads="1"/>
          </p:cNvPicPr>
          <p:nvPr/>
        </p:nvPicPr>
        <p:blipFill>
          <a:blip r:embed="rId2" cstate="print"/>
          <a:srcRect/>
          <a:stretch>
            <a:fillRect/>
          </a:stretch>
        </p:blipFill>
        <p:spPr bwMode="auto">
          <a:xfrm>
            <a:off x="533400" y="991196"/>
            <a:ext cx="7848600" cy="38570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305800" cy="609600"/>
          </a:xfrm>
        </p:spPr>
        <p:txBody>
          <a:bodyPr>
            <a:normAutofit/>
          </a:bodyPr>
          <a:lstStyle/>
          <a:p>
            <a:r>
              <a:rPr lang="en-US" sz="3200" dirty="0" smtClean="0"/>
              <a:t>Implication of  policies (R</a:t>
            </a:r>
            <a:r>
              <a:rPr lang="en-US" sz="3200" baseline="-25000" dirty="0" smtClean="0"/>
              <a:t>0</a:t>
            </a:r>
            <a:r>
              <a:rPr lang="en-US" sz="3200" dirty="0" smtClean="0"/>
              <a:t>= 1.3)</a:t>
            </a:r>
            <a:endParaRPr lang="en-US" sz="3200" dirty="0"/>
          </a:p>
        </p:txBody>
      </p:sp>
      <p:sp>
        <p:nvSpPr>
          <p:cNvPr id="6" name="TextBox 5"/>
          <p:cNvSpPr txBox="1"/>
          <p:nvPr/>
        </p:nvSpPr>
        <p:spPr>
          <a:xfrm>
            <a:off x="457200" y="4800600"/>
            <a:ext cx="8153400" cy="1569660"/>
          </a:xfrm>
          <a:prstGeom prst="rect">
            <a:avLst/>
          </a:prstGeom>
          <a:noFill/>
        </p:spPr>
        <p:txBody>
          <a:bodyPr wrap="square" rtlCol="0">
            <a:spAutoFit/>
          </a:bodyPr>
          <a:lstStyle/>
          <a:p>
            <a:pPr algn="just"/>
            <a:r>
              <a:rPr lang="en-US" sz="1600" dirty="0" smtClean="0"/>
              <a:t>In the case of social distancing, the optimal control solution does not require the application of the allowable maximum values. </a:t>
            </a:r>
          </a:p>
          <a:p>
            <a:pPr algn="just">
              <a:buFont typeface="Arial" pitchFamily="34" charset="0"/>
              <a:buChar char="•"/>
            </a:pPr>
            <a:r>
              <a:rPr lang="en-US" sz="1600" dirty="0" smtClean="0"/>
              <a:t>For treatment, the optimal solution requires the implementation of the highest allowable values under each strategy. </a:t>
            </a:r>
          </a:p>
          <a:p>
            <a:pPr algn="just">
              <a:buFont typeface="Arial" pitchFamily="34" charset="0"/>
              <a:buChar char="•"/>
            </a:pPr>
            <a:r>
              <a:rPr lang="en-US" sz="1600" dirty="0" smtClean="0"/>
              <a:t>Dual policy (Strategy </a:t>
            </a:r>
            <a:r>
              <a:rPr lang="en-US" sz="1600" dirty="0" smtClean="0">
                <a:latin typeface="+mj-lt"/>
              </a:rPr>
              <a:t>3</a:t>
            </a:r>
            <a:r>
              <a:rPr lang="en-US" sz="1600" dirty="0" smtClean="0"/>
              <a:t>) has a significant reduction of almost</a:t>
            </a:r>
            <a:r>
              <a:rPr lang="en-US" sz="1600" dirty="0" smtClean="0">
                <a:latin typeface="+mj-lt"/>
              </a:rPr>
              <a:t> 57</a:t>
            </a:r>
            <a:r>
              <a:rPr lang="en-US" sz="1600" dirty="0" smtClean="0"/>
              <a:t>% in the final epidemic size.</a:t>
            </a:r>
            <a:endParaRPr lang="en-US" sz="1600" dirty="0"/>
          </a:p>
        </p:txBody>
      </p:sp>
      <p:sp>
        <p:nvSpPr>
          <p:cNvPr id="11" name="Date Placeholder 10"/>
          <p:cNvSpPr>
            <a:spLocks noGrp="1"/>
          </p:cNvSpPr>
          <p:nvPr>
            <p:ph type="dt" sz="half" idx="10"/>
          </p:nvPr>
        </p:nvSpPr>
        <p:spPr/>
        <p:txBody>
          <a:bodyPr/>
          <a:lstStyle/>
          <a:p>
            <a:fld id="{3895D1FB-56CA-4AF2-8172-98AD41F6AA23}" type="datetime1">
              <a:rPr lang="en-US" smtClean="0"/>
              <a:pPr/>
              <a:t>1/13/2011</a:t>
            </a:fld>
            <a:endParaRPr lang="en-US" dirty="0"/>
          </a:p>
        </p:txBody>
      </p:sp>
      <p:sp>
        <p:nvSpPr>
          <p:cNvPr id="12" name="Slide Number Placeholder 11"/>
          <p:cNvSpPr>
            <a:spLocks noGrp="1"/>
          </p:cNvSpPr>
          <p:nvPr>
            <p:ph type="sldNum" sz="quarter" idx="12"/>
          </p:nvPr>
        </p:nvSpPr>
        <p:spPr/>
        <p:txBody>
          <a:bodyPr/>
          <a:lstStyle/>
          <a:p>
            <a:fld id="{E511295A-9E9B-4222-AED6-2651799487CE}" type="slidenum">
              <a:rPr lang="en-US" smtClean="0"/>
              <a:pPr/>
              <a:t>11</a:t>
            </a:fld>
            <a:endParaRPr lang="en-US"/>
          </a:p>
        </p:txBody>
      </p:sp>
      <p:sp>
        <p:nvSpPr>
          <p:cNvPr id="13" name="Footer Placeholder 12"/>
          <p:cNvSpPr>
            <a:spLocks noGrp="1"/>
          </p:cNvSpPr>
          <p:nvPr>
            <p:ph type="ftr" sz="quarter" idx="11"/>
          </p:nvPr>
        </p:nvSpPr>
        <p:spPr/>
        <p:txBody>
          <a:bodyPr/>
          <a:lstStyle/>
          <a:p>
            <a:r>
              <a:rPr lang="es-ES" smtClean="0"/>
              <a:t>Gonzalez-Parra, Lee, Velazquez, Castillo-Chavez  Cuernavaca, January 2011</a:t>
            </a:r>
            <a:endParaRPr lang="en-US" dirty="0"/>
          </a:p>
        </p:txBody>
      </p:sp>
      <p:pic>
        <p:nvPicPr>
          <p:cNvPr id="3" name="Picture 2"/>
          <p:cNvPicPr>
            <a:picLocks noChangeAspect="1" noChangeArrowheads="1"/>
          </p:cNvPicPr>
          <p:nvPr/>
        </p:nvPicPr>
        <p:blipFill>
          <a:blip r:embed="rId2" cstate="print"/>
          <a:srcRect/>
          <a:stretch>
            <a:fillRect/>
          </a:stretch>
        </p:blipFill>
        <p:spPr bwMode="auto">
          <a:xfrm>
            <a:off x="914400" y="808270"/>
            <a:ext cx="7239000" cy="406973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4800601"/>
            <a:ext cx="7010400" cy="1323439"/>
          </a:xfrm>
          <a:prstGeom prst="rect">
            <a:avLst/>
          </a:prstGeom>
          <a:noFill/>
        </p:spPr>
        <p:txBody>
          <a:bodyPr wrap="square" rtlCol="0">
            <a:spAutoFit/>
          </a:bodyPr>
          <a:lstStyle/>
          <a:p>
            <a:pPr algn="just"/>
            <a:r>
              <a:rPr lang="en-US" sz="1600" dirty="0" smtClean="0"/>
              <a:t>By fixing the weights B2 and B3 of each control function, the results show:</a:t>
            </a:r>
          </a:p>
          <a:p>
            <a:pPr algn="just">
              <a:buFont typeface="Arial" pitchFamily="34" charset="0"/>
              <a:buChar char="•"/>
            </a:pPr>
            <a:r>
              <a:rPr lang="en-US" sz="1600" dirty="0" smtClean="0"/>
              <a:t> Strategy </a:t>
            </a:r>
            <a:r>
              <a:rPr lang="en-US" sz="1600" dirty="0" smtClean="0">
                <a:latin typeface="+mj-lt"/>
              </a:rPr>
              <a:t>3</a:t>
            </a:r>
            <a:r>
              <a:rPr lang="en-US" sz="1600" dirty="0" smtClean="0"/>
              <a:t> (dual policy) yields the highest reduction of the final epidemic size (more  than</a:t>
            </a:r>
            <a:r>
              <a:rPr lang="en-US" sz="1600" dirty="0" smtClean="0">
                <a:latin typeface="+mj-lt"/>
              </a:rPr>
              <a:t> 31</a:t>
            </a:r>
            <a:r>
              <a:rPr lang="en-US" sz="1600" dirty="0" smtClean="0"/>
              <a:t>% for small values of R</a:t>
            </a:r>
            <a:r>
              <a:rPr lang="en-US" sz="1600" baseline="-25000" dirty="0" smtClean="0">
                <a:latin typeface="+mj-lt"/>
              </a:rPr>
              <a:t>0</a:t>
            </a:r>
            <a:r>
              <a:rPr lang="en-US" sz="1600" dirty="0" smtClean="0"/>
              <a:t>). </a:t>
            </a:r>
          </a:p>
          <a:p>
            <a:pPr algn="just">
              <a:buFont typeface="Arial" pitchFamily="34" charset="0"/>
              <a:buChar char="•"/>
            </a:pPr>
            <a:r>
              <a:rPr lang="en-US" sz="1600" dirty="0" smtClean="0"/>
              <a:t> For single policies Strategy 1 (social distancing) has more impact in the reduction of the final epidemic size than Strategy 2 (treatment).</a:t>
            </a:r>
            <a:endParaRPr lang="en-US" sz="1600" dirty="0"/>
          </a:p>
        </p:txBody>
      </p:sp>
      <p:sp>
        <p:nvSpPr>
          <p:cNvPr id="8" name="Date Placeholder 7"/>
          <p:cNvSpPr>
            <a:spLocks noGrp="1"/>
          </p:cNvSpPr>
          <p:nvPr>
            <p:ph type="dt" sz="half" idx="10"/>
          </p:nvPr>
        </p:nvSpPr>
        <p:spPr/>
        <p:txBody>
          <a:bodyPr/>
          <a:lstStyle/>
          <a:p>
            <a:fld id="{139BE005-12EA-45E2-A203-CE5A6CF19E0A}" type="datetime1">
              <a:rPr lang="en-US" smtClean="0"/>
              <a:pPr/>
              <a:t>1/13/2011</a:t>
            </a:fld>
            <a:endParaRPr lang="en-US" dirty="0"/>
          </a:p>
        </p:txBody>
      </p:sp>
      <p:sp>
        <p:nvSpPr>
          <p:cNvPr id="9" name="Slide Number Placeholder 8"/>
          <p:cNvSpPr>
            <a:spLocks noGrp="1"/>
          </p:cNvSpPr>
          <p:nvPr>
            <p:ph type="sldNum" sz="quarter" idx="12"/>
          </p:nvPr>
        </p:nvSpPr>
        <p:spPr/>
        <p:txBody>
          <a:bodyPr/>
          <a:lstStyle/>
          <a:p>
            <a:fld id="{E511295A-9E9B-4222-AED6-2651799487CE}" type="slidenum">
              <a:rPr lang="en-US" smtClean="0"/>
              <a:pPr/>
              <a:t>12</a:t>
            </a:fld>
            <a:endParaRPr lang="en-US"/>
          </a:p>
        </p:txBody>
      </p:sp>
      <p:sp>
        <p:nvSpPr>
          <p:cNvPr id="10" name="Footer Placeholder 9"/>
          <p:cNvSpPr>
            <a:spLocks noGrp="1"/>
          </p:cNvSpPr>
          <p:nvPr>
            <p:ph type="ftr" sz="quarter" idx="11"/>
          </p:nvPr>
        </p:nvSpPr>
        <p:spPr/>
        <p:txBody>
          <a:bodyPr/>
          <a:lstStyle/>
          <a:p>
            <a:r>
              <a:rPr lang="es-ES" smtClean="0"/>
              <a:t>Gonzalez-Parra, Lee, Velazquez, Castillo-Chavez  Cuernavaca, January 2011</a:t>
            </a:r>
            <a:endParaRPr lang="en-US" dirty="0"/>
          </a:p>
        </p:txBody>
      </p:sp>
      <p:sp>
        <p:nvSpPr>
          <p:cNvPr id="11" name="Title 1"/>
          <p:cNvSpPr>
            <a:spLocks noGrp="1"/>
          </p:cNvSpPr>
          <p:nvPr>
            <p:ph type="title"/>
          </p:nvPr>
        </p:nvSpPr>
        <p:spPr>
          <a:xfrm>
            <a:off x="609600" y="0"/>
            <a:ext cx="8305800" cy="1143000"/>
          </a:xfrm>
        </p:spPr>
        <p:txBody>
          <a:bodyPr>
            <a:normAutofit/>
          </a:bodyPr>
          <a:lstStyle/>
          <a:p>
            <a:r>
              <a:rPr lang="en-US" sz="3200" dirty="0" smtClean="0"/>
              <a:t>Comparison of final epidemic size vs. R</a:t>
            </a:r>
            <a:r>
              <a:rPr lang="en-US" sz="3200" baseline="-25000" dirty="0" smtClean="0"/>
              <a:t>0</a:t>
            </a:r>
            <a:endParaRPr lang="en-US" sz="3200" dirty="0"/>
          </a:p>
        </p:txBody>
      </p:sp>
      <p:pic>
        <p:nvPicPr>
          <p:cNvPr id="2" name="Picture 2"/>
          <p:cNvPicPr>
            <a:picLocks noChangeAspect="1" noChangeArrowheads="1"/>
          </p:cNvPicPr>
          <p:nvPr/>
        </p:nvPicPr>
        <p:blipFill>
          <a:blip r:embed="rId2" cstate="print"/>
          <a:srcRect/>
          <a:stretch>
            <a:fillRect/>
          </a:stretch>
        </p:blipFill>
        <p:spPr bwMode="auto">
          <a:xfrm>
            <a:off x="1676400" y="1227377"/>
            <a:ext cx="5562600" cy="3509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305800" cy="609600"/>
          </a:xfrm>
        </p:spPr>
        <p:txBody>
          <a:bodyPr>
            <a:normAutofit fontScale="90000"/>
          </a:bodyPr>
          <a:lstStyle/>
          <a:p>
            <a:r>
              <a:rPr lang="en-US" sz="4000" dirty="0" smtClean="0"/>
              <a:t>Social Distancing </a:t>
            </a:r>
            <a:endParaRPr lang="en-US" sz="4000" dirty="0"/>
          </a:p>
        </p:txBody>
      </p:sp>
      <p:sp>
        <p:nvSpPr>
          <p:cNvPr id="5" name="Rectangle 4"/>
          <p:cNvSpPr/>
          <p:nvPr/>
        </p:nvSpPr>
        <p:spPr>
          <a:xfrm>
            <a:off x="914400" y="4953000"/>
            <a:ext cx="7467600" cy="1323439"/>
          </a:xfrm>
          <a:prstGeom prst="rect">
            <a:avLst/>
          </a:prstGeom>
        </p:spPr>
        <p:txBody>
          <a:bodyPr wrap="square">
            <a:spAutoFit/>
          </a:bodyPr>
          <a:lstStyle/>
          <a:p>
            <a:pPr algn="just"/>
            <a:r>
              <a:rPr lang="en-US" sz="1600" dirty="0" smtClean="0"/>
              <a:t>The value of the weight constant B2 is varied. We observed that:</a:t>
            </a:r>
          </a:p>
          <a:p>
            <a:pPr algn="just">
              <a:buFont typeface="Arial" pitchFamily="34" charset="0"/>
              <a:buChar char="•"/>
            </a:pPr>
            <a:r>
              <a:rPr lang="en-US" sz="1600" dirty="0" smtClean="0"/>
              <a:t>For small values of B2, the implementation of high values of social distancing is allowed and we obtain a high reduction in the final epidemic size (</a:t>
            </a:r>
            <a:r>
              <a:rPr lang="en-US" sz="1600" dirty="0" smtClean="0">
                <a:latin typeface="+mj-lt"/>
              </a:rPr>
              <a:t>20</a:t>
            </a:r>
            <a:r>
              <a:rPr lang="en-US" sz="1600" dirty="0" smtClean="0"/>
              <a:t>%). </a:t>
            </a:r>
          </a:p>
          <a:p>
            <a:pPr algn="just">
              <a:buFont typeface="Arial" pitchFamily="34" charset="0"/>
              <a:buChar char="•"/>
            </a:pPr>
            <a:r>
              <a:rPr lang="en-US" sz="1600" dirty="0" smtClean="0"/>
              <a:t>For large values of B2 the reduction in the final epidemic size is not significant (</a:t>
            </a:r>
            <a:r>
              <a:rPr lang="en-US" sz="1600" dirty="0" smtClean="0">
                <a:latin typeface="+mj-lt"/>
              </a:rPr>
              <a:t>7.5</a:t>
            </a:r>
            <a:r>
              <a:rPr lang="en-US" sz="1600" dirty="0" smtClean="0"/>
              <a:t>%).</a:t>
            </a:r>
            <a:endParaRPr lang="en-US" sz="1600" dirty="0"/>
          </a:p>
        </p:txBody>
      </p:sp>
      <p:sp>
        <p:nvSpPr>
          <p:cNvPr id="9" name="Date Placeholder 8"/>
          <p:cNvSpPr>
            <a:spLocks noGrp="1"/>
          </p:cNvSpPr>
          <p:nvPr>
            <p:ph type="dt" sz="half" idx="10"/>
          </p:nvPr>
        </p:nvSpPr>
        <p:spPr/>
        <p:txBody>
          <a:bodyPr/>
          <a:lstStyle/>
          <a:p>
            <a:fld id="{FAA21613-9CAD-4BFB-9593-4D66D1EE167A}" type="datetime1">
              <a:rPr lang="en-US" smtClean="0"/>
              <a:pPr/>
              <a:t>1/13/2011</a:t>
            </a:fld>
            <a:endParaRPr lang="en-US"/>
          </a:p>
        </p:txBody>
      </p:sp>
      <p:sp>
        <p:nvSpPr>
          <p:cNvPr id="10" name="Slide Number Placeholder 9"/>
          <p:cNvSpPr>
            <a:spLocks noGrp="1"/>
          </p:cNvSpPr>
          <p:nvPr>
            <p:ph type="sldNum" sz="quarter" idx="12"/>
          </p:nvPr>
        </p:nvSpPr>
        <p:spPr/>
        <p:txBody>
          <a:bodyPr/>
          <a:lstStyle/>
          <a:p>
            <a:fld id="{E511295A-9E9B-4222-AED6-2651799487CE}" type="slidenum">
              <a:rPr lang="en-US" smtClean="0"/>
              <a:pPr/>
              <a:t>13</a:t>
            </a:fld>
            <a:endParaRPr lang="en-US"/>
          </a:p>
        </p:txBody>
      </p:sp>
      <p:sp>
        <p:nvSpPr>
          <p:cNvPr id="11" name="Footer Placeholder 10"/>
          <p:cNvSpPr>
            <a:spLocks noGrp="1"/>
          </p:cNvSpPr>
          <p:nvPr>
            <p:ph type="ftr" sz="quarter" idx="11"/>
          </p:nvPr>
        </p:nvSpPr>
        <p:spPr/>
        <p:txBody>
          <a:bodyPr/>
          <a:lstStyle/>
          <a:p>
            <a:r>
              <a:rPr lang="es-ES" smtClean="0"/>
              <a:t>Gonzalez-Parra, Lee, Velazquez, Castillo-Chavez  Cuernavaca, January 2011</a:t>
            </a:r>
            <a:endParaRPr lang="en-US"/>
          </a:p>
        </p:txBody>
      </p:sp>
      <p:pic>
        <p:nvPicPr>
          <p:cNvPr id="73730" name="Picture 2"/>
          <p:cNvPicPr>
            <a:picLocks noChangeAspect="1" noChangeArrowheads="1"/>
          </p:cNvPicPr>
          <p:nvPr/>
        </p:nvPicPr>
        <p:blipFill>
          <a:blip r:embed="rId2" cstate="print"/>
          <a:srcRect/>
          <a:stretch>
            <a:fillRect/>
          </a:stretch>
        </p:blipFill>
        <p:spPr bwMode="auto">
          <a:xfrm>
            <a:off x="990600" y="651013"/>
            <a:ext cx="7086600" cy="42219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953000"/>
            <a:ext cx="7772400" cy="1323439"/>
          </a:xfrm>
          <a:prstGeom prst="rect">
            <a:avLst/>
          </a:prstGeom>
        </p:spPr>
        <p:txBody>
          <a:bodyPr wrap="square">
            <a:spAutoFit/>
          </a:bodyPr>
          <a:lstStyle/>
          <a:p>
            <a:pPr algn="just">
              <a:buFont typeface="Arial" pitchFamily="34" charset="0"/>
              <a:buChar char="•"/>
            </a:pPr>
            <a:r>
              <a:rPr lang="en-US" sz="1600" dirty="0" smtClean="0"/>
              <a:t>By increasing the cost on antiviral treatment (B3) the application of treatment is reduced and  the cumulative proportion of infected cases  increases. </a:t>
            </a:r>
          </a:p>
          <a:p>
            <a:pPr algn="just">
              <a:buFont typeface="Arial" pitchFamily="34" charset="0"/>
              <a:buChar char="•"/>
            </a:pPr>
            <a:r>
              <a:rPr lang="en-US" sz="1600" dirty="0" smtClean="0"/>
              <a:t>In contrast (with moderate treatment cost) the implementation of high values of treatment  is allowed and a  substantial reduction on the final epidemic size is obtained (22%).</a:t>
            </a:r>
            <a:endParaRPr lang="en-US" sz="1600" dirty="0"/>
          </a:p>
        </p:txBody>
      </p:sp>
      <p:sp>
        <p:nvSpPr>
          <p:cNvPr id="8" name="Date Placeholder 7"/>
          <p:cNvSpPr>
            <a:spLocks noGrp="1"/>
          </p:cNvSpPr>
          <p:nvPr>
            <p:ph type="dt" sz="half" idx="10"/>
          </p:nvPr>
        </p:nvSpPr>
        <p:spPr/>
        <p:txBody>
          <a:bodyPr/>
          <a:lstStyle/>
          <a:p>
            <a:fld id="{C99CD7A7-29D9-4183-B27D-909F05DE50DB}" type="datetime1">
              <a:rPr lang="en-US" smtClean="0"/>
              <a:pPr/>
              <a:t>1/13/2011</a:t>
            </a:fld>
            <a:endParaRPr lang="en-US"/>
          </a:p>
        </p:txBody>
      </p:sp>
      <p:sp>
        <p:nvSpPr>
          <p:cNvPr id="9" name="Slide Number Placeholder 8"/>
          <p:cNvSpPr>
            <a:spLocks noGrp="1"/>
          </p:cNvSpPr>
          <p:nvPr>
            <p:ph type="sldNum" sz="quarter" idx="12"/>
          </p:nvPr>
        </p:nvSpPr>
        <p:spPr/>
        <p:txBody>
          <a:bodyPr/>
          <a:lstStyle/>
          <a:p>
            <a:fld id="{E511295A-9E9B-4222-AED6-2651799487CE}" type="slidenum">
              <a:rPr lang="en-US" smtClean="0"/>
              <a:pPr/>
              <a:t>14</a:t>
            </a:fld>
            <a:endParaRPr lang="en-US"/>
          </a:p>
        </p:txBody>
      </p:sp>
      <p:sp>
        <p:nvSpPr>
          <p:cNvPr id="10" name="Footer Placeholder 9"/>
          <p:cNvSpPr>
            <a:spLocks noGrp="1"/>
          </p:cNvSpPr>
          <p:nvPr>
            <p:ph type="ftr" sz="quarter" idx="11"/>
          </p:nvPr>
        </p:nvSpPr>
        <p:spPr/>
        <p:txBody>
          <a:bodyPr/>
          <a:lstStyle/>
          <a:p>
            <a:r>
              <a:rPr lang="es-ES" smtClean="0"/>
              <a:t>Gonzalez-Parra, Lee, Velazquez, Castillo-Chavez  Cuernavaca, January 2011</a:t>
            </a:r>
            <a:endParaRPr lang="en-US"/>
          </a:p>
        </p:txBody>
      </p:sp>
      <p:sp>
        <p:nvSpPr>
          <p:cNvPr id="7" name="Title 1"/>
          <p:cNvSpPr txBox="1">
            <a:spLocks/>
          </p:cNvSpPr>
          <p:nvPr/>
        </p:nvSpPr>
        <p:spPr>
          <a:xfrm>
            <a:off x="304800" y="-76200"/>
            <a:ext cx="8305800" cy="1143000"/>
          </a:xfrm>
          <a:prstGeom prst="rect">
            <a:avLst/>
          </a:prstGeom>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smtClean="0">
                <a:ln>
                  <a:noFill/>
                </a:ln>
                <a:solidFill>
                  <a:schemeClr val="tx2"/>
                </a:solidFill>
                <a:effectLst/>
                <a:uLnTx/>
                <a:uFillTx/>
                <a:latin typeface="+mj-lt"/>
                <a:ea typeface="+mj-ea"/>
                <a:cs typeface="+mj-cs"/>
              </a:rPr>
              <a:t>Antiviral Treatment</a:t>
            </a:r>
            <a:endParaRPr kumimoji="0" lang="en-US" sz="3600" b="0" i="0" u="none" strike="noStrike" kern="1200" cap="none" spc="0" normalizeH="0" baseline="0" noProof="0" dirty="0">
              <a:ln>
                <a:noFill/>
              </a:ln>
              <a:solidFill>
                <a:schemeClr val="tx2"/>
              </a:solidFill>
              <a:effectLst/>
              <a:uLnTx/>
              <a:uFillTx/>
              <a:latin typeface="+mj-lt"/>
              <a:ea typeface="+mj-ea"/>
              <a:cs typeface="+mj-cs"/>
            </a:endParaRPr>
          </a:p>
        </p:txBody>
      </p:sp>
      <p:pic>
        <p:nvPicPr>
          <p:cNvPr id="2" name="Picture 2"/>
          <p:cNvPicPr>
            <a:picLocks noChangeAspect="1" noChangeArrowheads="1"/>
          </p:cNvPicPr>
          <p:nvPr/>
        </p:nvPicPr>
        <p:blipFill>
          <a:blip r:embed="rId2" cstate="print"/>
          <a:srcRect/>
          <a:stretch>
            <a:fillRect/>
          </a:stretch>
        </p:blipFill>
        <p:spPr bwMode="auto">
          <a:xfrm>
            <a:off x="533400" y="631861"/>
            <a:ext cx="8077200" cy="41687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4876800"/>
            <a:ext cx="7696200" cy="1323439"/>
          </a:xfrm>
          <a:prstGeom prst="rect">
            <a:avLst/>
          </a:prstGeom>
        </p:spPr>
        <p:txBody>
          <a:bodyPr wrap="square">
            <a:spAutoFit/>
          </a:bodyPr>
          <a:lstStyle/>
          <a:p>
            <a:pPr algn="just">
              <a:buFont typeface="Arial" pitchFamily="34" charset="0"/>
              <a:buChar char="•"/>
            </a:pPr>
            <a:r>
              <a:rPr lang="en-US" sz="1600" dirty="0" smtClean="0"/>
              <a:t>Figure (A): In the case the cost of social distancing is low, there is a significant reduction in the final epidemic size  for every value of R0. However, when the cost is high, there is a very small reduction in the final epidemic size .   </a:t>
            </a:r>
          </a:p>
          <a:p>
            <a:pPr algn="just">
              <a:buFont typeface="Arial" pitchFamily="34" charset="0"/>
              <a:buChar char="•"/>
            </a:pPr>
            <a:r>
              <a:rPr lang="en-US" sz="1600" dirty="0" smtClean="0"/>
              <a:t>Figure (B): For treatment, when the cost is low (B3 = .</a:t>
            </a:r>
            <a:r>
              <a:rPr lang="en-US" sz="1600" dirty="0" smtClean="0">
                <a:latin typeface="+mj-lt"/>
              </a:rPr>
              <a:t>004</a:t>
            </a:r>
            <a:r>
              <a:rPr lang="en-US" sz="1600" dirty="0" smtClean="0"/>
              <a:t> and B3 = .</a:t>
            </a:r>
            <a:r>
              <a:rPr lang="en-US" sz="1600" dirty="0" smtClean="0">
                <a:latin typeface="+mj-lt"/>
              </a:rPr>
              <a:t>04</a:t>
            </a:r>
            <a:r>
              <a:rPr lang="en-US" sz="1600" dirty="0" smtClean="0"/>
              <a:t>), there is not a considerable difference in the final epidemic size when R0 &gt; </a:t>
            </a:r>
            <a:r>
              <a:rPr lang="en-US" sz="1600" dirty="0" smtClean="0">
                <a:latin typeface="+mj-lt"/>
              </a:rPr>
              <a:t>2.2</a:t>
            </a:r>
            <a:r>
              <a:rPr lang="en-US" sz="1600" dirty="0" smtClean="0"/>
              <a:t>.</a:t>
            </a:r>
            <a:endParaRPr lang="en-US" sz="1600" dirty="0"/>
          </a:p>
        </p:txBody>
      </p:sp>
      <p:sp>
        <p:nvSpPr>
          <p:cNvPr id="9" name="Date Placeholder 8"/>
          <p:cNvSpPr>
            <a:spLocks noGrp="1"/>
          </p:cNvSpPr>
          <p:nvPr>
            <p:ph type="dt" sz="half" idx="10"/>
          </p:nvPr>
        </p:nvSpPr>
        <p:spPr/>
        <p:txBody>
          <a:bodyPr/>
          <a:lstStyle/>
          <a:p>
            <a:fld id="{E7FCF77A-EF67-487D-9B1C-5E447A990CC6}" type="datetime1">
              <a:rPr lang="en-US" smtClean="0"/>
              <a:pPr/>
              <a:t>1/13/2011</a:t>
            </a:fld>
            <a:endParaRPr lang="en-US" dirty="0"/>
          </a:p>
        </p:txBody>
      </p:sp>
      <p:sp>
        <p:nvSpPr>
          <p:cNvPr id="10" name="Slide Number Placeholder 9"/>
          <p:cNvSpPr>
            <a:spLocks noGrp="1"/>
          </p:cNvSpPr>
          <p:nvPr>
            <p:ph type="sldNum" sz="quarter" idx="12"/>
          </p:nvPr>
        </p:nvSpPr>
        <p:spPr/>
        <p:txBody>
          <a:bodyPr/>
          <a:lstStyle/>
          <a:p>
            <a:fld id="{E511295A-9E9B-4222-AED6-2651799487CE}" type="slidenum">
              <a:rPr lang="en-US" smtClean="0"/>
              <a:pPr/>
              <a:t>15</a:t>
            </a:fld>
            <a:endParaRPr lang="en-US"/>
          </a:p>
        </p:txBody>
      </p:sp>
      <p:sp>
        <p:nvSpPr>
          <p:cNvPr id="11" name="Footer Placeholder 10"/>
          <p:cNvSpPr>
            <a:spLocks noGrp="1"/>
          </p:cNvSpPr>
          <p:nvPr>
            <p:ph type="ftr" sz="quarter" idx="11"/>
          </p:nvPr>
        </p:nvSpPr>
        <p:spPr>
          <a:xfrm>
            <a:off x="2819400" y="6400800"/>
            <a:ext cx="3352800" cy="365125"/>
          </a:xfrm>
        </p:spPr>
        <p:txBody>
          <a:bodyPr/>
          <a:lstStyle/>
          <a:p>
            <a:r>
              <a:rPr lang="es-ES" smtClean="0"/>
              <a:t>Gonzalez-Parra, Lee, Velazquez, Castillo-Chavez  Cuernavaca, January 2011</a:t>
            </a:r>
            <a:endParaRPr lang="en-US" dirty="0"/>
          </a:p>
        </p:txBody>
      </p:sp>
      <p:pic>
        <p:nvPicPr>
          <p:cNvPr id="75778" name="Picture 2"/>
          <p:cNvPicPr>
            <a:picLocks noChangeAspect="1" noChangeArrowheads="1"/>
          </p:cNvPicPr>
          <p:nvPr/>
        </p:nvPicPr>
        <p:blipFill>
          <a:blip r:embed="rId2" cstate="print"/>
          <a:srcRect/>
          <a:stretch>
            <a:fillRect/>
          </a:stretch>
        </p:blipFill>
        <p:spPr bwMode="auto">
          <a:xfrm>
            <a:off x="1219200" y="1828800"/>
            <a:ext cx="6629400" cy="3111903"/>
          </a:xfrm>
          <a:prstGeom prst="rect">
            <a:avLst/>
          </a:prstGeom>
          <a:noFill/>
          <a:ln w="9525">
            <a:noFill/>
            <a:miter lim="800000"/>
            <a:headEnd/>
            <a:tailEnd/>
          </a:ln>
        </p:spPr>
      </p:pic>
      <p:sp>
        <p:nvSpPr>
          <p:cNvPr id="12" name="Title 11"/>
          <p:cNvSpPr>
            <a:spLocks noGrp="1"/>
          </p:cNvSpPr>
          <p:nvPr>
            <p:ph type="title"/>
          </p:nvPr>
        </p:nvSpPr>
        <p:spPr>
          <a:xfrm>
            <a:off x="457200" y="304800"/>
            <a:ext cx="8305800" cy="1143000"/>
          </a:xfrm>
        </p:spPr>
        <p:txBody>
          <a:bodyPr>
            <a:normAutofit/>
          </a:bodyPr>
          <a:lstStyle/>
          <a:p>
            <a:r>
              <a:rPr lang="en-US" sz="3600" dirty="0" smtClean="0"/>
              <a:t>Final epidemic size vs. R</a:t>
            </a:r>
            <a:r>
              <a:rPr lang="en-US" sz="2400" dirty="0" smtClean="0"/>
              <a:t>0</a:t>
            </a:r>
            <a:endParaRPr lang="en-US" sz="3600" dirty="0"/>
          </a:p>
        </p:txBody>
      </p:sp>
      <p:sp>
        <p:nvSpPr>
          <p:cNvPr id="8" name="TextBox 7"/>
          <p:cNvSpPr txBox="1"/>
          <p:nvPr/>
        </p:nvSpPr>
        <p:spPr>
          <a:xfrm>
            <a:off x="2057400" y="1600200"/>
            <a:ext cx="1865382" cy="369332"/>
          </a:xfrm>
          <a:prstGeom prst="rect">
            <a:avLst/>
          </a:prstGeom>
          <a:noFill/>
        </p:spPr>
        <p:txBody>
          <a:bodyPr wrap="none" rtlCol="0">
            <a:spAutoFit/>
          </a:bodyPr>
          <a:lstStyle/>
          <a:p>
            <a:r>
              <a:rPr lang="en-US" dirty="0" smtClean="0"/>
              <a:t>Social distancing</a:t>
            </a:r>
            <a:endParaRPr lang="en-US" dirty="0"/>
          </a:p>
        </p:txBody>
      </p:sp>
      <p:sp>
        <p:nvSpPr>
          <p:cNvPr id="13" name="TextBox 12"/>
          <p:cNvSpPr txBox="1"/>
          <p:nvPr/>
        </p:nvSpPr>
        <p:spPr>
          <a:xfrm>
            <a:off x="5638800" y="1600200"/>
            <a:ext cx="2109232" cy="369332"/>
          </a:xfrm>
          <a:prstGeom prst="rect">
            <a:avLst/>
          </a:prstGeom>
          <a:noFill/>
        </p:spPr>
        <p:txBody>
          <a:bodyPr wrap="none" rtlCol="0">
            <a:spAutoFit/>
          </a:bodyPr>
          <a:lstStyle/>
          <a:p>
            <a:r>
              <a:rPr lang="en-US" dirty="0" smtClean="0"/>
              <a:t>Antiviral treatment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Conclusions</a:t>
            </a:r>
            <a:endParaRPr lang="en-US" sz="4400" dirty="0"/>
          </a:p>
        </p:txBody>
      </p:sp>
      <p:sp>
        <p:nvSpPr>
          <p:cNvPr id="3" name="Content Placeholder 2"/>
          <p:cNvSpPr>
            <a:spLocks noGrp="1"/>
          </p:cNvSpPr>
          <p:nvPr>
            <p:ph idx="1"/>
          </p:nvPr>
        </p:nvSpPr>
        <p:spPr/>
        <p:txBody>
          <a:bodyPr>
            <a:normAutofit lnSpcReduction="10000"/>
          </a:bodyPr>
          <a:lstStyle/>
          <a:p>
            <a:pPr algn="just">
              <a:buFont typeface="Courier New" pitchFamily="49" charset="0"/>
              <a:buChar char="o"/>
            </a:pPr>
            <a:r>
              <a:rPr lang="en-US" sz="2000" dirty="0" smtClean="0"/>
              <a:t>The use of single and dual strategies (social distancing and antiviral treatment) result in the reduction on the cumulative number of infected individuals.</a:t>
            </a:r>
          </a:p>
          <a:p>
            <a:pPr algn="just">
              <a:buFont typeface="Courier New" pitchFamily="49" charset="0"/>
              <a:buChar char="o"/>
            </a:pPr>
            <a:endParaRPr lang="en-US" sz="2000" dirty="0" smtClean="0"/>
          </a:p>
          <a:p>
            <a:pPr algn="just">
              <a:buFont typeface="Courier New" pitchFamily="49" charset="0"/>
              <a:buChar char="o"/>
            </a:pPr>
            <a:r>
              <a:rPr lang="en-US" sz="2000" dirty="0" smtClean="0"/>
              <a:t>We compare the impact of relative costs on the effort carried out in the implementation of each single strategy (weight constants on controls) and the use of limited resources (control upper bounds). </a:t>
            </a:r>
          </a:p>
          <a:p>
            <a:pPr algn="just">
              <a:buFont typeface="Courier New" pitchFamily="49" charset="0"/>
              <a:buChar char="o"/>
            </a:pPr>
            <a:endParaRPr lang="en-US" sz="2000" dirty="0" smtClean="0"/>
          </a:p>
          <a:p>
            <a:pPr algn="just">
              <a:buFont typeface="Courier New" pitchFamily="49" charset="0"/>
              <a:buChar char="o"/>
            </a:pPr>
            <a:r>
              <a:rPr lang="en-US" sz="2000" dirty="0" smtClean="0"/>
              <a:t>Dual strategies have a  stronger impact in terms of the reduction in the final epidemic size, but it is more cost-expensive.</a:t>
            </a:r>
          </a:p>
          <a:p>
            <a:pPr algn="just">
              <a:buFont typeface="Courier New" pitchFamily="49" charset="0"/>
              <a:buChar char="o"/>
            </a:pPr>
            <a:endParaRPr lang="en-US" sz="2000" dirty="0" smtClean="0"/>
          </a:p>
          <a:p>
            <a:pPr algn="just">
              <a:buFont typeface="Courier New" pitchFamily="49" charset="0"/>
              <a:buChar char="o"/>
            </a:pPr>
            <a:r>
              <a:rPr lang="en-US" sz="2000" b="1" dirty="0" smtClean="0"/>
              <a:t>Future work</a:t>
            </a:r>
            <a:r>
              <a:rPr lang="en-US" sz="2000" dirty="0" smtClean="0"/>
              <a:t>: We want to solve the problem using constrained optimization techniques. include a time delay in the application of policies and analysis of a multi city model.</a:t>
            </a:r>
          </a:p>
          <a:p>
            <a:pPr algn="just">
              <a:buNone/>
            </a:pPr>
            <a:endParaRPr lang="en-US" sz="2000" dirty="0"/>
          </a:p>
        </p:txBody>
      </p:sp>
      <p:sp>
        <p:nvSpPr>
          <p:cNvPr id="7" name="Date Placeholder 6"/>
          <p:cNvSpPr>
            <a:spLocks noGrp="1"/>
          </p:cNvSpPr>
          <p:nvPr>
            <p:ph type="dt" sz="half" idx="10"/>
          </p:nvPr>
        </p:nvSpPr>
        <p:spPr/>
        <p:txBody>
          <a:bodyPr/>
          <a:lstStyle/>
          <a:p>
            <a:fld id="{E7A3EAB2-291E-4807-8ED1-214E6FF68DD5}" type="datetime1">
              <a:rPr lang="en-US" smtClean="0"/>
              <a:pPr/>
              <a:t>1/13/2011</a:t>
            </a:fld>
            <a:endParaRPr lang="en-US"/>
          </a:p>
        </p:txBody>
      </p:sp>
      <p:sp>
        <p:nvSpPr>
          <p:cNvPr id="8" name="Slide Number Placeholder 7"/>
          <p:cNvSpPr>
            <a:spLocks noGrp="1"/>
          </p:cNvSpPr>
          <p:nvPr>
            <p:ph type="sldNum" sz="quarter" idx="12"/>
          </p:nvPr>
        </p:nvSpPr>
        <p:spPr/>
        <p:txBody>
          <a:bodyPr/>
          <a:lstStyle/>
          <a:p>
            <a:fld id="{E511295A-9E9B-4222-AED6-2651799487CE}" type="slidenum">
              <a:rPr lang="en-US" smtClean="0"/>
              <a:pPr/>
              <a:t>16</a:t>
            </a:fld>
            <a:endParaRPr lang="en-US"/>
          </a:p>
        </p:txBody>
      </p:sp>
      <p:sp>
        <p:nvSpPr>
          <p:cNvPr id="9" name="Footer Placeholder 8"/>
          <p:cNvSpPr>
            <a:spLocks noGrp="1"/>
          </p:cNvSpPr>
          <p:nvPr>
            <p:ph type="ftr" sz="quarter" idx="11"/>
          </p:nvPr>
        </p:nvSpPr>
        <p:spPr/>
        <p:txBody>
          <a:bodyPr/>
          <a:lstStyle/>
          <a:p>
            <a:r>
              <a:rPr lang="es-ES" smtClean="0"/>
              <a:t>Gonzalez-Parra, Lee, Velazquez, Castillo-Chavez  Cuernavaca, January 2011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GB" sz="4400" dirty="0" smtClean="0"/>
              <a:t>Acknowledgments</a:t>
            </a:r>
            <a:endParaRPr lang="en-US" sz="4400" dirty="0"/>
          </a:p>
        </p:txBody>
      </p:sp>
      <p:sp>
        <p:nvSpPr>
          <p:cNvPr id="3" name="Content Placeholder 2"/>
          <p:cNvSpPr>
            <a:spLocks noGrp="1"/>
          </p:cNvSpPr>
          <p:nvPr>
            <p:ph idx="1"/>
          </p:nvPr>
        </p:nvSpPr>
        <p:spPr>
          <a:xfrm>
            <a:off x="457200" y="1676400"/>
            <a:ext cx="8229600" cy="4389120"/>
          </a:xfrm>
        </p:spPr>
        <p:txBody>
          <a:bodyPr>
            <a:normAutofit/>
          </a:bodyPr>
          <a:lstStyle/>
          <a:p>
            <a:pPr>
              <a:buNone/>
            </a:pPr>
            <a:r>
              <a:rPr lang="en-US" sz="2000" dirty="0" smtClean="0"/>
              <a:t>Thanks to:</a:t>
            </a:r>
          </a:p>
          <a:p>
            <a:r>
              <a:rPr lang="en-US" sz="2000" dirty="0" smtClean="0"/>
              <a:t>Program in Computational Science at the University of Texas at El Paso. </a:t>
            </a:r>
          </a:p>
          <a:p>
            <a:r>
              <a:rPr lang="en-US" sz="2000" dirty="0" smtClean="0"/>
              <a:t>Marco Jose </a:t>
            </a:r>
            <a:r>
              <a:rPr lang="en-US" sz="2000" dirty="0" smtClean="0"/>
              <a:t> </a:t>
            </a:r>
            <a:r>
              <a:rPr lang="en-US" sz="2000" dirty="0" smtClean="0"/>
              <a:t>and organizing </a:t>
            </a:r>
            <a:r>
              <a:rPr lang="en-US" sz="2000" dirty="0" err="1" smtClean="0"/>
              <a:t>comittee</a:t>
            </a:r>
            <a:r>
              <a:rPr lang="en-US" sz="2000" dirty="0" smtClean="0"/>
              <a:t>.</a:t>
            </a:r>
            <a:endParaRPr lang="en-US" sz="2000" dirty="0" smtClean="0"/>
          </a:p>
          <a:p>
            <a:r>
              <a:rPr lang="en-US" sz="2000" dirty="0" smtClean="0"/>
              <a:t>Carlos Castillo Chavez and MTBI summer program</a:t>
            </a:r>
          </a:p>
          <a:p>
            <a:r>
              <a:rPr lang="en-US" sz="2000" dirty="0" smtClean="0"/>
              <a:t>SPIDER Working Group at the National Institute for Mathematical and Biological Synthesis (</a:t>
            </a:r>
            <a:r>
              <a:rPr lang="en-US" sz="2000" dirty="0" err="1" smtClean="0"/>
              <a:t>NIMBioS</a:t>
            </a:r>
            <a:r>
              <a:rPr lang="en-US" sz="2000" dirty="0" smtClean="0"/>
              <a:t>).</a:t>
            </a:r>
          </a:p>
          <a:p>
            <a:r>
              <a:rPr lang="en-US" sz="2000" dirty="0" smtClean="0"/>
              <a:t>Universidad </a:t>
            </a:r>
            <a:r>
              <a:rPr lang="en-US" sz="2000" dirty="0" err="1" smtClean="0"/>
              <a:t>Autonoma</a:t>
            </a:r>
            <a:r>
              <a:rPr lang="en-US" sz="2000" dirty="0" smtClean="0"/>
              <a:t> de </a:t>
            </a:r>
            <a:r>
              <a:rPr lang="en-US" sz="2000" dirty="0" err="1" smtClean="0"/>
              <a:t>Occidente</a:t>
            </a:r>
            <a:r>
              <a:rPr lang="en-US" sz="2000" dirty="0" smtClean="0"/>
              <a:t>, Cali - Colombia</a:t>
            </a:r>
          </a:p>
          <a:p>
            <a:pPr>
              <a:buNone/>
            </a:pPr>
            <a:endParaRPr lang="en-US" sz="2000" dirty="0" smtClean="0"/>
          </a:p>
          <a:p>
            <a:pPr>
              <a:buNone/>
            </a:pPr>
            <a:endParaRPr lang="en-US" sz="2000" dirty="0" smtClean="0"/>
          </a:p>
        </p:txBody>
      </p:sp>
      <p:sp>
        <p:nvSpPr>
          <p:cNvPr id="7" name="Date Placeholder 6"/>
          <p:cNvSpPr>
            <a:spLocks noGrp="1"/>
          </p:cNvSpPr>
          <p:nvPr>
            <p:ph type="dt" sz="half" idx="10"/>
          </p:nvPr>
        </p:nvSpPr>
        <p:spPr/>
        <p:txBody>
          <a:bodyPr/>
          <a:lstStyle/>
          <a:p>
            <a:fld id="{340E7903-AA0E-4A4D-93B8-34F62041A81C}" type="datetime1">
              <a:rPr lang="en-US" smtClean="0"/>
              <a:pPr/>
              <a:t>1/13/2011</a:t>
            </a:fld>
            <a:endParaRPr lang="en-US"/>
          </a:p>
        </p:txBody>
      </p:sp>
      <p:sp>
        <p:nvSpPr>
          <p:cNvPr id="8" name="Slide Number Placeholder 7"/>
          <p:cNvSpPr>
            <a:spLocks noGrp="1"/>
          </p:cNvSpPr>
          <p:nvPr>
            <p:ph type="sldNum" sz="quarter" idx="12"/>
          </p:nvPr>
        </p:nvSpPr>
        <p:spPr/>
        <p:txBody>
          <a:bodyPr/>
          <a:lstStyle/>
          <a:p>
            <a:fld id="{E511295A-9E9B-4222-AED6-2651799487CE}" type="slidenum">
              <a:rPr lang="en-US" smtClean="0"/>
              <a:pPr/>
              <a:t>17</a:t>
            </a:fld>
            <a:endParaRPr lang="en-US"/>
          </a:p>
        </p:txBody>
      </p:sp>
      <p:sp>
        <p:nvSpPr>
          <p:cNvPr id="9" name="Footer Placeholder 8"/>
          <p:cNvSpPr>
            <a:spLocks noGrp="1"/>
          </p:cNvSpPr>
          <p:nvPr>
            <p:ph type="ftr" sz="quarter" idx="11"/>
          </p:nvPr>
        </p:nvSpPr>
        <p:spPr/>
        <p:txBody>
          <a:bodyPr/>
          <a:lstStyle/>
          <a:p>
            <a:r>
              <a:rPr lang="es-ES" smtClean="0"/>
              <a:t>Gonzalez-Parra, Lee, Velazquez, Castillo-Chavez  Cuernavaca, January 2011</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838200"/>
            <a:ext cx="8229600" cy="972312"/>
          </a:xfrm>
        </p:spPr>
        <p:txBody>
          <a:bodyPr>
            <a:normAutofit fontScale="90000"/>
          </a:bodyPr>
          <a:lstStyle/>
          <a:p>
            <a:r>
              <a:rPr lang="en-US" dirty="0" smtClean="0"/>
              <a:t>References</a:t>
            </a:r>
            <a:r>
              <a:rPr lang="en-US" b="1" dirty="0" smtClean="0"/>
              <a:t/>
            </a:r>
            <a:br>
              <a:rPr lang="en-US" b="1" dirty="0" smtClean="0"/>
            </a:br>
            <a:endParaRPr lang="en-US" dirty="0"/>
          </a:p>
        </p:txBody>
      </p:sp>
      <p:sp>
        <p:nvSpPr>
          <p:cNvPr id="10" name="Content Placeholder 9"/>
          <p:cNvSpPr>
            <a:spLocks noGrp="1"/>
          </p:cNvSpPr>
          <p:nvPr>
            <p:ph idx="1"/>
          </p:nvPr>
        </p:nvSpPr>
        <p:spPr>
          <a:xfrm>
            <a:off x="457200" y="1143000"/>
            <a:ext cx="8229600" cy="4389120"/>
          </a:xfrm>
        </p:spPr>
        <p:txBody>
          <a:bodyPr>
            <a:normAutofit/>
          </a:bodyPr>
          <a:lstStyle/>
          <a:p>
            <a:r>
              <a:rPr lang="en-US" sz="1600" dirty="0" smtClean="0"/>
              <a:t>Discrete epidemic models.  F. </a:t>
            </a:r>
            <a:r>
              <a:rPr lang="en-US" sz="1600" dirty="0" err="1" smtClean="0"/>
              <a:t>Brauer</a:t>
            </a:r>
            <a:r>
              <a:rPr lang="en-US" sz="1600" dirty="0" smtClean="0"/>
              <a:t>, Z. </a:t>
            </a:r>
            <a:r>
              <a:rPr lang="en-US" sz="1600" dirty="0" err="1" smtClean="0"/>
              <a:t>Feng</a:t>
            </a:r>
            <a:r>
              <a:rPr lang="en-US" sz="1600" dirty="0" smtClean="0"/>
              <a:t>, and C. Castillo-Chavez. Math. </a:t>
            </a:r>
            <a:r>
              <a:rPr lang="en-US" sz="1600" dirty="0" err="1" smtClean="0"/>
              <a:t>Biosc</a:t>
            </a:r>
            <a:r>
              <a:rPr lang="en-US" sz="1600" dirty="0" smtClean="0"/>
              <a:t>. &amp; Eng.,</a:t>
            </a:r>
            <a:r>
              <a:rPr lang="en-US" sz="1600" dirty="0" smtClean="0">
                <a:latin typeface="Times"/>
                <a:cs typeface="Times"/>
              </a:rPr>
              <a:t> 2010</a:t>
            </a:r>
            <a:r>
              <a:rPr lang="en-US" sz="1600" dirty="0" smtClean="0"/>
              <a:t>.</a:t>
            </a:r>
          </a:p>
          <a:p>
            <a:endParaRPr lang="en-US" sz="1600" dirty="0" smtClean="0"/>
          </a:p>
          <a:p>
            <a:r>
              <a:rPr lang="en-US" sz="1600" dirty="0" smtClean="0"/>
              <a:t>Optimal control for pandemic influenza: the role of limited antiviral treatment and isolation S. Lee, G. Chowell, and C. Castillo-Chavez,  </a:t>
            </a:r>
            <a:r>
              <a:rPr lang="en-US" sz="1600" dirty="0" err="1" smtClean="0"/>
              <a:t>J.Theor</a:t>
            </a:r>
            <a:r>
              <a:rPr lang="en-US" sz="1600" dirty="0" smtClean="0"/>
              <a:t>. Biol., </a:t>
            </a:r>
            <a:r>
              <a:rPr lang="en-US" sz="1600" dirty="0" smtClean="0">
                <a:latin typeface="Times"/>
                <a:cs typeface="Times"/>
              </a:rPr>
              <a:t>2010.</a:t>
            </a:r>
          </a:p>
          <a:p>
            <a:pPr>
              <a:buNone/>
            </a:pPr>
            <a:endParaRPr lang="en-US" sz="1600" dirty="0" smtClean="0"/>
          </a:p>
          <a:p>
            <a:r>
              <a:rPr lang="en-US" sz="1600" dirty="0" smtClean="0"/>
              <a:t>Optimal control applied to a discrete influenza model. Paula A Gonzalez-Parra, Leticia Velazquez, Maria C. Villalobos, and Carlos Castillo-Chavez. Conference Proceedings Book of the XXXVI International Operation Research Applied to  Health Services, Book </a:t>
            </a:r>
            <a:r>
              <a:rPr lang="en-US" sz="1600" dirty="0" smtClean="0">
                <a:latin typeface="Times"/>
                <a:cs typeface="Times"/>
              </a:rPr>
              <a:t>ISBN 13</a:t>
            </a:r>
            <a:r>
              <a:rPr lang="en-US" sz="1600" b="1" dirty="0" smtClean="0">
                <a:latin typeface="Times"/>
                <a:cs typeface="Times"/>
              </a:rPr>
              <a:t>:</a:t>
            </a:r>
            <a:r>
              <a:rPr lang="en-US" sz="1600" dirty="0" smtClean="0">
                <a:latin typeface="Times"/>
                <a:cs typeface="Times"/>
              </a:rPr>
              <a:t> 9788856825954 e</a:t>
            </a:r>
            <a:r>
              <a:rPr lang="en-US" sz="1600" dirty="0" smtClean="0"/>
              <a:t>dited by Franco </a:t>
            </a:r>
            <a:r>
              <a:rPr lang="en-US" sz="1600" dirty="0" err="1" smtClean="0"/>
              <a:t>Angeli</a:t>
            </a:r>
            <a:r>
              <a:rPr lang="en-US" sz="1600" dirty="0" smtClean="0"/>
              <a:t> Edition</a:t>
            </a:r>
            <a:r>
              <a:rPr lang="en-US" sz="1600" dirty="0" smtClean="0">
                <a:latin typeface="Times"/>
                <a:cs typeface="Times"/>
              </a:rPr>
              <a:t>, </a:t>
            </a:r>
            <a:r>
              <a:rPr lang="en-US" sz="1600" dirty="0" smtClean="0"/>
              <a:t>June </a:t>
            </a:r>
            <a:r>
              <a:rPr lang="en-US" sz="1600" dirty="0" smtClean="0">
                <a:latin typeface="Times"/>
                <a:cs typeface="Times"/>
              </a:rPr>
              <a:t>2010</a:t>
            </a:r>
            <a:r>
              <a:rPr lang="en-US" sz="1600" dirty="0" smtClean="0"/>
              <a:t>. </a:t>
            </a:r>
            <a:endParaRPr lang="en-US" sz="1600" dirty="0" smtClean="0">
              <a:latin typeface="Times"/>
              <a:cs typeface="Times"/>
            </a:endParaRPr>
          </a:p>
          <a:p>
            <a:endParaRPr lang="en-US" sz="1600" dirty="0" smtClean="0"/>
          </a:p>
          <a:p>
            <a:r>
              <a:rPr lang="en-US" sz="1600" dirty="0" smtClean="0"/>
              <a:t>A note on the use of optimal control on a discrete time model of influenza dynamics. Paula A Gonzalez-Parra, Sunmi Lee, Leticia Velazquez, and Carlos Castillo-Chavez.  Mathematical Biosciences and Engineering, Vol. 8, No. </a:t>
            </a:r>
            <a:r>
              <a:rPr lang="en-US" sz="1600" dirty="0" smtClean="0">
                <a:latin typeface="+mj-lt"/>
              </a:rPr>
              <a:t>1, </a:t>
            </a:r>
            <a:r>
              <a:rPr lang="en-US" sz="1600" dirty="0" smtClean="0"/>
              <a:t>January</a:t>
            </a:r>
            <a:r>
              <a:rPr lang="en-US" sz="1600" dirty="0" smtClean="0">
                <a:latin typeface="+mj-lt"/>
              </a:rPr>
              <a:t> 2011.</a:t>
            </a:r>
            <a:endParaRPr lang="en-US" sz="1600" dirty="0">
              <a:latin typeface="+mj-lt"/>
            </a:endParaRPr>
          </a:p>
        </p:txBody>
      </p:sp>
      <p:sp>
        <p:nvSpPr>
          <p:cNvPr id="4" name="Date Placeholder 3"/>
          <p:cNvSpPr>
            <a:spLocks noGrp="1"/>
          </p:cNvSpPr>
          <p:nvPr>
            <p:ph type="dt" sz="half" idx="10"/>
          </p:nvPr>
        </p:nvSpPr>
        <p:spPr/>
        <p:txBody>
          <a:bodyPr/>
          <a:lstStyle/>
          <a:p>
            <a:fld id="{8BB34F16-F189-47BF-B6D8-BBDFEDB73EC5}" type="datetime1">
              <a:rPr lang="en-US" smtClean="0"/>
              <a:pPr/>
              <a:t>1/13/2011</a:t>
            </a:fld>
            <a:endParaRPr lang="en-US"/>
          </a:p>
        </p:txBody>
      </p:sp>
      <p:sp>
        <p:nvSpPr>
          <p:cNvPr id="5" name="Footer Placeholder 4"/>
          <p:cNvSpPr>
            <a:spLocks noGrp="1"/>
          </p:cNvSpPr>
          <p:nvPr>
            <p:ph type="ftr" sz="quarter" idx="11"/>
          </p:nvPr>
        </p:nvSpPr>
        <p:spPr/>
        <p:txBody>
          <a:bodyPr/>
          <a:lstStyle/>
          <a:p>
            <a:r>
              <a:rPr lang="es-ES" smtClean="0"/>
              <a:t>Gonzalez-Parra, Lee, Velazquez, Castillo-Chavez  Cuernavaca, January 2011</a:t>
            </a:r>
            <a:endParaRPr lang="en-US"/>
          </a:p>
        </p:txBody>
      </p:sp>
      <p:sp>
        <p:nvSpPr>
          <p:cNvPr id="6" name="Slide Number Placeholder 5"/>
          <p:cNvSpPr>
            <a:spLocks noGrp="1"/>
          </p:cNvSpPr>
          <p:nvPr>
            <p:ph type="sldNum" sz="quarter" idx="12"/>
          </p:nvPr>
        </p:nvSpPr>
        <p:spPr/>
        <p:txBody>
          <a:bodyPr/>
          <a:lstStyle/>
          <a:p>
            <a:fld id="{E511295A-9E9B-4222-AED6-2651799487CE}" type="slidenum">
              <a:rPr lang="en-US" smtClean="0"/>
              <a:pPr/>
              <a:t>18</a:t>
            </a:fld>
            <a:endParaRPr lang="en-US"/>
          </a:p>
        </p:txBody>
      </p:sp>
      <p:sp>
        <p:nvSpPr>
          <p:cNvPr id="7" name="TextBox 6"/>
          <p:cNvSpPr txBox="1"/>
          <p:nvPr/>
        </p:nvSpPr>
        <p:spPr>
          <a:xfrm>
            <a:off x="6400800" y="5181600"/>
            <a:ext cx="2430474" cy="646331"/>
          </a:xfrm>
          <a:prstGeom prst="rect">
            <a:avLst/>
          </a:prstGeom>
          <a:noFill/>
        </p:spPr>
        <p:txBody>
          <a:bodyPr wrap="none" rtlCol="0">
            <a:spAutoFit/>
          </a:bodyPr>
          <a:lstStyle/>
          <a:p>
            <a:r>
              <a:rPr lang="en-US" sz="3600" dirty="0" smtClean="0">
                <a:solidFill>
                  <a:schemeClr val="accent1"/>
                </a:solidFill>
              </a:rPr>
              <a:t>Questions?</a:t>
            </a:r>
            <a:endParaRPr lang="en-US" sz="36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7"/>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935480"/>
            <a:ext cx="8229600" cy="4389120"/>
          </a:xfrm>
        </p:spPr>
        <p:txBody>
          <a:bodyPr/>
          <a:lstStyle/>
          <a:p>
            <a:r>
              <a:rPr lang="en-US" dirty="0" smtClean="0"/>
              <a:t>Introduction</a:t>
            </a:r>
          </a:p>
          <a:p>
            <a:r>
              <a:rPr lang="en-US" dirty="0" smtClean="0"/>
              <a:t>Epidemiological Model</a:t>
            </a:r>
          </a:p>
          <a:p>
            <a:r>
              <a:rPr lang="en-US" dirty="0" smtClean="0"/>
              <a:t>Optimal Control Problem</a:t>
            </a:r>
          </a:p>
          <a:p>
            <a:r>
              <a:rPr lang="en-US" dirty="0" smtClean="0"/>
              <a:t>Strategies and Policies</a:t>
            </a:r>
          </a:p>
          <a:p>
            <a:r>
              <a:rPr lang="en-GB" dirty="0" smtClean="0"/>
              <a:t>Numerical Results</a:t>
            </a:r>
          </a:p>
          <a:p>
            <a:r>
              <a:rPr lang="en-GB" dirty="0" smtClean="0"/>
              <a:t>Conclusions</a:t>
            </a:r>
            <a:endParaRPr lang="en-US" dirty="0" smtClean="0"/>
          </a:p>
          <a:p>
            <a:pPr>
              <a:buNone/>
            </a:pPr>
            <a:endParaRPr lang="en-US" dirty="0" smtClean="0"/>
          </a:p>
          <a:p>
            <a:endParaRPr lang="en-US" dirty="0"/>
          </a:p>
        </p:txBody>
      </p:sp>
      <p:sp>
        <p:nvSpPr>
          <p:cNvPr id="10" name="Date Placeholder 9"/>
          <p:cNvSpPr>
            <a:spLocks noGrp="1"/>
          </p:cNvSpPr>
          <p:nvPr>
            <p:ph type="dt" sz="half" idx="10"/>
          </p:nvPr>
        </p:nvSpPr>
        <p:spPr/>
        <p:txBody>
          <a:bodyPr/>
          <a:lstStyle/>
          <a:p>
            <a:fld id="{701F848B-4101-48D4-923C-E6C2D23B0746}" type="datetime1">
              <a:rPr lang="en-US" smtClean="0"/>
              <a:pPr/>
              <a:t>1/13/2011</a:t>
            </a:fld>
            <a:endParaRPr lang="en-US"/>
          </a:p>
        </p:txBody>
      </p:sp>
      <p:sp>
        <p:nvSpPr>
          <p:cNvPr id="11" name="Slide Number Placeholder 10"/>
          <p:cNvSpPr>
            <a:spLocks noGrp="1"/>
          </p:cNvSpPr>
          <p:nvPr>
            <p:ph type="sldNum" sz="quarter" idx="12"/>
          </p:nvPr>
        </p:nvSpPr>
        <p:spPr/>
        <p:txBody>
          <a:bodyPr/>
          <a:lstStyle/>
          <a:p>
            <a:fld id="{E511295A-9E9B-4222-AED6-2651799487CE}" type="slidenum">
              <a:rPr lang="en-US" smtClean="0"/>
              <a:pPr/>
              <a:t>2</a:t>
            </a:fld>
            <a:endParaRPr lang="en-US"/>
          </a:p>
        </p:txBody>
      </p:sp>
      <p:sp>
        <p:nvSpPr>
          <p:cNvPr id="13" name="Footer Placeholder 12"/>
          <p:cNvSpPr>
            <a:spLocks noGrp="1"/>
          </p:cNvSpPr>
          <p:nvPr>
            <p:ph type="ftr" sz="quarter" idx="11"/>
          </p:nvPr>
        </p:nvSpPr>
        <p:spPr/>
        <p:txBody>
          <a:bodyPr/>
          <a:lstStyle/>
          <a:p>
            <a:r>
              <a:rPr lang="es-ES" dirty="0" smtClean="0"/>
              <a:t>Gonzalez-Parra, Lee, Velazquez, Castillo-Chavez  Cuernavaca, January 2011</a:t>
            </a:r>
            <a:endParaRPr lang="en-US" dirty="0"/>
          </a:p>
        </p:txBody>
      </p:sp>
      <p:pic>
        <p:nvPicPr>
          <p:cNvPr id="37890" name="Picture 2" descr="http://www.artoftebin.com/blog/wp-content/uploads/2009/04/influenza01.png"/>
          <p:cNvPicPr>
            <a:picLocks noChangeAspect="1" noChangeArrowheads="1"/>
          </p:cNvPicPr>
          <p:nvPr/>
        </p:nvPicPr>
        <p:blipFill>
          <a:blip r:embed="rId2" cstate="print"/>
          <a:srcRect/>
          <a:stretch>
            <a:fillRect/>
          </a:stretch>
        </p:blipFill>
        <p:spPr bwMode="auto">
          <a:xfrm>
            <a:off x="6629400" y="4114800"/>
            <a:ext cx="2298759" cy="19907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229600" cy="1143000"/>
          </a:xfrm>
        </p:spPr>
        <p:txBody>
          <a:bodyPr/>
          <a:lstStyle/>
          <a:p>
            <a:r>
              <a:rPr lang="en-US" dirty="0" smtClean="0"/>
              <a:t>Introduction</a:t>
            </a:r>
            <a:endParaRPr lang="en-US" dirty="0"/>
          </a:p>
        </p:txBody>
      </p:sp>
      <p:sp>
        <p:nvSpPr>
          <p:cNvPr id="21" name="Content Placeholder 20"/>
          <p:cNvSpPr>
            <a:spLocks noGrp="1"/>
          </p:cNvSpPr>
          <p:nvPr>
            <p:ph idx="1"/>
          </p:nvPr>
        </p:nvSpPr>
        <p:spPr>
          <a:xfrm>
            <a:off x="304800" y="1295400"/>
            <a:ext cx="6248400" cy="4953000"/>
          </a:xfrm>
        </p:spPr>
        <p:txBody>
          <a:bodyPr>
            <a:normAutofit fontScale="92500" lnSpcReduction="10000"/>
          </a:bodyPr>
          <a:lstStyle/>
          <a:p>
            <a:pPr>
              <a:buFont typeface="Arial" pitchFamily="34" charset="0"/>
              <a:buChar char="•"/>
            </a:pPr>
            <a:endParaRPr lang="en-US" sz="2400" dirty="0" smtClean="0"/>
          </a:p>
          <a:p>
            <a:pPr>
              <a:buFont typeface="Arial" pitchFamily="34" charset="0"/>
              <a:buChar char="•"/>
            </a:pPr>
            <a:r>
              <a:rPr lang="en-US" sz="2400" dirty="0" smtClean="0"/>
              <a:t>Different continuous time approaches have been used to study single influenza outbreaks.</a:t>
            </a:r>
          </a:p>
          <a:p>
            <a:pPr>
              <a:buFont typeface="Arial" pitchFamily="34" charset="0"/>
              <a:buChar char="•"/>
            </a:pPr>
            <a:endParaRPr lang="en-US" sz="2400" dirty="0" smtClean="0"/>
          </a:p>
          <a:p>
            <a:pPr>
              <a:buFont typeface="Arial" pitchFamily="34" charset="0"/>
              <a:buChar char="•"/>
            </a:pPr>
            <a:r>
              <a:rPr lang="en-US" sz="2400" dirty="0" smtClean="0"/>
              <a:t>In particular, the identification of optimal control strategies that involve antiviral treatment and isolation have been investigated in the continuous case. </a:t>
            </a:r>
          </a:p>
          <a:p>
            <a:pPr>
              <a:buFont typeface="Arial" pitchFamily="34" charset="0"/>
              <a:buChar char="•"/>
            </a:pPr>
            <a:endParaRPr lang="en-US" sz="2400" dirty="0" smtClean="0"/>
          </a:p>
          <a:p>
            <a:pPr>
              <a:buFont typeface="Arial" pitchFamily="34" charset="0"/>
              <a:buChar char="•"/>
            </a:pPr>
            <a:r>
              <a:rPr lang="en-US" sz="2400" dirty="0" smtClean="0"/>
              <a:t>We introduce an optimal control problem in order to minimize the number of infected and dead individuals via the application of the most “cost-effective” policies, such as social distancing and antiviral treatment, using a discrete time epidemic framework.</a:t>
            </a:r>
          </a:p>
          <a:p>
            <a:endParaRPr lang="en-US" dirty="0"/>
          </a:p>
        </p:txBody>
      </p:sp>
      <p:sp>
        <p:nvSpPr>
          <p:cNvPr id="53252" name="AutoShape 4" descr="http://farm4.static.flickr.com/3338/3482088733_e9bd9f19e8.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16" name="Group 15"/>
          <p:cNvGrpSpPr/>
          <p:nvPr/>
        </p:nvGrpSpPr>
        <p:grpSpPr>
          <a:xfrm>
            <a:off x="6324600" y="762000"/>
            <a:ext cx="2667000" cy="2184231"/>
            <a:chOff x="228600" y="4267200"/>
            <a:chExt cx="3050835" cy="2489031"/>
          </a:xfrm>
        </p:grpSpPr>
        <p:pic>
          <p:nvPicPr>
            <p:cNvPr id="53254" name="Picture 6" descr="http://i.telegraph.co.uk/telegraph/multimedia/archive/01395/swine-flu-treatmen_1395505c.jpg"/>
            <p:cNvPicPr>
              <a:picLocks noChangeAspect="1" noChangeArrowheads="1"/>
            </p:cNvPicPr>
            <p:nvPr/>
          </p:nvPicPr>
          <p:blipFill>
            <a:blip r:embed="rId3" cstate="print"/>
            <a:srcRect/>
            <a:stretch>
              <a:fillRect/>
            </a:stretch>
          </p:blipFill>
          <p:spPr bwMode="auto">
            <a:xfrm>
              <a:off x="304799" y="4267200"/>
              <a:ext cx="2799291" cy="1752600"/>
            </a:xfrm>
            <a:prstGeom prst="rect">
              <a:avLst/>
            </a:prstGeom>
            <a:noFill/>
          </p:spPr>
        </p:pic>
        <p:sp>
          <p:nvSpPr>
            <p:cNvPr id="13" name="TextBox 12"/>
            <p:cNvSpPr txBox="1"/>
            <p:nvPr/>
          </p:nvSpPr>
          <p:spPr>
            <a:xfrm>
              <a:off x="228600" y="6248400"/>
              <a:ext cx="3050835" cy="507831"/>
            </a:xfrm>
            <a:prstGeom prst="rect">
              <a:avLst/>
            </a:prstGeom>
            <a:noFill/>
          </p:spPr>
          <p:txBody>
            <a:bodyPr wrap="none" rtlCol="0">
              <a:spAutoFit/>
            </a:bodyPr>
            <a:lstStyle/>
            <a:p>
              <a:r>
                <a:rPr lang="en-US" sz="900" dirty="0" smtClean="0">
                  <a:hlinkClick r:id="rId4"/>
                </a:rPr>
                <a:t>http://i.telegraph.co.uk/telegraph/multimedia/archive/01</a:t>
              </a:r>
            </a:p>
            <a:p>
              <a:r>
                <a:rPr lang="en-US" sz="900" dirty="0" smtClean="0">
                  <a:hlinkClick r:id="rId4"/>
                </a:rPr>
                <a:t>395/swine-flu-treatmen_1395505c.jpg</a:t>
              </a:r>
              <a:endParaRPr lang="en-US" sz="900" dirty="0" smtClean="0"/>
            </a:p>
            <a:p>
              <a:endParaRPr lang="en-US" sz="900" dirty="0"/>
            </a:p>
          </p:txBody>
        </p:sp>
      </p:grpSp>
      <p:grpSp>
        <p:nvGrpSpPr>
          <p:cNvPr id="18" name="Group 17"/>
          <p:cNvGrpSpPr/>
          <p:nvPr/>
        </p:nvGrpSpPr>
        <p:grpSpPr>
          <a:xfrm>
            <a:off x="6553200" y="3657600"/>
            <a:ext cx="2209800" cy="2717631"/>
            <a:chOff x="457200" y="3429000"/>
            <a:chExt cx="2603500" cy="3098631"/>
          </a:xfrm>
        </p:grpSpPr>
        <p:pic>
          <p:nvPicPr>
            <p:cNvPr id="53256" name="Picture 8" descr="http://clovetwo.com/archives/2009/8/23/healthnfitness/sf_05distance.jpg"/>
            <p:cNvPicPr>
              <a:picLocks noChangeAspect="1" noChangeArrowheads="1"/>
            </p:cNvPicPr>
            <p:nvPr/>
          </p:nvPicPr>
          <p:blipFill>
            <a:blip r:embed="rId5" cstate="print"/>
            <a:srcRect/>
            <a:stretch>
              <a:fillRect/>
            </a:stretch>
          </p:blipFill>
          <p:spPr bwMode="auto">
            <a:xfrm>
              <a:off x="457200" y="3429000"/>
              <a:ext cx="2603500" cy="2514237"/>
            </a:xfrm>
            <a:prstGeom prst="rect">
              <a:avLst/>
            </a:prstGeom>
            <a:noFill/>
          </p:spPr>
        </p:pic>
        <p:sp>
          <p:nvSpPr>
            <p:cNvPr id="17" name="Rectangle 16"/>
            <p:cNvSpPr/>
            <p:nvPr/>
          </p:nvSpPr>
          <p:spPr>
            <a:xfrm>
              <a:off x="685800" y="6019800"/>
              <a:ext cx="2286000" cy="507831"/>
            </a:xfrm>
            <a:prstGeom prst="rect">
              <a:avLst/>
            </a:prstGeom>
          </p:spPr>
          <p:txBody>
            <a:bodyPr wrap="square">
              <a:spAutoFit/>
            </a:bodyPr>
            <a:lstStyle/>
            <a:p>
              <a:r>
                <a:rPr lang="en-US" sz="900" dirty="0" smtClean="0">
                  <a:hlinkClick r:id="rId6"/>
                </a:rPr>
                <a:t>http://clovetwo.com/archives/2009/8/23</a:t>
              </a:r>
            </a:p>
            <a:p>
              <a:r>
                <a:rPr lang="en-US" sz="900" dirty="0" smtClean="0">
                  <a:hlinkClick r:id="rId6"/>
                </a:rPr>
                <a:t>/</a:t>
              </a:r>
              <a:r>
                <a:rPr lang="en-US" sz="900" dirty="0" err="1" smtClean="0">
                  <a:hlinkClick r:id="rId6"/>
                </a:rPr>
                <a:t>healthnfitness</a:t>
              </a:r>
              <a:r>
                <a:rPr lang="en-US" sz="900" dirty="0" smtClean="0">
                  <a:hlinkClick r:id="rId6"/>
                </a:rPr>
                <a:t>/sf_05distance.jpg</a:t>
              </a:r>
              <a:endParaRPr lang="en-US" sz="900" dirty="0" smtClean="0"/>
            </a:p>
            <a:p>
              <a:endParaRPr lang="en-US" sz="900" dirty="0"/>
            </a:p>
          </p:txBody>
        </p:sp>
      </p:grpSp>
      <p:sp>
        <p:nvSpPr>
          <p:cNvPr id="25" name="Date Placeholder 24"/>
          <p:cNvSpPr>
            <a:spLocks noGrp="1"/>
          </p:cNvSpPr>
          <p:nvPr>
            <p:ph type="dt" sz="half" idx="10"/>
          </p:nvPr>
        </p:nvSpPr>
        <p:spPr/>
        <p:txBody>
          <a:bodyPr/>
          <a:lstStyle/>
          <a:p>
            <a:fld id="{C4FDE4B9-4257-402A-90E9-DBEC56F367CA}" type="datetime1">
              <a:rPr lang="en-US" smtClean="0"/>
              <a:pPr/>
              <a:t>1/13/2011</a:t>
            </a:fld>
            <a:endParaRPr lang="en-US"/>
          </a:p>
        </p:txBody>
      </p:sp>
      <p:sp>
        <p:nvSpPr>
          <p:cNvPr id="26" name="Slide Number Placeholder 25"/>
          <p:cNvSpPr>
            <a:spLocks noGrp="1"/>
          </p:cNvSpPr>
          <p:nvPr>
            <p:ph type="sldNum" sz="quarter" idx="12"/>
          </p:nvPr>
        </p:nvSpPr>
        <p:spPr/>
        <p:txBody>
          <a:bodyPr/>
          <a:lstStyle/>
          <a:p>
            <a:fld id="{E511295A-9E9B-4222-AED6-2651799487CE}" type="slidenum">
              <a:rPr lang="en-US" smtClean="0"/>
              <a:pPr/>
              <a:t>3</a:t>
            </a:fld>
            <a:endParaRPr lang="en-US"/>
          </a:p>
        </p:txBody>
      </p:sp>
      <p:sp>
        <p:nvSpPr>
          <p:cNvPr id="27" name="Footer Placeholder 26"/>
          <p:cNvSpPr>
            <a:spLocks noGrp="1"/>
          </p:cNvSpPr>
          <p:nvPr>
            <p:ph type="ftr" sz="quarter" idx="11"/>
          </p:nvPr>
        </p:nvSpPr>
        <p:spPr/>
        <p:txBody>
          <a:bodyPr/>
          <a:lstStyle/>
          <a:p>
            <a:r>
              <a:rPr lang="es-ES" smtClean="0"/>
              <a:t>Gonzalez-Parra, Lee, Velazquez, Castillo-Chavez  Cuernavaca, January 2011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
                                            <p:txEl>
                                              <p:pRg st="1" end="1"/>
                                            </p:txEl>
                                          </p:spTgt>
                                        </p:tgtEl>
                                        <p:attrNameLst>
                                          <p:attrName>style.visibility</p:attrName>
                                        </p:attrNameLst>
                                      </p:cBhvr>
                                      <p:to>
                                        <p:strVal val="visible"/>
                                      </p:to>
                                    </p:set>
                                    <p:animEffect transition="in" filter="blinds(horizontal)">
                                      <p:cBhvr>
                                        <p:cTn id="7" dur="500"/>
                                        <p:tgtEl>
                                          <p:spTgt spid="2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
                                            <p:txEl>
                                              <p:pRg st="3" end="3"/>
                                            </p:txEl>
                                          </p:spTgt>
                                        </p:tgtEl>
                                        <p:attrNameLst>
                                          <p:attrName>style.visibility</p:attrName>
                                        </p:attrNameLst>
                                      </p:cBhvr>
                                      <p:to>
                                        <p:strVal val="visible"/>
                                      </p:to>
                                    </p:set>
                                    <p:animEffect transition="in" filter="blinds(horizontal)">
                                      <p:cBhvr>
                                        <p:cTn id="12" dur="500"/>
                                        <p:tgtEl>
                                          <p:spTgt spid="21">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1">
                                            <p:txEl>
                                              <p:pRg st="5" end="5"/>
                                            </p:txEl>
                                          </p:spTgt>
                                        </p:tgtEl>
                                        <p:attrNameLst>
                                          <p:attrName>style.visibility</p:attrName>
                                        </p:attrNameLst>
                                      </p:cBhvr>
                                      <p:to>
                                        <p:strVal val="visible"/>
                                      </p:to>
                                    </p:set>
                                    <p:animEffect transition="in" filter="blinds(horizontal)">
                                      <p:cBhvr>
                                        <p:cTn id="17" dur="500"/>
                                        <p:tgtEl>
                                          <p:spTgt spid="2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additive="base">
                                        <p:cTn id="22" dur="500" fill="hold"/>
                                        <p:tgtEl>
                                          <p:spTgt spid="18"/>
                                        </p:tgtEl>
                                        <p:attrNameLst>
                                          <p:attrName>ppt_x</p:attrName>
                                        </p:attrNameLst>
                                      </p:cBhvr>
                                      <p:tavLst>
                                        <p:tav tm="0">
                                          <p:val>
                                            <p:strVal val="#ppt_x"/>
                                          </p:val>
                                        </p:tav>
                                        <p:tav tm="100000">
                                          <p:val>
                                            <p:strVal val="#ppt_x"/>
                                          </p:val>
                                        </p:tav>
                                      </p:tavLst>
                                    </p:anim>
                                    <p:anim calcmode="lin" valueType="num">
                                      <p:cBhvr additive="base">
                                        <p:cTn id="2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ppt_x"/>
                                          </p:val>
                                        </p:tav>
                                        <p:tav tm="100000">
                                          <p:val>
                                            <p:strVal val="#ppt_x"/>
                                          </p:val>
                                        </p:tav>
                                      </p:tavLst>
                                    </p:anim>
                                    <p:anim calcmode="lin" valueType="num">
                                      <p:cBhvr additive="base">
                                        <p:cTn id="2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05800" cy="1143000"/>
          </a:xfrm>
        </p:spPr>
        <p:txBody>
          <a:bodyPr/>
          <a:lstStyle/>
          <a:p>
            <a:r>
              <a:rPr lang="en-US" dirty="0" smtClean="0"/>
              <a:t>Discrete SAITR Model</a:t>
            </a: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1"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11" name="Group 10"/>
          <p:cNvGrpSpPr/>
          <p:nvPr/>
        </p:nvGrpSpPr>
        <p:grpSpPr>
          <a:xfrm>
            <a:off x="2743200" y="1600200"/>
            <a:ext cx="3276600" cy="1905000"/>
            <a:chOff x="10687050" y="6734175"/>
            <a:chExt cx="5715000" cy="3657600"/>
          </a:xfrm>
        </p:grpSpPr>
        <p:sp>
          <p:nvSpPr>
            <p:cNvPr id="13" name="Rounded Rectangle 12"/>
            <p:cNvSpPr/>
            <p:nvPr/>
          </p:nvSpPr>
          <p:spPr bwMode="auto">
            <a:xfrm>
              <a:off x="10687050" y="8105775"/>
              <a:ext cx="838200" cy="762000"/>
            </a:xfrm>
            <a:prstGeom prst="roundRect">
              <a:avLst/>
            </a:prstGeom>
            <a:solidFill>
              <a:srgbClr val="00007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rPr>
                <a:t> S</a:t>
              </a:r>
            </a:p>
          </p:txBody>
        </p:sp>
        <p:sp>
          <p:nvSpPr>
            <p:cNvPr id="14" name="Rounded Rectangle 13"/>
            <p:cNvSpPr/>
            <p:nvPr/>
          </p:nvSpPr>
          <p:spPr bwMode="auto">
            <a:xfrm>
              <a:off x="13201650" y="6734175"/>
              <a:ext cx="838200" cy="762000"/>
            </a:xfrm>
            <a:prstGeom prst="roundRect">
              <a:avLst/>
            </a:prstGeom>
            <a:solidFill>
              <a:srgbClr val="00007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rPr>
                <a:t>A</a:t>
              </a:r>
            </a:p>
          </p:txBody>
        </p:sp>
        <p:sp>
          <p:nvSpPr>
            <p:cNvPr id="15" name="Rounded Rectangle 14"/>
            <p:cNvSpPr/>
            <p:nvPr/>
          </p:nvSpPr>
          <p:spPr bwMode="auto">
            <a:xfrm>
              <a:off x="13201650" y="8105775"/>
              <a:ext cx="838200" cy="762000"/>
            </a:xfrm>
            <a:prstGeom prst="roundRect">
              <a:avLst/>
            </a:prstGeom>
            <a:solidFill>
              <a:srgbClr val="00007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latin typeface="Times New Roman" pitchFamily="18" charset="0"/>
                </a:rPr>
                <a:t>I</a:t>
              </a:r>
            </a:p>
          </p:txBody>
        </p:sp>
        <p:sp>
          <p:nvSpPr>
            <p:cNvPr id="17" name="Rounded Rectangle 16"/>
            <p:cNvSpPr/>
            <p:nvPr/>
          </p:nvSpPr>
          <p:spPr bwMode="auto">
            <a:xfrm>
              <a:off x="15563850" y="8181975"/>
              <a:ext cx="838200" cy="762000"/>
            </a:xfrm>
            <a:prstGeom prst="roundRect">
              <a:avLst/>
            </a:prstGeom>
            <a:solidFill>
              <a:srgbClr val="00007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Times New Roman" pitchFamily="18" charset="0"/>
                </a:rPr>
                <a:t>R</a:t>
              </a:r>
            </a:p>
          </p:txBody>
        </p:sp>
        <p:sp>
          <p:nvSpPr>
            <p:cNvPr id="18" name="Rounded Rectangle 17"/>
            <p:cNvSpPr/>
            <p:nvPr/>
          </p:nvSpPr>
          <p:spPr bwMode="auto">
            <a:xfrm>
              <a:off x="12058650" y="9629775"/>
              <a:ext cx="838200" cy="762000"/>
            </a:xfrm>
            <a:prstGeom prst="roundRect">
              <a:avLst/>
            </a:prstGeom>
            <a:solidFill>
              <a:srgbClr val="00007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Times New Roman" pitchFamily="18" charset="0"/>
                </a:rPr>
                <a:t>D</a:t>
              </a:r>
            </a:p>
          </p:txBody>
        </p:sp>
        <p:cxnSp>
          <p:nvCxnSpPr>
            <p:cNvPr id="19" name="Straight Arrow Connector 18"/>
            <p:cNvCxnSpPr/>
            <p:nvPr/>
          </p:nvCxnSpPr>
          <p:spPr bwMode="auto">
            <a:xfrm flipV="1">
              <a:off x="11601450" y="7115175"/>
              <a:ext cx="1524000" cy="914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 name="Straight Arrow Connector 19"/>
            <p:cNvCxnSpPr/>
            <p:nvPr/>
          </p:nvCxnSpPr>
          <p:spPr bwMode="auto">
            <a:xfrm>
              <a:off x="11601450" y="8486775"/>
              <a:ext cx="1447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 name="Straight Arrow Connector 20"/>
            <p:cNvCxnSpPr/>
            <p:nvPr/>
          </p:nvCxnSpPr>
          <p:spPr bwMode="auto">
            <a:xfrm>
              <a:off x="14116050" y="8486775"/>
              <a:ext cx="1447800" cy="1588"/>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2" name="Rounded Rectangle 21"/>
            <p:cNvSpPr/>
            <p:nvPr/>
          </p:nvSpPr>
          <p:spPr bwMode="auto">
            <a:xfrm>
              <a:off x="14192250" y="9629775"/>
              <a:ext cx="838200" cy="762000"/>
            </a:xfrm>
            <a:prstGeom prst="roundRect">
              <a:avLst/>
            </a:prstGeom>
            <a:solidFill>
              <a:srgbClr val="00007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bg1"/>
                  </a:solidFill>
                  <a:effectLst/>
                  <a:latin typeface="Times New Roman" pitchFamily="18" charset="0"/>
                </a:rPr>
                <a:t>T</a:t>
              </a:r>
            </a:p>
          </p:txBody>
        </p:sp>
        <p:cxnSp>
          <p:nvCxnSpPr>
            <p:cNvPr id="23" name="Straight Arrow Connector 22"/>
            <p:cNvCxnSpPr/>
            <p:nvPr/>
          </p:nvCxnSpPr>
          <p:spPr bwMode="auto">
            <a:xfrm rot="5400000" flipH="1" flipV="1">
              <a:off x="14954250" y="8943975"/>
              <a:ext cx="685800" cy="6858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4" name="Straight Arrow Connector 23"/>
            <p:cNvCxnSpPr>
              <a:stCxn id="15" idx="2"/>
            </p:cNvCxnSpPr>
            <p:nvPr/>
          </p:nvCxnSpPr>
          <p:spPr bwMode="auto">
            <a:xfrm rot="16200000" flipH="1">
              <a:off x="13601700" y="8886825"/>
              <a:ext cx="762000" cy="7239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5" name="Straight Arrow Connector 24"/>
            <p:cNvCxnSpPr>
              <a:endCxn id="18" idx="0"/>
            </p:cNvCxnSpPr>
            <p:nvPr/>
          </p:nvCxnSpPr>
          <p:spPr bwMode="auto">
            <a:xfrm rot="10800000" flipV="1">
              <a:off x="12477750" y="8867775"/>
              <a:ext cx="990600" cy="7620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6" name="Straight Arrow Connector 25"/>
            <p:cNvCxnSpPr/>
            <p:nvPr/>
          </p:nvCxnSpPr>
          <p:spPr bwMode="auto">
            <a:xfrm>
              <a:off x="14116050" y="7191375"/>
              <a:ext cx="1752600" cy="91440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graphicFrame>
          <p:nvGraphicFramePr>
            <p:cNvPr id="27" name="Object 26"/>
            <p:cNvGraphicFramePr>
              <a:graphicFrameLocks noChangeAspect="1"/>
            </p:cNvGraphicFramePr>
            <p:nvPr/>
          </p:nvGraphicFramePr>
          <p:xfrm>
            <a:off x="11372850" y="7343775"/>
            <a:ext cx="975360" cy="311285"/>
          </p:xfrm>
          <a:graphic>
            <a:graphicData uri="http://schemas.openxmlformats.org/presentationml/2006/ole">
              <p:oleObj spid="_x0000_s34820" name="Equation" r:id="rId4" imgW="596880" imgH="190440" progId="Equation.DSMT4">
                <p:embed/>
              </p:oleObj>
            </a:graphicData>
          </a:graphic>
        </p:graphicFrame>
        <p:graphicFrame>
          <p:nvGraphicFramePr>
            <p:cNvPr id="28" name="Object 3"/>
            <p:cNvGraphicFramePr>
              <a:graphicFrameLocks noChangeAspect="1"/>
            </p:cNvGraphicFramePr>
            <p:nvPr/>
          </p:nvGraphicFramePr>
          <p:xfrm>
            <a:off x="11611535" y="8156575"/>
            <a:ext cx="1368425" cy="311151"/>
          </p:xfrm>
          <a:graphic>
            <a:graphicData uri="http://schemas.openxmlformats.org/presentationml/2006/ole">
              <p:oleObj spid="_x0000_s34821" name="Equation" r:id="rId5" imgW="838080" imgH="190440" progId="Equation.DSMT4">
                <p:embed/>
              </p:oleObj>
            </a:graphicData>
          </a:graphic>
        </p:graphicFrame>
        <p:graphicFrame>
          <p:nvGraphicFramePr>
            <p:cNvPr id="29" name="Object 4"/>
            <p:cNvGraphicFramePr>
              <a:graphicFrameLocks noChangeAspect="1"/>
            </p:cNvGraphicFramePr>
            <p:nvPr/>
          </p:nvGraphicFramePr>
          <p:xfrm>
            <a:off x="15106650" y="7413625"/>
            <a:ext cx="269875" cy="311150"/>
          </p:xfrm>
          <a:graphic>
            <a:graphicData uri="http://schemas.openxmlformats.org/presentationml/2006/ole">
              <p:oleObj spid="_x0000_s34822" name="Equation" r:id="rId6" imgW="164880" imgH="190440" progId="Equation.DSMT4">
                <p:embed/>
              </p:oleObj>
            </a:graphicData>
          </a:graphic>
        </p:graphicFrame>
        <p:graphicFrame>
          <p:nvGraphicFramePr>
            <p:cNvPr id="30" name="Object 5"/>
            <p:cNvGraphicFramePr>
              <a:graphicFrameLocks noChangeAspect="1"/>
            </p:cNvGraphicFramePr>
            <p:nvPr/>
          </p:nvGraphicFramePr>
          <p:xfrm>
            <a:off x="14954250" y="9020175"/>
            <a:ext cx="290513" cy="311150"/>
          </p:xfrm>
          <a:graphic>
            <a:graphicData uri="http://schemas.openxmlformats.org/presentationml/2006/ole">
              <p:oleObj spid="_x0000_s34823" name="Equation" r:id="rId7" imgW="177480" imgH="190440" progId="Equation.DSMT4">
                <p:embed/>
              </p:oleObj>
            </a:graphicData>
          </a:graphic>
        </p:graphicFrame>
        <p:graphicFrame>
          <p:nvGraphicFramePr>
            <p:cNvPr id="31" name="Object 6"/>
            <p:cNvGraphicFramePr>
              <a:graphicFrameLocks noChangeAspect="1"/>
            </p:cNvGraphicFramePr>
            <p:nvPr/>
          </p:nvGraphicFramePr>
          <p:xfrm>
            <a:off x="14725650" y="8175625"/>
            <a:ext cx="269875" cy="311150"/>
          </p:xfrm>
          <a:graphic>
            <a:graphicData uri="http://schemas.openxmlformats.org/presentationml/2006/ole">
              <p:oleObj spid="_x0000_s34824" name="Equation" r:id="rId8" imgW="164880" imgH="190440" progId="Equation.DSMT4">
                <p:embed/>
              </p:oleObj>
            </a:graphicData>
          </a:graphic>
        </p:graphicFrame>
        <p:graphicFrame>
          <p:nvGraphicFramePr>
            <p:cNvPr id="32" name="Object 7"/>
            <p:cNvGraphicFramePr>
              <a:graphicFrameLocks noChangeAspect="1"/>
            </p:cNvGraphicFramePr>
            <p:nvPr/>
          </p:nvGraphicFramePr>
          <p:xfrm>
            <a:off x="12744450" y="9075738"/>
            <a:ext cx="207962" cy="249237"/>
          </p:xfrm>
          <a:graphic>
            <a:graphicData uri="http://schemas.openxmlformats.org/presentationml/2006/ole">
              <p:oleObj spid="_x0000_s34825" name="Equation" r:id="rId9" imgW="126720" imgH="152280" progId="Equation.DSMT4">
                <p:embed/>
              </p:oleObj>
            </a:graphicData>
          </a:graphic>
        </p:graphicFrame>
        <p:graphicFrame>
          <p:nvGraphicFramePr>
            <p:cNvPr id="33" name="Object 8"/>
            <p:cNvGraphicFramePr>
              <a:graphicFrameLocks noChangeAspect="1"/>
            </p:cNvGraphicFramePr>
            <p:nvPr/>
          </p:nvGraphicFramePr>
          <p:xfrm>
            <a:off x="14039850" y="9090025"/>
            <a:ext cx="207962" cy="311150"/>
          </p:xfrm>
          <a:graphic>
            <a:graphicData uri="http://schemas.openxmlformats.org/presentationml/2006/ole">
              <p:oleObj spid="_x0000_s34826" name="Equation" r:id="rId10" imgW="126720" imgH="190440" progId="Equation.DSMT4">
                <p:embed/>
              </p:oleObj>
            </a:graphicData>
          </a:graphic>
        </p:graphicFrame>
      </p:grpSp>
      <p:graphicFrame>
        <p:nvGraphicFramePr>
          <p:cNvPr id="34827" name="Object 11"/>
          <p:cNvGraphicFramePr>
            <a:graphicFrameLocks noChangeAspect="1"/>
          </p:cNvGraphicFramePr>
          <p:nvPr/>
        </p:nvGraphicFramePr>
        <p:xfrm>
          <a:off x="685800" y="4267200"/>
          <a:ext cx="3867150" cy="2208213"/>
        </p:xfrm>
        <a:graphic>
          <a:graphicData uri="http://schemas.openxmlformats.org/presentationml/2006/ole">
            <p:oleObj spid="_x0000_s34827" name="Equation" r:id="rId11" imgW="2489040" imgH="1257120" progId="Equation.DSMT4">
              <p:embed/>
            </p:oleObj>
          </a:graphicData>
        </a:graphic>
      </p:graphicFrame>
      <p:sp>
        <p:nvSpPr>
          <p:cNvPr id="35" name="TextBox 34"/>
          <p:cNvSpPr txBox="1"/>
          <p:nvPr/>
        </p:nvSpPr>
        <p:spPr>
          <a:xfrm>
            <a:off x="381000" y="3810000"/>
            <a:ext cx="6209264" cy="2523768"/>
          </a:xfrm>
          <a:prstGeom prst="rect">
            <a:avLst/>
          </a:prstGeom>
          <a:noFill/>
        </p:spPr>
        <p:txBody>
          <a:bodyPr wrap="none" rtlCol="0">
            <a:spAutoFit/>
          </a:bodyPr>
          <a:lstStyle/>
          <a:p>
            <a:r>
              <a:rPr lang="en-US" dirty="0" smtClean="0"/>
              <a:t>The </a:t>
            </a:r>
            <a:r>
              <a:rPr lang="en-US" b="1" dirty="0" smtClean="0"/>
              <a:t>model (1) </a:t>
            </a:r>
            <a:r>
              <a:rPr lang="en-US" dirty="0" smtClean="0"/>
              <a:t>is given by the system of difference equations:</a:t>
            </a:r>
          </a:p>
          <a:p>
            <a:endParaRPr lang="en-US" sz="2000" dirty="0" smtClean="0"/>
          </a:p>
          <a:p>
            <a:endParaRPr lang="en-US" sz="2000" dirty="0" smtClean="0"/>
          </a:p>
          <a:p>
            <a:endParaRPr lang="en-US" sz="2000" dirty="0" smtClean="0"/>
          </a:p>
          <a:p>
            <a:endParaRPr lang="en-US" sz="2000" dirty="0" smtClean="0"/>
          </a:p>
          <a:p>
            <a:r>
              <a:rPr lang="en-US" sz="2000" dirty="0" smtClean="0"/>
              <a:t>                                                                      (1)</a:t>
            </a:r>
          </a:p>
          <a:p>
            <a:endParaRPr lang="en-US" sz="2000" dirty="0" smtClean="0"/>
          </a:p>
          <a:p>
            <a:endParaRPr lang="en-US" sz="2000" dirty="0" smtClean="0"/>
          </a:p>
        </p:txBody>
      </p:sp>
      <p:graphicFrame>
        <p:nvGraphicFramePr>
          <p:cNvPr id="34828" name="Object 12"/>
          <p:cNvGraphicFramePr>
            <a:graphicFrameLocks noChangeAspect="1"/>
          </p:cNvGraphicFramePr>
          <p:nvPr/>
        </p:nvGraphicFramePr>
        <p:xfrm>
          <a:off x="6705600" y="4953000"/>
          <a:ext cx="2209800" cy="728663"/>
        </p:xfrm>
        <a:graphic>
          <a:graphicData uri="http://schemas.openxmlformats.org/presentationml/2006/ole">
            <p:oleObj spid="_x0000_s34828" name="Equation" r:id="rId12" imgW="1244520" imgH="330120" progId="Equation.DSMT4">
              <p:embed/>
            </p:oleObj>
          </a:graphicData>
        </a:graphic>
      </p:graphicFrame>
      <p:sp>
        <p:nvSpPr>
          <p:cNvPr id="38" name="Date Placeholder 37"/>
          <p:cNvSpPr>
            <a:spLocks noGrp="1"/>
          </p:cNvSpPr>
          <p:nvPr>
            <p:ph type="dt" sz="half" idx="10"/>
          </p:nvPr>
        </p:nvSpPr>
        <p:spPr/>
        <p:txBody>
          <a:bodyPr/>
          <a:lstStyle/>
          <a:p>
            <a:fld id="{7C82DDA0-3E65-421C-B0D4-8B0D03A263FF}" type="datetime1">
              <a:rPr lang="en-US" smtClean="0"/>
              <a:pPr/>
              <a:t>1/13/2011</a:t>
            </a:fld>
            <a:endParaRPr lang="en-US"/>
          </a:p>
        </p:txBody>
      </p:sp>
      <p:sp>
        <p:nvSpPr>
          <p:cNvPr id="39" name="Slide Number Placeholder 38"/>
          <p:cNvSpPr>
            <a:spLocks noGrp="1"/>
          </p:cNvSpPr>
          <p:nvPr>
            <p:ph type="sldNum" sz="quarter" idx="12"/>
          </p:nvPr>
        </p:nvSpPr>
        <p:spPr/>
        <p:txBody>
          <a:bodyPr/>
          <a:lstStyle/>
          <a:p>
            <a:fld id="{E511295A-9E9B-4222-AED6-2651799487CE}" type="slidenum">
              <a:rPr lang="en-US" smtClean="0"/>
              <a:pPr/>
              <a:t>4</a:t>
            </a:fld>
            <a:endParaRPr lang="en-US"/>
          </a:p>
        </p:txBody>
      </p:sp>
      <p:sp>
        <p:nvSpPr>
          <p:cNvPr id="40" name="Footer Placeholder 39"/>
          <p:cNvSpPr>
            <a:spLocks noGrp="1"/>
          </p:cNvSpPr>
          <p:nvPr>
            <p:ph type="ftr" sz="quarter" idx="11"/>
          </p:nvPr>
        </p:nvSpPr>
        <p:spPr/>
        <p:txBody>
          <a:bodyPr/>
          <a:lstStyle/>
          <a:p>
            <a:r>
              <a:rPr lang="es-ES" smtClean="0"/>
              <a:t>Gonzalez-Parra, Lee, Velazquez, Castillo-Chavez  Cuernavaca, January 2011</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143000"/>
          </a:xfrm>
        </p:spPr>
        <p:txBody>
          <a:bodyPr/>
          <a:lstStyle/>
          <a:p>
            <a:r>
              <a:rPr lang="en-US" dirty="0" smtClean="0"/>
              <a:t>Final Epidemic Size</a:t>
            </a:r>
            <a:endParaRPr lang="en-US" dirty="0"/>
          </a:p>
        </p:txBody>
      </p:sp>
      <p:sp>
        <p:nvSpPr>
          <p:cNvPr id="3" name="Text Box 31"/>
          <p:cNvSpPr txBox="1">
            <a:spLocks noChangeArrowheads="1"/>
          </p:cNvSpPr>
          <p:nvPr/>
        </p:nvSpPr>
        <p:spPr bwMode="auto">
          <a:xfrm>
            <a:off x="381000" y="1447800"/>
            <a:ext cx="8305800" cy="5706325"/>
          </a:xfrm>
          <a:prstGeom prst="rect">
            <a:avLst/>
          </a:prstGeom>
          <a:noFill/>
          <a:ln w="9525">
            <a:noFill/>
            <a:miter lim="800000"/>
            <a:headEnd/>
            <a:tailEnd/>
          </a:ln>
          <a:effectLst/>
        </p:spPr>
        <p:txBody>
          <a:bodyPr wrap="square" lIns="73298" tIns="36649" rIns="73298" bIns="36649">
            <a:spAutoFit/>
          </a:bodyPr>
          <a:lstStyle/>
          <a:p>
            <a:r>
              <a:rPr lang="en-US" dirty="0" smtClean="0"/>
              <a:t> In the absence of controls we get the final size relation</a:t>
            </a:r>
          </a:p>
          <a:p>
            <a:r>
              <a:rPr lang="en-US" dirty="0" smtClean="0"/>
              <a:t> </a:t>
            </a:r>
          </a:p>
          <a:p>
            <a:r>
              <a:rPr lang="en-US" dirty="0" smtClean="0"/>
              <a:t>                                                                                              </a:t>
            </a:r>
          </a:p>
          <a:p>
            <a:r>
              <a:rPr lang="en-US" dirty="0" smtClean="0"/>
              <a:t>                                                (2)       where </a:t>
            </a:r>
          </a:p>
          <a:p>
            <a:endParaRPr lang="en-US" dirty="0" smtClean="0"/>
          </a:p>
          <a:p>
            <a:r>
              <a:rPr lang="en-US" dirty="0" smtClean="0"/>
              <a:t> </a:t>
            </a:r>
          </a:p>
          <a:p>
            <a:endParaRPr lang="en-US" dirty="0" smtClean="0"/>
          </a:p>
          <a:p>
            <a:r>
              <a:rPr lang="en-US" dirty="0" smtClean="0"/>
              <a:t>The addition of controls replace (2) by the inequality</a:t>
            </a:r>
          </a:p>
          <a:p>
            <a:endParaRPr lang="en-US" dirty="0" smtClean="0"/>
          </a:p>
          <a:p>
            <a:endParaRPr lang="en-US" dirty="0" smtClean="0"/>
          </a:p>
          <a:p>
            <a:endParaRPr lang="en-US" dirty="0" smtClean="0"/>
          </a:p>
          <a:p>
            <a:endParaRPr lang="en-US" dirty="0" smtClean="0"/>
          </a:p>
          <a:p>
            <a:endParaRPr lang="en-US" b="1" dirty="0" smtClean="0"/>
          </a:p>
          <a:p>
            <a:r>
              <a:rPr lang="en-US" b="1" dirty="0" smtClean="0"/>
              <a:t>Result</a:t>
            </a:r>
            <a:r>
              <a:rPr lang="en-US" dirty="0" smtClean="0"/>
              <a:t> : If        is a solution of (2) and        satisfies the inequality (3) then</a:t>
            </a:r>
          </a:p>
          <a:p>
            <a:endParaRPr lang="en-US" dirty="0" smtClean="0"/>
          </a:p>
          <a:p>
            <a:endParaRPr lang="en-US" sz="2400" dirty="0" smtClean="0"/>
          </a:p>
          <a:p>
            <a:endParaRPr lang="en-US" sz="2400" dirty="0" smtClean="0"/>
          </a:p>
          <a:p>
            <a:endParaRPr lang="en-US" sz="2400" dirty="0" smtClean="0"/>
          </a:p>
          <a:p>
            <a:endParaRPr lang="en-US" sz="2400" dirty="0" smtClean="0"/>
          </a:p>
        </p:txBody>
      </p:sp>
      <p:graphicFrame>
        <p:nvGraphicFramePr>
          <p:cNvPr id="35842" name="Object 2"/>
          <p:cNvGraphicFramePr>
            <a:graphicFrameLocks noChangeAspect="1"/>
          </p:cNvGraphicFramePr>
          <p:nvPr/>
        </p:nvGraphicFramePr>
        <p:xfrm>
          <a:off x="1143000" y="2133600"/>
          <a:ext cx="1921987" cy="838200"/>
        </p:xfrm>
        <a:graphic>
          <a:graphicData uri="http://schemas.openxmlformats.org/presentationml/2006/ole">
            <p:oleObj spid="_x0000_s54274" name="Equation" r:id="rId3" imgW="1193760" imgH="419040" progId="Equation.DSMT4">
              <p:embed/>
            </p:oleObj>
          </a:graphicData>
        </a:graphic>
      </p:graphicFrame>
      <p:graphicFrame>
        <p:nvGraphicFramePr>
          <p:cNvPr id="35843" name="Object 3"/>
          <p:cNvGraphicFramePr>
            <a:graphicFrameLocks noChangeAspect="1"/>
          </p:cNvGraphicFramePr>
          <p:nvPr/>
        </p:nvGraphicFramePr>
        <p:xfrm>
          <a:off x="4876800" y="1981200"/>
          <a:ext cx="2743200" cy="818272"/>
        </p:xfrm>
        <a:graphic>
          <a:graphicData uri="http://schemas.openxmlformats.org/presentationml/2006/ole">
            <p:oleObj spid="_x0000_s54275" name="Equation" r:id="rId4" imgW="1854000" imgH="444240" progId="Equation.DSMT4">
              <p:embed/>
            </p:oleObj>
          </a:graphicData>
        </a:graphic>
      </p:graphicFrame>
      <p:sp>
        <p:nvSpPr>
          <p:cNvPr id="9" name="Date Placeholder 8"/>
          <p:cNvSpPr>
            <a:spLocks noGrp="1"/>
          </p:cNvSpPr>
          <p:nvPr>
            <p:ph type="dt" sz="half" idx="10"/>
          </p:nvPr>
        </p:nvSpPr>
        <p:spPr/>
        <p:txBody>
          <a:bodyPr/>
          <a:lstStyle/>
          <a:p>
            <a:fld id="{649C4029-E5F9-40B9-9EE3-D0E18006315F}" type="datetime1">
              <a:rPr lang="en-US" smtClean="0"/>
              <a:pPr/>
              <a:t>1/13/2011</a:t>
            </a:fld>
            <a:endParaRPr lang="en-US"/>
          </a:p>
        </p:txBody>
      </p:sp>
      <p:sp>
        <p:nvSpPr>
          <p:cNvPr id="10" name="Slide Number Placeholder 9"/>
          <p:cNvSpPr>
            <a:spLocks noGrp="1"/>
          </p:cNvSpPr>
          <p:nvPr>
            <p:ph type="sldNum" sz="quarter" idx="12"/>
          </p:nvPr>
        </p:nvSpPr>
        <p:spPr/>
        <p:txBody>
          <a:bodyPr/>
          <a:lstStyle/>
          <a:p>
            <a:fld id="{E511295A-9E9B-4222-AED6-2651799487CE}" type="slidenum">
              <a:rPr lang="en-US" smtClean="0"/>
              <a:pPr/>
              <a:t>5</a:t>
            </a:fld>
            <a:endParaRPr lang="en-US"/>
          </a:p>
        </p:txBody>
      </p:sp>
      <p:sp>
        <p:nvSpPr>
          <p:cNvPr id="11" name="Footer Placeholder 10"/>
          <p:cNvSpPr>
            <a:spLocks noGrp="1"/>
          </p:cNvSpPr>
          <p:nvPr>
            <p:ph type="ftr" sz="quarter" idx="11"/>
          </p:nvPr>
        </p:nvSpPr>
        <p:spPr/>
        <p:txBody>
          <a:bodyPr/>
          <a:lstStyle/>
          <a:p>
            <a:r>
              <a:rPr lang="es-ES" dirty="0" err="1" smtClean="0"/>
              <a:t>Gonzalez</a:t>
            </a:r>
            <a:r>
              <a:rPr lang="es-ES" dirty="0" smtClean="0"/>
              <a:t>-Parra, Lee, </a:t>
            </a:r>
            <a:r>
              <a:rPr lang="es-ES" dirty="0" err="1" smtClean="0"/>
              <a:t>Velazquez</a:t>
            </a:r>
            <a:r>
              <a:rPr lang="es-ES" dirty="0" smtClean="0"/>
              <a:t>, Castillo-</a:t>
            </a:r>
            <a:r>
              <a:rPr lang="es-ES" dirty="0" err="1" smtClean="0"/>
              <a:t>Chavez</a:t>
            </a:r>
            <a:r>
              <a:rPr lang="es-ES" dirty="0" smtClean="0"/>
              <a:t>  Cuernavaca, </a:t>
            </a:r>
            <a:r>
              <a:rPr lang="es-ES" dirty="0" err="1" smtClean="0"/>
              <a:t>January</a:t>
            </a:r>
            <a:r>
              <a:rPr lang="es-ES" dirty="0" smtClean="0"/>
              <a:t> 2011</a:t>
            </a:r>
            <a:endParaRPr lang="en-US" dirty="0"/>
          </a:p>
        </p:txBody>
      </p:sp>
      <p:graphicFrame>
        <p:nvGraphicFramePr>
          <p:cNvPr id="35844" name="Object 4"/>
          <p:cNvGraphicFramePr>
            <a:graphicFrameLocks noChangeAspect="1"/>
          </p:cNvGraphicFramePr>
          <p:nvPr/>
        </p:nvGraphicFramePr>
        <p:xfrm>
          <a:off x="2743200" y="3810000"/>
          <a:ext cx="2767012" cy="858545"/>
        </p:xfrm>
        <a:graphic>
          <a:graphicData uri="http://schemas.openxmlformats.org/presentationml/2006/ole">
            <p:oleObj spid="_x0000_s54276" name="Equation" r:id="rId5" imgW="1917360" imgH="419040" progId="Equation.DSMT4">
              <p:embed/>
            </p:oleObj>
          </a:graphicData>
        </a:graphic>
      </p:graphicFrame>
      <p:graphicFrame>
        <p:nvGraphicFramePr>
          <p:cNvPr id="35845" name="Object 5"/>
          <p:cNvGraphicFramePr>
            <a:graphicFrameLocks noChangeAspect="1"/>
          </p:cNvGraphicFramePr>
          <p:nvPr/>
        </p:nvGraphicFramePr>
        <p:xfrm>
          <a:off x="1524000" y="5024437"/>
          <a:ext cx="254524" cy="385763"/>
        </p:xfrm>
        <a:graphic>
          <a:graphicData uri="http://schemas.openxmlformats.org/presentationml/2006/ole">
            <p:oleObj spid="_x0000_s54277" name="Equation" r:id="rId6" imgW="177480" imgH="190440" progId="Equation.DSMT4">
              <p:embed/>
            </p:oleObj>
          </a:graphicData>
        </a:graphic>
      </p:graphicFrame>
      <p:graphicFrame>
        <p:nvGraphicFramePr>
          <p:cNvPr id="35846" name="Object 6"/>
          <p:cNvGraphicFramePr>
            <a:graphicFrameLocks noChangeAspect="1"/>
          </p:cNvGraphicFramePr>
          <p:nvPr/>
        </p:nvGraphicFramePr>
        <p:xfrm>
          <a:off x="4114800" y="5029200"/>
          <a:ext cx="314499" cy="381000"/>
        </p:xfrm>
        <a:graphic>
          <a:graphicData uri="http://schemas.openxmlformats.org/presentationml/2006/ole">
            <p:oleObj spid="_x0000_s54278" name="Equation" r:id="rId7" imgW="177480" imgH="215640" progId="Equation.DSMT4">
              <p:embed/>
            </p:oleObj>
          </a:graphicData>
        </a:graphic>
      </p:graphicFrame>
      <p:graphicFrame>
        <p:nvGraphicFramePr>
          <p:cNvPr id="35847" name="Object 7"/>
          <p:cNvGraphicFramePr>
            <a:graphicFrameLocks noChangeAspect="1"/>
          </p:cNvGraphicFramePr>
          <p:nvPr/>
        </p:nvGraphicFramePr>
        <p:xfrm>
          <a:off x="7772400" y="4953000"/>
          <a:ext cx="685800" cy="457200"/>
        </p:xfrm>
        <a:graphic>
          <a:graphicData uri="http://schemas.openxmlformats.org/presentationml/2006/ole">
            <p:oleObj spid="_x0000_s54279" name="Equation" r:id="rId8" imgW="457200" imgH="21564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05800" cy="1143000"/>
          </a:xfrm>
        </p:spPr>
        <p:txBody>
          <a:bodyPr>
            <a:normAutofit/>
          </a:bodyPr>
          <a:lstStyle/>
          <a:p>
            <a:r>
              <a:rPr lang="en-US" dirty="0" smtClean="0"/>
              <a:t>Optimal Control Problem</a:t>
            </a:r>
            <a:endParaRPr lang="en-US" dirty="0"/>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39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393" name="Rectangle 9"/>
          <p:cNvSpPr>
            <a:spLocks noChangeArrowheads="1"/>
          </p:cNvSpPr>
          <p:nvPr/>
        </p:nvSpPr>
        <p:spPr bwMode="auto">
          <a:xfrm>
            <a:off x="0" y="152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8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p:nvPr/>
        </p:nvSpPr>
        <p:spPr>
          <a:xfrm>
            <a:off x="228600" y="1828800"/>
            <a:ext cx="8686800" cy="4093428"/>
          </a:xfrm>
          <a:prstGeom prst="rect">
            <a:avLst/>
          </a:prstGeom>
        </p:spPr>
        <p:txBody>
          <a:bodyPr wrap="square">
            <a:spAutoFit/>
          </a:bodyPr>
          <a:lstStyle/>
          <a:p>
            <a:pPr algn="just"/>
            <a:r>
              <a:rPr lang="en-US" dirty="0" smtClean="0"/>
              <a:t>The goal is to minimize the number of infected and dead individuals with the judicious (cost effective) use of social distancing and antiviral treatment measured over a finite time interval  [ </a:t>
            </a:r>
            <a:r>
              <a:rPr lang="en-US" dirty="0" smtClean="0">
                <a:latin typeface="+mj-lt"/>
              </a:rPr>
              <a:t>0, </a:t>
            </a:r>
            <a:r>
              <a:rPr lang="en-US" i="1" dirty="0" smtClean="0">
                <a:latin typeface="+mj-lt"/>
              </a:rPr>
              <a:t>T</a:t>
            </a:r>
            <a:r>
              <a:rPr lang="en-GB" sz="2000" i="1" baseline="-25000" dirty="0" smtClean="0"/>
              <a:t>f</a:t>
            </a:r>
            <a:r>
              <a:rPr lang="en-US" dirty="0" smtClean="0"/>
              <a:t>]             </a:t>
            </a:r>
          </a:p>
          <a:p>
            <a:pPr algn="just"/>
            <a:r>
              <a:rPr lang="en-US" dirty="0" smtClean="0"/>
              <a:t>             </a:t>
            </a:r>
          </a:p>
          <a:p>
            <a:pPr algn="just"/>
            <a:r>
              <a:rPr lang="en-US" dirty="0" smtClean="0"/>
              <a:t>The optimization problem is given by</a:t>
            </a:r>
          </a:p>
          <a:p>
            <a:pPr algn="just"/>
            <a:endParaRPr lang="en-US" sz="2000" dirty="0" smtClean="0"/>
          </a:p>
          <a:p>
            <a:pPr algn="just"/>
            <a:endParaRPr lang="en-US" sz="2000" dirty="0" smtClean="0"/>
          </a:p>
          <a:p>
            <a:pPr algn="just"/>
            <a:endParaRPr lang="en-US" sz="2000" dirty="0" smtClean="0"/>
          </a:p>
          <a:p>
            <a:pPr algn="just"/>
            <a:endParaRPr lang="en-US" sz="2000" dirty="0" smtClean="0"/>
          </a:p>
          <a:p>
            <a:endParaRPr lang="en-GB" dirty="0" smtClean="0"/>
          </a:p>
          <a:p>
            <a:endParaRPr lang="en-GB" dirty="0" smtClean="0"/>
          </a:p>
          <a:p>
            <a:r>
              <a:rPr lang="en-GB" dirty="0" smtClean="0"/>
              <a:t>The coefficients (</a:t>
            </a:r>
            <a:r>
              <a:rPr lang="en-GB" i="1" dirty="0" smtClean="0"/>
              <a:t>B</a:t>
            </a:r>
            <a:r>
              <a:rPr lang="en-GB" i="1" baseline="-25000" dirty="0" smtClean="0"/>
              <a:t>0</a:t>
            </a:r>
            <a:r>
              <a:rPr lang="en-GB" dirty="0" smtClean="0"/>
              <a:t>, </a:t>
            </a:r>
            <a:r>
              <a:rPr lang="en-GB" i="1" dirty="0" smtClean="0"/>
              <a:t>B</a:t>
            </a:r>
            <a:r>
              <a:rPr lang="en-GB" i="1" baseline="-25000" dirty="0" smtClean="0"/>
              <a:t>1 </a:t>
            </a:r>
            <a:r>
              <a:rPr lang="en-GB" i="1" dirty="0" smtClean="0"/>
              <a:t>, B</a:t>
            </a:r>
            <a:r>
              <a:rPr lang="en-GB" i="1" baseline="-25000" dirty="0" smtClean="0"/>
              <a:t>2</a:t>
            </a:r>
            <a:r>
              <a:rPr lang="en-GB" dirty="0" smtClean="0"/>
              <a:t>, </a:t>
            </a:r>
            <a:r>
              <a:rPr lang="en-GB" i="1" dirty="0" smtClean="0"/>
              <a:t>B</a:t>
            </a:r>
            <a:r>
              <a:rPr lang="en-GB" i="1" baseline="-25000" dirty="0" smtClean="0"/>
              <a:t>3</a:t>
            </a:r>
            <a:r>
              <a:rPr lang="en-GB" dirty="0" smtClean="0"/>
              <a:t> ) are predesigned weights that incorporate the costs of each of the terms</a:t>
            </a:r>
            <a:r>
              <a:rPr lang="en-US" dirty="0" smtClean="0"/>
              <a:t>.        </a:t>
            </a:r>
          </a:p>
          <a:p>
            <a:endParaRPr lang="en-US" dirty="0"/>
          </a:p>
        </p:txBody>
      </p:sp>
      <p:graphicFrame>
        <p:nvGraphicFramePr>
          <p:cNvPr id="16390" name="Object 6"/>
          <p:cNvGraphicFramePr>
            <a:graphicFrameLocks noChangeAspect="1"/>
          </p:cNvGraphicFramePr>
          <p:nvPr/>
        </p:nvGraphicFramePr>
        <p:xfrm>
          <a:off x="1525588" y="3406775"/>
          <a:ext cx="5865812" cy="1228725"/>
        </p:xfrm>
        <a:graphic>
          <a:graphicData uri="http://schemas.openxmlformats.org/presentationml/2006/ole">
            <p:oleObj spid="_x0000_s16390" name="Equation" r:id="rId3" imgW="3187700" imgH="673100" progId="Equation.DSMT4">
              <p:embed/>
            </p:oleObj>
          </a:graphicData>
        </a:graphic>
      </p:graphicFrame>
      <p:sp>
        <p:nvSpPr>
          <p:cNvPr id="16" name="Date Placeholder 15"/>
          <p:cNvSpPr>
            <a:spLocks noGrp="1"/>
          </p:cNvSpPr>
          <p:nvPr>
            <p:ph type="dt" sz="half" idx="10"/>
          </p:nvPr>
        </p:nvSpPr>
        <p:spPr/>
        <p:txBody>
          <a:bodyPr/>
          <a:lstStyle/>
          <a:p>
            <a:fld id="{E4447830-81E2-4112-988F-26946C595C31}" type="datetime1">
              <a:rPr lang="en-US" smtClean="0"/>
              <a:pPr/>
              <a:t>1/13/2011</a:t>
            </a:fld>
            <a:endParaRPr lang="en-US"/>
          </a:p>
        </p:txBody>
      </p:sp>
      <p:sp>
        <p:nvSpPr>
          <p:cNvPr id="17" name="Slide Number Placeholder 16"/>
          <p:cNvSpPr>
            <a:spLocks noGrp="1"/>
          </p:cNvSpPr>
          <p:nvPr>
            <p:ph type="sldNum" sz="quarter" idx="12"/>
          </p:nvPr>
        </p:nvSpPr>
        <p:spPr/>
        <p:txBody>
          <a:bodyPr/>
          <a:lstStyle/>
          <a:p>
            <a:fld id="{E511295A-9E9B-4222-AED6-2651799487CE}" type="slidenum">
              <a:rPr lang="en-US" smtClean="0"/>
              <a:pPr/>
              <a:t>6</a:t>
            </a:fld>
            <a:endParaRPr lang="en-US"/>
          </a:p>
        </p:txBody>
      </p:sp>
      <p:sp>
        <p:nvSpPr>
          <p:cNvPr id="18" name="Footer Placeholder 17"/>
          <p:cNvSpPr>
            <a:spLocks noGrp="1"/>
          </p:cNvSpPr>
          <p:nvPr>
            <p:ph type="ftr" sz="quarter" idx="11"/>
          </p:nvPr>
        </p:nvSpPr>
        <p:spPr/>
        <p:txBody>
          <a:bodyPr/>
          <a:lstStyle/>
          <a:p>
            <a:r>
              <a:rPr lang="es-ES" smtClean="0"/>
              <a:t>Gonzalez-Parra, Lee, Velazquez, Castillo-Chavez  Cuernavaca, January 2011</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1447800"/>
            <a:ext cx="8077200" cy="4708981"/>
          </a:xfrm>
          <a:prstGeom prst="rect">
            <a:avLst/>
          </a:prstGeom>
          <a:noFill/>
        </p:spPr>
        <p:txBody>
          <a:bodyPr wrap="square" rtlCol="0">
            <a:spAutoFit/>
          </a:bodyPr>
          <a:lstStyle/>
          <a:p>
            <a:endParaRPr lang="en-GB" sz="2000" dirty="0" smtClean="0"/>
          </a:p>
          <a:p>
            <a:r>
              <a:rPr lang="en-GB" sz="2000" dirty="0" smtClean="0"/>
              <a:t>The discrete Hamiltonian associated with problem (4) is given by:</a:t>
            </a:r>
          </a:p>
          <a:p>
            <a:endParaRPr lang="en-GB" sz="2000" dirty="0" smtClean="0"/>
          </a:p>
          <a:p>
            <a:endParaRPr lang="en-GB" sz="2000" i="1" dirty="0" smtClean="0">
              <a:latin typeface="+mj-lt"/>
            </a:endParaRPr>
          </a:p>
          <a:p>
            <a:endParaRPr lang="en-GB" sz="2000" i="1" dirty="0" smtClean="0">
              <a:latin typeface="+mj-lt"/>
            </a:endParaRPr>
          </a:p>
          <a:p>
            <a:pPr algn="just"/>
            <a:r>
              <a:rPr lang="en-US" sz="2000" dirty="0" smtClean="0"/>
              <a:t>Where                                and                 are the state and </a:t>
            </a:r>
            <a:r>
              <a:rPr lang="en-US" sz="2000" dirty="0" err="1" smtClean="0"/>
              <a:t>adjoint</a:t>
            </a:r>
            <a:r>
              <a:rPr lang="en-US" sz="2000" dirty="0" smtClean="0"/>
              <a:t> variables. </a:t>
            </a:r>
          </a:p>
          <a:p>
            <a:pPr algn="just"/>
            <a:endParaRPr lang="en-GB" sz="2000" i="1" dirty="0" smtClean="0">
              <a:latin typeface="+mj-lt"/>
            </a:endParaRPr>
          </a:p>
          <a:p>
            <a:r>
              <a:rPr lang="en-GB" sz="2000" dirty="0" smtClean="0"/>
              <a:t>The adjoint equations  are defined as</a:t>
            </a:r>
          </a:p>
          <a:p>
            <a:endParaRPr lang="en-GB" sz="2000" dirty="0" smtClean="0"/>
          </a:p>
          <a:p>
            <a:r>
              <a:rPr lang="en-GB" sz="2000" dirty="0" smtClean="0"/>
              <a:t>                                                                                              (5)</a:t>
            </a:r>
          </a:p>
          <a:p>
            <a:endParaRPr lang="en-GB" sz="2000" dirty="0" smtClean="0"/>
          </a:p>
          <a:p>
            <a:r>
              <a:rPr lang="en-GB" sz="2000" dirty="0" smtClean="0"/>
              <a:t>and the optimality conditions are:</a:t>
            </a:r>
            <a:endParaRPr lang="en-GB" sz="2000" i="1" dirty="0" smtClean="0">
              <a:latin typeface="+mj-lt"/>
            </a:endParaRPr>
          </a:p>
          <a:p>
            <a:endParaRPr lang="en-US" sz="2000" dirty="0" smtClean="0"/>
          </a:p>
          <a:p>
            <a:r>
              <a:rPr lang="en-US" sz="2000" dirty="0" smtClean="0"/>
              <a:t>                                                                                              (6)</a:t>
            </a:r>
            <a:endParaRPr lang="en-US" sz="2000" dirty="0"/>
          </a:p>
        </p:txBody>
      </p:sp>
      <p:sp>
        <p:nvSpPr>
          <p:cNvPr id="256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5610"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10"/>
          <p:cNvGraphicFramePr>
            <a:graphicFrameLocks noChangeAspect="1"/>
          </p:cNvGraphicFramePr>
          <p:nvPr/>
        </p:nvGraphicFramePr>
        <p:xfrm>
          <a:off x="1905000" y="2209800"/>
          <a:ext cx="5181600" cy="491924"/>
        </p:xfrm>
        <a:graphic>
          <a:graphicData uri="http://schemas.openxmlformats.org/presentationml/2006/ole">
            <p:oleObj spid="_x0000_s25610" name="Equation" r:id="rId3" imgW="2260440" imgH="215640" progId="Equation.DSMT4">
              <p:embed/>
            </p:oleObj>
          </a:graphicData>
        </a:graphic>
      </p:graphicFrame>
      <p:graphicFrame>
        <p:nvGraphicFramePr>
          <p:cNvPr id="25611" name="Object 11"/>
          <p:cNvGraphicFramePr>
            <a:graphicFrameLocks noChangeAspect="1"/>
          </p:cNvGraphicFramePr>
          <p:nvPr/>
        </p:nvGraphicFramePr>
        <p:xfrm>
          <a:off x="1524000" y="2971800"/>
          <a:ext cx="2133600" cy="331120"/>
        </p:xfrm>
        <a:graphic>
          <a:graphicData uri="http://schemas.openxmlformats.org/presentationml/2006/ole">
            <p:oleObj spid="_x0000_s25611" name="Equation" r:id="rId4" imgW="1384200" imgH="215640" progId="Equation.DSMT4">
              <p:embed/>
            </p:oleObj>
          </a:graphicData>
        </a:graphic>
      </p:graphicFrame>
      <p:graphicFrame>
        <p:nvGraphicFramePr>
          <p:cNvPr id="25612" name="Object 12"/>
          <p:cNvGraphicFramePr>
            <a:graphicFrameLocks noChangeAspect="1"/>
          </p:cNvGraphicFramePr>
          <p:nvPr/>
        </p:nvGraphicFramePr>
        <p:xfrm>
          <a:off x="4724400" y="2971800"/>
          <a:ext cx="914400" cy="379141"/>
        </p:xfrm>
        <a:graphic>
          <a:graphicData uri="http://schemas.openxmlformats.org/presentationml/2006/ole">
            <p:oleObj spid="_x0000_s25612" name="Equation" r:id="rId5" imgW="520560" imgH="215640" progId="Equation.DSMT4">
              <p:embed/>
            </p:oleObj>
          </a:graphicData>
        </a:graphic>
      </p:graphicFrame>
      <p:graphicFrame>
        <p:nvGraphicFramePr>
          <p:cNvPr id="25613" name="Object 13"/>
          <p:cNvGraphicFramePr>
            <a:graphicFrameLocks noChangeAspect="1"/>
          </p:cNvGraphicFramePr>
          <p:nvPr/>
        </p:nvGraphicFramePr>
        <p:xfrm>
          <a:off x="3073400" y="4419600"/>
          <a:ext cx="2743200" cy="785813"/>
        </p:xfrm>
        <a:graphic>
          <a:graphicData uri="http://schemas.openxmlformats.org/presentationml/2006/ole">
            <p:oleObj spid="_x0000_s25613" name="Equation" r:id="rId6" imgW="1371600" imgH="393480" progId="Equation.DSMT4">
              <p:embed/>
            </p:oleObj>
          </a:graphicData>
        </a:graphic>
      </p:graphicFrame>
      <p:graphicFrame>
        <p:nvGraphicFramePr>
          <p:cNvPr id="25614" name="Object 14"/>
          <p:cNvGraphicFramePr>
            <a:graphicFrameLocks noChangeAspect="1"/>
          </p:cNvGraphicFramePr>
          <p:nvPr/>
        </p:nvGraphicFramePr>
        <p:xfrm>
          <a:off x="3352800" y="5562600"/>
          <a:ext cx="1752600" cy="632449"/>
        </p:xfrm>
        <a:graphic>
          <a:graphicData uri="http://schemas.openxmlformats.org/presentationml/2006/ole">
            <p:oleObj spid="_x0000_s25614" name="Equation" r:id="rId7" imgW="1054080" imgH="380880" progId="Equation.DSMT4">
              <p:embed/>
            </p:oleObj>
          </a:graphicData>
        </a:graphic>
      </p:graphicFrame>
      <p:sp>
        <p:nvSpPr>
          <p:cNvPr id="19" name="Title 1"/>
          <p:cNvSpPr>
            <a:spLocks noGrp="1"/>
          </p:cNvSpPr>
          <p:nvPr>
            <p:ph type="title"/>
          </p:nvPr>
        </p:nvSpPr>
        <p:spPr>
          <a:xfrm>
            <a:off x="609600" y="381000"/>
            <a:ext cx="8229600" cy="1143000"/>
          </a:xfrm>
        </p:spPr>
        <p:txBody>
          <a:bodyPr>
            <a:noAutofit/>
          </a:bodyPr>
          <a:lstStyle/>
          <a:p>
            <a:r>
              <a:rPr lang="en-GB" sz="4000" dirty="0" smtClean="0"/>
              <a:t>Numerical Solution</a:t>
            </a:r>
            <a:endParaRPr lang="en-US" sz="4000" dirty="0"/>
          </a:p>
        </p:txBody>
      </p:sp>
      <p:sp>
        <p:nvSpPr>
          <p:cNvPr id="23" name="Date Placeholder 22"/>
          <p:cNvSpPr>
            <a:spLocks noGrp="1"/>
          </p:cNvSpPr>
          <p:nvPr>
            <p:ph type="dt" sz="half" idx="10"/>
          </p:nvPr>
        </p:nvSpPr>
        <p:spPr/>
        <p:txBody>
          <a:bodyPr/>
          <a:lstStyle/>
          <a:p>
            <a:fld id="{AFD408DA-BFF4-46C5-B2A2-C3AFB75E1524}" type="datetime1">
              <a:rPr lang="en-US" smtClean="0"/>
              <a:pPr/>
              <a:t>1/13/2011</a:t>
            </a:fld>
            <a:endParaRPr lang="en-US"/>
          </a:p>
        </p:txBody>
      </p:sp>
      <p:sp>
        <p:nvSpPr>
          <p:cNvPr id="24" name="Slide Number Placeholder 23"/>
          <p:cNvSpPr>
            <a:spLocks noGrp="1"/>
          </p:cNvSpPr>
          <p:nvPr>
            <p:ph type="sldNum" sz="quarter" idx="12"/>
          </p:nvPr>
        </p:nvSpPr>
        <p:spPr/>
        <p:txBody>
          <a:bodyPr/>
          <a:lstStyle/>
          <a:p>
            <a:fld id="{E511295A-9E9B-4222-AED6-2651799487CE}" type="slidenum">
              <a:rPr lang="en-US" smtClean="0"/>
              <a:pPr/>
              <a:t>7</a:t>
            </a:fld>
            <a:endParaRPr lang="en-US"/>
          </a:p>
        </p:txBody>
      </p:sp>
      <p:sp>
        <p:nvSpPr>
          <p:cNvPr id="25" name="Footer Placeholder 24"/>
          <p:cNvSpPr>
            <a:spLocks noGrp="1"/>
          </p:cNvSpPr>
          <p:nvPr>
            <p:ph type="ftr" sz="quarter" idx="11"/>
          </p:nvPr>
        </p:nvSpPr>
        <p:spPr/>
        <p:txBody>
          <a:bodyPr/>
          <a:lstStyle/>
          <a:p>
            <a:r>
              <a:rPr lang="es-ES" smtClean="0"/>
              <a:t>Gonzalez-Parra, Lee, Velazquez, Castillo-Chavez  Cuernavaca, January 2011</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686800" cy="1143000"/>
          </a:xfrm>
        </p:spPr>
        <p:txBody>
          <a:bodyPr>
            <a:noAutofit/>
          </a:bodyPr>
          <a:lstStyle/>
          <a:p>
            <a:r>
              <a:rPr lang="en-US" sz="4000" dirty="0" smtClean="0"/>
              <a:t>Algorithm: </a:t>
            </a:r>
            <a:r>
              <a:rPr lang="en-GB" sz="4000" dirty="0" smtClean="0"/>
              <a:t>(Forward-Backward method)</a:t>
            </a:r>
            <a:endParaRPr lang="en-US" sz="4000" dirty="0"/>
          </a:p>
        </p:txBody>
      </p:sp>
      <p:sp>
        <p:nvSpPr>
          <p:cNvPr id="3" name="Content Placeholder 2"/>
          <p:cNvSpPr>
            <a:spLocks noGrp="1"/>
          </p:cNvSpPr>
          <p:nvPr>
            <p:ph idx="1"/>
          </p:nvPr>
        </p:nvSpPr>
        <p:spPr>
          <a:xfrm>
            <a:off x="228600" y="1981200"/>
            <a:ext cx="8686800" cy="4465320"/>
          </a:xfrm>
        </p:spPr>
        <p:txBody>
          <a:bodyPr>
            <a:normAutofit/>
          </a:bodyPr>
          <a:lstStyle/>
          <a:p>
            <a:r>
              <a:rPr lang="en-GB" sz="2000" dirty="0" smtClean="0"/>
              <a:t>Step </a:t>
            </a:r>
            <a:r>
              <a:rPr lang="en-GB" sz="1800" dirty="0" smtClean="0">
                <a:latin typeface="+mj-lt"/>
              </a:rPr>
              <a:t>1</a:t>
            </a:r>
            <a:r>
              <a:rPr lang="en-GB" sz="2000" dirty="0" smtClean="0"/>
              <a:t>.  The initial guess  </a:t>
            </a:r>
            <a:r>
              <a:rPr lang="en-GB" sz="2000" b="1" i="1" dirty="0" smtClean="0"/>
              <a:t>x </a:t>
            </a:r>
            <a:r>
              <a:rPr lang="en-GB" sz="2000" dirty="0" smtClean="0"/>
              <a:t>, </a:t>
            </a:r>
            <a:r>
              <a:rPr lang="el-GR" sz="2000" b="1" i="1" dirty="0" smtClean="0"/>
              <a:t>τ</a:t>
            </a:r>
            <a:r>
              <a:rPr lang="en-GB" sz="2000" dirty="0" smtClean="0"/>
              <a:t>   and condition </a:t>
            </a:r>
            <a:r>
              <a:rPr lang="en-GB" sz="2000" b="1" i="1" dirty="0" smtClean="0"/>
              <a:t>y</a:t>
            </a:r>
            <a:r>
              <a:rPr lang="en-GB" sz="2000" b="1" i="1" baseline="-25000" dirty="0" smtClean="0">
                <a:latin typeface="+mj-lt"/>
              </a:rPr>
              <a:t>0</a:t>
            </a:r>
            <a:r>
              <a:rPr lang="en-GB" sz="2000" i="1" baseline="-25000" dirty="0" smtClean="0">
                <a:latin typeface="+mj-lt"/>
              </a:rPr>
              <a:t>  </a:t>
            </a:r>
            <a:r>
              <a:rPr lang="en-GB" sz="2000" dirty="0" smtClean="0"/>
              <a:t>is selected</a:t>
            </a:r>
            <a:r>
              <a:rPr lang="en-GB" sz="2000" i="1" dirty="0" smtClean="0"/>
              <a:t>.</a:t>
            </a:r>
            <a:r>
              <a:rPr lang="en-GB" sz="2000" dirty="0" smtClean="0"/>
              <a:t> </a:t>
            </a:r>
            <a:endParaRPr lang="en-US" sz="2000" dirty="0" smtClean="0"/>
          </a:p>
          <a:p>
            <a:endParaRPr lang="en-GB" sz="2000" dirty="0" smtClean="0"/>
          </a:p>
          <a:p>
            <a:r>
              <a:rPr lang="en-GB" sz="2000" dirty="0" smtClean="0"/>
              <a:t>Step </a:t>
            </a:r>
            <a:r>
              <a:rPr lang="en-GB" sz="2000" dirty="0" smtClean="0">
                <a:latin typeface="+mj-lt"/>
              </a:rPr>
              <a:t>2</a:t>
            </a:r>
            <a:r>
              <a:rPr lang="en-GB" sz="2000" dirty="0" smtClean="0"/>
              <a:t>.  Solve  the state equations  (1)  forward in time. </a:t>
            </a:r>
            <a:endParaRPr lang="en-US" sz="2000" dirty="0" smtClean="0"/>
          </a:p>
          <a:p>
            <a:endParaRPr lang="en-GB" sz="2000" dirty="0" smtClean="0"/>
          </a:p>
          <a:p>
            <a:r>
              <a:rPr lang="en-GB" sz="2000" dirty="0" smtClean="0"/>
              <a:t>Step </a:t>
            </a:r>
            <a:r>
              <a:rPr lang="en-GB" sz="2000" dirty="0" smtClean="0">
                <a:latin typeface="+mj-lt"/>
              </a:rPr>
              <a:t>3</a:t>
            </a:r>
            <a:r>
              <a:rPr lang="en-GB" sz="2000" dirty="0" smtClean="0"/>
              <a:t>.  Solve the adjoint equations (5) backward in time with the transversality conditions, </a:t>
            </a:r>
            <a:endParaRPr lang="en-US" sz="2000" dirty="0" smtClean="0"/>
          </a:p>
          <a:p>
            <a:endParaRPr lang="en-GB" sz="2000" dirty="0" smtClean="0"/>
          </a:p>
          <a:p>
            <a:r>
              <a:rPr lang="en-GB" sz="2000" dirty="0" smtClean="0"/>
              <a:t>Step 4.  Solve the optimality condition  (6) .</a:t>
            </a:r>
          </a:p>
          <a:p>
            <a:pPr>
              <a:buNone/>
            </a:pPr>
            <a:endParaRPr lang="en-US" sz="2000" dirty="0" smtClean="0"/>
          </a:p>
          <a:p>
            <a:r>
              <a:rPr lang="en-GB" sz="2000" dirty="0" smtClean="0"/>
              <a:t>Step 5.  Check convergence. If                                stop; else go to Step 2.</a:t>
            </a:r>
            <a:endParaRPr lang="en-US" sz="2000" dirty="0" smtClean="0"/>
          </a:p>
          <a:p>
            <a:pPr>
              <a:buNone/>
            </a:pPr>
            <a:r>
              <a:rPr lang="en-GB" sz="2000" dirty="0" smtClean="0"/>
              <a:t> </a:t>
            </a:r>
            <a:endParaRPr lang="en-US" sz="2000" dirty="0" smtClean="0"/>
          </a:p>
          <a:p>
            <a:endParaRPr lang="en-US" sz="2000" dirty="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51" name="Object 3"/>
          <p:cNvGraphicFramePr>
            <a:graphicFrameLocks noChangeAspect="1"/>
          </p:cNvGraphicFramePr>
          <p:nvPr/>
        </p:nvGraphicFramePr>
        <p:xfrm>
          <a:off x="3581400" y="3962400"/>
          <a:ext cx="993775" cy="452438"/>
        </p:xfrm>
        <a:graphic>
          <a:graphicData uri="http://schemas.openxmlformats.org/presentationml/2006/ole">
            <p:oleObj spid="_x0000_s27651" name="Equation" r:id="rId3" imgW="609480" imgH="266400" progId="Equation.DSMT4">
              <p:embed/>
            </p:oleObj>
          </a:graphicData>
        </a:graphic>
      </p:graphicFrame>
      <p:sp>
        <p:nvSpPr>
          <p:cNvPr id="276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53" name="Object 5"/>
          <p:cNvGraphicFramePr>
            <a:graphicFrameLocks noChangeAspect="1"/>
          </p:cNvGraphicFramePr>
          <p:nvPr/>
        </p:nvGraphicFramePr>
        <p:xfrm>
          <a:off x="4041775" y="5027070"/>
          <a:ext cx="1749425" cy="840330"/>
        </p:xfrm>
        <a:graphic>
          <a:graphicData uri="http://schemas.openxmlformats.org/presentationml/2006/ole">
            <p:oleObj spid="_x0000_s27653" name="Equation" r:id="rId4" imgW="977760" imgH="469800" progId="Equation.DSMT4">
              <p:embed/>
            </p:oleObj>
          </a:graphicData>
        </a:graphic>
      </p:graphicFrame>
      <p:sp>
        <p:nvSpPr>
          <p:cNvPr id="13" name="Date Placeholder 12"/>
          <p:cNvSpPr>
            <a:spLocks noGrp="1"/>
          </p:cNvSpPr>
          <p:nvPr>
            <p:ph type="dt" sz="half" idx="10"/>
          </p:nvPr>
        </p:nvSpPr>
        <p:spPr/>
        <p:txBody>
          <a:bodyPr/>
          <a:lstStyle/>
          <a:p>
            <a:fld id="{AD7AC69C-5671-4C9A-B48F-977CB3D7A2A3}" type="datetime1">
              <a:rPr lang="en-US" smtClean="0"/>
              <a:pPr/>
              <a:t>1/13/2011</a:t>
            </a:fld>
            <a:endParaRPr lang="en-US"/>
          </a:p>
        </p:txBody>
      </p:sp>
      <p:sp>
        <p:nvSpPr>
          <p:cNvPr id="14" name="Slide Number Placeholder 13"/>
          <p:cNvSpPr>
            <a:spLocks noGrp="1"/>
          </p:cNvSpPr>
          <p:nvPr>
            <p:ph type="sldNum" sz="quarter" idx="12"/>
          </p:nvPr>
        </p:nvSpPr>
        <p:spPr/>
        <p:txBody>
          <a:bodyPr/>
          <a:lstStyle/>
          <a:p>
            <a:fld id="{E511295A-9E9B-4222-AED6-2651799487CE}" type="slidenum">
              <a:rPr lang="en-US" smtClean="0"/>
              <a:pPr/>
              <a:t>8</a:t>
            </a:fld>
            <a:endParaRPr lang="en-US"/>
          </a:p>
        </p:txBody>
      </p:sp>
      <p:sp>
        <p:nvSpPr>
          <p:cNvPr id="15" name="Footer Placeholder 14"/>
          <p:cNvSpPr>
            <a:spLocks noGrp="1"/>
          </p:cNvSpPr>
          <p:nvPr>
            <p:ph type="ftr" sz="quarter" idx="11"/>
          </p:nvPr>
        </p:nvSpPr>
        <p:spPr/>
        <p:txBody>
          <a:bodyPr/>
          <a:lstStyle/>
          <a:p>
            <a:r>
              <a:rPr lang="es-ES" smtClean="0"/>
              <a:t>Gonzalez-Parra, Lee, Velazquez, Castillo-Chavez  Cuernavaca, January 2011</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Numerical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present the results of selected simulations generated by the optimal control problem with a given policy:  Strategy </a:t>
            </a:r>
            <a:r>
              <a:rPr lang="en-US" dirty="0" smtClean="0">
                <a:latin typeface="+mj-lt"/>
              </a:rPr>
              <a:t>1 (Social distancing), 2 (Antiviral treatment) </a:t>
            </a:r>
            <a:r>
              <a:rPr lang="en-US" dirty="0" smtClean="0"/>
              <a:t>and </a:t>
            </a:r>
            <a:r>
              <a:rPr lang="en-US" dirty="0" smtClean="0">
                <a:latin typeface="+mj-lt"/>
              </a:rPr>
              <a:t>3 (Dual policies)</a:t>
            </a:r>
            <a:r>
              <a:rPr lang="en-US" dirty="0" smtClean="0"/>
              <a:t>.</a:t>
            </a:r>
          </a:p>
          <a:p>
            <a:pPr>
              <a:buNone/>
            </a:pPr>
            <a:endParaRPr lang="en-US" dirty="0" smtClean="0"/>
          </a:p>
          <a:p>
            <a:r>
              <a:rPr lang="en-US" dirty="0" smtClean="0"/>
              <a:t> We compare the number of infected individuals generated by low  </a:t>
            </a:r>
            <a:r>
              <a:rPr lang="en-US" dirty="0" smtClean="0">
                <a:latin typeface="+mj-lt"/>
              </a:rPr>
              <a:t>R</a:t>
            </a:r>
            <a:r>
              <a:rPr lang="en-US" baseline="-25000" dirty="0" smtClean="0">
                <a:latin typeface="+mj-lt"/>
              </a:rPr>
              <a:t>0</a:t>
            </a:r>
            <a:r>
              <a:rPr lang="en-US" dirty="0" smtClean="0">
                <a:latin typeface="+mj-lt"/>
              </a:rPr>
              <a:t> (1.3 - 1.8) </a:t>
            </a:r>
            <a:r>
              <a:rPr lang="en-US" dirty="0" smtClean="0"/>
              <a:t>or high </a:t>
            </a:r>
            <a:r>
              <a:rPr lang="en-US" dirty="0" smtClean="0">
                <a:latin typeface="+mj-lt"/>
              </a:rPr>
              <a:t>R</a:t>
            </a:r>
            <a:r>
              <a:rPr lang="en-US" baseline="-25000" dirty="0" smtClean="0">
                <a:latin typeface="+mj-lt"/>
              </a:rPr>
              <a:t>0</a:t>
            </a:r>
            <a:r>
              <a:rPr lang="en-US" dirty="0" smtClean="0">
                <a:latin typeface="+mj-lt"/>
              </a:rPr>
              <a:t> (2.4 - 3.2) </a:t>
            </a:r>
            <a:r>
              <a:rPr lang="en-US" dirty="0" smtClean="0"/>
              <a:t>with no controls or in the presence of single or dual optimal controls. </a:t>
            </a:r>
          </a:p>
          <a:p>
            <a:endParaRPr lang="en-US" dirty="0" smtClean="0"/>
          </a:p>
          <a:p>
            <a:r>
              <a:rPr lang="en-US" dirty="0" smtClean="0"/>
              <a:t>A sensitivity analysis is also carried out by studying the robustness of our simulations in relationship to the weight constants and the upper bounds of controls.</a:t>
            </a:r>
            <a:endParaRPr lang="en-US" dirty="0"/>
          </a:p>
        </p:txBody>
      </p:sp>
      <p:sp>
        <p:nvSpPr>
          <p:cNvPr id="7" name="Date Placeholder 6"/>
          <p:cNvSpPr>
            <a:spLocks noGrp="1"/>
          </p:cNvSpPr>
          <p:nvPr>
            <p:ph type="dt" sz="half" idx="10"/>
          </p:nvPr>
        </p:nvSpPr>
        <p:spPr/>
        <p:txBody>
          <a:bodyPr/>
          <a:lstStyle/>
          <a:p>
            <a:fld id="{DCF2DFFC-F3FA-4B38-9AB5-51CB9363DBE5}" type="datetime1">
              <a:rPr lang="en-US" smtClean="0"/>
              <a:pPr/>
              <a:t>1/13/2011</a:t>
            </a:fld>
            <a:endParaRPr lang="en-US"/>
          </a:p>
        </p:txBody>
      </p:sp>
      <p:sp>
        <p:nvSpPr>
          <p:cNvPr id="8" name="Slide Number Placeholder 7"/>
          <p:cNvSpPr>
            <a:spLocks noGrp="1"/>
          </p:cNvSpPr>
          <p:nvPr>
            <p:ph type="sldNum" sz="quarter" idx="12"/>
          </p:nvPr>
        </p:nvSpPr>
        <p:spPr/>
        <p:txBody>
          <a:bodyPr/>
          <a:lstStyle/>
          <a:p>
            <a:fld id="{E511295A-9E9B-4222-AED6-2651799487CE}" type="slidenum">
              <a:rPr lang="en-US" smtClean="0"/>
              <a:pPr/>
              <a:t>9</a:t>
            </a:fld>
            <a:endParaRPr lang="en-US"/>
          </a:p>
        </p:txBody>
      </p:sp>
      <p:sp>
        <p:nvSpPr>
          <p:cNvPr id="9" name="Footer Placeholder 8"/>
          <p:cNvSpPr>
            <a:spLocks noGrp="1"/>
          </p:cNvSpPr>
          <p:nvPr>
            <p:ph type="ftr" sz="quarter" idx="11"/>
          </p:nvPr>
        </p:nvSpPr>
        <p:spPr/>
        <p:txBody>
          <a:bodyPr/>
          <a:lstStyle/>
          <a:p>
            <a:r>
              <a:rPr lang="es-ES" smtClean="0"/>
              <a:t>Gonzalez-Parra, Lee, Velazquez, Castillo-Chavez  Cuernavaca, January 2011</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3301</TotalTime>
  <Words>1458</Words>
  <Application>Microsoft Office PowerPoint</Application>
  <PresentationFormat>On-screen Show (4:3)</PresentationFormat>
  <Paragraphs>205</Paragraphs>
  <Slides>18</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Flow</vt:lpstr>
      <vt:lpstr>Equation</vt:lpstr>
      <vt:lpstr>Optimal Control  on a Discrete  Time Influenza Model</vt:lpstr>
      <vt:lpstr>Outline</vt:lpstr>
      <vt:lpstr>Introduction</vt:lpstr>
      <vt:lpstr>Discrete SAITR Model</vt:lpstr>
      <vt:lpstr>Final Epidemic Size</vt:lpstr>
      <vt:lpstr>Optimal Control Problem</vt:lpstr>
      <vt:lpstr>Numerical Solution</vt:lpstr>
      <vt:lpstr>Algorithm: (Forward-Backward method)</vt:lpstr>
      <vt:lpstr>Numerical Results</vt:lpstr>
      <vt:lpstr>    Implication of policies (R0 = 2.4)</vt:lpstr>
      <vt:lpstr>Implication of  policies (R0= 1.3)</vt:lpstr>
      <vt:lpstr>Comparison of final epidemic size vs. R0</vt:lpstr>
      <vt:lpstr>Social Distancing </vt:lpstr>
      <vt:lpstr>Slide 14</vt:lpstr>
      <vt:lpstr>Final epidemic size vs. R0</vt:lpstr>
      <vt:lpstr>Conclusions</vt:lpstr>
      <vt:lpstr>Acknowledgments</vt:lpstr>
      <vt:lpstr>References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Optimal Control  applied to a discrete  Influenza Model</dc:title>
  <dc:creator>Paula Andrea</dc:creator>
  <cp:lastModifiedBy>Paula Andrea</cp:lastModifiedBy>
  <cp:revision>251</cp:revision>
  <dcterms:created xsi:type="dcterms:W3CDTF">2011-01-09T00:09:03Z</dcterms:created>
  <dcterms:modified xsi:type="dcterms:W3CDTF">2011-01-13T15:40:54Z</dcterms:modified>
</cp:coreProperties>
</file>